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8" d="100"/>
          <a:sy n="78" d="100"/>
        </p:scale>
        <p:origin x="878"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2F3E8C-94E3-5304-4358-1917C935DA2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66B34AD-ABD1-F330-863F-1248E65F117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527DE08-E233-99AC-30E5-9E95343D6B44}"/>
              </a:ext>
            </a:extLst>
          </p:cNvPr>
          <p:cNvSpPr>
            <a:spLocks noGrp="1"/>
          </p:cNvSpPr>
          <p:nvPr>
            <p:ph type="dt" sz="half" idx="10"/>
          </p:nvPr>
        </p:nvSpPr>
        <p:spPr/>
        <p:txBody>
          <a:bodyPr/>
          <a:lstStyle/>
          <a:p>
            <a:fld id="{D725CD2F-03EF-4247-B5D1-65186EA51531}" type="datetimeFigureOut">
              <a:rPr lang="en-US" smtClean="0"/>
              <a:t>12/18/2025</a:t>
            </a:fld>
            <a:endParaRPr lang="en-US"/>
          </a:p>
        </p:txBody>
      </p:sp>
      <p:sp>
        <p:nvSpPr>
          <p:cNvPr id="5" name="Footer Placeholder 4">
            <a:extLst>
              <a:ext uri="{FF2B5EF4-FFF2-40B4-BE49-F238E27FC236}">
                <a16:creationId xmlns:a16="http://schemas.microsoft.com/office/drawing/2014/main" id="{8706AF0C-642B-7C68-AA3B-34892B77C35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D431F5F-6528-3E38-2F84-29DAC4BDF50A}"/>
              </a:ext>
            </a:extLst>
          </p:cNvPr>
          <p:cNvSpPr>
            <a:spLocks noGrp="1"/>
          </p:cNvSpPr>
          <p:nvPr>
            <p:ph type="sldNum" sz="quarter" idx="12"/>
          </p:nvPr>
        </p:nvSpPr>
        <p:spPr/>
        <p:txBody>
          <a:bodyPr/>
          <a:lstStyle/>
          <a:p>
            <a:fld id="{45C1880B-C545-4A29-AAF2-0CCE44C494AA}" type="slidenum">
              <a:rPr lang="en-US" smtClean="0"/>
              <a:t>‹#›</a:t>
            </a:fld>
            <a:endParaRPr lang="en-US"/>
          </a:p>
        </p:txBody>
      </p:sp>
    </p:spTree>
    <p:extLst>
      <p:ext uri="{BB962C8B-B14F-4D97-AF65-F5344CB8AC3E}">
        <p14:creationId xmlns:p14="http://schemas.microsoft.com/office/powerpoint/2010/main" val="20806342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659AA9-C29B-D6FD-E635-BA195AE0BB4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D0BA994-DB7B-25A4-67DD-0E3DC5E1161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9C90518-6F9B-EB0A-382D-333C766B543A}"/>
              </a:ext>
            </a:extLst>
          </p:cNvPr>
          <p:cNvSpPr>
            <a:spLocks noGrp="1"/>
          </p:cNvSpPr>
          <p:nvPr>
            <p:ph type="dt" sz="half" idx="10"/>
          </p:nvPr>
        </p:nvSpPr>
        <p:spPr/>
        <p:txBody>
          <a:bodyPr/>
          <a:lstStyle/>
          <a:p>
            <a:fld id="{D725CD2F-03EF-4247-B5D1-65186EA51531}" type="datetimeFigureOut">
              <a:rPr lang="en-US" smtClean="0"/>
              <a:t>12/18/2025</a:t>
            </a:fld>
            <a:endParaRPr lang="en-US"/>
          </a:p>
        </p:txBody>
      </p:sp>
      <p:sp>
        <p:nvSpPr>
          <p:cNvPr id="5" name="Footer Placeholder 4">
            <a:extLst>
              <a:ext uri="{FF2B5EF4-FFF2-40B4-BE49-F238E27FC236}">
                <a16:creationId xmlns:a16="http://schemas.microsoft.com/office/drawing/2014/main" id="{7DF937DD-A320-B676-082A-035911CA6C2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18A240F-266A-B8F6-0AE3-ACC4435C9523}"/>
              </a:ext>
            </a:extLst>
          </p:cNvPr>
          <p:cNvSpPr>
            <a:spLocks noGrp="1"/>
          </p:cNvSpPr>
          <p:nvPr>
            <p:ph type="sldNum" sz="quarter" idx="12"/>
          </p:nvPr>
        </p:nvSpPr>
        <p:spPr/>
        <p:txBody>
          <a:bodyPr/>
          <a:lstStyle/>
          <a:p>
            <a:fld id="{45C1880B-C545-4A29-AAF2-0CCE44C494AA}" type="slidenum">
              <a:rPr lang="en-US" smtClean="0"/>
              <a:t>‹#›</a:t>
            </a:fld>
            <a:endParaRPr lang="en-US"/>
          </a:p>
        </p:txBody>
      </p:sp>
    </p:spTree>
    <p:extLst>
      <p:ext uri="{BB962C8B-B14F-4D97-AF65-F5344CB8AC3E}">
        <p14:creationId xmlns:p14="http://schemas.microsoft.com/office/powerpoint/2010/main" val="9329644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970290E-188D-82E5-8EF5-7F886F38222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23A93ED-B12D-FA19-64C6-13447D15886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F0A229A-74EA-CCB7-4F28-39841027E9D6}"/>
              </a:ext>
            </a:extLst>
          </p:cNvPr>
          <p:cNvSpPr>
            <a:spLocks noGrp="1"/>
          </p:cNvSpPr>
          <p:nvPr>
            <p:ph type="dt" sz="half" idx="10"/>
          </p:nvPr>
        </p:nvSpPr>
        <p:spPr/>
        <p:txBody>
          <a:bodyPr/>
          <a:lstStyle/>
          <a:p>
            <a:fld id="{D725CD2F-03EF-4247-B5D1-65186EA51531}" type="datetimeFigureOut">
              <a:rPr lang="en-US" smtClean="0"/>
              <a:t>12/18/2025</a:t>
            </a:fld>
            <a:endParaRPr lang="en-US"/>
          </a:p>
        </p:txBody>
      </p:sp>
      <p:sp>
        <p:nvSpPr>
          <p:cNvPr id="5" name="Footer Placeholder 4">
            <a:extLst>
              <a:ext uri="{FF2B5EF4-FFF2-40B4-BE49-F238E27FC236}">
                <a16:creationId xmlns:a16="http://schemas.microsoft.com/office/drawing/2014/main" id="{C1D2CC58-A8C7-2E3C-342C-E9FD37F5276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64C26CD-5333-137C-118D-4237C0CB1A12}"/>
              </a:ext>
            </a:extLst>
          </p:cNvPr>
          <p:cNvSpPr>
            <a:spLocks noGrp="1"/>
          </p:cNvSpPr>
          <p:nvPr>
            <p:ph type="sldNum" sz="quarter" idx="12"/>
          </p:nvPr>
        </p:nvSpPr>
        <p:spPr/>
        <p:txBody>
          <a:bodyPr/>
          <a:lstStyle/>
          <a:p>
            <a:fld id="{45C1880B-C545-4A29-AAF2-0CCE44C494AA}" type="slidenum">
              <a:rPr lang="en-US" smtClean="0"/>
              <a:t>‹#›</a:t>
            </a:fld>
            <a:endParaRPr lang="en-US"/>
          </a:p>
        </p:txBody>
      </p:sp>
    </p:spTree>
    <p:extLst>
      <p:ext uri="{BB962C8B-B14F-4D97-AF65-F5344CB8AC3E}">
        <p14:creationId xmlns:p14="http://schemas.microsoft.com/office/powerpoint/2010/main" val="39153173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448F6C-52C5-CA63-D0F0-B7FD0950D93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563F8FA-7F7D-CD1F-7C4D-FE600C57D96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28EDAEA-2C77-2692-2EDC-9F2BDA99D079}"/>
              </a:ext>
            </a:extLst>
          </p:cNvPr>
          <p:cNvSpPr>
            <a:spLocks noGrp="1"/>
          </p:cNvSpPr>
          <p:nvPr>
            <p:ph type="dt" sz="half" idx="10"/>
          </p:nvPr>
        </p:nvSpPr>
        <p:spPr/>
        <p:txBody>
          <a:bodyPr/>
          <a:lstStyle/>
          <a:p>
            <a:fld id="{D725CD2F-03EF-4247-B5D1-65186EA51531}" type="datetimeFigureOut">
              <a:rPr lang="en-US" smtClean="0"/>
              <a:t>12/18/2025</a:t>
            </a:fld>
            <a:endParaRPr lang="en-US"/>
          </a:p>
        </p:txBody>
      </p:sp>
      <p:sp>
        <p:nvSpPr>
          <p:cNvPr id="5" name="Footer Placeholder 4">
            <a:extLst>
              <a:ext uri="{FF2B5EF4-FFF2-40B4-BE49-F238E27FC236}">
                <a16:creationId xmlns:a16="http://schemas.microsoft.com/office/drawing/2014/main" id="{7D4309BC-1CC2-0F6A-0B51-331D8DE7379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F54AE12-6913-9442-A380-A78FB10A90DC}"/>
              </a:ext>
            </a:extLst>
          </p:cNvPr>
          <p:cNvSpPr>
            <a:spLocks noGrp="1"/>
          </p:cNvSpPr>
          <p:nvPr>
            <p:ph type="sldNum" sz="quarter" idx="12"/>
          </p:nvPr>
        </p:nvSpPr>
        <p:spPr/>
        <p:txBody>
          <a:bodyPr/>
          <a:lstStyle/>
          <a:p>
            <a:fld id="{45C1880B-C545-4A29-AAF2-0CCE44C494AA}" type="slidenum">
              <a:rPr lang="en-US" smtClean="0"/>
              <a:t>‹#›</a:t>
            </a:fld>
            <a:endParaRPr lang="en-US"/>
          </a:p>
        </p:txBody>
      </p:sp>
    </p:spTree>
    <p:extLst>
      <p:ext uri="{BB962C8B-B14F-4D97-AF65-F5344CB8AC3E}">
        <p14:creationId xmlns:p14="http://schemas.microsoft.com/office/powerpoint/2010/main" val="25404799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737138-876A-C2D6-2DC7-1103E70DD81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E8A35DD-1886-B497-2DCE-D7A367CFA6D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D4B57D3-0CC5-88A5-CB14-F6A35E1FBCD3}"/>
              </a:ext>
            </a:extLst>
          </p:cNvPr>
          <p:cNvSpPr>
            <a:spLocks noGrp="1"/>
          </p:cNvSpPr>
          <p:nvPr>
            <p:ph type="dt" sz="half" idx="10"/>
          </p:nvPr>
        </p:nvSpPr>
        <p:spPr/>
        <p:txBody>
          <a:bodyPr/>
          <a:lstStyle/>
          <a:p>
            <a:fld id="{D725CD2F-03EF-4247-B5D1-65186EA51531}" type="datetimeFigureOut">
              <a:rPr lang="en-US" smtClean="0"/>
              <a:t>12/18/2025</a:t>
            </a:fld>
            <a:endParaRPr lang="en-US"/>
          </a:p>
        </p:txBody>
      </p:sp>
      <p:sp>
        <p:nvSpPr>
          <p:cNvPr id="5" name="Footer Placeholder 4">
            <a:extLst>
              <a:ext uri="{FF2B5EF4-FFF2-40B4-BE49-F238E27FC236}">
                <a16:creationId xmlns:a16="http://schemas.microsoft.com/office/drawing/2014/main" id="{259BC576-7C51-6FA0-3492-4F3A50AC453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FDB9C4A-11CD-A352-67C6-16BCD250B09D}"/>
              </a:ext>
            </a:extLst>
          </p:cNvPr>
          <p:cNvSpPr>
            <a:spLocks noGrp="1"/>
          </p:cNvSpPr>
          <p:nvPr>
            <p:ph type="sldNum" sz="quarter" idx="12"/>
          </p:nvPr>
        </p:nvSpPr>
        <p:spPr/>
        <p:txBody>
          <a:bodyPr/>
          <a:lstStyle/>
          <a:p>
            <a:fld id="{45C1880B-C545-4A29-AAF2-0CCE44C494AA}" type="slidenum">
              <a:rPr lang="en-US" smtClean="0"/>
              <a:t>‹#›</a:t>
            </a:fld>
            <a:endParaRPr lang="en-US"/>
          </a:p>
        </p:txBody>
      </p:sp>
    </p:spTree>
    <p:extLst>
      <p:ext uri="{BB962C8B-B14F-4D97-AF65-F5344CB8AC3E}">
        <p14:creationId xmlns:p14="http://schemas.microsoft.com/office/powerpoint/2010/main" val="13848828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0F35A2-53FA-CABC-939D-1E445113038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6335EBC-A69D-08BA-2D1F-4B70A843442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5E08ADE-452B-D95B-7096-8A8D9F990BD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9044F73-6187-8317-91CE-63806165393D}"/>
              </a:ext>
            </a:extLst>
          </p:cNvPr>
          <p:cNvSpPr>
            <a:spLocks noGrp="1"/>
          </p:cNvSpPr>
          <p:nvPr>
            <p:ph type="dt" sz="half" idx="10"/>
          </p:nvPr>
        </p:nvSpPr>
        <p:spPr/>
        <p:txBody>
          <a:bodyPr/>
          <a:lstStyle/>
          <a:p>
            <a:fld id="{D725CD2F-03EF-4247-B5D1-65186EA51531}" type="datetimeFigureOut">
              <a:rPr lang="en-US" smtClean="0"/>
              <a:t>12/18/2025</a:t>
            </a:fld>
            <a:endParaRPr lang="en-US"/>
          </a:p>
        </p:txBody>
      </p:sp>
      <p:sp>
        <p:nvSpPr>
          <p:cNvPr id="6" name="Footer Placeholder 5">
            <a:extLst>
              <a:ext uri="{FF2B5EF4-FFF2-40B4-BE49-F238E27FC236}">
                <a16:creationId xmlns:a16="http://schemas.microsoft.com/office/drawing/2014/main" id="{AAD875D9-51BA-F9C8-96E5-89F83FECE6A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8557567-56CE-BE98-142C-166C2EE5D4B6}"/>
              </a:ext>
            </a:extLst>
          </p:cNvPr>
          <p:cNvSpPr>
            <a:spLocks noGrp="1"/>
          </p:cNvSpPr>
          <p:nvPr>
            <p:ph type="sldNum" sz="quarter" idx="12"/>
          </p:nvPr>
        </p:nvSpPr>
        <p:spPr/>
        <p:txBody>
          <a:bodyPr/>
          <a:lstStyle/>
          <a:p>
            <a:fld id="{45C1880B-C545-4A29-AAF2-0CCE44C494AA}" type="slidenum">
              <a:rPr lang="en-US" smtClean="0"/>
              <a:t>‹#›</a:t>
            </a:fld>
            <a:endParaRPr lang="en-US"/>
          </a:p>
        </p:txBody>
      </p:sp>
    </p:spTree>
    <p:extLst>
      <p:ext uri="{BB962C8B-B14F-4D97-AF65-F5344CB8AC3E}">
        <p14:creationId xmlns:p14="http://schemas.microsoft.com/office/powerpoint/2010/main" val="13179576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3DC392-193B-1222-CC8B-C0773B51B88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0BE310B-4608-59CE-5258-8D6FCDF9571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8B12712-2F45-39E2-496D-61453CDED71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3894136-20E8-5C35-70C9-5547CC46280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41ADBAF-A0D2-0E09-B9CD-4CF95FD93CB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498198F-057A-A359-7093-8F7611CC1E7D}"/>
              </a:ext>
            </a:extLst>
          </p:cNvPr>
          <p:cNvSpPr>
            <a:spLocks noGrp="1"/>
          </p:cNvSpPr>
          <p:nvPr>
            <p:ph type="dt" sz="half" idx="10"/>
          </p:nvPr>
        </p:nvSpPr>
        <p:spPr/>
        <p:txBody>
          <a:bodyPr/>
          <a:lstStyle/>
          <a:p>
            <a:fld id="{D725CD2F-03EF-4247-B5D1-65186EA51531}" type="datetimeFigureOut">
              <a:rPr lang="en-US" smtClean="0"/>
              <a:t>12/18/2025</a:t>
            </a:fld>
            <a:endParaRPr lang="en-US"/>
          </a:p>
        </p:txBody>
      </p:sp>
      <p:sp>
        <p:nvSpPr>
          <p:cNvPr id="8" name="Footer Placeholder 7">
            <a:extLst>
              <a:ext uri="{FF2B5EF4-FFF2-40B4-BE49-F238E27FC236}">
                <a16:creationId xmlns:a16="http://schemas.microsoft.com/office/drawing/2014/main" id="{56B421E8-D5FF-4FED-5F5B-DAA74BA7877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A59FECF-F14F-A903-356F-F8FB25483FEE}"/>
              </a:ext>
            </a:extLst>
          </p:cNvPr>
          <p:cNvSpPr>
            <a:spLocks noGrp="1"/>
          </p:cNvSpPr>
          <p:nvPr>
            <p:ph type="sldNum" sz="quarter" idx="12"/>
          </p:nvPr>
        </p:nvSpPr>
        <p:spPr/>
        <p:txBody>
          <a:bodyPr/>
          <a:lstStyle/>
          <a:p>
            <a:fld id="{45C1880B-C545-4A29-AAF2-0CCE44C494AA}" type="slidenum">
              <a:rPr lang="en-US" smtClean="0"/>
              <a:t>‹#›</a:t>
            </a:fld>
            <a:endParaRPr lang="en-US"/>
          </a:p>
        </p:txBody>
      </p:sp>
    </p:spTree>
    <p:extLst>
      <p:ext uri="{BB962C8B-B14F-4D97-AF65-F5344CB8AC3E}">
        <p14:creationId xmlns:p14="http://schemas.microsoft.com/office/powerpoint/2010/main" val="42282848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9963F2-D64E-33C6-F4CD-64E00924E50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6458840-F127-65EC-E58C-F64324C19E54}"/>
              </a:ext>
            </a:extLst>
          </p:cNvPr>
          <p:cNvSpPr>
            <a:spLocks noGrp="1"/>
          </p:cNvSpPr>
          <p:nvPr>
            <p:ph type="dt" sz="half" idx="10"/>
          </p:nvPr>
        </p:nvSpPr>
        <p:spPr/>
        <p:txBody>
          <a:bodyPr/>
          <a:lstStyle/>
          <a:p>
            <a:fld id="{D725CD2F-03EF-4247-B5D1-65186EA51531}" type="datetimeFigureOut">
              <a:rPr lang="en-US" smtClean="0"/>
              <a:t>12/18/2025</a:t>
            </a:fld>
            <a:endParaRPr lang="en-US"/>
          </a:p>
        </p:txBody>
      </p:sp>
      <p:sp>
        <p:nvSpPr>
          <p:cNvPr id="4" name="Footer Placeholder 3">
            <a:extLst>
              <a:ext uri="{FF2B5EF4-FFF2-40B4-BE49-F238E27FC236}">
                <a16:creationId xmlns:a16="http://schemas.microsoft.com/office/drawing/2014/main" id="{23E14058-9F14-DDF0-EDC2-507005B093E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4185356-EE03-2A65-7922-7727B3379A55}"/>
              </a:ext>
            </a:extLst>
          </p:cNvPr>
          <p:cNvSpPr>
            <a:spLocks noGrp="1"/>
          </p:cNvSpPr>
          <p:nvPr>
            <p:ph type="sldNum" sz="quarter" idx="12"/>
          </p:nvPr>
        </p:nvSpPr>
        <p:spPr/>
        <p:txBody>
          <a:bodyPr/>
          <a:lstStyle/>
          <a:p>
            <a:fld id="{45C1880B-C545-4A29-AAF2-0CCE44C494AA}" type="slidenum">
              <a:rPr lang="en-US" smtClean="0"/>
              <a:t>‹#›</a:t>
            </a:fld>
            <a:endParaRPr lang="en-US"/>
          </a:p>
        </p:txBody>
      </p:sp>
    </p:spTree>
    <p:extLst>
      <p:ext uri="{BB962C8B-B14F-4D97-AF65-F5344CB8AC3E}">
        <p14:creationId xmlns:p14="http://schemas.microsoft.com/office/powerpoint/2010/main" val="182980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FF477AC-7BF0-A51C-7AE9-814D292009F4}"/>
              </a:ext>
            </a:extLst>
          </p:cNvPr>
          <p:cNvSpPr>
            <a:spLocks noGrp="1"/>
          </p:cNvSpPr>
          <p:nvPr>
            <p:ph type="dt" sz="half" idx="10"/>
          </p:nvPr>
        </p:nvSpPr>
        <p:spPr/>
        <p:txBody>
          <a:bodyPr/>
          <a:lstStyle/>
          <a:p>
            <a:fld id="{D725CD2F-03EF-4247-B5D1-65186EA51531}" type="datetimeFigureOut">
              <a:rPr lang="en-US" smtClean="0"/>
              <a:t>12/18/2025</a:t>
            </a:fld>
            <a:endParaRPr lang="en-US"/>
          </a:p>
        </p:txBody>
      </p:sp>
      <p:sp>
        <p:nvSpPr>
          <p:cNvPr id="3" name="Footer Placeholder 2">
            <a:extLst>
              <a:ext uri="{FF2B5EF4-FFF2-40B4-BE49-F238E27FC236}">
                <a16:creationId xmlns:a16="http://schemas.microsoft.com/office/drawing/2014/main" id="{675CC527-E76A-8906-0E80-7FD95514384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6F8F972-F060-9BA7-DC8F-D3F3C7E5A1EF}"/>
              </a:ext>
            </a:extLst>
          </p:cNvPr>
          <p:cNvSpPr>
            <a:spLocks noGrp="1"/>
          </p:cNvSpPr>
          <p:nvPr>
            <p:ph type="sldNum" sz="quarter" idx="12"/>
          </p:nvPr>
        </p:nvSpPr>
        <p:spPr/>
        <p:txBody>
          <a:bodyPr/>
          <a:lstStyle/>
          <a:p>
            <a:fld id="{45C1880B-C545-4A29-AAF2-0CCE44C494AA}" type="slidenum">
              <a:rPr lang="en-US" smtClean="0"/>
              <a:t>‹#›</a:t>
            </a:fld>
            <a:endParaRPr lang="en-US"/>
          </a:p>
        </p:txBody>
      </p:sp>
    </p:spTree>
    <p:extLst>
      <p:ext uri="{BB962C8B-B14F-4D97-AF65-F5344CB8AC3E}">
        <p14:creationId xmlns:p14="http://schemas.microsoft.com/office/powerpoint/2010/main" val="21763365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E17EC8-67A5-B9B7-F387-B0F4C53C643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26B1EAE-F479-D72C-32D0-9E4263BC23A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33B2CB4-944E-F455-FB33-5D09239E70B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4637413-9B22-7663-899C-B9F11CE6B8DD}"/>
              </a:ext>
            </a:extLst>
          </p:cNvPr>
          <p:cNvSpPr>
            <a:spLocks noGrp="1"/>
          </p:cNvSpPr>
          <p:nvPr>
            <p:ph type="dt" sz="half" idx="10"/>
          </p:nvPr>
        </p:nvSpPr>
        <p:spPr/>
        <p:txBody>
          <a:bodyPr/>
          <a:lstStyle/>
          <a:p>
            <a:fld id="{D725CD2F-03EF-4247-B5D1-65186EA51531}" type="datetimeFigureOut">
              <a:rPr lang="en-US" smtClean="0"/>
              <a:t>12/18/2025</a:t>
            </a:fld>
            <a:endParaRPr lang="en-US"/>
          </a:p>
        </p:txBody>
      </p:sp>
      <p:sp>
        <p:nvSpPr>
          <p:cNvPr id="6" name="Footer Placeholder 5">
            <a:extLst>
              <a:ext uri="{FF2B5EF4-FFF2-40B4-BE49-F238E27FC236}">
                <a16:creationId xmlns:a16="http://schemas.microsoft.com/office/drawing/2014/main" id="{DF1DD54E-17C3-5ACB-72F9-133107ED675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731EA0D-0BE7-2117-9FC8-A1276A8E221F}"/>
              </a:ext>
            </a:extLst>
          </p:cNvPr>
          <p:cNvSpPr>
            <a:spLocks noGrp="1"/>
          </p:cNvSpPr>
          <p:nvPr>
            <p:ph type="sldNum" sz="quarter" idx="12"/>
          </p:nvPr>
        </p:nvSpPr>
        <p:spPr/>
        <p:txBody>
          <a:bodyPr/>
          <a:lstStyle/>
          <a:p>
            <a:fld id="{45C1880B-C545-4A29-AAF2-0CCE44C494AA}" type="slidenum">
              <a:rPr lang="en-US" smtClean="0"/>
              <a:t>‹#›</a:t>
            </a:fld>
            <a:endParaRPr lang="en-US"/>
          </a:p>
        </p:txBody>
      </p:sp>
    </p:spTree>
    <p:extLst>
      <p:ext uri="{BB962C8B-B14F-4D97-AF65-F5344CB8AC3E}">
        <p14:creationId xmlns:p14="http://schemas.microsoft.com/office/powerpoint/2010/main" val="16556659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857A42-76B6-615B-6914-86F498D891D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53B1068-DB39-A9E1-31C0-7EBE4333AF2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309CC2D-83BD-F62F-5610-E5B3F39C5EB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168A041-F2C2-0B91-FE3F-B7D723218B26}"/>
              </a:ext>
            </a:extLst>
          </p:cNvPr>
          <p:cNvSpPr>
            <a:spLocks noGrp="1"/>
          </p:cNvSpPr>
          <p:nvPr>
            <p:ph type="dt" sz="half" idx="10"/>
          </p:nvPr>
        </p:nvSpPr>
        <p:spPr/>
        <p:txBody>
          <a:bodyPr/>
          <a:lstStyle/>
          <a:p>
            <a:fld id="{D725CD2F-03EF-4247-B5D1-65186EA51531}" type="datetimeFigureOut">
              <a:rPr lang="en-US" smtClean="0"/>
              <a:t>12/18/2025</a:t>
            </a:fld>
            <a:endParaRPr lang="en-US"/>
          </a:p>
        </p:txBody>
      </p:sp>
      <p:sp>
        <p:nvSpPr>
          <p:cNvPr id="6" name="Footer Placeholder 5">
            <a:extLst>
              <a:ext uri="{FF2B5EF4-FFF2-40B4-BE49-F238E27FC236}">
                <a16:creationId xmlns:a16="http://schemas.microsoft.com/office/drawing/2014/main" id="{FDCD9D8E-B3D5-036B-CD96-3C75D0F21A0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50873D7-F39F-B7BD-AB4A-ECE7BE6354D8}"/>
              </a:ext>
            </a:extLst>
          </p:cNvPr>
          <p:cNvSpPr>
            <a:spLocks noGrp="1"/>
          </p:cNvSpPr>
          <p:nvPr>
            <p:ph type="sldNum" sz="quarter" idx="12"/>
          </p:nvPr>
        </p:nvSpPr>
        <p:spPr/>
        <p:txBody>
          <a:bodyPr/>
          <a:lstStyle/>
          <a:p>
            <a:fld id="{45C1880B-C545-4A29-AAF2-0CCE44C494AA}" type="slidenum">
              <a:rPr lang="en-US" smtClean="0"/>
              <a:t>‹#›</a:t>
            </a:fld>
            <a:endParaRPr lang="en-US"/>
          </a:p>
        </p:txBody>
      </p:sp>
    </p:spTree>
    <p:extLst>
      <p:ext uri="{BB962C8B-B14F-4D97-AF65-F5344CB8AC3E}">
        <p14:creationId xmlns:p14="http://schemas.microsoft.com/office/powerpoint/2010/main" val="21821529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6CA9FA6-173F-1125-09DE-B45A6178332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1451CCC-6F1A-9611-CD74-27D3472FE9B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C247A9A-BCDB-F237-0DDF-3C975A4285A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725CD2F-03EF-4247-B5D1-65186EA51531}" type="datetimeFigureOut">
              <a:rPr lang="en-US" smtClean="0"/>
              <a:t>12/18/2025</a:t>
            </a:fld>
            <a:endParaRPr lang="en-US"/>
          </a:p>
        </p:txBody>
      </p:sp>
      <p:sp>
        <p:nvSpPr>
          <p:cNvPr id="5" name="Footer Placeholder 4">
            <a:extLst>
              <a:ext uri="{FF2B5EF4-FFF2-40B4-BE49-F238E27FC236}">
                <a16:creationId xmlns:a16="http://schemas.microsoft.com/office/drawing/2014/main" id="{2D286079-6E96-843C-341E-35F4DD9BBBC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8D663671-FE54-2344-DE9B-7C545F27BD8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5C1880B-C545-4A29-AAF2-0CCE44C494AA}" type="slidenum">
              <a:rPr lang="en-US" smtClean="0"/>
              <a:t>‹#›</a:t>
            </a:fld>
            <a:endParaRPr lang="en-US"/>
          </a:p>
        </p:txBody>
      </p:sp>
    </p:spTree>
    <p:extLst>
      <p:ext uri="{BB962C8B-B14F-4D97-AF65-F5344CB8AC3E}">
        <p14:creationId xmlns:p14="http://schemas.microsoft.com/office/powerpoint/2010/main" val="24948434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1">
            <a:extLst>
              <a:ext uri="{FF2B5EF4-FFF2-40B4-BE49-F238E27FC236}">
                <a16:creationId xmlns:a16="http://schemas.microsoft.com/office/drawing/2014/main" id="{899743BC-4113-434D-F03E-CC8894182A1E}"/>
              </a:ext>
            </a:extLst>
          </p:cNvPr>
          <p:cNvSpPr txBox="1">
            <a:spLocks noChangeArrowheads="1"/>
          </p:cNvSpPr>
          <p:nvPr/>
        </p:nvSpPr>
        <p:spPr bwMode="auto">
          <a:xfrm flipH="1">
            <a:off x="658760" y="785699"/>
            <a:ext cx="11031793" cy="2547436"/>
          </a:xfrm>
          <a:prstGeom prst="rect">
            <a:avLst/>
          </a:prstGeom>
          <a:solidFill>
            <a:srgbClr val="FFFFFF"/>
          </a:solidFill>
          <a:ln w="28575">
            <a:solidFill>
              <a:srgbClr val="000000"/>
            </a:solidFill>
            <a:miter lim="800000"/>
            <a:headEnd/>
            <a:tailEnd/>
          </a:ln>
        </p:spPr>
        <p:txBody>
          <a:bodyPr rot="0" vert="horz" wrap="square" lIns="91440" tIns="45720" rIns="91440" bIns="45720" anchor="t" anchorCtr="0" upright="1">
            <a:noAutofit/>
          </a:bodyPr>
          <a:lstStyle/>
          <a:p>
            <a:pPr marL="0" marR="0">
              <a:lnSpc>
                <a:spcPct val="115000"/>
              </a:lnSpc>
              <a:spcAft>
                <a:spcPts val="800"/>
              </a:spcAft>
              <a:buNone/>
            </a:pPr>
            <a:r>
              <a:rPr lang="en-US" sz="1200" kern="100">
                <a:effectLst/>
                <a:latin typeface="Calibri" panose="020F0502020204030204" pitchFamily="34" charset="0"/>
                <a:ea typeface="Calibri" panose="020F0502020204030204" pitchFamily="34" charset="0"/>
                <a:cs typeface="Arial" panose="020B0604020202020204" pitchFamily="34" charset="0"/>
              </a:rPr>
              <a:t> </a:t>
            </a:r>
          </a:p>
        </p:txBody>
      </p:sp>
      <p:sp>
        <p:nvSpPr>
          <p:cNvPr id="4" name="Text Box 7">
            <a:extLst>
              <a:ext uri="{FF2B5EF4-FFF2-40B4-BE49-F238E27FC236}">
                <a16:creationId xmlns:a16="http://schemas.microsoft.com/office/drawing/2014/main" id="{53B0F738-32DC-68FB-926D-8C96D16693C3}"/>
              </a:ext>
            </a:extLst>
          </p:cNvPr>
          <p:cNvSpPr txBox="1">
            <a:spLocks noChangeArrowheads="1"/>
          </p:cNvSpPr>
          <p:nvPr/>
        </p:nvSpPr>
        <p:spPr bwMode="auto">
          <a:xfrm>
            <a:off x="829842" y="1140541"/>
            <a:ext cx="3614339" cy="1858297"/>
          </a:xfrm>
          <a:prstGeom prst="rect">
            <a:avLst/>
          </a:prstGeom>
          <a:solidFill>
            <a:srgbClr val="FFFFFF"/>
          </a:solidFill>
          <a:ln>
            <a:noFill/>
          </a:ln>
        </p:spPr>
        <p:txBody>
          <a:bodyPr rot="0" vert="horz" wrap="square" lIns="91440" tIns="45720" rIns="91440" bIns="45720" anchor="t" anchorCtr="0" upright="1">
            <a:noAutofit/>
          </a:bodyPr>
          <a:lstStyle/>
          <a:p>
            <a:pPr algn="r" rtl="1">
              <a:lnSpc>
                <a:spcPct val="115000"/>
              </a:lnSpc>
              <a:spcAft>
                <a:spcPts val="800"/>
              </a:spcAft>
            </a:pPr>
            <a:r>
              <a:rPr lang="ar-IQ" sz="1100" b="1" kern="100" dirty="0">
                <a:effectLst/>
                <a:latin typeface="Calibri" panose="020F0502020204030204" pitchFamily="34" charset="0"/>
                <a:ea typeface="Calibri" panose="020F0502020204030204" pitchFamily="34" charset="0"/>
                <a:cs typeface="Arial" panose="020B0604020202020204" pitchFamily="34" charset="0"/>
              </a:rPr>
              <a:t>عنوان المحاضرة:</a:t>
            </a:r>
            <a:r>
              <a:rPr lang="en-US" sz="1100" b="1" i="1" kern="100" dirty="0">
                <a:effectLst/>
                <a:latin typeface="Calibri" panose="020F0502020204030204" pitchFamily="34" charset="0"/>
                <a:ea typeface="Calibri" panose="020F0502020204030204" pitchFamily="34" charset="0"/>
                <a:cs typeface="Arial" panose="020B0604020202020204" pitchFamily="34" charset="0"/>
              </a:rPr>
              <a:t> </a:t>
            </a:r>
            <a:r>
              <a:rPr lang="ar-IQ" b="1" dirty="0"/>
              <a:t> </a:t>
            </a:r>
            <a:r>
              <a:rPr lang="ar-IQ" sz="1600" dirty="0"/>
              <a:t>المدينة والظاهرة الحضرية </a:t>
            </a:r>
            <a:endParaRPr lang="ar-IQ" sz="1400" dirty="0"/>
          </a:p>
          <a:p>
            <a:pPr algn="r" rtl="1">
              <a:lnSpc>
                <a:spcPct val="115000"/>
              </a:lnSpc>
              <a:spcAft>
                <a:spcPts val="800"/>
              </a:spcAft>
            </a:pPr>
            <a:r>
              <a:rPr lang="ar-IQ" sz="1400" dirty="0"/>
              <a:t> </a:t>
            </a:r>
            <a:r>
              <a:rPr lang="ar-IQ" sz="1100" b="1" kern="100" dirty="0">
                <a:effectLst/>
                <a:latin typeface="Calibri" panose="020F0502020204030204" pitchFamily="34" charset="0"/>
                <a:ea typeface="Calibri" panose="020F0502020204030204" pitchFamily="34" charset="0"/>
                <a:cs typeface="Arial" panose="020B0604020202020204" pitchFamily="34" charset="0"/>
              </a:rPr>
              <a:t>المادة الدراسية: </a:t>
            </a:r>
            <a:r>
              <a:rPr lang="ar-IQ" sz="1400" dirty="0"/>
              <a:t>الاجتماع الحضري</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15000"/>
              </a:lnSpc>
              <a:spcAft>
                <a:spcPts val="800"/>
              </a:spcAft>
            </a:pPr>
            <a:r>
              <a:rPr lang="ar-IQ" sz="1100" b="1" kern="100" dirty="0">
                <a:effectLst/>
                <a:latin typeface="Calibri" panose="020F0502020204030204" pitchFamily="34" charset="0"/>
                <a:ea typeface="Calibri" panose="020F0502020204030204" pitchFamily="34" charset="0"/>
                <a:cs typeface="Arial" panose="020B0604020202020204" pitchFamily="34" charset="0"/>
              </a:rPr>
              <a:t>المرحلة الدراسية: </a:t>
            </a:r>
            <a:r>
              <a:rPr lang="ar-IQ" sz="1600" dirty="0"/>
              <a:t>دراسات عليا </a:t>
            </a:r>
            <a:endParaRPr lang="ar-IQ" dirty="0"/>
          </a:p>
          <a:p>
            <a:pPr algn="r" rtl="1">
              <a:lnSpc>
                <a:spcPct val="115000"/>
              </a:lnSpc>
              <a:spcAft>
                <a:spcPts val="800"/>
              </a:spcAft>
            </a:pPr>
            <a:r>
              <a:rPr lang="ar-IQ" sz="1100" b="1" kern="100" dirty="0">
                <a:effectLst/>
                <a:latin typeface="Calibri" panose="020F0502020204030204" pitchFamily="34" charset="0"/>
                <a:ea typeface="Calibri" panose="020F0502020204030204" pitchFamily="34" charset="0"/>
                <a:cs typeface="Arial" panose="020B0604020202020204" pitchFamily="34" charset="0"/>
              </a:rPr>
              <a:t>مدرس المادة: </a:t>
            </a:r>
            <a:r>
              <a:rPr lang="ar-IQ" sz="1400" dirty="0"/>
              <a:t>أ.د. نادية صباح محمود الكبابجي. </a:t>
            </a:r>
            <a:endParaRPr lang="ar-IQ" dirty="0"/>
          </a:p>
          <a:p>
            <a:pPr algn="r" rtl="1">
              <a:lnSpc>
                <a:spcPct val="115000"/>
              </a:lnSpc>
              <a:spcAft>
                <a:spcPts val="800"/>
              </a:spcAft>
            </a:pPr>
            <a:r>
              <a:rPr lang="ar-IQ" sz="1100" b="1" kern="100" dirty="0">
                <a:effectLst/>
                <a:latin typeface="Calibri" panose="020F0502020204030204" pitchFamily="34" charset="0"/>
                <a:ea typeface="Calibri" panose="020F0502020204030204" pitchFamily="34" charset="0"/>
                <a:cs typeface="Arial" panose="020B0604020202020204" pitchFamily="34" charset="0"/>
              </a:rPr>
              <a:t>العام الدراسي: 2024-2025</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6" name="Text Box 5">
            <a:extLst>
              <a:ext uri="{FF2B5EF4-FFF2-40B4-BE49-F238E27FC236}">
                <a16:creationId xmlns:a16="http://schemas.microsoft.com/office/drawing/2014/main" id="{96977988-5E97-BDDC-3CA6-0A7435327C59}"/>
              </a:ext>
            </a:extLst>
          </p:cNvPr>
          <p:cNvSpPr txBox="1">
            <a:spLocks noChangeArrowheads="1"/>
          </p:cNvSpPr>
          <p:nvPr/>
        </p:nvSpPr>
        <p:spPr bwMode="auto">
          <a:xfrm>
            <a:off x="7165750" y="1012722"/>
            <a:ext cx="4196408" cy="1759975"/>
          </a:xfrm>
          <a:prstGeom prst="rect">
            <a:avLst/>
          </a:prstGeom>
          <a:solidFill>
            <a:srgbClr val="FFFFFF"/>
          </a:solidFill>
          <a:ln>
            <a:noFill/>
          </a:ln>
        </p:spPr>
        <p:txBody>
          <a:bodyPr rot="0" vert="horz" wrap="square" lIns="91440" tIns="45720" rIns="91440" bIns="45720" anchor="t" anchorCtr="0" upright="1">
            <a:noAutofit/>
          </a:bodyPr>
          <a:lstStyle/>
          <a:p>
            <a:pPr marL="0" marR="0" algn="r" rtl="1">
              <a:lnSpc>
                <a:spcPct val="150000"/>
              </a:lnSpc>
              <a:spcAft>
                <a:spcPts val="800"/>
              </a:spcAft>
              <a:buNone/>
            </a:pPr>
            <a:r>
              <a:rPr lang="ar-IQ" sz="2400" b="1" kern="100" dirty="0">
                <a:effectLst/>
                <a:latin typeface="Calibri" panose="020F0502020204030204" pitchFamily="34" charset="0"/>
                <a:ea typeface="Calibri" panose="020F0502020204030204" pitchFamily="34" charset="0"/>
                <a:cs typeface="Arial" panose="020B0604020202020204" pitchFamily="34" charset="0"/>
              </a:rPr>
              <a:t>جامعة الموصل</a:t>
            </a:r>
            <a:endParaRPr lang="en-US" sz="2000" kern="100" dirty="0">
              <a:effectLst/>
              <a:latin typeface="Calibri" panose="020F0502020204030204" pitchFamily="34" charset="0"/>
              <a:ea typeface="Calibri" panose="020F0502020204030204" pitchFamily="34" charset="0"/>
              <a:cs typeface="Arial" panose="020B0604020202020204" pitchFamily="34" charset="0"/>
            </a:endParaRPr>
          </a:p>
          <a:p>
            <a:pPr marL="0" marR="0" algn="r" rtl="1">
              <a:lnSpc>
                <a:spcPct val="150000"/>
              </a:lnSpc>
              <a:spcAft>
                <a:spcPts val="800"/>
              </a:spcAft>
              <a:buNone/>
            </a:pPr>
            <a:r>
              <a:rPr lang="ar-IQ" sz="2400" b="1" kern="100" dirty="0">
                <a:effectLst/>
                <a:latin typeface="Calibri" panose="020F0502020204030204" pitchFamily="34" charset="0"/>
                <a:ea typeface="Calibri" panose="020F0502020204030204" pitchFamily="34" charset="0"/>
                <a:cs typeface="Arial" panose="020B0604020202020204" pitchFamily="34" charset="0"/>
              </a:rPr>
              <a:t>كلية الآداب</a:t>
            </a:r>
            <a:endParaRPr lang="en-US" sz="2000" kern="100" dirty="0">
              <a:effectLst/>
              <a:latin typeface="Calibri" panose="020F0502020204030204" pitchFamily="34" charset="0"/>
              <a:ea typeface="Calibri" panose="020F0502020204030204" pitchFamily="34" charset="0"/>
              <a:cs typeface="Arial" panose="020B0604020202020204" pitchFamily="34" charset="0"/>
            </a:endParaRPr>
          </a:p>
          <a:p>
            <a:pPr marL="0" marR="0" algn="r" rtl="1">
              <a:lnSpc>
                <a:spcPct val="150000"/>
              </a:lnSpc>
              <a:spcAft>
                <a:spcPts val="800"/>
              </a:spcAft>
              <a:buNone/>
            </a:pPr>
            <a:r>
              <a:rPr lang="ar-IQ" sz="2400" b="1" kern="100" dirty="0">
                <a:effectLst/>
                <a:latin typeface="Calibri" panose="020F0502020204030204" pitchFamily="34" charset="0"/>
                <a:ea typeface="Calibri" panose="020F0502020204030204" pitchFamily="34" charset="0"/>
                <a:cs typeface="Arial" panose="020B0604020202020204" pitchFamily="34" charset="0"/>
              </a:rPr>
              <a:t>القسم: الاجتماع</a:t>
            </a:r>
            <a:endParaRPr lang="en-US" sz="2000" kern="100" dirty="0">
              <a:effectLst/>
              <a:latin typeface="Calibri" panose="020F0502020204030204" pitchFamily="34" charset="0"/>
              <a:ea typeface="Calibri" panose="020F0502020204030204" pitchFamily="34" charset="0"/>
              <a:cs typeface="Arial" panose="020B0604020202020204" pitchFamily="34" charset="0"/>
            </a:endParaRPr>
          </a:p>
        </p:txBody>
      </p:sp>
      <p:pic>
        <p:nvPicPr>
          <p:cNvPr id="7" name="صورة 1">
            <a:extLst>
              <a:ext uri="{FF2B5EF4-FFF2-40B4-BE49-F238E27FC236}">
                <a16:creationId xmlns:a16="http://schemas.microsoft.com/office/drawing/2014/main" id="{7C23123D-6EF6-1EEA-84B5-A50FDDF6C9D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66851" y="1130268"/>
            <a:ext cx="1858297" cy="1858297"/>
          </a:xfrm>
          <a:prstGeom prst="rect">
            <a:avLst/>
          </a:prstGeom>
        </p:spPr>
      </p:pic>
      <p:sp>
        <p:nvSpPr>
          <p:cNvPr id="9" name="TextBox 8">
            <a:extLst>
              <a:ext uri="{FF2B5EF4-FFF2-40B4-BE49-F238E27FC236}">
                <a16:creationId xmlns:a16="http://schemas.microsoft.com/office/drawing/2014/main" id="{7756BF25-8EA9-5774-C654-6680E25F18E3}"/>
              </a:ext>
            </a:extLst>
          </p:cNvPr>
          <p:cNvSpPr txBox="1"/>
          <p:nvPr/>
        </p:nvSpPr>
        <p:spPr>
          <a:xfrm>
            <a:off x="2310581" y="4035849"/>
            <a:ext cx="7570838" cy="1323439"/>
          </a:xfrm>
          <a:prstGeom prst="rect">
            <a:avLst/>
          </a:prstGeom>
          <a:noFill/>
        </p:spPr>
        <p:txBody>
          <a:bodyPr wrap="square">
            <a:spAutoFit/>
          </a:bodyPr>
          <a:lstStyle/>
          <a:p>
            <a:pPr algn="ctr" rtl="1"/>
            <a:r>
              <a:rPr lang="ar-IQ" sz="4400" b="1" dirty="0"/>
              <a:t>المحاضرة الرابعة</a:t>
            </a:r>
            <a:endParaRPr lang="en-US" sz="4400" dirty="0"/>
          </a:p>
          <a:p>
            <a:pPr algn="ctr" rtl="1"/>
            <a:r>
              <a:rPr lang="ar-IQ" b="1" dirty="0"/>
              <a:t>المدينة والظاهرة الحضرية / دراسات عليا – ماجستير علم الاجتماع الحضري / قسم علم الاجتماع – كلية الاداب – جامعة الموصل / أ.د. نادية صباح محمود الكبابجي.</a:t>
            </a:r>
            <a:endParaRPr lang="en-US" dirty="0"/>
          </a:p>
        </p:txBody>
      </p:sp>
    </p:spTree>
    <p:extLst>
      <p:ext uri="{BB962C8B-B14F-4D97-AF65-F5344CB8AC3E}">
        <p14:creationId xmlns:p14="http://schemas.microsoft.com/office/powerpoint/2010/main" val="7659879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4C885FA-BDA6-B41F-BA37-2185972465F5}"/>
              </a:ext>
            </a:extLst>
          </p:cNvPr>
          <p:cNvSpPr>
            <a:spLocks noGrp="1"/>
          </p:cNvSpPr>
          <p:nvPr>
            <p:ph idx="1"/>
          </p:nvPr>
        </p:nvSpPr>
        <p:spPr>
          <a:xfrm>
            <a:off x="838200" y="366251"/>
            <a:ext cx="10515600" cy="6125497"/>
          </a:xfrm>
        </p:spPr>
        <p:txBody>
          <a:bodyPr>
            <a:normAutofit/>
          </a:bodyPr>
          <a:lstStyle/>
          <a:p>
            <a:pPr algn="r" rtl="1"/>
            <a:r>
              <a:rPr lang="ar-IQ" sz="1600" b="1" dirty="0"/>
              <a:t>المدينة والظاهرة الحضرية:</a:t>
            </a:r>
            <a:endParaRPr lang="en-US" sz="1600" dirty="0"/>
          </a:p>
          <a:p>
            <a:pPr algn="r" rtl="1"/>
            <a:r>
              <a:rPr lang="ar-SA" sz="1600" dirty="0"/>
              <a:t>   تشكل المدينة و ما يعتمل فيها من هزات و خضات ،من بين الظواهر التي لفتت انتباه ماكس فيبر، إلى حد أنه ألف فيها كتابه الشهير و الذي سماه "المدينة</a:t>
            </a:r>
            <a:r>
              <a:rPr lang="en-US" sz="1600" dirty="0"/>
              <a:t> La </a:t>
            </a:r>
            <a:r>
              <a:rPr lang="en-US" sz="1600" dirty="0" err="1"/>
              <a:t>cité</a:t>
            </a:r>
            <a:r>
              <a:rPr lang="en-US" sz="1600" dirty="0"/>
              <a:t> " . </a:t>
            </a:r>
            <a:r>
              <a:rPr lang="ar-SA" sz="1600" dirty="0"/>
              <a:t>بحيث تضمنت عناصر تعريفه للمدينة: ضرورة سيطرة العلاقات التجارية، و توافر عدد من الشروط الأساسية مثل وجود الحصن و السوق و المحكمة و الاستقلال الذاتي و الذي أطلق عليه فيبر"النموذج المثالي". " إن فيبر توجه بالدراسة والسؤال إلى المدينة من خلال فهمه لمغزاها العميق و تحليل جذورها التاريخية، و كذا تحول النظم الاجتماعية الناتجة عن الحياة الحضرية". لقد عرف ماكس فيبر المدينة تحت ضوء "الترتيبات الاجتماعية التي تسمح بالتطور الكامل للقدرات الفردية و التجديد الاجتماعي" . هذه الترتيبات الاجتماعية والحياة الاجتماعية بصفة عامة ، شكلت المدن الصناعية خلال القرن التاسع عشر أحد أشكالها ، و التي قد لا تكون وحدات ثابتة و صادقة للتحليل السوسيولوجي</a:t>
            </a:r>
            <a:r>
              <a:rPr lang="en-US" sz="1600" dirty="0"/>
              <a:t> .</a:t>
            </a:r>
            <a:r>
              <a:rPr lang="ar-SA" sz="1600" dirty="0"/>
              <a:t>من هنا،درس ماكس فيبرالمدينة من خلال </a:t>
            </a:r>
            <a:r>
              <a:rPr lang="ar-SA" sz="1600" b="1" dirty="0"/>
              <a:t>بعدين أساسين</a:t>
            </a:r>
            <a:r>
              <a:rPr lang="en-US" sz="1600" b="1" dirty="0"/>
              <a:t> :</a:t>
            </a:r>
            <a:br>
              <a:rPr lang="en-US" sz="1600" b="1" dirty="0"/>
            </a:br>
            <a:r>
              <a:rPr lang="ar-SA" sz="1600" b="1" dirty="0"/>
              <a:t>البعد الاقتصادي: </a:t>
            </a:r>
            <a:endParaRPr lang="en-US" sz="1600" dirty="0"/>
          </a:p>
          <a:p>
            <a:pPr algn="r" rtl="1"/>
            <a:r>
              <a:rPr lang="ar-SA" sz="1600" dirty="0"/>
              <a:t>هنا يعتبر ماكس فيبر المدينة كوحدة اقتصادية ، تنتج سلع ، تبادلات تجارية و عقارية و خدماتية ،و كذلك تنتج موارد بشرية و مالية. بمعنى أخر، إن ثمة منطقا اقتصاديا عقلانيا هو الذي يتحكم في المدينة أكثر مما هو منطق يرتبط بشيء أخر، أي أننا هنا نتحدث عن المدينة في معناها الاقتصادي للكلمة، بحيث توفر للناس جميع الحاجيات الاقتصادية من سوق محلي وسلع و خدمات</a:t>
            </a:r>
            <a:r>
              <a:rPr lang="en-US" sz="1600" dirty="0"/>
              <a:t>...</a:t>
            </a:r>
          </a:p>
          <a:p>
            <a:pPr algn="r" rtl="1"/>
            <a:br>
              <a:rPr lang="en-US" sz="1600" dirty="0"/>
            </a:br>
            <a:r>
              <a:rPr lang="ar-SA" sz="1600" b="1" dirty="0"/>
              <a:t>البعد السياسي</a:t>
            </a:r>
            <a:r>
              <a:rPr lang="ar-SA" sz="1600" dirty="0"/>
              <a:t> : </a:t>
            </a:r>
            <a:endParaRPr lang="en-US" sz="1600" dirty="0"/>
          </a:p>
          <a:p>
            <a:pPr algn="r" rtl="1"/>
            <a:r>
              <a:rPr lang="ar-SA" sz="1600" dirty="0"/>
              <a:t>   إن المدينة حسب ماكس فيبر هي أيضا وحدة سياسية توجد في تفاعل دائم مع الجانب الاقتصادي من خلال تنظيم التبادل و الإنتاج . إن المدينة باعتبارها وحدة سياسية تتوفر على استقلالية ترابية و إدارية كما تتميز بنوع من التنافس على السلطة من خلال تضارب رهانات الفاعلين السياسيين</a:t>
            </a:r>
            <a:r>
              <a:rPr lang="en-US" sz="1600" dirty="0"/>
              <a:t> .</a:t>
            </a:r>
            <a:br>
              <a:rPr lang="en-US" sz="1600" dirty="0"/>
            </a:br>
            <a:r>
              <a:rPr lang="ar-SA" sz="1600" dirty="0"/>
              <a:t>على الرغم من اعتقاده بما يمكن أن يكون للمدينة من قوى ايجابية و تحررية في الحيات البشرية إلا أنه لم يعلق أمالا كبيرة على مدن القرن العشرين ، بل نراه على العكس من ذلك يؤكد أن مدن العصور الوسطى المحصنة والمكتفية بذاتها هي وحدها التي يمكن أن يصدق عليها صفة المجتمع الحضري الكامل، غير أن فيبر لم يكن متشائما على طول الخط، وأن هناك إمكانية تحقيق حياة طيبة وأفضل في المدن الحديثة من جديد فقط أذا توفرت الشروط في النموذج المثالي ”للمجتمع الحضري الكامل“من هنا نفهم أن ماكس فيبر قد ساهم هو الأخر بوجه أو بأخر و من موقعه في التقعيد النظري ليس فقط للسوسيولوجيا العامة ،و إنما حتى للسوسيولوجيا الحضرية بشكل خاص</a:t>
            </a:r>
            <a:r>
              <a:rPr lang="en-US" sz="1600" dirty="0"/>
              <a:t> .</a:t>
            </a:r>
          </a:p>
        </p:txBody>
      </p:sp>
    </p:spTree>
    <p:extLst>
      <p:ext uri="{BB962C8B-B14F-4D97-AF65-F5344CB8AC3E}">
        <p14:creationId xmlns:p14="http://schemas.microsoft.com/office/powerpoint/2010/main" val="27163670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49DD9BF-2C2A-260A-DA4C-6CEADE18C142}"/>
              </a:ext>
            </a:extLst>
          </p:cNvPr>
          <p:cNvSpPr>
            <a:spLocks noGrp="1"/>
          </p:cNvSpPr>
          <p:nvPr>
            <p:ph idx="1"/>
          </p:nvPr>
        </p:nvSpPr>
        <p:spPr>
          <a:xfrm>
            <a:off x="838200" y="363794"/>
            <a:ext cx="10515600" cy="5813169"/>
          </a:xfrm>
        </p:spPr>
        <p:txBody>
          <a:bodyPr>
            <a:normAutofit/>
          </a:bodyPr>
          <a:lstStyle/>
          <a:p>
            <a:pPr algn="r" rtl="1"/>
            <a:r>
              <a:rPr lang="ar-IQ" sz="1600" dirty="0"/>
              <a:t> ان المجال الحيوي للحضرية  لاشك هو المدينة فنمط الحياة الذي كان يقصده ويرث انما الأسلوب المتبع في المدينة كنمط سلوكي مميز له , ونَظر لهذا الأسلوب بما يُعرف في علم الإجتماع الحضري ب</a:t>
            </a:r>
            <a:r>
              <a:rPr lang="ar-SA" sz="1600" dirty="0"/>
              <a:t>نظرية الثقافة الحضرية : من جهته ، حيث اعتقد  ان المجتمع الحضري ، يتميز بالحجم و الكثافة و اللاتجانس، وهو الحجر الاساس للتنظيم الاجتماعي للسلوك، و يؤكد ان الحضرية كاسلوب في الحياة، تتميز بسيادة العلاقات الثانوية و العلمانية ، و بالتالي تصبح المدينة مركزا للعلاقات الاجتماعية، و قابل ويرث بين المجتمعات الريفية و المراكز الحضرية و اعتبر السمات التي تظهر او تتطور في البيئة الحضرية، ضرورية لنمو المدينة و خاصة سمتا الحجم و الكثافة. و في هذا الصدد يؤكد ويرث بان الحجم و الكثافة المرتفعة للسكان، وعدم التجانس في حياتهم الاجتماعية هي متغيرات اساسية ، او خصائص مميزة للمجتمع الحضري، تسلم بدورها الى عدد من القضايا التي ترتبط بطبيعة الحياة الحضرية و شخصية سكانها .و من هنا يرى ويرث انه كلما كبر حجم المدينة اتسع نطاق "التنوع الفردي" و ارتفع معدل التمايز الاجتماعي بين الافراد، الامر الذي يكرس ظاهرة العزلة لدى الافراد و الجماعات سواء على اساس الاصل او المهنة او المكانة،... وتساهم هذه العزلة في تدهور علاقات الجوار. كما ان ضعف هذه الروابط و العلاقات يفرض بدوره احلال العلاقات الرسمية، محل الروابط و العلاقات غير الرسمية. </a:t>
            </a:r>
            <a:endParaRPr lang="en-US" sz="1600" dirty="0"/>
          </a:p>
          <a:p>
            <a:pPr algn="r" rtl="1"/>
            <a:r>
              <a:rPr lang="ar-SA" sz="1600" dirty="0"/>
              <a:t>   و من هذا المنطلق ينتقل ويرث على اساس الحجم الى عدد من القضايا التي تمس طبيعة المجتمع الحضري ،و مجموعة اخرى من القضايا استنادا الى الشخصية الحضرية ،اذ يرى ان كبر الحجم و زيادة عدد السكان يحد من امكانية التعارف بين الافراد بشكل شخصي، وهذا يترتب عنه الميل الى العلاقات الاجتماعية ذات طابع النفعي، و بهذا يكون كبر حجم المدينة سببا مباشرا في تكريس التفاعل الاجتماعي المتميزبالعلاقات السطحية و المؤقتة، مما يساهم في اضعاف او فقدان روح المشاركة و التطوع، و يؤدي هذا النوع من العلاقات الحضرية الى التخصص الوظيفي للانشطة، و تقسيم العمل واعتماد اقتصاد السوق.يتضح من هذا التصور النظري الذي قدمه" ويرث" ان المجتمع الحضري الذي يتميزبارتفاع عدد السكان و الكثافة السكانية المرتفعة و اللاتجانس الاجتماعي، يفرض ظهور بعض المشاكل الناتجة عن هذه المتغيرات الثلاثة و خاصة مشكل التلوث وانتشار احياء السكن العشوائي ..، و بالتالي تؤثر الحياة الحضرية و ما ينتج عنها من قضايا على الافعال الاجتماعية و التنظيم الاجتماعي</a:t>
            </a:r>
            <a:r>
              <a:rPr lang="en-US" sz="1600" dirty="0"/>
              <a:t>.</a:t>
            </a:r>
          </a:p>
          <a:p>
            <a:pPr algn="r" rtl="1"/>
            <a:r>
              <a:rPr lang="ar-IQ" sz="1600" dirty="0"/>
              <a:t>   وساهم عمله هذا في تطوير النظريات المفسرة للمدينة والحضرية  , ومن تلك</a:t>
            </a:r>
            <a:r>
              <a:rPr lang="ar-SA" sz="1600" dirty="0"/>
              <a:t> النظريات المفسرة للمدينة التي كثيرا  ما أختلفت بنااءً على عاملين أساسين أولهما :مجال الاھتمام وثانيهما :طبيعة المتغيرات المعتمدة في تفسير ظواھرها،نقتصر على ذكر البعض منها</a:t>
            </a:r>
            <a:r>
              <a:rPr lang="en-US" sz="1600" dirty="0"/>
              <a:t>:</a:t>
            </a:r>
            <a:endParaRPr lang="en-US" sz="100" dirty="0"/>
          </a:p>
        </p:txBody>
      </p:sp>
    </p:spTree>
    <p:extLst>
      <p:ext uri="{BB962C8B-B14F-4D97-AF65-F5344CB8AC3E}">
        <p14:creationId xmlns:p14="http://schemas.microsoft.com/office/powerpoint/2010/main" val="24776628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CED323B-34A7-9B00-CF06-3595DEFC5F67}"/>
              </a:ext>
            </a:extLst>
          </p:cNvPr>
          <p:cNvSpPr>
            <a:spLocks noGrp="1"/>
          </p:cNvSpPr>
          <p:nvPr>
            <p:ph idx="1"/>
          </p:nvPr>
        </p:nvSpPr>
        <p:spPr>
          <a:xfrm>
            <a:off x="838200" y="412955"/>
            <a:ext cx="10515600" cy="5764008"/>
          </a:xfrm>
        </p:spPr>
        <p:txBody>
          <a:bodyPr>
            <a:normAutofit/>
          </a:bodyPr>
          <a:lstStyle/>
          <a:p>
            <a:pPr algn="r" rtl="1"/>
            <a:br>
              <a:rPr lang="en-US" sz="1600" dirty="0"/>
            </a:br>
            <a:r>
              <a:rPr lang="en-US" sz="1600" b="1" dirty="0"/>
              <a:t> </a:t>
            </a:r>
            <a:r>
              <a:rPr lang="ar-SA" sz="1600" b="1" dirty="0"/>
              <a:t>النظرية الايكولوجية :</a:t>
            </a:r>
            <a:r>
              <a:rPr lang="ar-SA" sz="1600" dirty="0"/>
              <a:t> </a:t>
            </a:r>
            <a:endParaRPr lang="en-US" sz="1600" dirty="0"/>
          </a:p>
          <a:p>
            <a:pPr algn="r" rtl="1"/>
            <a:r>
              <a:rPr lang="ar-SA" sz="1600" dirty="0"/>
              <a:t>   اطلق عليها ھذا الاسم نسبة إلى المدرسة الفكرية الأمريكية المعروفة ب"مدرسة شيكاغو"، التي اھتمت بالبحث في مجال علم الاجتماع الحضري، من اهم روادها هناك روبارت بارك، إرنست برجس، ورودريك ماكينزي. ..، لقد وضع بارك الإطار العام لهذه النظرية على اساس ان المدينة تعتبربمثابة المكان الطبيعي والثقافي الذي يقطنه الإنسان المتحضر،فهي وحدة على درجة كبير وعالية من التنظيم .بينما أھتم ما كنزي بالقوانين الداخلية والعمليات التي تسيطر على ھذا التنظيم. ، و نتيجة لذلك انطلق بارك من حقيقة أن العالم الطبيعي وحدة تتحرك وفق قوعد منتظمة ، محاولا تطبيقها على دراسة المدينة، ومن ثمة استهدف من خلال بحوثه، الكشف عن الأنماط المنتظمة في مكان للعلاقات الاجتماعية والإيكولوجيا للبحث عن العمليات و العوامل، التي تؤدي إلى التوازن الحيوي في المجتمع. تحقق اكبر انجاز لهذه النظرية على يد - ارنست برجس- والذي قدم تصورا نظريا يعبر عن وجود عدة حلقات لها نفس المركز، أولها منطقة الأعمال، المنطقة الايكولوجية للمدينة، والثالثة طبقة العمال،ومنطقة الفيلات ثم منطقة الضواحي. وذھب بيرجس الى"أن ظاھرة النمو الحضري ،ھي نتيجة لازمة لعمليات التنظيم والتفكك في نفس الوقت" . اما ھويت</a:t>
            </a:r>
            <a:r>
              <a:rPr lang="en-US" sz="1600" dirty="0"/>
              <a:t> (Hoyt) </a:t>
            </a:r>
            <a:r>
              <a:rPr lang="ar-SA" sz="1600" dirty="0"/>
              <a:t>فقد ركز على المناطق السكنية،وتوزيع الدخل.غير أن هاته النظرية تعرضت للكثير من الانتقادات،ادت الى تغيير اهتمامات الدراسات الحضرية، كالاھتمام بتوزيع الظواھر الاجتماعية في المكان الحضري(كالأمراض العقلية، وانحراف الأحداث والجريمة…)،. لذلك تعد رغم الانتقادات الموجهة إليها ،ذات اهمية قصوى في الدراسات الحضرية</a:t>
            </a:r>
            <a:r>
              <a:rPr lang="en-US" sz="1600" dirty="0"/>
              <a:t>.</a:t>
            </a:r>
          </a:p>
          <a:p>
            <a:pPr algn="r" rtl="1"/>
            <a:br>
              <a:rPr lang="en-US" sz="1600" dirty="0"/>
            </a:br>
            <a:r>
              <a:rPr lang="en-US" sz="1600" b="1" dirty="0"/>
              <a:t> </a:t>
            </a:r>
            <a:r>
              <a:rPr lang="ar-SA" sz="1600" b="1" dirty="0"/>
              <a:t>النظرية النفسية الاجتماعية :</a:t>
            </a:r>
            <a:r>
              <a:rPr lang="ar-SA" sz="1600" dirty="0"/>
              <a:t> </a:t>
            </a:r>
            <a:endParaRPr lang="en-US" sz="1600" dirty="0"/>
          </a:p>
          <a:p>
            <a:pPr algn="r" rtl="1"/>
            <a:r>
              <a:rPr lang="ar-SA" sz="1600" dirty="0"/>
              <a:t>    تجسدت في أعمال كل من ماكس فيبر، جورج زيمل، أوزفالد شبنجلر من خلال المدرسة الالمانية ، حيث اكد فيبر على ضرورة إيجاد نظرية، أكثر شمولية ، نهج منهجا مغايرا تماما لما قبله محاولا توضيح الظروف التي تجعل دور المدينة إيجابيا، ولقد أعتبر المدينة منطقة مستقرة وكثيفة بالسكان،واھتم بدراسة عقليتهم الحضرية. وفي رأي ماكس فيبر فإن المدينة تتميز بتوفر سوق، وحصن،و محكمة،و شكل من العلاقات الاجتماعية،بالاضافة الى الاستقلال الذاتي... لقد حاول تقديم نموذج نظري لهيئة المدينة القادرة على إشباع كل القدرات الاجتماعية. اما جورج زيمل فقد ركز على ادخال الجانب النفسي السيكولوجي كالتوترات، والذكاء،...في الأشكال الحضرية. وبذلك يتفق زيمل مع فيبر في كون الصور الحضرية الحديثة، تشير إلى إمكانية ظھور حياة حضرية جديدة، ومعقدة بالاعتماد على عناصر سيكولوجية .و اخيرا أضفى اوزفالد شبنجلرعلى مفهوم المدينة نوعا من الروحانية، وأقربأن عدم التوازن بين الريف والمدينة، من الاسباب المؤدية الى حدوث تعارض في نظام الحياة، وان الفرق بين الريفي والحضري ھو التحرر الفكري...الخ</a:t>
            </a:r>
            <a:r>
              <a:rPr lang="en-US" sz="1600" dirty="0"/>
              <a:t>.</a:t>
            </a:r>
          </a:p>
        </p:txBody>
      </p:sp>
    </p:spTree>
    <p:extLst>
      <p:ext uri="{BB962C8B-B14F-4D97-AF65-F5344CB8AC3E}">
        <p14:creationId xmlns:p14="http://schemas.microsoft.com/office/powerpoint/2010/main" val="13522497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AF6D720-53AA-38EB-E0AB-469BBA886928}"/>
              </a:ext>
            </a:extLst>
          </p:cNvPr>
          <p:cNvSpPr>
            <a:spLocks noGrp="1"/>
          </p:cNvSpPr>
          <p:nvPr>
            <p:ph idx="1"/>
          </p:nvPr>
        </p:nvSpPr>
        <p:spPr>
          <a:xfrm>
            <a:off x="838200" y="419611"/>
            <a:ext cx="10515600" cy="6158169"/>
          </a:xfrm>
        </p:spPr>
        <p:txBody>
          <a:bodyPr>
            <a:normAutofit/>
          </a:bodyPr>
          <a:lstStyle/>
          <a:p>
            <a:pPr algn="r" rtl="1"/>
            <a:r>
              <a:rPr lang="ar-SA" sz="1600" b="1" u="sng" dirty="0"/>
              <a:t>الاتجاھات الحتمية</a:t>
            </a:r>
            <a:r>
              <a:rPr lang="en-US" sz="1600" b="1" u="sng" dirty="0"/>
              <a:t> :</a:t>
            </a:r>
            <a:endParaRPr lang="en-US" sz="1600" dirty="0"/>
          </a:p>
          <a:p>
            <a:pPr algn="r" rtl="1"/>
            <a:br>
              <a:rPr lang="en-US" sz="1600" dirty="0"/>
            </a:br>
            <a:r>
              <a:rPr lang="ar-SA" sz="1600" b="1" dirty="0"/>
              <a:t>الاتجاه الاقتصادي: </a:t>
            </a:r>
            <a:endParaRPr lang="en-US" sz="1600" dirty="0"/>
          </a:p>
          <a:p>
            <a:pPr algn="r" rtl="1"/>
            <a:r>
              <a:rPr lang="ar-SA" sz="1600" dirty="0"/>
              <a:t>   يستمد مبادءه من التوجيه النظري للحتمية الاقتصادية تاثربأعمال ماركس، أما في المجال الحضري فتتجلى في أعمال كل من:- شيفكي</a:t>
            </a:r>
            <a:r>
              <a:rPr lang="en-US" sz="1600" dirty="0"/>
              <a:t> SHEVKY) </a:t>
            </a:r>
            <a:r>
              <a:rPr lang="ar-SA" sz="1600" dirty="0"/>
              <a:t>، وبل،ولاكوست... ) حيث ذهبا الى تفسير البناء الاجتماعي و الايكولوجي الحضري ،على أساس النشاط الاقتصادي ، و ذلك بانتقال المجتمع من نمط الانتاج البدائي الى نمط الانتاج الصناعي و الانشطة الخدماتية التي تساهم في توسع مجال التفاعلات الاجتماعية ، يرى أصحاب هذا الاتجاه أن النمو الاقتصادي يؤدي الى التنمية الحضرية</a:t>
            </a:r>
            <a:r>
              <a:rPr lang="en-US" sz="1600" dirty="0"/>
              <a:t>.</a:t>
            </a:r>
          </a:p>
          <a:p>
            <a:pPr algn="r" rtl="1"/>
            <a:br>
              <a:rPr lang="en-US" sz="1600" dirty="0"/>
            </a:br>
            <a:r>
              <a:rPr lang="ar-SA" sz="1600" b="1" dirty="0"/>
              <a:t>الاتجاه التكنولوجي :</a:t>
            </a:r>
            <a:r>
              <a:rPr lang="ar-SA" sz="1600" dirty="0"/>
              <a:t> </a:t>
            </a:r>
            <a:endParaRPr lang="en-US" sz="1600" dirty="0"/>
          </a:p>
          <a:p>
            <a:pPr algn="r" rtl="1"/>
            <a:r>
              <a:rPr lang="ar-SA" sz="1600" dirty="0"/>
              <a:t>   يركز هذا الاتجاه على دور و اهمية التكنولوجيا في التأثير على البناء الاجتماعي و الأيكولوجي للمدينة، و من ثمة على العلاقات الاجتماعية، بناء على تطور وسائل الاتصال و المواصلات و دورها في الرفع من فرص التبادل و التواصل و التقليل من فرص العزلة الاجتماعية . يمكن الاشارة هنا الى ما جاء به مانويل كاستل من تأثير الابتكارات التكنولوجية الحديثة على البناء الأيكولوجي الحضري، و توزيع السكان من خلال ما توفره التكنولوجيا من وسائل اتصال و مواصلات . كما أن هذا الاتجاه ركز على دور التكنولوجيا و تأثيرها على البناء الاجتماعي و الأيكولوجي للمدينة</a:t>
            </a:r>
            <a:r>
              <a:rPr lang="en-US" sz="1600" dirty="0"/>
              <a:t>.</a:t>
            </a:r>
            <a:br>
              <a:rPr lang="en-US" sz="1600" dirty="0"/>
            </a:br>
            <a:r>
              <a:rPr lang="en-US" sz="1600" dirty="0"/>
              <a:t> </a:t>
            </a:r>
            <a:r>
              <a:rPr lang="ar-SA" sz="1600" b="1" dirty="0"/>
              <a:t>الاتجاه القيمي:</a:t>
            </a:r>
            <a:r>
              <a:rPr lang="ar-SA" sz="1600" dirty="0"/>
              <a:t> </a:t>
            </a:r>
            <a:endParaRPr lang="en-US" sz="1600" dirty="0"/>
          </a:p>
          <a:p>
            <a:pPr algn="r"/>
            <a:r>
              <a:rPr lang="ar-SA" sz="1600" dirty="0"/>
              <a:t>   ركز على دور القيم الثقافية و الاجتماعية في اعطاء تفسير للبناء الاجتماعي الحضري و في أنماط استخدام الأرض، و من ثم فإن القيم تعتبر متغيرات مستقلة تفسير الكثير من الظواهر الاجتماعية الحضرية المتعلقة ببنائها الايكولوجي و الاجتماعي. تناول ماكس فيبرهذا الموضوع موضحا دور القيم في التباينات القائمة بين المدن التي تنتمي الى ثقافات متنوعة. كما أن هذا الاتجاه النظري اعتمده مجموعة من العلماء و الباحثين الذين اكدوا أن المدن ما هي في الواقع الا نتائج ملموسة لسلوكات و تصرفات سكانها، التي تعتبر بدورها انعكاسا للقيم الثقافية التي يحملونها،و التي توجه سلوكاتهم و تصرفاتهم. يتضح من خلال هذا التصور أن للقيم اثرا في تفسير الأنماط الايكولوجية و الاجتماعية الحضرية</a:t>
            </a:r>
            <a:endParaRPr lang="en-US" sz="400" dirty="0"/>
          </a:p>
        </p:txBody>
      </p:sp>
    </p:spTree>
    <p:extLst>
      <p:ext uri="{BB962C8B-B14F-4D97-AF65-F5344CB8AC3E}">
        <p14:creationId xmlns:p14="http://schemas.microsoft.com/office/powerpoint/2010/main" val="26002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C8F06FE-0563-6D2C-6BF8-A5248E3F1C27}"/>
              </a:ext>
            </a:extLst>
          </p:cNvPr>
          <p:cNvSpPr>
            <a:spLocks noGrp="1"/>
          </p:cNvSpPr>
          <p:nvPr>
            <p:ph idx="1"/>
          </p:nvPr>
        </p:nvSpPr>
        <p:spPr>
          <a:xfrm>
            <a:off x="838200" y="285135"/>
            <a:ext cx="10515600" cy="5891828"/>
          </a:xfrm>
        </p:spPr>
        <p:txBody>
          <a:bodyPr>
            <a:normAutofit lnSpcReduction="10000"/>
          </a:bodyPr>
          <a:lstStyle/>
          <a:p>
            <a:pPr algn="r" rtl="1"/>
            <a:r>
              <a:rPr lang="ar-SA" sz="1600" b="1" dirty="0"/>
              <a:t>اتجاه القوة :</a:t>
            </a:r>
            <a:endParaRPr lang="en-US" sz="1600" dirty="0"/>
          </a:p>
          <a:p>
            <a:pPr algn="r" rtl="1"/>
            <a:r>
              <a:rPr lang="ar-SA" sz="1600" dirty="0"/>
              <a:t>   يركز هذا الاتجاه على دور القوة و مدى تأثيرها في اتخاذ القرارات المرتبطة بالبيئة الحضرية على المستوى الاجتماعي و الايكولوجي، يعتبر وليم فورم أول من اعتمد هذا الاتجاه ، لتفسيرأنماط الاستخدامات الحضرية للأرض، حيث يرى أن بناء القوة ، وخاصة القوة السياسية تلعب دورا أساسيا في تشكيل المدن سواء من حيث التوسع او التوطين او البناء الايكولوجي و الاجتماعي، بل أن بناء القوة يؤثر في تحديد ما تمارسه متغيرات أخرى كالتكنولوجيا أو التصنيع ، كما ترتبط بالقوة كل القرارات ذات الصلة بالتخطيط الاجتماعي و الاقتصادي وكذلك بالسياسة العامة وبتنفيذ برامج التحضر</a:t>
            </a:r>
            <a:r>
              <a:rPr lang="en-US" sz="1600" dirty="0"/>
              <a:t>.</a:t>
            </a:r>
            <a:br>
              <a:rPr lang="en-US" sz="1600" dirty="0"/>
            </a:br>
            <a:r>
              <a:rPr lang="en-US" sz="1600" dirty="0"/>
              <a:t> </a:t>
            </a:r>
            <a:r>
              <a:rPr lang="ar-SA" sz="1600" b="1" dirty="0"/>
              <a:t>نظرية الموقع الزراعي:</a:t>
            </a:r>
            <a:endParaRPr lang="en-US" sz="1600" dirty="0"/>
          </a:p>
          <a:p>
            <a:pPr algn="r" rtl="1"/>
            <a:r>
              <a:rPr lang="ar-SA" sz="1600" dirty="0"/>
              <a:t>   ظهرت هذه النظرية في القرن التاسع عشر، على يد العالم الألماني فون فيزة سنة 1826 م، حاول من خلالها تفسير أنماط استخدام الأرض الزراعية، التي تنمو و تتطور حول المدن، أو المراكز الحضرية ،نتيجة تأثيرها على الرقعة الجغرافية المحيطة بها، وتدرس هذه النظرية، العلاقة بين المنتجات الزراعية والأسواق ومدى تأثير بعد مسافة المدينة عن الأرض الزراعية علي النشاط الاقتصادي . وتعد هذه النظرية أول محاولة أعطت البعد المكاني أهمية كبيرة في دراسة الأنشطة الاقتصادية المختلفة</a:t>
            </a:r>
            <a:r>
              <a:rPr lang="en-US" sz="1600" dirty="0"/>
              <a:t> . </a:t>
            </a:r>
          </a:p>
          <a:p>
            <a:pPr algn="r" rtl="1"/>
            <a:r>
              <a:rPr lang="ar-IQ" sz="1600" b="1" dirty="0"/>
              <a:t>ومما ارتبط بالمينة والحضرية جملة من المفاهيم منها:</a:t>
            </a:r>
            <a:endParaRPr lang="en-US" sz="1600" dirty="0"/>
          </a:p>
          <a:p>
            <a:pPr algn="r" rtl="1"/>
            <a:r>
              <a:rPr lang="ar-SA" sz="1600" b="1" dirty="0"/>
              <a:t>الدينامية الحضرية :</a:t>
            </a:r>
            <a:endParaRPr lang="en-US" sz="1600" dirty="0"/>
          </a:p>
          <a:p>
            <a:pPr algn="r" rtl="1"/>
            <a:r>
              <a:rPr lang="ar-SA" sz="1600" dirty="0"/>
              <a:t>    الديناميّة هي الانتقال والتحوّل من حالة إلى أخرى سواءً كانت في هيئة دوريّة، أو خطية، أو تصاعدية، أو تراجعيه، ممّا يقتضي مجالاً يتحرك فيه، وزمناً يتم إنجاز هذا التحول والانتقال فيه. تم استقاء مفهوم الديناميّة من الفيزياء ويقصد به الحركة والتطوّر، فالتطور لا يُقصد به الحركة أحادية الاتجاه من أدنى إلى أعلى ومن الأصغر إلى الأكبر، بل قد يعني الانحدار. مفهوم الحضرية يُمكن تعريف الحضرية بأنّها عبارة عن كيفيّة وطريقة العيش والحياة المميّزة لأهل المدن الذين غالباً ما يتبعون أسلوباً أو نمطاً معيّناً في حياتهم، وهذا الأمر يتعلق بسلوك الإنسان الحضري اليومي، والذي يتميّز بنمط يظهر انطلاقاً من الخصائص الاجتماعية والثقافية التي تتميّز بها الحياة الحضرية والوسط الذي يحتم على الناس القرويين ضرورة التأقلم والتكيّف معه ليستطيعوا الاندماج فيه من الناحية الثقافية والاقتصاديّة والاجتماعيّة والنفسية. الديناميّة الحضريّة يُقصد بالديناميّة الحضرية على أنّها: كل نمو حضري يساهم فيه النمو السكاني بدرجات مختلفة ومتفاوتة على مختلف المجالات، فكما نعلم أن المدن تشهد نمواً متواصلاً، وهذا النمو يمكن أن نلاحظه عبر بعص المؤشرات الملموسة، مثل: الزيادة السكانية واتساع رقعة المباني. </a:t>
            </a:r>
            <a:endParaRPr lang="en-US" sz="1600" dirty="0"/>
          </a:p>
          <a:p>
            <a:pPr algn="r" rtl="1"/>
            <a:r>
              <a:rPr lang="ar-SA" sz="1600" dirty="0"/>
              <a:t>   الدينامية الحضرية تعتبر نتاجاً لفعل نظريّ وعملي داخل إطار من العلاقات التفاعليّة لكل مكوّنات الظاهرة الحضريّة من حيث الكم والنوع والإدارة، وذلك تحت تأتير قوى داخلية وخارجية، فالقوى الداخلية تتمثل في المظاهر المجالية مثل: الطبوغرافيا، وامتـداد مساحة البناء، ومراحل تطور المدينة، بالإضافة للمظاهـر البشرية المتمثلة في الكثافة والتوزيع والهجرة وغيرها.</a:t>
            </a:r>
            <a:endParaRPr lang="en-US" sz="1600" dirty="0"/>
          </a:p>
        </p:txBody>
      </p:sp>
    </p:spTree>
    <p:extLst>
      <p:ext uri="{BB962C8B-B14F-4D97-AF65-F5344CB8AC3E}">
        <p14:creationId xmlns:p14="http://schemas.microsoft.com/office/powerpoint/2010/main" val="1070951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808AEF9-1ADB-8C22-335B-EAC0474CD0D8}"/>
              </a:ext>
            </a:extLst>
          </p:cNvPr>
          <p:cNvSpPr>
            <a:spLocks noGrp="1"/>
          </p:cNvSpPr>
          <p:nvPr>
            <p:ph idx="1"/>
          </p:nvPr>
        </p:nvSpPr>
        <p:spPr>
          <a:xfrm>
            <a:off x="838200" y="314632"/>
            <a:ext cx="10515600" cy="5862331"/>
          </a:xfrm>
        </p:spPr>
        <p:txBody>
          <a:bodyPr>
            <a:normAutofit/>
          </a:bodyPr>
          <a:lstStyle/>
          <a:p>
            <a:pPr algn="r" rtl="1"/>
            <a:r>
              <a:rPr lang="ar-SA" sz="1600" dirty="0"/>
              <a:t> أمّا القوى الخارجيّة فتتمثل في علاقة المجال المدروس بالمحيط وبالمراكز الحضرية الأخرى، وذلك ضمن إطار زمني مستمر نربط بواسطته الماضي بالحاضر، بالإضافة لمحاولات التخطيط للمستقبل. الإشكاليّات المترتبة على الديناميّة الحضرية هناك إشكاليّات متعددة تترتب على الديناميّة الحضريّة وهي: النقص الذي قد يحصل في التجهيزات الأساسيّة. التنامي في السكن غير اللائق. التدهور في البيئة الحضرية، ممّا أدى لفرض تبنّي عمليّة التخطيط الحضري من أجل التنظيم. التخطيط الحضري والذي يشكّل أهم العناصر المتوقف عليها تحقيق التنمية الاقتصادية والثقافية والاجتماعية. ديناميّة الجماعات ديناميّة الجماعات هي عبارة عن علم يهتم بدراسة المبادئ والقوى المختلفة التي تتحكّم بالجماعات. هناك عوامل تؤثر على هذه الدينامية وهي كما يأتي: شخصيّة الفرد: حيث إنّ ازدهار ونمو الجماعة يعتمد على توفر أفراد إيجابيين ومتعاونين لهم آراء شخصيّة بنّاءة ومقترحات مناسبة، والعكس صحيح. ثقافة الأفراد وظروفهم الاقتصادية والاجتماعية. التجارب والخبرات الاجتماعية. مبدأ التنافس على القيادة</a:t>
            </a:r>
            <a:r>
              <a:rPr lang="en-US" sz="1600" dirty="0"/>
              <a:t>.</a:t>
            </a:r>
          </a:p>
          <a:p>
            <a:pPr algn="r" rtl="1"/>
            <a:r>
              <a:rPr lang="ar-IQ" sz="1600" dirty="0"/>
              <a:t>   </a:t>
            </a:r>
            <a:r>
              <a:rPr lang="ar-SA" sz="1600" b="1" dirty="0"/>
              <a:t>الضواحي الحضرية</a:t>
            </a:r>
            <a:r>
              <a:rPr lang="en-US" sz="1600" b="1" dirty="0"/>
              <a:t>: </a:t>
            </a:r>
            <a:endParaRPr lang="en-US" sz="1600" dirty="0"/>
          </a:p>
          <a:p>
            <a:pPr algn="r" rtl="1"/>
            <a:r>
              <a:rPr lang="ar-IQ" sz="1600" dirty="0"/>
              <a:t>   </a:t>
            </a:r>
            <a:r>
              <a:rPr lang="ar-SA" sz="1600" dirty="0"/>
              <a:t>ضعت العديد من التعاريف التي شرحت ماهية الضاحية ، وكانت هذه النصوص تختلف من بلد الى آخر بحسب تجربة ذلك البلد بإنشاء الضواحي. ففي مدن القرون الوسطى كانت الضاحية تعرف على انها المنطقة المأهولة بالسكان وغير المنظمة التي تقع على أطراف المدينة وسكانها من الفقراء  وجاء أيضا في قاموس الأعمال بان الضاحية هي منطقة او مدينة على حافة المدينة الحضرية، ويمكن ان تكون الضاحية داخل الحدود الخارجية للمدينة او مالصقة لها، وغالبا ما تكون سكنية وتعتمد على المدينة بفرص العمل وبعض الخدمات </a:t>
            </a:r>
            <a:r>
              <a:rPr lang="ar-IQ" sz="1600" dirty="0"/>
              <a:t>. </a:t>
            </a:r>
            <a:r>
              <a:rPr lang="ar-SA" sz="1600" dirty="0"/>
              <a:t>وفي أمريكا تعرف الضواحي على انها المكان الذي يمكن لأصحاب الدخل الجيد الهرب إليه من المدينة حيث تركز الصناعة في المدينة ويقطن الفقراء وكلما تحسن وضعهم ينتقلون الى خارجها ويعيشون في الضواحي ومن التعاريف المختلفة للضواحي يتضح ان الضواحي عالميا ليست موحدة من حيث الإسلوب والمظهر ولكن توجد نقاط مشتركة بين جميع الضواحي وهي موقعها واحتوائها على شكل من اشكال التنمية، حيث تستحضر الضواحي صورة من المساكن ذات الحدائق الامامية والخلفية مع بيئة مشجرة من الجانبين مصممة الاحتياجات العائلة الصغيرة</a:t>
            </a:r>
            <a:r>
              <a:rPr lang="ar-IQ" sz="1600" dirty="0"/>
              <a:t>.</a:t>
            </a:r>
          </a:p>
          <a:p>
            <a:pPr algn="r" rtl="1"/>
            <a:r>
              <a:rPr lang="ar-IQ" sz="1600" dirty="0"/>
              <a:t> </a:t>
            </a:r>
            <a:r>
              <a:rPr lang="ar-SA" sz="1600" b="1" dirty="0"/>
              <a:t>مبررات نشوء الضواحي:</a:t>
            </a:r>
            <a:endParaRPr lang="en-US" sz="1600" dirty="0"/>
          </a:p>
          <a:p>
            <a:pPr algn="r" rtl="1"/>
            <a:r>
              <a:rPr lang="ar-SA" sz="1600" dirty="0"/>
              <a:t>    في القرن التاسع عشر ومع ظهور الثورة الصناعية، وارتباط التنمية بالمدينة بوصفها سوقا لتصريف المنتجات كبيئة تجارية ومالية أدى ذلك الى ارتفاع الكثافة في مركز المدينة وارتفاع أسعار الأراضي فضال عن تدهور نوعية الحياة في المدن. مما دفع السكان الى الخروج من المدينة نحو الضواحي والريف بحثا عن المكان والهدوء والبيئة النظيفة، لتجنب ضوضاء المدن والبيئة الملوثة غير الصحية  , من هنا كانت فكرة انشاء الضواحي من اجل تلبية تطلعات السكان، ولكنها على اغلب الأحيان نمت بشكل صغير ومتواضع فكانت عبارة عن عدد محدد من المنازل التي بنيت بعيدا عن الكتلة السكنية للمدنية ومع تطور وسائل النقل والمواصالت الحديثة اخذت الضواحي في التطور والنمو وأصبحت جزءاً من الكتلة السكنية للمدينة بعد ان كانت بعيدة عنها. ولكن بعد هذه التطورات فقدت الضواحي جزءا من سماتها بسبب ازدحامها وزيادة الكثافات السكانية وافتقارها للخدمات بعد أن كانت ملاذاً للناس هربا من المدن أصبحت مشاكلها مشابهة لمشاكل المدن .</a:t>
            </a:r>
            <a:endParaRPr lang="en-US" sz="400" dirty="0"/>
          </a:p>
        </p:txBody>
      </p:sp>
    </p:spTree>
    <p:extLst>
      <p:ext uri="{BB962C8B-B14F-4D97-AF65-F5344CB8AC3E}">
        <p14:creationId xmlns:p14="http://schemas.microsoft.com/office/powerpoint/2010/main" val="92647781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43</TotalTime>
  <Words>2609</Words>
  <Application>Microsoft Office PowerPoint</Application>
  <PresentationFormat>Widescreen</PresentationFormat>
  <Paragraphs>41</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Maher</dc:creator>
  <cp:lastModifiedBy>Maher</cp:lastModifiedBy>
  <cp:revision>4</cp:revision>
  <dcterms:created xsi:type="dcterms:W3CDTF">2025-12-18T10:58:38Z</dcterms:created>
  <dcterms:modified xsi:type="dcterms:W3CDTF">2025-12-18T11:44:19Z</dcterms:modified>
</cp:coreProperties>
</file>