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3E8C-94E3-5304-4358-1917C935D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6B34AD-ABD1-F330-863F-1248E65F1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27DE08-E233-99AC-30E5-9E95343D6B4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8706AF0C-642B-7C68-AA3B-34892B77C3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31F5F-6528-3E38-2F84-29DAC4BDF50A}"/>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0806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9AA9-C29B-D6FD-E635-BA195AE0B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BA994-DB7B-25A4-67DD-0E3DC5E11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90518-6F9B-EB0A-382D-333C766B543A}"/>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F937DD-A320-B676-082A-035911CA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A240F-266A-B8F6-0AE3-ACC4435C9523}"/>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93296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70290E-188D-82E5-8EF5-7F886F382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3A93ED-B12D-FA19-64C6-13447D1588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A229A-74EA-CCB7-4F28-39841027E9D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C1D2CC58-A8C7-2E3C-342C-E9FD37F52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C26CD-5333-137C-118D-4237C0CB1A12}"/>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39153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F6C-52C5-CA63-D0F0-B7FD0950D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3F8FA-7F7D-CD1F-7C4D-FE600C57D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EDAEA-2C77-2692-2EDC-9F2BDA99D079}"/>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4309BC-1CC2-0F6A-0B51-331D8DE73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AE12-6913-9442-A380-A78FB10A90DC}"/>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54047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7138-876A-C2D6-2DC7-1103E70D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8A35DD-1886-B497-2DCE-D7A367CFA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B57D3-0CC5-88A5-CB14-F6A35E1FBCD3}"/>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59BC576-7C51-6FA0-3492-4F3A50A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B9C4A-11CD-A352-67C6-16BCD250B09D}"/>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8488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35A2-53FA-CABC-939D-1E4451130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35EBC-A69D-08BA-2D1F-4B70A843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E08ADE-452B-D95B-7096-8A8D9F990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44F73-6187-8317-91CE-63806165393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AAD875D9-51BA-F9C8-96E5-89F83FECE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57567-56CE-BE98-142C-166C2EE5D4B6}"/>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179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C392-193B-1222-CC8B-C0773B51B8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BE310B-4608-59CE-5258-8D6FCDF95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12712-2F45-39E2-496D-61453CDED7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894136-20E8-5C35-70C9-5547CC4628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ADBAF-A0D2-0E09-B9CD-4CF95FD9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8198F-057A-A359-7093-8F7611CC1E7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8" name="Footer Placeholder 7">
            <a:extLst>
              <a:ext uri="{FF2B5EF4-FFF2-40B4-BE49-F238E27FC236}">
                <a16:creationId xmlns:a16="http://schemas.microsoft.com/office/drawing/2014/main" id="{56B421E8-D5FF-4FED-5F5B-DAA74BA78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FECF-F14F-A903-356F-F8FB25483FEE}"/>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422828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63F2-D64E-33C6-F4CD-64E00924E5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458840-F127-65EC-E58C-F64324C19E5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4" name="Footer Placeholder 3">
            <a:extLst>
              <a:ext uri="{FF2B5EF4-FFF2-40B4-BE49-F238E27FC236}">
                <a16:creationId xmlns:a16="http://schemas.microsoft.com/office/drawing/2014/main" id="{23E14058-9F14-DDF0-EDC2-507005B09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185356-EE03-2A65-7922-7727B3379A55}"/>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829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477AC-7BF0-A51C-7AE9-814D292009F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3" name="Footer Placeholder 2">
            <a:extLst>
              <a:ext uri="{FF2B5EF4-FFF2-40B4-BE49-F238E27FC236}">
                <a16:creationId xmlns:a16="http://schemas.microsoft.com/office/drawing/2014/main" id="{675CC527-E76A-8906-0E80-7FD955143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8F972-F060-9BA7-DC8F-D3F3C7E5A1E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763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7EC8-67A5-B9B7-F387-B0F4C53C64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6B1EAE-F479-D72C-32D0-9E4263BC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B2CB4-944E-F455-FB33-5D09239E7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37413-9B22-7663-899C-B9F11CE6B8D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DF1DD54E-17C3-5ACB-72F9-133107ED6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1EA0D-0BE7-2117-9FC8-A1276A8E221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65566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7A42-76B6-615B-6914-86F498D89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1068-DB39-A9E1-31C0-7EBE4333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09CC2D-83BD-F62F-5610-E5B3F39C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8A041-F2C2-0B91-FE3F-B7D723218B2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FDCD9D8E-B3D5-036B-CD96-3C75D0F21A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873D7-F39F-B7BD-AB4A-ECE7BE6354D8}"/>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8215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CA9FA6-173F-1125-09DE-B45A61783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51CCC-6F1A-9611-CD74-27D3472FE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47A9A-BCDB-F237-0DDF-3C975A428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D286079-6E96-843C-341E-35F4DD9B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3671-FE54-2344-DE9B-7C545F27BD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1880B-C545-4A29-AAF2-0CCE44C494AA}" type="slidenum">
              <a:rPr lang="en-US" smtClean="0"/>
              <a:t>‹#›</a:t>
            </a:fld>
            <a:endParaRPr lang="en-US"/>
          </a:p>
        </p:txBody>
      </p:sp>
    </p:spTree>
    <p:extLst>
      <p:ext uri="{BB962C8B-B14F-4D97-AF65-F5344CB8AC3E}">
        <p14:creationId xmlns:p14="http://schemas.microsoft.com/office/powerpoint/2010/main" val="249484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
            <a:extLst>
              <a:ext uri="{FF2B5EF4-FFF2-40B4-BE49-F238E27FC236}">
                <a16:creationId xmlns:a16="http://schemas.microsoft.com/office/drawing/2014/main" id="{899743BC-4113-434D-F03E-CC8894182A1E}"/>
              </a:ext>
            </a:extLst>
          </p:cNvPr>
          <p:cNvSpPr txBox="1">
            <a:spLocks noChangeArrowheads="1"/>
          </p:cNvSpPr>
          <p:nvPr/>
        </p:nvSpPr>
        <p:spPr bwMode="auto">
          <a:xfrm flipH="1">
            <a:off x="658760" y="785699"/>
            <a:ext cx="11031793" cy="2547436"/>
          </a:xfrm>
          <a:prstGeom prst="rect">
            <a:avLst/>
          </a:prstGeom>
          <a:solidFill>
            <a:srgbClr val="FFFFFF"/>
          </a:solidFill>
          <a:ln w="2857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Aft>
                <a:spcPts val="800"/>
              </a:spcAft>
              <a:buNone/>
            </a:pPr>
            <a:r>
              <a:rPr lang="en-US" sz="1200" kern="100">
                <a:effectLst/>
                <a:latin typeface="Calibri" panose="020F0502020204030204" pitchFamily="34" charset="0"/>
                <a:ea typeface="Calibri" panose="020F0502020204030204" pitchFamily="34" charset="0"/>
                <a:cs typeface="Arial" panose="020B0604020202020204" pitchFamily="34" charset="0"/>
              </a:rPr>
              <a:t> </a:t>
            </a:r>
          </a:p>
        </p:txBody>
      </p:sp>
      <p:sp>
        <p:nvSpPr>
          <p:cNvPr id="4" name="Text Box 7">
            <a:extLst>
              <a:ext uri="{FF2B5EF4-FFF2-40B4-BE49-F238E27FC236}">
                <a16:creationId xmlns:a16="http://schemas.microsoft.com/office/drawing/2014/main" id="{53B0F738-32DC-68FB-926D-8C96D16693C3}"/>
              </a:ext>
            </a:extLst>
          </p:cNvPr>
          <p:cNvSpPr txBox="1">
            <a:spLocks noChangeArrowheads="1"/>
          </p:cNvSpPr>
          <p:nvPr/>
        </p:nvSpPr>
        <p:spPr bwMode="auto">
          <a:xfrm>
            <a:off x="829842" y="1140541"/>
            <a:ext cx="3614339" cy="1858297"/>
          </a:xfrm>
          <a:prstGeom prst="rect">
            <a:avLst/>
          </a:prstGeom>
          <a:solidFill>
            <a:srgbClr val="FFFFFF"/>
          </a:solidFill>
          <a:ln>
            <a:noFill/>
          </a:ln>
        </p:spPr>
        <p:txBody>
          <a:bodyPr rot="0" vert="horz" wrap="square" lIns="91440" tIns="45720" rIns="91440" bIns="45720" anchor="t" anchorCtr="0" upright="1">
            <a:noAutofit/>
          </a:bodyPr>
          <a:lstStyle/>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عنوان المحاضرة:</a:t>
            </a:r>
            <a:r>
              <a:rPr lang="en-US" sz="1100" b="1" i="1" kern="100" dirty="0">
                <a:effectLst/>
                <a:latin typeface="Calibri" panose="020F0502020204030204" pitchFamily="34" charset="0"/>
                <a:ea typeface="Calibri" panose="020F0502020204030204" pitchFamily="34" charset="0"/>
                <a:cs typeface="Arial" panose="020B0604020202020204" pitchFamily="34" charset="0"/>
              </a:rPr>
              <a:t> </a:t>
            </a:r>
            <a:r>
              <a:rPr lang="ar-IQ" b="1" dirty="0"/>
              <a:t> </a:t>
            </a:r>
            <a:r>
              <a:rPr lang="ar-IQ" sz="1600" dirty="0"/>
              <a:t>التنمية الحضرية واتجاهاتها النظرية </a:t>
            </a:r>
            <a:endParaRPr lang="ar-IQ" sz="1400" dirty="0"/>
          </a:p>
          <a:p>
            <a:pPr algn="r" rtl="1">
              <a:lnSpc>
                <a:spcPct val="115000"/>
              </a:lnSpc>
              <a:spcAft>
                <a:spcPts val="800"/>
              </a:spcAft>
            </a:pPr>
            <a:r>
              <a:rPr lang="ar-IQ" sz="1400" dirty="0"/>
              <a:t> </a:t>
            </a: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المادة الدراسية: </a:t>
            </a:r>
            <a:r>
              <a:rPr lang="ar-IQ" sz="1400" dirty="0"/>
              <a:t>الاجتماع الحضري</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المرحلة الدراسية: </a:t>
            </a:r>
            <a:r>
              <a:rPr lang="ar-IQ" sz="1600" dirty="0"/>
              <a:t>دراسات عليا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مدرس المادة: </a:t>
            </a:r>
            <a:r>
              <a:rPr lang="ar-IQ" sz="1400" dirty="0"/>
              <a:t>أ.د. نادية صباح محمود الكبابجي.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العام الدراسي: 2024-2025</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 Box 5">
            <a:extLst>
              <a:ext uri="{FF2B5EF4-FFF2-40B4-BE49-F238E27FC236}">
                <a16:creationId xmlns:a16="http://schemas.microsoft.com/office/drawing/2014/main" id="{96977988-5E97-BDDC-3CA6-0A7435327C59}"/>
              </a:ext>
            </a:extLst>
          </p:cNvPr>
          <p:cNvSpPr txBox="1">
            <a:spLocks noChangeArrowheads="1"/>
          </p:cNvSpPr>
          <p:nvPr/>
        </p:nvSpPr>
        <p:spPr bwMode="auto">
          <a:xfrm>
            <a:off x="7165750" y="1012722"/>
            <a:ext cx="4196408" cy="1759975"/>
          </a:xfrm>
          <a:prstGeom prst="rect">
            <a:avLst/>
          </a:prstGeom>
          <a:solidFill>
            <a:srgbClr val="FFFFFF"/>
          </a:solidFill>
          <a:ln>
            <a:noFill/>
          </a:ln>
        </p:spPr>
        <p:txBody>
          <a:bodyPr rot="0" vert="horz" wrap="square" lIns="91440" tIns="45720" rIns="91440" bIns="45720" anchor="t" anchorCtr="0" upright="1">
            <a:noAutofit/>
          </a:bodyPr>
          <a:lstStyle/>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جامعة الموصل</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كلية الآداب</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القسم: الاجتماع</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صورة 1">
            <a:extLst>
              <a:ext uri="{FF2B5EF4-FFF2-40B4-BE49-F238E27FC236}">
                <a16:creationId xmlns:a16="http://schemas.microsoft.com/office/drawing/2014/main" id="{7C23123D-6EF6-1EEA-84B5-A50FDDF6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6851" y="1130268"/>
            <a:ext cx="1858297" cy="1858297"/>
          </a:xfrm>
          <a:prstGeom prst="rect">
            <a:avLst/>
          </a:prstGeom>
        </p:spPr>
      </p:pic>
      <p:sp>
        <p:nvSpPr>
          <p:cNvPr id="9" name="TextBox 8">
            <a:extLst>
              <a:ext uri="{FF2B5EF4-FFF2-40B4-BE49-F238E27FC236}">
                <a16:creationId xmlns:a16="http://schemas.microsoft.com/office/drawing/2014/main" id="{7756BF25-8EA9-5774-C654-6680E25F18E3}"/>
              </a:ext>
            </a:extLst>
          </p:cNvPr>
          <p:cNvSpPr txBox="1"/>
          <p:nvPr/>
        </p:nvSpPr>
        <p:spPr>
          <a:xfrm>
            <a:off x="2310581" y="4035849"/>
            <a:ext cx="7570838" cy="1323439"/>
          </a:xfrm>
          <a:prstGeom prst="rect">
            <a:avLst/>
          </a:prstGeom>
          <a:noFill/>
        </p:spPr>
        <p:txBody>
          <a:bodyPr wrap="square">
            <a:spAutoFit/>
          </a:bodyPr>
          <a:lstStyle/>
          <a:p>
            <a:pPr algn="ctr" rtl="1"/>
            <a:r>
              <a:rPr lang="ar-IQ" sz="4400" b="1" dirty="0"/>
              <a:t>المحاضرة الخامسة</a:t>
            </a:r>
            <a:endParaRPr lang="en-US" sz="4400" dirty="0"/>
          </a:p>
          <a:p>
            <a:pPr algn="ctr" rtl="1"/>
            <a:r>
              <a:rPr lang="ar-IQ" b="1" dirty="0"/>
              <a:t>التنمية الحضرية واتجاهاتها النظرية  / دراسات عليا – ماجستير علم الاجتماع الحضري / قسم علم الاجتماع – كلية الاداب – جامعة الموصل / أ.د. نادية صباح محمود الكبابجي.</a:t>
            </a:r>
            <a:endParaRPr lang="en-US" dirty="0"/>
          </a:p>
        </p:txBody>
      </p:sp>
    </p:spTree>
    <p:extLst>
      <p:ext uri="{BB962C8B-B14F-4D97-AF65-F5344CB8AC3E}">
        <p14:creationId xmlns:p14="http://schemas.microsoft.com/office/powerpoint/2010/main" val="76598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885FA-BDA6-B41F-BA37-2185972465F5}"/>
              </a:ext>
            </a:extLst>
          </p:cNvPr>
          <p:cNvSpPr>
            <a:spLocks noGrp="1"/>
          </p:cNvSpPr>
          <p:nvPr>
            <p:ph idx="1"/>
          </p:nvPr>
        </p:nvSpPr>
        <p:spPr>
          <a:xfrm>
            <a:off x="838200" y="366251"/>
            <a:ext cx="10515600" cy="6125497"/>
          </a:xfrm>
        </p:spPr>
        <p:txBody>
          <a:bodyPr>
            <a:normAutofit/>
          </a:bodyPr>
          <a:lstStyle/>
          <a:p>
            <a:pPr algn="r" rtl="1"/>
            <a:r>
              <a:rPr lang="ar-SA" sz="1600" b="1" dirty="0"/>
              <a:t>التنمية الحضرية :</a:t>
            </a:r>
            <a:endParaRPr lang="en-US" sz="1600" dirty="0"/>
          </a:p>
          <a:p>
            <a:pPr algn="r" rtl="1"/>
            <a:r>
              <a:rPr lang="ar-SA" sz="1600" b="1" dirty="0"/>
              <a:t>تعريف التنمية الحضرية:</a:t>
            </a:r>
            <a:endParaRPr lang="en-US" sz="1600" dirty="0"/>
          </a:p>
          <a:p>
            <a:pPr algn="r" rtl="1"/>
            <a:r>
              <a:rPr lang="ar-SA" sz="1600" dirty="0"/>
              <a:t> هي</a:t>
            </a:r>
            <a:r>
              <a:rPr lang="en-US" sz="1600" dirty="0"/>
              <a:t> </a:t>
            </a:r>
            <a:r>
              <a:rPr lang="ar-SA" sz="1600" dirty="0"/>
              <a:t>عملية تنظيم وتخطيط وتطوير المدن والمناطق الحضرية لتعزيز النمو الاقتصادي والاجتماعي، وتحسين نوعية الحياة من خلال تحسين البنية التحتية والخدمات مع مواجهة تحديات التحضر السريع عبر أساليب مستدامة تركز على الإسكان والنقل والتنمية الاقتصادية الشاملة ودمج كافة فئات المجتمع، بما في ذلك ذوي الاحتياجات الخاصة</a:t>
            </a:r>
            <a:r>
              <a:rPr lang="ar-SA" sz="1600" b="1" dirty="0"/>
              <a:t> , </a:t>
            </a:r>
            <a:r>
              <a:rPr lang="ar-SA" sz="1600" dirty="0"/>
              <a:t>كما انه</a:t>
            </a:r>
            <a:r>
              <a:rPr lang="ar-SA" sz="1600" b="1" dirty="0"/>
              <a:t> </a:t>
            </a:r>
            <a:r>
              <a:rPr lang="ar-SY" sz="1600" dirty="0"/>
              <a:t>على التنمية الحضرية  ان تأخذ في الاعتبار الحفاظ على مراكز المدن بتاريخهاالحضاري ونسيجها العمراني وتركيبتها الاجتماعية حتى يكتب لها النجاح ولن يتحقق مالم  تأخدمن البعد الاجتماعي خطا ومسارا لها.</a:t>
            </a:r>
            <a:endParaRPr lang="en-US" sz="1600" dirty="0"/>
          </a:p>
          <a:p>
            <a:pPr algn="r" rtl="1"/>
            <a:r>
              <a:rPr lang="ar-SY" sz="1600" dirty="0"/>
              <a:t>   وينظر اليها ايضا بانها عملية تغيير التركيب الاجتماعي التي تتم عن طريق انتقال أهل الريف والبادية إلى المدينة أو للمادية مما يشمل النواحي الفيزيقية كالنسيج العمراني والمباني و الكتل والجوانب الاجتماعية  الحضرية مما يضمن تحقيق النمو الاقتصادي والتوزيع العادل للموارد والمحافظة على البيئة وحمايتها واحترام التنوع الثقافي للمجتمع مما يضمن تلبية متطلبات الأجيال الحالية دون المساومة على تلبية الأجيال القادمة , كما عرفت ايضا بانها  الرؤية المستقبلية لتطوير العمراني وتطوير المواصلات ومواجهة التحديات الاقتصادية والسكانية  والبيئية التي تحتاج لتنمية المستدامة.</a:t>
            </a:r>
            <a:endParaRPr lang="en-US" sz="1600" dirty="0"/>
          </a:p>
          <a:p>
            <a:pPr algn="r" rtl="1"/>
            <a:r>
              <a:rPr lang="ar-SA" sz="1600" dirty="0"/>
              <a:t>      قامت هيئة الأمم المتحدة بدور فعال في نشر فكرة التنمية الحضرية على المستوى الدولي حيث بدا هذا منذ عام 1951م حينما عملت على دراسة المراكز الاجتماعية وتلك العلاقة بين المجتمع المحلي والمجتمع القومي ولقد كان الاهتمام منصبا على المجتمعات الريفية حيث كان ينضر لها على أنها عملية تركز على تعاون السكان مع الجهود الحكومية بهدف التنسيق بين الخدمات الزراعية والصحية ولكن تقرير الحالة الاجتماعية لسكان العالم عام 1957م أكد على ضرورة الاهتمام بالمجتمعات الحضرية وبالتالي وجه الاهتمام إلي المجتمعات الحضرية من جانب الأمم المتحدة وجاء في أحدى نشرات مكتب المستعمرات البريطانية عام 1958 م إمكانية استخدام تنمية المجتمع في المجتمعات الحضرية نظرا للاهتمام المتزايد بنمو المدن في الدول النامية وطبيعة التغير الموجه الذي بدا يعتري المدينة من حيث ازدياد الكثافة السكانية والاشتغال بأعمال غير زراعية وكذلك تحديد وإقامة المباني والتغير الموجه نحو استخدام الأرض شكلت في مجموعها سلسلة من التغيرات البنائية والوظيفية التي تصيب كافة مكونات البناء الاجتماعي للمجتمع</a:t>
            </a:r>
            <a:endParaRPr lang="en-US" sz="1600" dirty="0"/>
          </a:p>
          <a:p>
            <a:pPr algn="r" rtl="1"/>
            <a:r>
              <a:rPr lang="ar-SA" sz="1600" dirty="0"/>
              <a:t>     وحيث انه يعيش اليوم أكثر من نصف سكان العالم - أكثر من 4 مليارات نسمة - في المدن. ومن المتوقع أن يستمر هذا التحول، حيث من المتوقع أن يتضاعف عدد سكان الحضر أكثر من الضعف بحلول عام 2050، حيث سيعيش ما يقرب من 7 من كل 10 أشخاص في المدن والمدن هي محركات النمو الاقتصادي والتنمية. فهي المراكز التي يتم فيها توليد معظم الناتج المحلي الإجمالي وخلق معظم الوظائف في القطاع الخاص. ومع نموها  فإنها تساعد مناطق بأكملها وحتى بلدانًا على أن تصبح أكثر ازدهارًا وإنتاجية. ومع ذلك، فإن الوتيرة السريعة وحجم التحضر يجلبان أيضًا تحديات كبيرة ولذلك يجب أن تلبي المدن الطلب العالمي المتزايد على وظائف أكثر وأفضل، وبنية تحتية وخدمات فعالة، ومساكن ميسورة التكلفة، خاصة لأكثر من مليار شخص يعيشون في أحياء فقيرة أو مستوطنات عشوائية. ويتزايد الضغط على المدن بسبب ارتفاع معدلات النزاعات العالمية، حيث يعيش أكثر من نصف النازحين قسراً في المدن والمناطق الحضرية.  </a:t>
            </a:r>
            <a:endParaRPr lang="en-US" sz="1600" dirty="0"/>
          </a:p>
        </p:txBody>
      </p:sp>
    </p:spTree>
    <p:extLst>
      <p:ext uri="{BB962C8B-B14F-4D97-AF65-F5344CB8AC3E}">
        <p14:creationId xmlns:p14="http://schemas.microsoft.com/office/powerpoint/2010/main" val="271636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D9BF-2C2A-260A-DA4C-6CEADE18C142}"/>
              </a:ext>
            </a:extLst>
          </p:cNvPr>
          <p:cNvSpPr>
            <a:spLocks noGrp="1"/>
          </p:cNvSpPr>
          <p:nvPr>
            <p:ph idx="1"/>
          </p:nvPr>
        </p:nvSpPr>
        <p:spPr>
          <a:xfrm>
            <a:off x="596080" y="483086"/>
            <a:ext cx="10999839" cy="5891828"/>
          </a:xfrm>
        </p:spPr>
        <p:txBody>
          <a:bodyPr>
            <a:noAutofit/>
          </a:bodyPr>
          <a:lstStyle/>
          <a:p>
            <a:pPr algn="r" rtl="1"/>
            <a:r>
              <a:rPr lang="ar-SA" sz="1600" dirty="0"/>
              <a:t> انه بمجرد بناء مدينة ما، يمكن تحديد شكلها المادي وأنماط استخدام أراضيها لأجيال عديدة، مما يؤدي غالبًا إلى توسع حضري غير مستدام يحد من الاتصال والوصول إلى فرص العمل. كما يؤدي ذلك إلى إجهاد الأراضي والموارد الطبيعية، حيث تستهلك المدن ثلثي الطاقة العالمية وتنتج أكثر من 70٪ من انبعاثات غازات الاحتباس الحراري العالمية,</a:t>
            </a:r>
            <a:endParaRPr lang="en-US" sz="1600" dirty="0"/>
          </a:p>
          <a:p>
            <a:pPr algn="r" rtl="1"/>
            <a:r>
              <a:rPr lang="ar-SA" sz="1600" dirty="0"/>
              <a:t>مع نمو المدن، تزداد قابليتها للتأثر بالكوارث الطبيعية، مما يهدد الأرواح والممتلكات. منذ عام 1985، تم تطوير أكثر من 75,000 كيلومتر مربع من الأراضي الحضرية الجديدة، أي ما يعادل حوالي 50 ضعف مساحة لندن الكبرى، في مناطق معرضة لفيضانات شديدة. على الصعيد العالمي، يعيش 1.8 مليار شخص - واحد من كل أربعة - في مناطق معرضة لخطر الفيضانات، ويعيش معظمهم في سهول الأنهار والسواحل التي تشهد تحضرًا سريعًا في البلدان النامية.</a:t>
            </a:r>
            <a:endParaRPr lang="en-US" sz="1600" dirty="0"/>
          </a:p>
          <a:p>
            <a:pPr algn="r" rtl="1"/>
            <a:r>
              <a:rPr lang="ar-SA" sz="1600" dirty="0"/>
              <a:t>يتطلب إنشاء مدن أكثر ملاءمة للعيش تنسيقاً استراتيجياً للسياسات واتخاذ قرارات استثمارية ذكية. يجب على الحكومات الوطنية والمحلية أن تتصرف بحزم لتشكيل مستقبل مدنها وخلق فرص للجميع. من خلال الاستثمار في البنية التحتية والخدمات الحضرية، يمكن للمدن أن تصبح محركات قوية للتنمية، وتنتشل الملايين من الفقر وتضمن النجاح الاقتصادي على المدى الطويل للأجيال القادمة.</a:t>
            </a:r>
            <a:endParaRPr lang="en-US" sz="1600" dirty="0"/>
          </a:p>
          <a:p>
            <a:pPr algn="r" rtl="1"/>
            <a:r>
              <a:rPr lang="ar-SA" sz="1600" b="1" dirty="0"/>
              <a:t>الاتجاهات النظرية المفسرة لعملية التنمية الحضرية</a:t>
            </a:r>
            <a:r>
              <a:rPr lang="en-US" sz="1600" dirty="0"/>
              <a:t>                                                              :</a:t>
            </a:r>
            <a:br>
              <a:rPr lang="en-US" sz="1600" dirty="0"/>
            </a:br>
            <a:r>
              <a:rPr lang="ar-SA" sz="1600" dirty="0"/>
              <a:t>   لا ريب إن تاريخ الظاهرة يشكل جزا لايتجزا من كيانها الحاضر ومؤشر لما ستكون عليه في المستقبل ،كما إن هذا التاريخ يكون بعدا معرفيا له قيمته وإسهامه البارز في التفسير والتحليل والتنبؤ والتخطيط ومن خلال هذه الحقيقة سوف نقوم باستعراض الاتجاهات النظرية التي حاولت تفسير التنمية الحضرية فيما يلي </a:t>
            </a:r>
            <a:r>
              <a:rPr lang="en-US" sz="1600" dirty="0"/>
              <a:t> </a:t>
            </a:r>
            <a:endParaRPr lang="ar-IQ" sz="1600" dirty="0"/>
          </a:p>
          <a:p>
            <a:pPr marL="0" indent="0" algn="r" rtl="1">
              <a:buNone/>
            </a:pPr>
            <a:r>
              <a:rPr lang="ar-SA" sz="1600" b="1" dirty="0"/>
              <a:t>أولا : الاتجاه الثنائي </a:t>
            </a:r>
            <a:r>
              <a:rPr lang="ar-IQ" sz="1600" b="1" dirty="0"/>
              <a:t>:</a:t>
            </a:r>
            <a:endParaRPr lang="en-US" sz="1600" dirty="0"/>
          </a:p>
          <a:p>
            <a:pPr algn="r" rtl="1"/>
            <a:r>
              <a:rPr lang="ar-SA" sz="1600" dirty="0"/>
              <a:t>اهتم علماء الاجتماع بالفروق الملحوظة والقائمة بين المدينة والريف كما بذلوا جهودا علمية متباينة لوضع نظريات حول هذه الفروق وأدرك الفلاسفة في العصور القديمة أيضا إن المدينة تختلف اختلافا كبيرا في أوجه النشاط الاقتصادي عن الريف المحيط بها ولكن الجهود الحقيقية والمنظمة التي بذلت لوصف وتفسير هذه الاختلافات جاءت متأخرة حيث لا نستطيع آن نعين بداية حقيقية لها ألا في عصر المفكر العربي ابن خلدون في القرن الرابع عشر فقد كتب فصولا منظمة في التميز بين البدو والحضر ولقد ارجع ابن خلدون الفروق في مصادر الإنتاج والمهنة ، فكتب في الفصول الأول من الباب الثاني (اعلم إن اختلاف الأجيال في أحوالهم أنما هو باختلاف نحلتهم من المعاش ,فان اجتماعهم أنما هو للتعاون على تحصيله والابتداء بما هو ضروري منه وتنشيط قبل الحاجى والكمالي ،فمنهم من يستعمل الفلح من ألغراسة والزراعة ومنهم من ينتحل القيام على الحيوان ،فكان اختصاص هؤلا بالبدو أمرا ضروريا لهم وكان حينئذ اجتماعهم وتعاونهم في حاجتهم ومعاشهم وعمرانهم  من القوت وآلكن والدفء أنما هو بالمقدار الذي يحفظ الحياة ، ثم اتسعت أحوال هؤلا المنتحلين للمعاش وحصل لهم ما فوق الحاجة من الغنى والرفه دعاهم ذلك إلي السكون ، وتعاونوا في الزائد عن الضرورة واستكثروا من الأقوات والملابس والتأنق فيها ,وتوسعة البيوت واختطاط المدن والأمطار للتحضر</a:t>
            </a:r>
            <a:br>
              <a:rPr lang="en-US" sz="1600" dirty="0"/>
            </a:br>
            <a:r>
              <a:rPr lang="ar-SA" sz="1600" dirty="0"/>
              <a:t>ويتضح من ذلك أن ابن خلدون يصنف أشكال الاستيطان البشري ألي نموذجين وجوه المعاش والكسب</a:t>
            </a:r>
            <a:br>
              <a:rPr lang="en-US" sz="1600" dirty="0"/>
            </a:br>
            <a:r>
              <a:rPr lang="ar-SA" sz="1600" dirty="0"/>
              <a:t>وبالإضافة إلي هذا المنطلق تأتي الثنائية التي تحدث عنها علماء الاجتماع وسنرد فيما يلي بعض هذه الثنائيات</a:t>
            </a:r>
            <a:r>
              <a:rPr lang="en-US" sz="1600" dirty="0"/>
              <a:t> :</a:t>
            </a:r>
            <a:br>
              <a:rPr lang="en-US" sz="1600" dirty="0"/>
            </a:br>
            <a:endParaRPr lang="en-US" sz="1600" dirty="0"/>
          </a:p>
        </p:txBody>
      </p:sp>
    </p:spTree>
    <p:extLst>
      <p:ext uri="{BB962C8B-B14F-4D97-AF65-F5344CB8AC3E}">
        <p14:creationId xmlns:p14="http://schemas.microsoft.com/office/powerpoint/2010/main" val="247766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323B-34A7-9B00-CF06-3595DEFC5F67}"/>
              </a:ext>
            </a:extLst>
          </p:cNvPr>
          <p:cNvSpPr>
            <a:spLocks noGrp="1"/>
          </p:cNvSpPr>
          <p:nvPr>
            <p:ph idx="1"/>
          </p:nvPr>
        </p:nvSpPr>
        <p:spPr>
          <a:xfrm>
            <a:off x="838200" y="412955"/>
            <a:ext cx="10515600" cy="5764008"/>
          </a:xfrm>
        </p:spPr>
        <p:txBody>
          <a:bodyPr>
            <a:noAutofit/>
          </a:bodyPr>
          <a:lstStyle/>
          <a:p>
            <a:pPr algn="r" rtl="1"/>
            <a:r>
              <a:rPr lang="ar-SA" sz="1600" dirty="0"/>
              <a:t>تصنيف ( فردناندتونيز ) الكلاسيكي الشهير والذي يمثل احد قطبية المجتمع الأولى الذي تسوده العلاقات الأولية والقرابية بينما يمثل القطب الأخر المجتمع الذي تشيع فيه العلاقات الثانوية والتعاقدية</a:t>
            </a:r>
            <a:r>
              <a:rPr lang="en-US" sz="1600" dirty="0"/>
              <a:t> .</a:t>
            </a:r>
            <a:br>
              <a:rPr lang="en-US" sz="1600" dirty="0"/>
            </a:br>
            <a:r>
              <a:rPr lang="en-US" sz="1600" dirty="0"/>
              <a:t>2 – </a:t>
            </a:r>
            <a:r>
              <a:rPr lang="ar-SA" sz="1600" dirty="0"/>
              <a:t>ثنائية (دوركايم ) الشهيرة التي تقابل بين نوعين من المجتمعات وفقا لشكل التضامن الاجتماعي، اولهما يقوم على التضامن الآلي بينما يقوم الثاني على التضامن العضوي </a:t>
            </a:r>
            <a:r>
              <a:rPr lang="en-US" sz="1600" dirty="0"/>
              <a:t>                                                              .</a:t>
            </a:r>
            <a:br>
              <a:rPr lang="en-US" sz="1600" dirty="0"/>
            </a:br>
            <a:r>
              <a:rPr lang="ar-SA" sz="1600" dirty="0"/>
              <a:t>قدم دوركايم نظرته إلي العلاقات الاجتماعية في المجتمعين فقال أن المجتمع الريفي أو الجماعة المشابهة له تتسم بعلاقة تماسك ميكانبكيه حيث يتعامل أفراد المجتمع تلقائيا ويستجيبون لبعضهم ميكانيكيا ، كما أن هناك على الطرف الأخر علاقات ذات طابع عضوي تعتمد على تبادل المنفعة في استجاباتها وتماسكها </a:t>
            </a:r>
            <a:r>
              <a:rPr lang="en-US" sz="1600" dirty="0"/>
              <a:t>                                                        .</a:t>
            </a:r>
            <a:br>
              <a:rPr lang="en-US" sz="1600" dirty="0"/>
            </a:br>
            <a:r>
              <a:rPr lang="en-US" sz="1600" dirty="0"/>
              <a:t>3 – </a:t>
            </a:r>
            <a:r>
              <a:rPr lang="ar-SA" sz="1600" dirty="0"/>
              <a:t>يفرق ( ماكس فيبر ) بين النماذج التقليدية والنماذج العقلية </a:t>
            </a:r>
            <a:r>
              <a:rPr lang="en-US" sz="1600" dirty="0"/>
              <a:t>                                                                                </a:t>
            </a:r>
            <a:br>
              <a:rPr lang="en-US" sz="1600" dirty="0"/>
            </a:br>
            <a:r>
              <a:rPr lang="en-US" sz="1600" dirty="0"/>
              <a:t>4 - </a:t>
            </a:r>
            <a:r>
              <a:rPr lang="ar-SA" sz="1600" dirty="0"/>
              <a:t>يميز ( هواردبيكر ) بين النموذج المقدس والنموذج العلماني حيث قدم مصطلحيه هذين ليقصد بالأول تلك المجتمعات ذات الثقافات بطيئة التغير المنعزلة (الريفية)ويقصد بالثاني تلك المجتمعات ذات الثقافات سريعة التغير المتصلة بغيرها من الثقافات (الحضرية </a:t>
            </a:r>
            <a:r>
              <a:rPr lang="en-US" sz="1600" dirty="0"/>
              <a:t>                                                                         .(</a:t>
            </a:r>
            <a:br>
              <a:rPr lang="en-US" sz="1600" dirty="0"/>
            </a:br>
            <a:r>
              <a:rPr lang="en-US" sz="1600" dirty="0"/>
              <a:t>5 – </a:t>
            </a:r>
            <a:r>
              <a:rPr lang="ar-SA" sz="1600" dirty="0"/>
              <a:t>أما( روبرت رد فيلد ) فيميز بين المجتمع الشعبي والمجتمع الحضاري ويرتكز مفهوم المجتمع الشعبي على المشاعر الجمعية الأولية التي تميز الثقافة الشعبية في مقابل المشاعر الفردية التي تسم المجتمع الحضاري أو المدينة</a:t>
            </a:r>
            <a:r>
              <a:rPr lang="en-US" sz="1600" dirty="0"/>
              <a:t> .</a:t>
            </a:r>
            <a:br>
              <a:rPr lang="en-US" sz="1600" dirty="0"/>
            </a:br>
            <a:r>
              <a:rPr lang="en-US" sz="1600" dirty="0"/>
              <a:t>6 – </a:t>
            </a:r>
            <a:r>
              <a:rPr lang="ar-SA" sz="1600" dirty="0"/>
              <a:t>عرض ( تشارلز كولي ) لاصطلاحيه على الجماعة الأولية التي تتصف بسيادة علاقة الوجه بالوجه ،مقابل الجماعة الثانوية التي تتميز بالعلاقات بين أفراد الجماعة وتدعو ألي تماسكهم وتعاونهم ومراعاتهم لثقافتهم وهي ما تتسم به الحياة الريفية</a:t>
            </a:r>
            <a:r>
              <a:rPr lang="en-US" sz="1600" dirty="0"/>
              <a:t> .</a:t>
            </a:r>
            <a:br>
              <a:rPr lang="en-US" sz="1600" dirty="0"/>
            </a:br>
            <a:r>
              <a:rPr lang="en-US" sz="1600" dirty="0"/>
              <a:t>7 – </a:t>
            </a:r>
            <a:r>
              <a:rPr lang="ar-SA" sz="1600" dirty="0"/>
              <a:t>يضع (سوركن ) نموذجه المشهور الذي يقابل بين العائلية والتعاقدية كما يضيف إلي ذلك نمطا من أنماط العلاقات بين الجماعات وهو التفاعل الإجباري                                      </a:t>
            </a:r>
            <a:endParaRPr lang="ar-IQ" sz="1600" dirty="0"/>
          </a:p>
          <a:p>
            <a:pPr algn="r" rtl="1"/>
            <a:r>
              <a:rPr lang="ar-SA" sz="1600" b="1" dirty="0"/>
              <a:t>ثانيا : الاتجاه التاريخي </a:t>
            </a:r>
            <a:r>
              <a:rPr lang="ar-IQ" sz="1600" b="1" dirty="0"/>
              <a:t>:</a:t>
            </a:r>
            <a:endParaRPr lang="en-US" sz="1600" dirty="0"/>
          </a:p>
          <a:p>
            <a:pPr marL="0" indent="0" algn="r" rtl="1">
              <a:buNone/>
            </a:pPr>
            <a:r>
              <a:rPr lang="ar-IQ" sz="1600" dirty="0"/>
              <a:t> </a:t>
            </a:r>
            <a:r>
              <a:rPr lang="ar-SA" sz="1600" dirty="0"/>
              <a:t>  يصور الاتجاه التاريخي تطور أشكال المجتمعات المحلية الحضرية الأولى ويهتم هذا الاتجاه كذلك بدراسة تحول المناطق الريفية إلي مناطق حضرية ,ويتناول التطور والانتشار الثقافي الحضاري</a:t>
            </a:r>
            <a:r>
              <a:rPr lang="en-US" sz="1600" dirty="0"/>
              <a:t> .</a:t>
            </a:r>
            <a:br>
              <a:rPr lang="en-US" sz="1600" dirty="0"/>
            </a:br>
            <a:r>
              <a:rPr lang="ar-SA" sz="1600" dirty="0"/>
              <a:t>   ويتمثل هذا الاتجاه في كتابات كل من جراس وكريستالر ولوتش واولمان فقد ناقش هؤلا العلماء الجذور التاريخية للمناطق الحضرية وطبيعتها وتنوعها وخصائصها وكان من اشهر محاولات الاتجاه التاريخي تلك التي قدمها (جور دن تشيلد )حيث نجده يحدد بعض ملامح ما أطلق عليه (الثورة الحضرية المبكرة ) ومن بين هذه الملامح الاستيطان الدائم في صورة تجمعات كثيفة ، وبداية العمل بالنشاطات غير الزراعية ، وفرض الضرائب ،وتراكم رؤس الأموال ، وإقامة المباني الضخمة ، وتطور فنون الكتابة وتعلم مبادي الحساب والهندسة والفلك ، واكتساب القدرة على التعبير الفني ، ونمو التجارة </a:t>
            </a:r>
            <a:endParaRPr lang="en-US" sz="1600" dirty="0"/>
          </a:p>
        </p:txBody>
      </p:sp>
    </p:spTree>
    <p:extLst>
      <p:ext uri="{BB962C8B-B14F-4D97-AF65-F5344CB8AC3E}">
        <p14:creationId xmlns:p14="http://schemas.microsoft.com/office/powerpoint/2010/main" val="135224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D720-53AA-38EB-E0AB-469BBA886928}"/>
              </a:ext>
            </a:extLst>
          </p:cNvPr>
          <p:cNvSpPr>
            <a:spLocks noGrp="1"/>
          </p:cNvSpPr>
          <p:nvPr>
            <p:ph idx="1"/>
          </p:nvPr>
        </p:nvSpPr>
        <p:spPr>
          <a:xfrm>
            <a:off x="838200" y="419611"/>
            <a:ext cx="10515600" cy="6158169"/>
          </a:xfrm>
        </p:spPr>
        <p:txBody>
          <a:bodyPr>
            <a:normAutofit/>
          </a:bodyPr>
          <a:lstStyle/>
          <a:p>
            <a:pPr algn="r" rtl="1"/>
            <a:r>
              <a:rPr lang="ar-SA" sz="1600" dirty="0"/>
              <a:t> وتناول فوستيل دي كولا نج تاريخ المدينة العتيقة وأرجعها إلي نفوذ الدين الحضري وعرض لويس ممفورد المدينة من وجه النظر التاريخية ،وألقى الضوء على نموها وكبر حجمها وأشار إلي أنها تمر بمراحل ونماذج معينة هي (مرحلة النشا ه ،مرحلة المدينة ،مرحلة المدينة الكبيرة ،مرحلة المدينة العظمى ،مرحلة المدينة التيرانوبوليس ،مرحلة المدينة النيكروبولويس) </a:t>
            </a:r>
            <a:br>
              <a:rPr lang="en-US" sz="1600" dirty="0"/>
            </a:br>
            <a:r>
              <a:rPr lang="ar-SA" sz="1600" b="1" dirty="0"/>
              <a:t>ثالثا الاتجاه الاقتصادي</a:t>
            </a:r>
            <a:r>
              <a:rPr lang="en-US" sz="1600" b="1" dirty="0"/>
              <a:t>:</a:t>
            </a:r>
            <a:endParaRPr lang="en-US" sz="1600" dirty="0"/>
          </a:p>
          <a:p>
            <a:pPr algn="r" rtl="1"/>
            <a:br>
              <a:rPr lang="en-US" sz="1600" dirty="0"/>
            </a:br>
            <a:r>
              <a:rPr lang="ar-SA" sz="1600" dirty="0"/>
              <a:t>   تمثل الحضرية وفقا لهذا التصور ، مرحلة متقدمة من مراحل التطور الاقتصادي البشري ، وبالتالي ارتبط التحضر والنمو الحضري بحركة انتقال وتحول إلي تنظيمات اقتصادية أكثر تعقيدا ، أو بمعنى ابسط انتقال من حالة تقوم فيها الحياة الاجتماعية على أساس العمل اوالانتاج الأولى كالصيد والزراعة ،إلي حالة تقوم فيها الحياة على أساس العمل الصناعي والإداري والتجاري والخدمات ،او هي بعبارة ثالثة حالة الانتقال من اقتصاد المعيشة إلي اقتصاد السوق ، والواقع لقد ترجم هذا التصور في صياغات وعبارات مختلفة ، أكدت كلها الاتجاه الذي غلب على معظم الدراسات الحضرية الغربية ، والأمريكية بصفة خاصة ، والتي اهتمت بدراسة الاقتصاد المتروبوليتي وأكدت الارتباط بين عمليتي التصنيع والتحضر </a:t>
            </a:r>
            <a:r>
              <a:rPr lang="en-US" sz="1600" dirty="0"/>
              <a:t>                                                 .</a:t>
            </a:r>
            <a:br>
              <a:rPr lang="en-US" sz="1600" dirty="0"/>
            </a:br>
            <a:r>
              <a:rPr lang="ar-SA" sz="1600" dirty="0"/>
              <a:t>   ولعل من أهم الأمثلة البارزة في هذا المجال ، دراسة جراس في محاولته استعراض التاريخ الاقتصادي للحضارة الغربية سنة 1932م لقد أوضح جراس في مدخله التطوري ، علاقة التطور الاقتصادي بأنماط التوطن والاستقرار البشري على مر التاريخ ، كما ربط طرق ووسائل العيش بالتطورات التكنولوجية من ناحية ، وبتطور أشكال الاستيطان البشري من ناحية أخرى وفي تاريخه للحضارة الغربية في حدود إطار تصنيفي متصل ميز جراس خمس مراحل تطورية أساسية هي : مرحلة اقتصاد الجمع والالتقاط ، فمرحلة اقتصاد الرعي ، يليها مرحلة اقتصاد القرية المستقرة ، ثم مرحلة اقتصاد المدينة الصغرى ، وأخيرا مرحلة الاقتصاد المتروبوليتي </a:t>
            </a:r>
            <a:r>
              <a:rPr lang="en-US" sz="1600" dirty="0"/>
              <a:t>                                                             .</a:t>
            </a:r>
            <a:br>
              <a:rPr lang="en-US" sz="1600" dirty="0"/>
            </a:br>
            <a:r>
              <a:rPr lang="ar-SA" sz="1600" dirty="0"/>
              <a:t>   ولقد كان تطور الزراعة كأسلوب أو طريقة للمعيشة أهم العوامل التي أدت إلي دخول البشرية في مرحلة أكثر تقدما على طريق التحضر ويتوالى هذا التطور في نظر جراس لتنمو المدن الصغرى نتيجة تزايد الإنتاج الزراعي وتزايد إعداد الحرفيين وتطوير وسائل النقل وازدهار النشاط التجاري .</a:t>
            </a:r>
            <a:endParaRPr lang="en-US" sz="1600" dirty="0"/>
          </a:p>
          <a:p>
            <a:pPr algn="r" rtl="1"/>
            <a:r>
              <a:rPr lang="ar-SA" sz="1600" dirty="0"/>
              <a:t>   </a:t>
            </a:r>
            <a:br>
              <a:rPr lang="en-US" sz="1600" dirty="0"/>
            </a:br>
            <a:r>
              <a:rPr lang="ar-SA" sz="1600" b="1" dirty="0"/>
              <a:t>رابعا الاتجاه الديموغرافي </a:t>
            </a:r>
            <a:r>
              <a:rPr lang="en-US" sz="1600" b="1" dirty="0"/>
              <a:t>:</a:t>
            </a:r>
            <a:br>
              <a:rPr lang="en-US" sz="1600" dirty="0"/>
            </a:br>
            <a:r>
              <a:rPr lang="ar-SA" sz="1600" dirty="0"/>
              <a:t>   اهتم بعض العلماء بالاتجاه الديموغرافي أو السكاني ،واعتبروا أن حجم السكان وكثافتهم وتوزيع الجنسين والتركيب السلالي ،وانماط المواليد والوفيات والهجرة ذات أهمية كبرى في عملية التحضر والنمو الحضري ،فقد لاحظ بعض الباحثين ان النمو السكاني الذي طرا على المدينة كان أعلى بكثير من ذلك الذي طرا على السكان بوجه عام ،ووفقا لما هو حضري "أنما يشير إلي تجمعات سكانية من حجم معين ،آو إلي نسبة هولاء إلي إجمالي عدد السكان ويعود هذا إلي أن المجتمع الصناعي الحديث أدى إلي انخفاض ملحوظ في نسبة الوفيات في الوقت الذي لم تسجل فيه نسب المواليد مثل هذا النقص والنتيجة الحتمية لذلك زيادة كبيرة لعدد السكان ،هذا بالإضافة إلي عامل الهجرة إلي المدن</a:t>
            </a:r>
            <a:endParaRPr lang="en-US" sz="200" dirty="0"/>
          </a:p>
        </p:txBody>
      </p:sp>
    </p:spTree>
    <p:extLst>
      <p:ext uri="{BB962C8B-B14F-4D97-AF65-F5344CB8AC3E}">
        <p14:creationId xmlns:p14="http://schemas.microsoft.com/office/powerpoint/2010/main" val="260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F06FE-0563-6D2C-6BF8-A5248E3F1C27}"/>
              </a:ext>
            </a:extLst>
          </p:cNvPr>
          <p:cNvSpPr>
            <a:spLocks noGrp="1"/>
          </p:cNvSpPr>
          <p:nvPr>
            <p:ph idx="1"/>
          </p:nvPr>
        </p:nvSpPr>
        <p:spPr>
          <a:xfrm>
            <a:off x="838200" y="285135"/>
            <a:ext cx="10515600" cy="5891828"/>
          </a:xfrm>
        </p:spPr>
        <p:txBody>
          <a:bodyPr>
            <a:normAutofit/>
          </a:bodyPr>
          <a:lstStyle/>
          <a:p>
            <a:pPr algn="r" rtl="1"/>
            <a:r>
              <a:rPr lang="ar-SA" sz="1600" dirty="0"/>
              <a:t>فالهيكل السكاني لأي مجتمع من المجتمعات يفيد في التعرف على حجم السكان وتوزيعهم وخصائصهم فيمكن التعرف على الحجم من خلال معدلات الزيادة الطبيعية (الفرق بين معدل المواليد ومعدل الوفيات في فترة محدده) ومعدلات الزيادة الغير طبيعية (الفرق بين معدل الهجرة إلي مكان ومن مكان ) أما التوزيع السكاني فيمكن إدراكه من خلال الكثافة السكانية (نسبة السكان إلي المساحة المأهولة بالكيلومتر المربع فضلا عن تجمعهم طبقا لتوزيع الموارد الطبيعية ،وتوافر فرص العمل ...الخ كما أن للهجرة دورا حيويا أخر فوق دورها في تحديد الحجم السكاني </a:t>
            </a:r>
            <a:r>
              <a:rPr lang="en-US" sz="1600" dirty="0"/>
              <a:t>                                                               .</a:t>
            </a:r>
            <a:br>
              <a:rPr lang="en-US" sz="1600" dirty="0"/>
            </a:br>
            <a:r>
              <a:rPr lang="ar-SA" sz="1600" dirty="0"/>
              <a:t>   أما الخصائص السكانية فيمكن تحديدها في تركيب السكان من حيث النوع والجنس والعمر والحالة الزوجية والحالة التعليمية والحالة المهنية ومتوسط الدخل ...الخ فهي تؤكد نوعية السكان طبقا لمجموعة من المتغيرات التي يختلف حيالها السكان ويتباينون ،وتساعد هذه المتغيرات على تحديد البناء الاجتماعي لهؤلاء السكان وذلك من خلال التركيب الطبقي الذي ينتمون إليه</a:t>
            </a:r>
            <a:r>
              <a:rPr lang="en-US" sz="1600" dirty="0"/>
              <a:t>.                                                                                        </a:t>
            </a:r>
            <a:br>
              <a:rPr lang="en-US" sz="1600" dirty="0"/>
            </a:br>
            <a:br>
              <a:rPr lang="en-US" sz="1600" dirty="0"/>
            </a:br>
            <a:r>
              <a:rPr lang="ar-SA" sz="1600" b="1" dirty="0"/>
              <a:t>خامسا الاتجاه النموذجي</a:t>
            </a:r>
            <a:r>
              <a:rPr lang="en-US" sz="1600" b="1" dirty="0"/>
              <a:t>: </a:t>
            </a:r>
            <a:endParaRPr lang="en-US" sz="1600" dirty="0"/>
          </a:p>
          <a:p>
            <a:pPr algn="r"/>
            <a:br>
              <a:rPr lang="en-US" sz="1600" dirty="0"/>
            </a:br>
            <a:r>
              <a:rPr lang="ar-SA" sz="1600" dirty="0"/>
              <a:t>   ينظر إلي التحليل النموذجي باعتباره نهجا قائما بذاته ويتوصل إليه الباحث عن طريق تحديد الخصائص الملازمة لموضوع أو ظاهرة معينة ، والوصول بها إلي نهايتها المنطقية وصورتها الكاملة بغض النظر عن أمكان تتبعها في الواقع أو وجودها بصورتها المنطقية هذه في مكان ما ولهذا من الصعب إن نلتمس واقعا تجريبا لهذه الخصائص أراد ماكس فيبر في مؤلفه المدينة أن يكشف نموذجا من التاريخ وان يقف على الطبيعة الخاصة للظاهرة الاجتماعية الحضرية</a:t>
            </a:r>
            <a:r>
              <a:rPr lang="en-US" sz="1600" dirty="0"/>
              <a:t> .</a:t>
            </a:r>
            <a:br>
              <a:rPr lang="en-US" sz="1600" dirty="0"/>
            </a:br>
            <a:r>
              <a:rPr lang="ar-SA" sz="1600" dirty="0"/>
              <a:t>ولقد قبل الفكرة الشائعة في وقته والتي مؤداها إن المدينة هي منطقة مزدحمة بالسكان حيث لا يعرف الناس كلا منهم الأخر على خلاف ما يحدث في ألاماكن الأصغر ، ولكنه تفوق على غيره من السوسيولوجين بنظريته عن المجتمع المحلي الحضري ولم يكن المجتمع المحلي الحضري عند فيبر مجرد جمع أو تجمعات للنشاطات الإنسانية ، ولكنه عبارة عن نمط واضح محدد المعالم من أنماط الحياة الإنسانية ولكن إن تظهر المدينة بهذا المعنى فقط تحت شروط خاصة ،وفي مرحلة معينة من مراحل التاريخ  ولقد توفرت هذه الشروط في أوروبا في مدينة ما قبل الصناعة وان فيبر قد اثبت إن هذه الشروط لم تكن موجودة في كل أنحاء أوروبا ، وينبغي تحديد الوقت الحقيقي لظهور المدن على نحو دقيق .</a:t>
            </a:r>
            <a:r>
              <a:rPr lang="en-US" sz="1600" dirty="0"/>
              <a:t> </a:t>
            </a:r>
            <a:endParaRPr lang="en-US" sz="900" dirty="0"/>
          </a:p>
        </p:txBody>
      </p:sp>
    </p:spTree>
    <p:extLst>
      <p:ext uri="{BB962C8B-B14F-4D97-AF65-F5344CB8AC3E}">
        <p14:creationId xmlns:p14="http://schemas.microsoft.com/office/powerpoint/2010/main" val="10709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8AEF9-1ADB-8C22-335B-EAC0474CD0D8}"/>
              </a:ext>
            </a:extLst>
          </p:cNvPr>
          <p:cNvSpPr>
            <a:spLocks noGrp="1"/>
          </p:cNvSpPr>
          <p:nvPr>
            <p:ph idx="1"/>
          </p:nvPr>
        </p:nvSpPr>
        <p:spPr>
          <a:xfrm>
            <a:off x="838200" y="497834"/>
            <a:ext cx="10515600" cy="5862331"/>
          </a:xfrm>
        </p:spPr>
        <p:txBody>
          <a:bodyPr>
            <a:noAutofit/>
          </a:bodyPr>
          <a:lstStyle/>
          <a:p>
            <a:pPr algn="r" rtl="1"/>
            <a:r>
              <a:rPr lang="ar-SA" sz="1600" b="1" dirty="0"/>
              <a:t>سادسا الاتجاه الايكولوجي</a:t>
            </a:r>
            <a:r>
              <a:rPr lang="en-US" sz="1600" b="1" dirty="0"/>
              <a:t>:</a:t>
            </a:r>
            <a:br>
              <a:rPr lang="en-US" sz="1600" dirty="0"/>
            </a:br>
            <a:r>
              <a:rPr lang="ar-SA" sz="1600" dirty="0"/>
              <a:t>  ويقصد به التفاعل بين الإنسان وبيئته الاجتماعية وتتبلور مفاهيم وأفكار هذا الاتجاه في الرأي القائل بان جوهر المدينة هو في تركيز عدد كبير من الأشخاص في حيز صغير نسبيا وهذا يعني بشكل أخر دراسة تأثير حجم المدينة وكثافة سكانها على بنائها وتنظيماتها ومؤسساتها الاجتماعية </a:t>
            </a:r>
            <a:r>
              <a:rPr lang="en-US" sz="1600" dirty="0"/>
              <a:t>                                                                .</a:t>
            </a:r>
            <a:br>
              <a:rPr lang="en-US" sz="1600" dirty="0"/>
            </a:br>
            <a:r>
              <a:rPr lang="ar-SA" sz="1600" dirty="0"/>
              <a:t>فنمط معيشة السكان وطبيعة علاقاتهم الاجتماعية واستجاباتهم البيئية تؤدي إلي أنواع مختلفة من السلوك والتصرفات التي تترك بصامتها على حياة المدينة </a:t>
            </a:r>
            <a:r>
              <a:rPr lang="en-US" sz="1600" dirty="0"/>
              <a:t>                                                                         .</a:t>
            </a:r>
            <a:br>
              <a:rPr lang="en-US" sz="1600" dirty="0"/>
            </a:br>
            <a:r>
              <a:rPr lang="ar-SA" sz="1600" dirty="0"/>
              <a:t>ومن الواضح إن انتقال الفرد أو الجماعات من القرية إلي المدينة يؤثر في سلوكهم وبالتالي في طبيعة العلاقات الاجتماعية المترتبة على هذا التغير المكاني وهكذا يصبح الاتجاه الايكولوجي في علم الاجتماع عبارة عن محاولات لفهم التغيرات والتنظيمات الاجتماعية التي تطرأ على منطقة ما نتيجة تفاعل السكان مع بيئتها</a:t>
            </a:r>
            <a:r>
              <a:rPr lang="ar-IQ" sz="1600" dirty="0"/>
              <a:t>                                               .                     </a:t>
            </a:r>
            <a:br>
              <a:rPr lang="en-US" sz="1600" dirty="0"/>
            </a:br>
            <a:br>
              <a:rPr lang="en-US" sz="1600" dirty="0"/>
            </a:br>
            <a:r>
              <a:rPr lang="ar-SA" sz="1600" b="1" dirty="0"/>
              <a:t>سابعا الاتجاه السيكولوجي</a:t>
            </a:r>
            <a:r>
              <a:rPr lang="ar-SA" sz="1600" dirty="0"/>
              <a:t> </a:t>
            </a:r>
            <a:r>
              <a:rPr lang="ar-IQ" sz="1600" dirty="0"/>
              <a:t>:</a:t>
            </a:r>
            <a:br>
              <a:rPr lang="en-US" sz="1600" dirty="0"/>
            </a:br>
            <a:r>
              <a:rPr lang="ar-IQ" sz="1600" dirty="0"/>
              <a:t>    </a:t>
            </a:r>
            <a:r>
              <a:rPr lang="ar-SA" sz="1600" dirty="0"/>
              <a:t>لجا الكثير من علماء الاجتماع إلي تفسير المجتمع في ضوء علم النفس الاجتماعي وذلك بتركيز على ألذات واتجاهات الفرد وعواطفه ودوره في العقل الاجتماعي</a:t>
            </a:r>
            <a:r>
              <a:rPr lang="en-US" sz="1600" dirty="0"/>
              <a:t> .</a:t>
            </a:r>
            <a:r>
              <a:rPr lang="ar-SA" sz="1600" dirty="0"/>
              <a:t>ويرمي الاتجاه السيكولوجي في مجال التنمية الحضرية ألي اكتشاف الضغوط السيكولوجية ومواقف الأفراد في محاولة لفهم الظروف الإنسانية المعقدة في المناطق الحضرية على وجه الخصوص ويعتبر ماكس فيبر من أنصار هذا الاتجاه ، فقد عرف المدينة بأنها ذلك الشكل الاجتماعي الذي يسمح بظهور أعلى درجات الفردية والتفرد</a:t>
            </a:r>
            <a:r>
              <a:rPr lang="en-US" sz="1600" dirty="0"/>
              <a:t> .</a:t>
            </a:r>
            <a:br>
              <a:rPr lang="en-US" sz="1600" dirty="0"/>
            </a:br>
            <a:r>
              <a:rPr lang="ar-SA" sz="1600" dirty="0"/>
              <a:t>وميز جورج زيمل في مقال له بعنوان (المدينة والحياة العقلية ) بين نموذجين من المجتمعات على أساس العلاقات السيكولوجية في كل منها ففي المجتمع الأول ينخرط الفرد في جماعته الصغيرة انخراطا تاما ، وفي المجتمع الثاني يحتفظ الفرد بذاتيته وفرديته في وجه القوى الاجتماعية الهائلة.                                                 </a:t>
            </a:r>
            <a:br>
              <a:rPr lang="en-US" sz="1600" dirty="0"/>
            </a:br>
            <a:r>
              <a:rPr lang="ar-SA" sz="1600" dirty="0"/>
              <a:t>وكان زيمل على يقين بان سأكني الحضر في حاجة ماسة إلي مزيد من الدقة والتوقيت ليتمكنوا من الوفاء بالتزاماتهم وسط هذه الشبكة المعقدة للوظائف الحضرية ، وان من أهم نتائج هذا التعقيد تطوير اقتصاد السوق وسيطرة العقلانية والعلاقات اللاشخصية ، وهذا ينعكس بدوره على شخصية الحضري فالإنسان في المدينة يشعر انه يعيش في حالة ضياع نظرا لتعدد جوانب الحياة فيها ،هذه الحالة النفسية هي التي تجعل الناس يبتعدون عن الاستجابة العاطفية نتيجة لتعقد الحياة الحضرية الأمر الذي تصبح معه العلاقات بين الإنسان وأقرانه وبينه وبين البيئة عموما علاقات جزئية </a:t>
            </a:r>
            <a:r>
              <a:rPr lang="en-US" sz="1600" dirty="0"/>
              <a:t>                                      </a:t>
            </a:r>
            <a:br>
              <a:rPr lang="en-US" sz="1600" dirty="0"/>
            </a:br>
            <a:r>
              <a:rPr lang="ar-IQ" sz="1600" dirty="0"/>
              <a:t>   </a:t>
            </a:r>
            <a:r>
              <a:rPr lang="ar-SA" sz="1600" dirty="0"/>
              <a:t>ويؤخذ على هذا الاتجاه انه في تحليله للظواهر الاجتماعية يرجعها إلي ظواهر نفسية من صنع الأفراد وبالتالي فالمجتمع ليس له وجود ، والحق انه تحدث في المجتمع أمور لا يصح إن ننسبها إلي أفراد معينين ، وذلك لأنها تنشا من علاقات الأفراد في حالة الاجتماع وتبادل وجهات نظرهم وتفاعل أفكارهم واحتكاك مشاعرهم وتوحد موقفهم ، هذا بالاظافة إلي ما يحيط بهم من ظروف طبيعية وبيئية وتاريخية تصهرهم جميعا في بوتقة جمعية وتؤدي إلي ظهور عقل جديد للجامعة يوجهها ويرشدها وهذا العقل مستقل عن الأفراد. </a:t>
            </a:r>
            <a:endParaRPr lang="en-US" sz="1600" dirty="0"/>
          </a:p>
        </p:txBody>
      </p:sp>
    </p:spTree>
    <p:extLst>
      <p:ext uri="{BB962C8B-B14F-4D97-AF65-F5344CB8AC3E}">
        <p14:creationId xmlns:p14="http://schemas.microsoft.com/office/powerpoint/2010/main" val="926477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5DAF3-D1BF-9496-047C-678676F83EA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91A208-8FA1-63BD-D5ED-D4C0D823C62D}"/>
              </a:ext>
            </a:extLst>
          </p:cNvPr>
          <p:cNvSpPr>
            <a:spLocks noGrp="1"/>
          </p:cNvSpPr>
          <p:nvPr>
            <p:ph idx="1"/>
          </p:nvPr>
        </p:nvSpPr>
        <p:spPr>
          <a:xfrm>
            <a:off x="838200" y="497834"/>
            <a:ext cx="10515600" cy="5862331"/>
          </a:xfrm>
        </p:spPr>
        <p:txBody>
          <a:bodyPr>
            <a:noAutofit/>
          </a:bodyPr>
          <a:lstStyle/>
          <a:p>
            <a:pPr algn="r" rtl="1"/>
            <a:r>
              <a:rPr lang="ar-SA" sz="1600" b="1" dirty="0"/>
              <a:t>ثامنا : الاتجاه التنظيمي</a:t>
            </a:r>
            <a:br>
              <a:rPr lang="en-US" sz="1600" dirty="0"/>
            </a:br>
            <a:r>
              <a:rPr lang="ar-SA" sz="1600" dirty="0"/>
              <a:t>   لا يقتصر التحضر والنمو الحضري في هذا الاتجاه على مجرد زيادة عدد السكان وارتفاع كثافتهم ، أو على تطوير نسق اقتصادي تدعمه تكنولوجيا صناعية متقدمة وإنما يعني في الأساس الاتجاه إلي تنظيمات اجتماعية أكثر تعقيدا ، يشتمل ذلك على تطوير وسائل الاتصال والميكانزمات الاجتماعية والسياسية التي تسمح بإمكانية الربط والتنسيق بين مجالات وكيانات متخصصة ومتمايزة ، بعبارة أخرى ، فان النمو الحضري هو انتقال من المجتمع البسيط إلي صورة أكثر تعقيدا كما ان التحضر معناه تراكم التطور والتعقد النظامي بنفس الدرجة وفي نفس الاتجاه الذي سارت فيه التطورات التكنولوجية </a:t>
            </a:r>
            <a:r>
              <a:rPr lang="en-US" sz="1600" dirty="0"/>
              <a:t>                                                     .</a:t>
            </a:r>
            <a:br>
              <a:rPr lang="en-US" sz="1600" dirty="0"/>
            </a:br>
            <a:r>
              <a:rPr lang="ar-SA" sz="1600" dirty="0"/>
              <a:t>   ويشمل ذلك التقيد النظامي تاريخيا على تطوير الحكومات المركزية القوية وتطوير الأسواق المحلية والإقليمية والعالمية وانتشار الإشكال المختلف للتنظيمات الرسمية والغير رسمية كالنقابات واتحادات العمال وروابط أصحاب العمل ، إلي جانب تطوير عدد من التنظيمات الاجتماعية لتقابل الاحتياجات المتزايدة لنظام اقتصادي واجتماعي معقد ، فضلا عن تلك التغيرات التي لحقت بناء ووظائف وحدات التنظيم القائمة بالفعل ، كالأسرة والمدرسة والمؤسسات الدينية وأنساق المكانة والتدرج الطبقي وبناء القوة  والواقع إن هناك قدرا متراكما من التراث الذي يدور حول ما ارتبط بظهور المدن والنمو الحضري بوجه عام من مظاهر للتغير في هذا الجانب ، ويكاد يكون القاسم المشترك الأعظم في عناصر هذا التراث ذلك التأكيد على البيروقراطية والتدرج الطبقي الاجتماعي وانتشار الروابط الطوعية كأهم ما يمكن إن تقاس به درجات التحضر والنمو الحضري من مقاييس أو مؤشرات</a:t>
            </a:r>
            <a:r>
              <a:rPr lang="ar-IQ" sz="1600" dirty="0"/>
              <a:t>.</a:t>
            </a:r>
          </a:p>
          <a:p>
            <a:pPr algn="r" rtl="1"/>
            <a:r>
              <a:rPr lang="ar-SA" sz="1600" b="1" dirty="0"/>
              <a:t>تاسعا : الاتجاه السياسي والإداري</a:t>
            </a:r>
            <a:r>
              <a:rPr lang="en-US" sz="1600" b="1" dirty="0"/>
              <a:t>:</a:t>
            </a:r>
            <a:br>
              <a:rPr lang="en-US" sz="1600" dirty="0"/>
            </a:br>
            <a:r>
              <a:rPr lang="ar-SA" sz="1600" dirty="0"/>
              <a:t>   ينظر كثير من دارسي علم الاجتماع الحضري إلي المدينة من منظور سياسي إداري وذلك لكون بعدها السياسي محددا بكونها مركزا إداريا وقد يكون دورها السياسي لكونها مركزا للحكم تتمركز فيها إدارات الحكم المختلفة ، وقد لأتكون المدينة هنا هي العاصمة السياسية وإنما كل مدينة لها تأثير على المنطقة المحيطة بها</a:t>
            </a:r>
            <a:r>
              <a:rPr lang="en-US" sz="1600" dirty="0"/>
              <a:t> .</a:t>
            </a:r>
            <a:br>
              <a:rPr lang="en-US" sz="1600" dirty="0"/>
            </a:br>
            <a:r>
              <a:rPr lang="ar-SA" sz="1600" dirty="0"/>
              <a:t>   ومن الطبيعي إن تتواكب ظاهرة الحضرية مع نمو الوظيفة السياسية للمدينة ، فهذه الوظيفة تمثل في كثير من الأحيان ركنا أصيلا يمثل السبب الأصلي لنشأة المدينة كما انه يعمل على نموها وتطورها فضلا عن انه يحول في الغالب دون  محاولة زحزحتها من موقعها </a:t>
            </a:r>
            <a:r>
              <a:rPr lang="en-US" sz="1600" dirty="0"/>
              <a:t>                                                  .</a:t>
            </a:r>
            <a:br>
              <a:rPr lang="en-US" sz="1600" dirty="0"/>
            </a:br>
            <a:r>
              <a:rPr lang="ar-SA" sz="1600" dirty="0"/>
              <a:t>   وإذا أردنا إن نقدم تحليلا لكيفية ارتباط البعد السياسي بنشأة المدينة فمن اليسير إن نكشف إن نمو معظم الاتجاهات السياسية والقوى المحركة لها مسالة لاتتم إلا في المدينة ، كما إن التنظيمات السياسية بمختلف إشكالها وصورها لا تنشا سوى في المدينة ، فضلا عن الممارسة السياسية ذاتها حيث تتخذ من المدينة ميدانا ومجالا رحبا تصول وتجول فيه</a:t>
            </a:r>
            <a:r>
              <a:rPr lang="en-US" sz="1600" dirty="0"/>
              <a:t> .</a:t>
            </a:r>
            <a:br>
              <a:rPr lang="en-US" sz="1600" dirty="0"/>
            </a:br>
            <a:r>
              <a:rPr lang="ar-SA" sz="1600" dirty="0"/>
              <a:t>إما النتائج التي تترتب على اعتمادية المدينة أحيانا على البعد السياسي فهو يأتي من كون المدينة عاصمة للدولة أو الإقليم أو المقاطعة حيث تكون الوظيفة السياسية هي البعد الحيوي للمدينة العاصمة ، وهي ظاهرة تتضح بشكل كبير في دول العالم الثالث ، أما البعد الإداري فهو شديد الارتباط بالجانب السياسي فالتقسيم السياسي يرتكز على دعامة تتمثل في خضوع المنطقة حضرية كانت أم ريفية للادراة المحلية وتكون محددة بنطاق إداري .</a:t>
            </a:r>
            <a:endParaRPr lang="en-US" sz="1600" dirty="0"/>
          </a:p>
        </p:txBody>
      </p:sp>
    </p:spTree>
    <p:extLst>
      <p:ext uri="{BB962C8B-B14F-4D97-AF65-F5344CB8AC3E}">
        <p14:creationId xmlns:p14="http://schemas.microsoft.com/office/powerpoint/2010/main" val="8088284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3147</Words>
  <Application>Microsoft Office PowerPoint</Application>
  <PresentationFormat>Widescreen</PresentationFormat>
  <Paragraphs>34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Maher</dc:creator>
  <cp:lastModifiedBy>Maher</cp:lastModifiedBy>
  <cp:revision>5</cp:revision>
  <dcterms:created xsi:type="dcterms:W3CDTF">2025-12-18T10:58:38Z</dcterms:created>
  <dcterms:modified xsi:type="dcterms:W3CDTF">2025-12-18T11:51:51Z</dcterms:modified>
</cp:coreProperties>
</file>