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2"/>
  </p:notesMasterIdLst>
  <p:sldIdLst>
    <p:sldId id="256" r:id="rId2"/>
    <p:sldId id="257" r:id="rId3"/>
    <p:sldId id="258" r:id="rId4"/>
    <p:sldId id="259"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203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485E3-0AC9-47EF-AC68-2A1A239D548C}" type="datetimeFigureOut">
              <a:rPr lang="en-US" smtClean="0"/>
              <a:t>12/13/2025</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6A80F4-FA1C-40B4-83FE-DF8886DA8286}" type="slidenum">
              <a:rPr lang="en-US" smtClean="0"/>
              <a:t>‹#›</a:t>
            </a:fld>
            <a:endParaRPr lang="en-US"/>
          </a:p>
        </p:txBody>
      </p:sp>
    </p:spTree>
    <p:extLst>
      <p:ext uri="{BB962C8B-B14F-4D97-AF65-F5344CB8AC3E}">
        <p14:creationId xmlns:p14="http://schemas.microsoft.com/office/powerpoint/2010/main" val="2114857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1B6A80F4-FA1C-40B4-83FE-DF8886DA8286}" type="slidenum">
              <a:rPr lang="en-US" smtClean="0"/>
              <a:t>10</a:t>
            </a:fld>
            <a:endParaRPr lang="en-US"/>
          </a:p>
        </p:txBody>
      </p:sp>
    </p:spTree>
    <p:extLst>
      <p:ext uri="{BB962C8B-B14F-4D97-AF65-F5344CB8AC3E}">
        <p14:creationId xmlns:p14="http://schemas.microsoft.com/office/powerpoint/2010/main" val="1817820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FB7128DA-0688-435B-A133-57725860C071}" type="datetimeFigureOut">
              <a:rPr lang="en-US" smtClean="0"/>
              <a:t>12/13/2025</a:t>
            </a:fld>
            <a:endParaRPr lang="en-US"/>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3626AA2-9DCB-4974-9C49-1ED0F7F1EE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a:xfrm>
            <a:off x="457200" y="6480969"/>
            <a:ext cx="4260056" cy="300831"/>
          </a:xfrm>
        </p:spPr>
        <p:txBody>
          <a:bodyPr/>
          <a:lstStyle/>
          <a:p>
            <a:endParaRPr lang="en-US"/>
          </a:p>
        </p:txBody>
      </p:sp>
      <p:sp>
        <p:nvSpPr>
          <p:cNvPr id="6" name="عنصر نائب لرقم الشريحة 5"/>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a:xfrm>
            <a:off x="2619376" y="6480969"/>
            <a:ext cx="4260056" cy="300831"/>
          </a:xfrm>
        </p:spPr>
        <p:txBody>
          <a:bodyPr/>
          <a:lstStyle/>
          <a:p>
            <a:endParaRPr lang="en-US"/>
          </a:p>
        </p:txBody>
      </p:sp>
      <p:sp>
        <p:nvSpPr>
          <p:cNvPr id="6" name="عنصر نائب لرقم الشريحة 5"/>
          <p:cNvSpPr>
            <a:spLocks noGrp="1"/>
          </p:cNvSpPr>
          <p:nvPr>
            <p:ph type="sldNum" sz="quarter" idx="12"/>
          </p:nvPr>
        </p:nvSpPr>
        <p:spPr>
          <a:xfrm>
            <a:off x="8451056" y="809624"/>
            <a:ext cx="502920" cy="300831"/>
          </a:xfrm>
        </p:spPr>
        <p:txBody>
          <a:bodyPr/>
          <a:lstStyle/>
          <a:p>
            <a:fld id="{A3626AA2-9DCB-4974-9C49-1ED0F7F1EE18}" type="slidenum">
              <a:rPr lang="en-US" smtClean="0"/>
              <a:t>‹#›</a:t>
            </a:fld>
            <a:endParaRPr lang="en-US"/>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FB7128DA-0688-435B-A133-57725860C071}" type="datetimeFigureOut">
              <a:rPr lang="en-US" smtClean="0"/>
              <a:t>12/13/2025</a:t>
            </a:fld>
            <a:endParaRPr lang="en-US"/>
          </a:p>
        </p:txBody>
      </p:sp>
      <p:sp>
        <p:nvSpPr>
          <p:cNvPr id="6" name="عنصر نائب للتذييل 5"/>
          <p:cNvSpPr>
            <a:spLocks noGrp="1"/>
          </p:cNvSpPr>
          <p:nvPr>
            <p:ph type="ftr" sz="quarter" idx="11"/>
          </p:nvPr>
        </p:nvSpPr>
        <p:spPr>
          <a:xfrm>
            <a:off x="457200" y="6480969"/>
            <a:ext cx="4260056" cy="301752"/>
          </a:xfrm>
        </p:spPr>
        <p:txBody>
          <a:bodyPr/>
          <a:lstStyle/>
          <a:p>
            <a:endParaRPr lang="en-US"/>
          </a:p>
        </p:txBody>
      </p:sp>
      <p:sp>
        <p:nvSpPr>
          <p:cNvPr id="7" name="عنصر نائب لرقم الشريحة 6"/>
          <p:cNvSpPr>
            <a:spLocks noGrp="1"/>
          </p:cNvSpPr>
          <p:nvPr>
            <p:ph type="sldNum" sz="quarter" idx="12"/>
          </p:nvPr>
        </p:nvSpPr>
        <p:spPr>
          <a:xfrm>
            <a:off x="7589520" y="6480969"/>
            <a:ext cx="502920" cy="301752"/>
          </a:xfrm>
        </p:spPr>
        <p:txBody>
          <a:bodyPr/>
          <a:lstStyle/>
          <a:p>
            <a:fld id="{A3626AA2-9DCB-4974-9C49-1ED0F7F1EE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FB7128DA-0688-435B-A133-57725860C071}" type="datetimeFigureOut">
              <a:rPr lang="en-US" smtClean="0"/>
              <a:t>12/13/2025</a:t>
            </a:fld>
            <a:endParaRPr lang="en-US"/>
          </a:p>
        </p:txBody>
      </p:sp>
      <p:sp>
        <p:nvSpPr>
          <p:cNvPr id="8" name="عنصر نائب للتذييل 7"/>
          <p:cNvSpPr>
            <a:spLocks noGrp="1"/>
          </p:cNvSpPr>
          <p:nvPr>
            <p:ph type="ftr" sz="quarter" idx="11"/>
          </p:nvPr>
        </p:nvSpPr>
        <p:spPr>
          <a:xfrm>
            <a:off x="457200" y="6480969"/>
            <a:ext cx="4261104" cy="301752"/>
          </a:xfrm>
        </p:spPr>
        <p:txBody>
          <a:bodyPr/>
          <a:lstStyle/>
          <a:p>
            <a:endParaRPr lang="en-US"/>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A3626AA2-9DCB-4974-9C49-1ED0F7F1EE1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FB7128DA-0688-435B-A133-57725860C071}" type="datetimeFigureOut">
              <a:rPr lang="en-US" smtClean="0"/>
              <a:t>12/13/2025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FB7128DA-0688-435B-A133-57725860C071}" type="datetimeFigureOut">
              <a:rPr lang="en-US" smtClean="0"/>
              <a:t>12/13/2025</a:t>
            </a:fld>
            <a:endParaRPr lang="en-US"/>
          </a:p>
        </p:txBody>
      </p:sp>
      <p:sp>
        <p:nvSpPr>
          <p:cNvPr id="3" name="عنصر نائب للتذييل 2"/>
          <p:cNvSpPr>
            <a:spLocks noGrp="1"/>
          </p:cNvSpPr>
          <p:nvPr>
            <p:ph type="ftr" sz="quarter" idx="11"/>
          </p:nvPr>
        </p:nvSpPr>
        <p:spPr>
          <a:xfrm>
            <a:off x="457200" y="6481890"/>
            <a:ext cx="4260056" cy="300831"/>
          </a:xfrm>
        </p:spPr>
        <p:txBody>
          <a:bodyPr/>
          <a:lstStyle/>
          <a:p>
            <a:endParaRPr lang="en-US"/>
          </a:p>
        </p:txBody>
      </p:sp>
      <p:sp>
        <p:nvSpPr>
          <p:cNvPr id="4" name="عنصر نائب لرقم الشريحة 3"/>
          <p:cNvSpPr>
            <a:spLocks noGrp="1"/>
          </p:cNvSpPr>
          <p:nvPr>
            <p:ph type="sldNum" sz="quarter" idx="12"/>
          </p:nvPr>
        </p:nvSpPr>
        <p:spPr>
          <a:xfrm>
            <a:off x="7589520" y="6480969"/>
            <a:ext cx="502920" cy="301752"/>
          </a:xfrm>
        </p:spPr>
        <p:txBody>
          <a:bodyPr/>
          <a:lstStyle/>
          <a:p>
            <a:fld id="{A3626AA2-9DCB-4974-9C49-1ED0F7F1EE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FB7128DA-0688-435B-A133-57725860C071}" type="datetimeFigureOut">
              <a:rPr lang="en-US" smtClean="0"/>
              <a:t>12/13/2025</a:t>
            </a:fld>
            <a:endParaRPr lang="en-US"/>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A3626AA2-9DCB-4974-9C49-1ED0F7F1EE1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FB7128DA-0688-435B-A133-57725860C071}" type="datetimeFigureOut">
              <a:rPr lang="en-US" smtClean="0"/>
              <a:t>12/13/2025</a:t>
            </a:fld>
            <a:endParaRPr lang="en-US"/>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A3626AA2-9DCB-4974-9C49-1ED0F7F1EE1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B7128DA-0688-435B-A133-57725860C071}" type="datetimeFigureOut">
              <a:rPr lang="en-US" smtClean="0"/>
              <a:t>12/13/2025</a:t>
            </a:fld>
            <a:endParaRPr lang="en-US"/>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3626AA2-9DCB-4974-9C49-1ED0F7F1EE1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39600">
              <a:schemeClr val="tx1">
                <a:lumMod val="95000"/>
              </a:schemeClr>
            </a:gs>
            <a:gs pos="80000">
              <a:schemeClr val="tx1">
                <a:lumMod val="85000"/>
              </a:schemeClr>
            </a:gs>
            <a:gs pos="0">
              <a:schemeClr val="bg2">
                <a:lumMod val="20000"/>
                <a:lumOff val="80000"/>
              </a:schemeClr>
            </a:gs>
            <a:gs pos="60000">
              <a:schemeClr val="bg2">
                <a:shade val="92000"/>
                <a:satMod val="230000"/>
              </a:schemeClr>
            </a:gs>
            <a:gs pos="100000">
              <a:schemeClr val="bg2">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425768" y="2133600"/>
            <a:ext cx="8062912" cy="2895600"/>
          </a:xfrm>
        </p:spPr>
        <p:txBody>
          <a:bodyPr>
            <a:normAutofit/>
          </a:bodyPr>
          <a:lstStyle/>
          <a:p>
            <a:pPr algn="ctr"/>
            <a:r>
              <a:rPr lang="ar-IQ" sz="3200" dirty="0" smtClean="0">
                <a:ln>
                  <a:noFill/>
                </a:ln>
                <a:solidFill>
                  <a:srgbClr val="002060"/>
                </a:solidFill>
                <a:effectLst/>
                <a:latin typeface="Simplified Arabic"/>
                <a:ea typeface="Times New Roman"/>
                <a:cs typeface="PT Bold Heading"/>
              </a:rPr>
              <a:t/>
            </a:r>
            <a:br>
              <a:rPr lang="ar-IQ" sz="3200" dirty="0" smtClean="0">
                <a:ln>
                  <a:noFill/>
                </a:ln>
                <a:solidFill>
                  <a:srgbClr val="002060"/>
                </a:solidFill>
                <a:effectLst/>
                <a:latin typeface="Simplified Arabic"/>
                <a:ea typeface="Times New Roman"/>
                <a:cs typeface="PT Bold Heading"/>
              </a:rPr>
            </a:br>
            <a:r>
              <a:rPr lang="ar-IQ" sz="3200" dirty="0">
                <a:ln>
                  <a:noFill/>
                </a:ln>
                <a:solidFill>
                  <a:srgbClr val="002060"/>
                </a:solidFill>
                <a:effectLst/>
                <a:latin typeface="Simplified Arabic"/>
                <a:ea typeface="Times New Roman"/>
                <a:cs typeface="PT Bold Heading"/>
              </a:rPr>
              <a:t/>
            </a:r>
            <a:br>
              <a:rPr lang="ar-IQ" sz="3200" dirty="0">
                <a:ln>
                  <a:noFill/>
                </a:ln>
                <a:solidFill>
                  <a:srgbClr val="002060"/>
                </a:solidFill>
                <a:effectLst/>
                <a:latin typeface="Simplified Arabic"/>
                <a:ea typeface="Times New Roman"/>
                <a:cs typeface="PT Bold Heading"/>
              </a:rPr>
            </a:br>
            <a:r>
              <a:rPr lang="ar-IQ" sz="3200" dirty="0">
                <a:ln>
                  <a:noFill/>
                </a:ln>
                <a:solidFill>
                  <a:srgbClr val="002060"/>
                </a:solidFill>
                <a:effectLst/>
                <a:latin typeface="Simplified Arabic"/>
                <a:ea typeface="Times New Roman"/>
                <a:cs typeface="PT Bold Heading"/>
              </a:rPr>
              <a:t/>
            </a:r>
            <a:br>
              <a:rPr lang="ar-IQ" sz="3200" dirty="0">
                <a:ln>
                  <a:noFill/>
                </a:ln>
                <a:solidFill>
                  <a:srgbClr val="002060"/>
                </a:solidFill>
                <a:effectLst/>
                <a:latin typeface="Simplified Arabic"/>
                <a:ea typeface="Times New Roman"/>
                <a:cs typeface="PT Bold Heading"/>
              </a:rPr>
            </a:br>
            <a:endParaRPr lang="en-US" sz="4000" dirty="0">
              <a:solidFill>
                <a:schemeClr val="accent2">
                  <a:lumMod val="60000"/>
                  <a:lumOff val="40000"/>
                </a:schemeClr>
              </a:solidFill>
              <a:effectLst/>
              <a:latin typeface="Simplified Arabic"/>
              <a:ea typeface="Times New Roman"/>
              <a:cs typeface="PT Bold Heading"/>
            </a:endParaRPr>
          </a:p>
        </p:txBody>
      </p:sp>
      <p:sp>
        <p:nvSpPr>
          <p:cNvPr id="4" name="عنوان 1"/>
          <p:cNvSpPr txBox="1">
            <a:spLocks/>
          </p:cNvSpPr>
          <p:nvPr/>
        </p:nvSpPr>
        <p:spPr>
          <a:xfrm>
            <a:off x="553065" y="1981200"/>
            <a:ext cx="8062912" cy="2286000"/>
          </a:xfrm>
          <a:prstGeom prst="rect">
            <a:avLst/>
          </a:prstGeom>
        </p:spPr>
        <p:txBody>
          <a:bodyPr vert="horz" anchor="b">
            <a:normAutofit fontScale="55000" lnSpcReduction="20000"/>
          </a:bodyPr>
          <a:lstStyle>
            <a:lvl1pPr marL="484632" algn="r" rtl="0" eaLnBrk="1" latinLnBrk="0" hangingPunct="1">
              <a:spcBef>
                <a:spcPct val="0"/>
              </a:spcBef>
              <a:buNone/>
              <a:defRPr kumimoji="0" sz="44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ctr"/>
            <a:r>
              <a:rPr lang="ar-IQ" sz="5800" dirty="0">
                <a:ln>
                  <a:noFill/>
                </a:ln>
                <a:solidFill>
                  <a:srgbClr val="002060"/>
                </a:solidFill>
                <a:effectLst/>
                <a:latin typeface="Simplified Arabic"/>
                <a:ea typeface="Times New Roman"/>
                <a:cs typeface="PT Bold Heading"/>
              </a:rPr>
              <a:t>مادة علم الاجتماع التربوي/ مرحلة ثانية</a:t>
            </a:r>
            <a:r>
              <a:rPr lang="ar-IQ" sz="5800" dirty="0">
                <a:ln w="6350">
                  <a:solidFill>
                    <a:srgbClr val="6EA0B0">
                      <a:shade val="43000"/>
                    </a:srgbClr>
                  </a:solidFill>
                </a:ln>
                <a:solidFill>
                  <a:srgbClr val="CCAF0A">
                    <a:lumMod val="60000"/>
                    <a:lumOff val="40000"/>
                  </a:srgbClr>
                </a:solidFill>
                <a:effectLst/>
                <a:latin typeface="Simplified Arabic"/>
                <a:ea typeface="Times New Roman"/>
                <a:cs typeface="PT Bold Heading"/>
              </a:rPr>
              <a:t/>
            </a:r>
            <a:br>
              <a:rPr lang="ar-IQ" sz="5800" dirty="0">
                <a:ln w="6350">
                  <a:solidFill>
                    <a:srgbClr val="6EA0B0">
                      <a:shade val="43000"/>
                    </a:srgbClr>
                  </a:solidFill>
                </a:ln>
                <a:solidFill>
                  <a:srgbClr val="CCAF0A">
                    <a:lumMod val="60000"/>
                    <a:lumOff val="40000"/>
                  </a:srgbClr>
                </a:solidFill>
                <a:effectLst/>
                <a:latin typeface="Simplified Arabic"/>
                <a:ea typeface="Times New Roman"/>
                <a:cs typeface="PT Bold Heading"/>
              </a:rPr>
            </a:br>
            <a:r>
              <a:rPr lang="ar-IQ" sz="5800" dirty="0" smtClean="0">
                <a:ln w="6350">
                  <a:solidFill>
                    <a:srgbClr val="6EA0B0">
                      <a:shade val="43000"/>
                    </a:srgbClr>
                  </a:solidFill>
                </a:ln>
                <a:solidFill>
                  <a:srgbClr val="CCAF0A">
                    <a:lumMod val="60000"/>
                    <a:lumOff val="40000"/>
                  </a:srgbClr>
                </a:solidFill>
                <a:effectLst/>
                <a:latin typeface="Simplified Arabic"/>
                <a:ea typeface="Times New Roman"/>
                <a:cs typeface="PT Bold Heading"/>
              </a:rPr>
              <a:t> م</a:t>
            </a:r>
            <a:r>
              <a:rPr lang="ar-IQ" sz="5800" dirty="0">
                <a:ln w="6350">
                  <a:solidFill>
                    <a:srgbClr val="6EA0B0">
                      <a:shade val="43000"/>
                    </a:srgbClr>
                  </a:solidFill>
                </a:ln>
                <a:solidFill>
                  <a:srgbClr val="CCAF0A">
                    <a:lumMod val="60000"/>
                    <a:lumOff val="40000"/>
                  </a:srgbClr>
                </a:solidFill>
                <a:effectLst/>
                <a:latin typeface="Simplified Arabic"/>
                <a:ea typeface="Times New Roman"/>
                <a:cs typeface="PT Bold Heading"/>
              </a:rPr>
              <a:t>. غاده علي </a:t>
            </a:r>
            <a:r>
              <a:rPr lang="ar-IQ" sz="5800" dirty="0" smtClean="0">
                <a:ln w="6350">
                  <a:solidFill>
                    <a:srgbClr val="6EA0B0">
                      <a:shade val="43000"/>
                    </a:srgbClr>
                  </a:solidFill>
                </a:ln>
                <a:solidFill>
                  <a:srgbClr val="CCAF0A">
                    <a:lumMod val="60000"/>
                    <a:lumOff val="40000"/>
                  </a:srgbClr>
                </a:solidFill>
                <a:effectLst/>
                <a:latin typeface="Simplified Arabic"/>
                <a:ea typeface="Times New Roman"/>
                <a:cs typeface="PT Bold Heading"/>
              </a:rPr>
              <a:t>سعيد</a:t>
            </a:r>
          </a:p>
          <a:p>
            <a:pPr marL="0" lvl="0" algn="ctr">
              <a:spcBef>
                <a:spcPts val="0"/>
              </a:spcBef>
            </a:pPr>
            <a:r>
              <a:rPr lang="ar-IQ" sz="5100" dirty="0">
                <a:ln>
                  <a:noFill/>
                </a:ln>
                <a:solidFill>
                  <a:srgbClr val="002060"/>
                </a:solidFill>
                <a:effectLst/>
                <a:latin typeface="Simplified Arabic"/>
                <a:ea typeface="Times New Roman"/>
                <a:cs typeface="PT Bold Heading"/>
              </a:rPr>
              <a:t>دور التعليم الجامعي في التنمية البشرية</a:t>
            </a:r>
            <a:endParaRPr lang="en-US" sz="5100" dirty="0">
              <a:ln>
                <a:noFill/>
              </a:ln>
              <a:solidFill>
                <a:srgbClr val="CCAF0A">
                  <a:lumMod val="60000"/>
                  <a:lumOff val="40000"/>
                </a:srgbClr>
              </a:solidFill>
              <a:effectLst/>
              <a:latin typeface="Simplified Arabic"/>
              <a:ea typeface="Times New Roman"/>
              <a:cs typeface="PT Bold Heading"/>
            </a:endParaRPr>
          </a:p>
          <a:p>
            <a:pPr algn="ctr"/>
            <a:endParaRPr lang="ar-IQ" sz="4800" b="1" dirty="0" smtClean="0">
              <a:ln w="6350">
                <a:solidFill>
                  <a:srgbClr val="6EA0B0">
                    <a:shade val="43000"/>
                  </a:srgbClr>
                </a:solidFill>
              </a:ln>
              <a:solidFill>
                <a:schemeClr val="accent2">
                  <a:lumMod val="60000"/>
                  <a:lumOff val="40000"/>
                </a:schemeClr>
              </a:solidFill>
              <a:effectLst/>
              <a:latin typeface="Simplified Arabic"/>
              <a:ea typeface="Times New Roman"/>
              <a:cs typeface="PT Bold Heading"/>
            </a:endParaRPr>
          </a:p>
          <a:p>
            <a:pPr algn="ctr"/>
            <a:r>
              <a:rPr lang="ar-IQ" sz="4800" b="1" dirty="0" smtClean="0">
                <a:ln w="6350">
                  <a:solidFill>
                    <a:srgbClr val="6EA0B0">
                      <a:shade val="43000"/>
                    </a:srgbClr>
                  </a:solidFill>
                </a:ln>
                <a:solidFill>
                  <a:schemeClr val="accent2">
                    <a:lumMod val="60000"/>
                    <a:lumOff val="40000"/>
                  </a:schemeClr>
                </a:solidFill>
                <a:effectLst/>
                <a:latin typeface="Simplified Arabic"/>
                <a:ea typeface="Times New Roman"/>
                <a:cs typeface="PT Bold Heading"/>
              </a:rPr>
              <a:t>12/11/2025</a:t>
            </a:r>
            <a:r>
              <a:rPr lang="ar-IQ" sz="4800" b="1" dirty="0">
                <a:ln w="6350">
                  <a:solidFill>
                    <a:srgbClr val="6EA0B0">
                      <a:shade val="43000"/>
                    </a:srgbClr>
                  </a:solidFill>
                </a:ln>
                <a:solidFill>
                  <a:schemeClr val="accent2">
                    <a:lumMod val="60000"/>
                    <a:lumOff val="40000"/>
                  </a:schemeClr>
                </a:solidFill>
                <a:effectLst/>
                <a:latin typeface="Simplified Arabic"/>
                <a:ea typeface="Times New Roman"/>
                <a:cs typeface="PT Bold Heading"/>
              </a:rPr>
              <a:t/>
            </a:r>
            <a:br>
              <a:rPr lang="ar-IQ" sz="4800" b="1" dirty="0">
                <a:ln w="6350">
                  <a:solidFill>
                    <a:srgbClr val="6EA0B0">
                      <a:shade val="43000"/>
                    </a:srgbClr>
                  </a:solidFill>
                </a:ln>
                <a:solidFill>
                  <a:schemeClr val="accent2">
                    <a:lumMod val="60000"/>
                    <a:lumOff val="40000"/>
                  </a:schemeClr>
                </a:solidFill>
                <a:effectLst/>
                <a:latin typeface="Simplified Arabic"/>
                <a:ea typeface="Times New Roman"/>
                <a:cs typeface="PT Bold Heading"/>
              </a:rPr>
            </a:br>
            <a:endParaRPr lang="ar-IQ" sz="4800" b="1" dirty="0" smtClean="0">
              <a:ln w="6350">
                <a:solidFill>
                  <a:srgbClr val="6EA0B0">
                    <a:shade val="43000"/>
                  </a:srgbClr>
                </a:solidFill>
              </a:ln>
              <a:solidFill>
                <a:schemeClr val="accent2">
                  <a:lumMod val="60000"/>
                  <a:lumOff val="40000"/>
                </a:schemeClr>
              </a:solidFill>
              <a:effectLst/>
              <a:latin typeface="Simplified Arabic"/>
              <a:ea typeface="Times New Roman"/>
              <a:cs typeface="PT Bold Heading"/>
            </a:endParaRPr>
          </a:p>
        </p:txBody>
      </p:sp>
      <p:pic>
        <p:nvPicPr>
          <p:cNvPr id="8" name="صورة 7"/>
          <p:cNvPicPr/>
          <p:nvPr/>
        </p:nvPicPr>
        <p:blipFill>
          <a:blip r:embed="rId2" cstate="print">
            <a:extLst>
              <a:ext uri="{28A0092B-C50C-407E-A947-70E740481C1C}">
                <a14:useLocalDpi xmlns:a14="http://schemas.microsoft.com/office/drawing/2010/main" val="0"/>
              </a:ext>
            </a:extLst>
          </a:blip>
          <a:stretch>
            <a:fillRect/>
          </a:stretch>
        </p:blipFill>
        <p:spPr>
          <a:xfrm>
            <a:off x="553065" y="381000"/>
            <a:ext cx="1605915" cy="1168400"/>
          </a:xfrm>
          <a:prstGeom prst="rect">
            <a:avLst/>
          </a:prstGeom>
        </p:spPr>
      </p:pic>
      <p:pic>
        <p:nvPicPr>
          <p:cNvPr id="9" name="صورة 8"/>
          <p:cNvPicPr/>
          <p:nvPr/>
        </p:nvPicPr>
        <p:blipFill>
          <a:blip r:embed="rId3">
            <a:extLst>
              <a:ext uri="{28A0092B-C50C-407E-A947-70E740481C1C}">
                <a14:useLocalDpi xmlns:a14="http://schemas.microsoft.com/office/drawing/2010/main" val="0"/>
              </a:ext>
            </a:extLst>
          </a:blip>
          <a:stretch>
            <a:fillRect/>
          </a:stretch>
        </p:blipFill>
        <p:spPr>
          <a:xfrm>
            <a:off x="6934200" y="417871"/>
            <a:ext cx="1554480" cy="1463040"/>
          </a:xfrm>
          <a:prstGeom prst="rect">
            <a:avLst/>
          </a:prstGeom>
        </p:spPr>
      </p:pic>
    </p:spTree>
    <p:extLst>
      <p:ext uri="{BB962C8B-B14F-4D97-AF65-F5344CB8AC3E}">
        <p14:creationId xmlns:p14="http://schemas.microsoft.com/office/powerpoint/2010/main" val="238257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25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228600" y="76200"/>
            <a:ext cx="7467600" cy="6629400"/>
          </a:xfrm>
        </p:spPr>
        <p:txBody>
          <a:bodyPr>
            <a:noAutofit/>
          </a:bodyPr>
          <a:lstStyle/>
          <a:p>
            <a:pPr marL="0" algn="r">
              <a:spcBef>
                <a:spcPts val="0"/>
              </a:spcBef>
            </a:pPr>
            <a:r>
              <a:rPr lang="ar-SA" b="1" u="sng" dirty="0">
                <a:solidFill>
                  <a:schemeClr val="accent2">
                    <a:lumMod val="60000"/>
                    <a:lumOff val="40000"/>
                  </a:schemeClr>
                </a:solidFill>
                <a:latin typeface="Times New Roman"/>
                <a:ea typeface="Times New Roman"/>
                <a:cs typeface="Simplified Arabic"/>
              </a:rPr>
              <a:t>ثالثاً: دور التعليم في التنمية البشرية</a:t>
            </a:r>
            <a:endParaRPr lang="en-US" dirty="0">
              <a:solidFill>
                <a:schemeClr val="accent2">
                  <a:lumMod val="60000"/>
                  <a:lumOff val="40000"/>
                </a:schemeClr>
              </a:solidFill>
              <a:latin typeface="Times New Roman"/>
              <a:ea typeface="Times New Roman"/>
            </a:endParaRPr>
          </a:p>
          <a:p>
            <a:pPr algn="r"/>
            <a:r>
              <a:rPr lang="ar-SA" b="1" dirty="0">
                <a:solidFill>
                  <a:schemeClr val="accent1">
                    <a:lumMod val="50000"/>
                  </a:schemeClr>
                </a:solidFill>
                <a:ea typeface="Times New Roman"/>
                <a:cs typeface="Times New Roman"/>
              </a:rPr>
              <a:t>يعد قطاع التعليم من أكبر قطاعات الخدمات التي تديرها أي سلطة وطنية ممثلة في وزارتي التربية والتعليم العالي والبحث العلمي، ومن حيث أن التعليم والتربية لهما دور أساسي في عملية التنمية البشرية فلابد من إتاحة الفرصة أمام كل إنسان لتنمية قدراته التربوية، ومن أهم الشروط الضرورية لإتاحة حق الإنسان في الثقافة والتعليم:</a:t>
            </a:r>
            <a:r>
              <a:rPr lang="ar-SA" b="1" dirty="0">
                <a:solidFill>
                  <a:schemeClr val="accent1">
                    <a:lumMod val="50000"/>
                  </a:schemeClr>
                </a:solidFill>
                <a:ea typeface="Times New Roman"/>
                <a:cs typeface="Simplified Arabic"/>
              </a:rPr>
              <a:t/>
            </a:r>
            <a:br>
              <a:rPr lang="ar-SA" b="1" dirty="0">
                <a:solidFill>
                  <a:schemeClr val="accent1">
                    <a:lumMod val="50000"/>
                  </a:schemeClr>
                </a:solidFill>
                <a:ea typeface="Times New Roman"/>
                <a:cs typeface="Simplified Arabic"/>
              </a:rPr>
            </a:br>
            <a:r>
              <a:rPr lang="ar-SA" b="1" dirty="0">
                <a:solidFill>
                  <a:schemeClr val="accent1">
                    <a:lumMod val="50000"/>
                  </a:schemeClr>
                </a:solidFill>
                <a:ea typeface="Times New Roman"/>
                <a:cs typeface="Simplified Arabic"/>
              </a:rPr>
              <a:t>1- حق التعليم للجميع لأنه من حقوق الإنسان الأساسية في الحياة، وإتاحة الفرصة ان لكل فرد في تنمية طاقاته من خلال مؤسسات الثقافة والتعليم.</a:t>
            </a:r>
            <a:br>
              <a:rPr lang="ar-SA" b="1" dirty="0">
                <a:solidFill>
                  <a:schemeClr val="accent1">
                    <a:lumMod val="50000"/>
                  </a:schemeClr>
                </a:solidFill>
                <a:ea typeface="Times New Roman"/>
                <a:cs typeface="Simplified Arabic"/>
              </a:rPr>
            </a:br>
            <a:r>
              <a:rPr lang="ar-SA" b="1" dirty="0">
                <a:solidFill>
                  <a:schemeClr val="accent1">
                    <a:lumMod val="50000"/>
                  </a:schemeClr>
                </a:solidFill>
                <a:ea typeface="Times New Roman"/>
                <a:cs typeface="Simplified Arabic"/>
              </a:rPr>
              <a:t>2- إشاعة الحرية في المؤسسات الثقافية والتعليمية وترسيخ أسس الحوار الديمقراطي ضماناً لرفع الكفاءة في العمل وتجديده وتطويره.</a:t>
            </a:r>
            <a:br>
              <a:rPr lang="ar-SA" b="1" dirty="0">
                <a:solidFill>
                  <a:schemeClr val="accent1">
                    <a:lumMod val="50000"/>
                  </a:schemeClr>
                </a:solidFill>
                <a:ea typeface="Times New Roman"/>
                <a:cs typeface="Simplified Arabic"/>
              </a:rPr>
            </a:br>
            <a:r>
              <a:rPr lang="ar-SA" b="1" dirty="0">
                <a:solidFill>
                  <a:schemeClr val="accent1">
                    <a:lumMod val="50000"/>
                  </a:schemeClr>
                </a:solidFill>
                <a:ea typeface="Times New Roman"/>
                <a:cs typeface="Simplified Arabic"/>
              </a:rPr>
              <a:t>3- القضاء على الأمية، كون الأمية تد عائقاً من عوائق التنمية والتجديد فهي ميدان للتفكير المتعصب والخرافي والسلطوي.</a:t>
            </a:r>
            <a:br>
              <a:rPr lang="ar-SA" b="1" dirty="0">
                <a:solidFill>
                  <a:schemeClr val="accent1">
                    <a:lumMod val="50000"/>
                  </a:schemeClr>
                </a:solidFill>
                <a:ea typeface="Times New Roman"/>
                <a:cs typeface="Simplified Arabic"/>
              </a:rPr>
            </a:br>
            <a:r>
              <a:rPr lang="ar-SA" b="1" dirty="0">
                <a:solidFill>
                  <a:schemeClr val="accent1">
                    <a:lumMod val="50000"/>
                  </a:schemeClr>
                </a:solidFill>
                <a:ea typeface="Times New Roman"/>
                <a:cs typeface="Simplified Arabic"/>
              </a:rPr>
              <a:t>4- التأكيد على سنوات التعليم الأساسي للجميع والتوسع والتنوع في مؤسسات التعليم الثانوي والجامعي والعالي لمواجهة مطالب سوق العمل.</a:t>
            </a:r>
            <a:br>
              <a:rPr lang="ar-SA" b="1" dirty="0">
                <a:solidFill>
                  <a:schemeClr val="accent1">
                    <a:lumMod val="50000"/>
                  </a:schemeClr>
                </a:solidFill>
                <a:ea typeface="Times New Roman"/>
                <a:cs typeface="Simplified Arabic"/>
              </a:rPr>
            </a:br>
            <a:r>
              <a:rPr lang="ar-SA" b="1" dirty="0">
                <a:solidFill>
                  <a:schemeClr val="accent1">
                    <a:lumMod val="50000"/>
                  </a:schemeClr>
                </a:solidFill>
                <a:ea typeface="Times New Roman"/>
                <a:cs typeface="Simplified Arabic"/>
              </a:rPr>
              <a:t>5- التركيز على مبدأ التعليم المستمر مدى الحياة والإعداد للتعلم الذاتي مما يساعد الإنسان على التكيف مع واقعه إذ يصبح فاعلاً لا مجرد تابع أو مستقبل فقط.</a:t>
            </a:r>
            <a:r>
              <a:rPr lang="ar-SA" b="1" dirty="0">
                <a:solidFill>
                  <a:schemeClr val="accent1">
                    <a:lumMod val="50000"/>
                  </a:schemeClr>
                </a:solidFill>
                <a:ea typeface="Times New Roman"/>
                <a:cs typeface="Times New Roman"/>
              </a:rPr>
              <a:t/>
            </a:r>
            <a:br>
              <a:rPr lang="ar-SA" b="1" dirty="0">
                <a:solidFill>
                  <a:schemeClr val="accent1">
                    <a:lumMod val="50000"/>
                  </a:schemeClr>
                </a:solidFill>
                <a:ea typeface="Times New Roman"/>
                <a:cs typeface="Times New Roman"/>
              </a:rPr>
            </a:br>
            <a:r>
              <a:rPr lang="ar-SA" b="1" dirty="0">
                <a:solidFill>
                  <a:schemeClr val="accent1">
                    <a:lumMod val="50000"/>
                  </a:schemeClr>
                </a:solidFill>
                <a:ea typeface="Times New Roman"/>
                <a:cs typeface="Times New Roman"/>
              </a:rPr>
              <a:t>6- ترسيخ المساواة والتقدير لكل فروع المعرفة الإنسانية وخبراتها سواء كان عملاً ذهنياً، عملياً، تنظيمياً، فنياً، إنتاجياً، تعليمياً أو جماليا</a:t>
            </a:r>
            <a:r>
              <a:rPr lang="ar-SA" dirty="0">
                <a:solidFill>
                  <a:srgbClr val="222222"/>
                </a:solidFill>
                <a:ea typeface="Times New Roman"/>
                <a:cs typeface="Times New Roman"/>
              </a:rPr>
              <a:t>.</a:t>
            </a:r>
            <a:endParaRPr lang="en-US"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4" name="عنصر نائب للنص 2"/>
          <p:cNvSpPr txBox="1">
            <a:spLocks/>
          </p:cNvSpPr>
          <p:nvPr/>
        </p:nvSpPr>
        <p:spPr>
          <a:xfrm>
            <a:off x="76200" y="76200"/>
            <a:ext cx="7620000" cy="1066800"/>
          </a:xfrm>
          <a:prstGeom prst="rect">
            <a:avLst/>
          </a:prstGeom>
        </p:spPr>
        <p:txBody>
          <a:bodyPr vert="horz" anchor="t">
            <a:noAutofit/>
          </a:bodyPr>
          <a:lstStyle>
            <a:lvl1pPr marL="54864" indent="0" algn="l" rtl="0" eaLnBrk="1" latinLnBrk="0" hangingPunct="1">
              <a:spcBef>
                <a:spcPct val="20000"/>
              </a:spcBef>
              <a:buClr>
                <a:schemeClr val="accent1"/>
              </a:buClr>
              <a:buSzPct val="80000"/>
              <a:buFont typeface="Wingdings 2"/>
              <a:buNone/>
              <a:defRPr kumimoji="0" sz="2000" kern="1200">
                <a:solidFill>
                  <a:schemeClr val="tx1">
                    <a:tint val="75000"/>
                  </a:schemeClr>
                </a:solidFill>
                <a:latin typeface="+mn-lt"/>
                <a:ea typeface="+mn-ea"/>
                <a:cs typeface="+mn-cs"/>
              </a:defRPr>
            </a:lvl1pPr>
            <a:lvl2pPr marL="822960" indent="-285750" algn="l" rtl="0" eaLnBrk="1" latinLnBrk="0" hangingPunct="1">
              <a:spcBef>
                <a:spcPct val="20000"/>
              </a:spcBef>
              <a:buClr>
                <a:schemeClr val="accent1"/>
              </a:buClr>
              <a:buSzPct val="95000"/>
              <a:buFont typeface="Verdana"/>
              <a:buNone/>
              <a:defRPr kumimoji="0" sz="1800" kern="1200">
                <a:solidFill>
                  <a:schemeClr val="tx1">
                    <a:tint val="75000"/>
                  </a:schemeClr>
                </a:solidFill>
                <a:latin typeface="+mn-lt"/>
                <a:ea typeface="+mn-ea"/>
                <a:cs typeface="+mn-cs"/>
              </a:defRPr>
            </a:lvl2pPr>
            <a:lvl3pPr marL="1106424" indent="-228600" algn="l" rtl="0" eaLnBrk="1" latinLnBrk="0" hangingPunct="1">
              <a:spcBef>
                <a:spcPct val="20000"/>
              </a:spcBef>
              <a:buClr>
                <a:schemeClr val="accent1"/>
              </a:buClr>
              <a:buFont typeface="Wingdings 2"/>
              <a:buNone/>
              <a:defRPr kumimoji="0" sz="1600" kern="1200">
                <a:solidFill>
                  <a:schemeClr val="tx1">
                    <a:tint val="75000"/>
                  </a:schemeClr>
                </a:solidFill>
                <a:latin typeface="+mn-lt"/>
                <a:ea typeface="+mn-ea"/>
                <a:cs typeface="+mn-cs"/>
              </a:defRPr>
            </a:lvl3pPr>
            <a:lvl4pPr marL="1371600" indent="-210312" algn="l" rtl="0" eaLnBrk="1" latinLnBrk="0" hangingPunct="1">
              <a:spcBef>
                <a:spcPct val="20000"/>
              </a:spcBef>
              <a:buClr>
                <a:schemeClr val="accent1"/>
              </a:buClr>
              <a:buFont typeface="Wingdings 2"/>
              <a:buNone/>
              <a:defRPr kumimoji="0" sz="1400" kern="1200">
                <a:solidFill>
                  <a:schemeClr val="tx1">
                    <a:tint val="75000"/>
                  </a:schemeClr>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None/>
              <a:defRPr kumimoji="0" sz="1400" kern="1200">
                <a:solidFill>
                  <a:schemeClr val="tx1">
                    <a:tint val="75000"/>
                  </a:schemeClr>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a:lstStyle>
          <a:p>
            <a:pPr algn="r"/>
            <a:endParaRPr lang="en-US" sz="1800"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605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nodePh="1">
                                  <p:stCondLst>
                                    <p:cond delay="0"/>
                                  </p:stCondLst>
                                  <p:endCondLst>
                                    <p:cond evt="begin" delay="0">
                                      <p:tn val="15"/>
                                    </p:cond>
                                  </p:end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down)">
                                      <p:cBhvr>
                                        <p:cTn id="1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30000">
              <a:srgbClr val="B5B5B5"/>
            </a:gs>
            <a:gs pos="0">
              <a:schemeClr val="bg1">
                <a:shade val="48000"/>
                <a:satMod val="230000"/>
              </a:schemeClr>
            </a:gs>
            <a:gs pos="60000">
              <a:schemeClr val="bg1">
                <a:shade val="92000"/>
                <a:satMod val="230000"/>
              </a:schemeClr>
            </a:gs>
            <a:gs pos="100000">
              <a:schemeClr val="bg1">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7239000" cy="1176336"/>
          </a:xfrm>
        </p:spPr>
        <p:txBody>
          <a:bodyPr>
            <a:normAutofit/>
          </a:bodyPr>
          <a:lstStyle/>
          <a:p>
            <a:pPr algn="ctr"/>
            <a:r>
              <a:rPr lang="ar-SA" sz="4800" u="sng" dirty="0" smtClean="0">
                <a:solidFill>
                  <a:schemeClr val="accent2">
                    <a:lumMod val="60000"/>
                    <a:lumOff val="40000"/>
                  </a:schemeClr>
                </a:solidFill>
                <a:effectLst/>
                <a:cs typeface="PT Bold Heading" panose="02010400000000000000" pitchFamily="2" charset="-78"/>
              </a:rPr>
              <a:t>تم</a:t>
            </a:r>
            <a:r>
              <a:rPr lang="ar-IQ" sz="4800" u="sng" dirty="0" smtClean="0">
                <a:solidFill>
                  <a:schemeClr val="accent2">
                    <a:lumMod val="60000"/>
                    <a:lumOff val="40000"/>
                  </a:schemeClr>
                </a:solidFill>
                <a:effectLst/>
                <a:cs typeface="PT Bold Heading" panose="02010400000000000000" pitchFamily="2" charset="-78"/>
              </a:rPr>
              <a:t>ـ</a:t>
            </a:r>
            <a:r>
              <a:rPr lang="ar-SA" sz="4800" u="sng" dirty="0" err="1" smtClean="0">
                <a:solidFill>
                  <a:schemeClr val="accent2">
                    <a:lumMod val="60000"/>
                    <a:lumOff val="40000"/>
                  </a:schemeClr>
                </a:solidFill>
                <a:effectLst/>
                <a:cs typeface="PT Bold Heading" panose="02010400000000000000" pitchFamily="2" charset="-78"/>
              </a:rPr>
              <a:t>هید</a:t>
            </a:r>
            <a:endParaRPr lang="en-US" sz="4800" dirty="0">
              <a:solidFill>
                <a:schemeClr val="accent2">
                  <a:lumMod val="60000"/>
                  <a:lumOff val="40000"/>
                </a:schemeClr>
              </a:solidFill>
              <a:cs typeface="PT Bold Heading" panose="02010400000000000000" pitchFamily="2" charset="-78"/>
            </a:endParaRPr>
          </a:p>
        </p:txBody>
      </p:sp>
      <p:sp>
        <p:nvSpPr>
          <p:cNvPr id="3" name="عنصر نائب للنص 2"/>
          <p:cNvSpPr>
            <a:spLocks noGrp="1"/>
          </p:cNvSpPr>
          <p:nvPr>
            <p:ph type="body" idx="1"/>
          </p:nvPr>
        </p:nvSpPr>
        <p:spPr>
          <a:xfrm>
            <a:off x="304800" y="1295400"/>
            <a:ext cx="8077200" cy="5105400"/>
          </a:xfrm>
        </p:spPr>
        <p:txBody>
          <a:bodyPr>
            <a:noAutofit/>
          </a:bodyPr>
          <a:lstStyle/>
          <a:p>
            <a:pPr algn="r" rtl="1"/>
            <a:r>
              <a:rPr lang="ar-SA" sz="2400" dirty="0">
                <a:solidFill>
                  <a:srgbClr val="222222"/>
                </a:solidFill>
                <a:ea typeface="Times New Roman"/>
                <a:cs typeface="Arial"/>
              </a:rPr>
              <a:t/>
            </a:r>
            <a:br>
              <a:rPr lang="ar-SA" sz="2400" dirty="0">
                <a:solidFill>
                  <a:srgbClr val="222222"/>
                </a:solidFill>
                <a:ea typeface="Times New Roman"/>
                <a:cs typeface="Arial"/>
              </a:rPr>
            </a:br>
            <a:r>
              <a:rPr lang="ar-SA" sz="2400" dirty="0" smtClean="0">
                <a:solidFill>
                  <a:schemeClr val="accent1">
                    <a:lumMod val="50000"/>
                  </a:schemeClr>
                </a:solidFill>
                <a:ea typeface="Times New Roman"/>
                <a:cs typeface="Simplified Arabic"/>
              </a:rPr>
              <a:t>يعد </a:t>
            </a:r>
            <a:r>
              <a:rPr lang="ar-SA" sz="2400" dirty="0">
                <a:solidFill>
                  <a:schemeClr val="accent1">
                    <a:lumMod val="50000"/>
                  </a:schemeClr>
                </a:solidFill>
                <a:ea typeface="Times New Roman"/>
                <a:cs typeface="Simplified Arabic"/>
              </a:rPr>
              <a:t>التعليم الجامعي أساس التقدم في معظم المجتمعات كونه يقوم بتوفير القوى البشرية التي يحتاجها المجتمع لتحقيق معدلات عالية من التنمية، فقد حظي موضوع التنمية البشرية وما يزال باهتمام العلماء والمفكرين والباحثين، وأخذ يتعاظم هذا الاهتمام يوماً بعد يوم، وذلك بعد أن اشتدت وطأة الصراع بين رواسب التخلف وآفاق التنمية، وظهرت الحاجة إلى الاهتمام بالإنسان وتنميته باعتباره المحور الرئيس في التنمية، ووضع استراتيجية قومية للتنمية البشرية، باعتبار أن تكوين رأس المال البشري يمثل الأساس في كل تنمية أو تطور لكونه الموجه والمسيطر على رأس المال المادي الذي يشكل العنصر الأخر من عناصر البناء. ومن المعروف أن عملية التعليم عملية موجهة بالأساس إلى العنصر البشري، بغية تأهيل وتطوير إمكاناته وتحشيد طاقاته وتعبئتها باتجاه خدمة المجتمع من خلال فاعلية مسؤوليتها في العملية التنموية</a:t>
            </a:r>
            <a:br>
              <a:rPr lang="ar-SA" sz="2400" dirty="0">
                <a:solidFill>
                  <a:schemeClr val="accent1">
                    <a:lumMod val="50000"/>
                  </a:schemeClr>
                </a:solidFill>
                <a:ea typeface="Times New Roman"/>
                <a:cs typeface="Simplified Arabic"/>
              </a:rPr>
            </a:br>
            <a:r>
              <a:rPr lang="ar-SA" sz="2400" dirty="0">
                <a:solidFill>
                  <a:schemeClr val="accent1">
                    <a:lumMod val="50000"/>
                  </a:schemeClr>
                </a:solidFill>
                <a:ea typeface="Times New Roman"/>
                <a:cs typeface="Simplified Arabic"/>
              </a:rPr>
              <a:t>الكبرى والشاملة</a:t>
            </a:r>
            <a:r>
              <a:rPr lang="ar-SA" sz="2400" b="1" dirty="0" smtClean="0">
                <a:solidFill>
                  <a:schemeClr val="accent1">
                    <a:lumMod val="50000"/>
                  </a:schemeClr>
                </a:solidFill>
                <a:latin typeface="Times New Roman" panose="02020603050405020304" pitchFamily="18" charset="0"/>
                <a:cs typeface="Times New Roman" panose="02020603050405020304" pitchFamily="18" charset="0"/>
              </a:rPr>
              <a:t>.</a:t>
            </a:r>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034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457200" y="228600"/>
            <a:ext cx="7391400" cy="6477000"/>
          </a:xfrm>
        </p:spPr>
        <p:txBody>
          <a:bodyPr>
            <a:noAutofit/>
          </a:bodyPr>
          <a:lstStyle/>
          <a:p>
            <a:pPr marL="0" marR="0" algn="r" rtl="1">
              <a:spcBef>
                <a:spcPts val="0"/>
              </a:spcBef>
              <a:spcAft>
                <a:spcPts val="0"/>
              </a:spcAft>
            </a:pPr>
            <a:r>
              <a:rPr lang="ar-SA" sz="3200" b="1" u="sng" dirty="0">
                <a:solidFill>
                  <a:schemeClr val="accent2">
                    <a:lumMod val="60000"/>
                    <a:lumOff val="40000"/>
                  </a:schemeClr>
                </a:solidFill>
                <a:latin typeface="Times New Roman"/>
                <a:ea typeface="Times New Roman"/>
                <a:cs typeface="Simplified Arabic"/>
              </a:rPr>
              <a:t>اولاً: مفهوم التنمية البشرية وأبعادها:</a:t>
            </a:r>
            <a:endParaRPr lang="en-US" dirty="0">
              <a:solidFill>
                <a:schemeClr val="accent2">
                  <a:lumMod val="60000"/>
                  <a:lumOff val="40000"/>
                </a:schemeClr>
              </a:solidFill>
              <a:latin typeface="Times New Roman"/>
              <a:ea typeface="Times New Roman"/>
            </a:endParaRPr>
          </a:p>
          <a:p>
            <a:pPr marL="0" marR="0" algn="r" rtl="1">
              <a:spcBef>
                <a:spcPts val="0"/>
              </a:spcBef>
              <a:spcAft>
                <a:spcPts val="0"/>
              </a:spcAft>
            </a:pPr>
            <a:r>
              <a:rPr lang="ar-SA" dirty="0">
                <a:solidFill>
                  <a:schemeClr val="accent1">
                    <a:lumMod val="50000"/>
                  </a:schemeClr>
                </a:solidFill>
                <a:latin typeface="Times New Roman"/>
                <a:ea typeface="Times New Roman"/>
                <a:cs typeface="Simplified Arabic"/>
              </a:rPr>
              <a:t>إن مفهوم التنمية البشرية هو مفهوم مركب من جملة من المعطيات والأوضاع </a:t>
            </a:r>
            <a:r>
              <a:rPr lang="ar-SA" dirty="0" err="1">
                <a:solidFill>
                  <a:schemeClr val="accent1">
                    <a:lumMod val="50000"/>
                  </a:schemeClr>
                </a:solidFill>
                <a:latin typeface="Times New Roman"/>
                <a:ea typeface="Times New Roman"/>
                <a:cs typeface="Simplified Arabic"/>
              </a:rPr>
              <a:t>والديناميات</a:t>
            </a:r>
            <a:r>
              <a:rPr lang="ar-SA" dirty="0">
                <a:solidFill>
                  <a:schemeClr val="accent1">
                    <a:lumMod val="50000"/>
                  </a:schemeClr>
                </a:solidFill>
                <a:latin typeface="Times New Roman"/>
                <a:ea typeface="Times New Roman"/>
                <a:cs typeface="Simplified Arabic"/>
              </a:rPr>
              <a:t>، والتنمية البشرية هي عملية أو عمليات تحدث نتيجة لتفاعل مجموعة من العوامل والمدخلات المتعددة والمتنوعة من أجل الوصول إلى تحقيق تأثيرات وتشكيلات معينة في حياة الإنسان وفي سياقه المجتمعي وهي حركة متصلة تتواصل عبر الأجيال زماناً وعبر المواقع الجغرافية والبيئية على هذا الكوكب. </a:t>
            </a:r>
            <a:endParaRPr lang="en-US" dirty="0">
              <a:solidFill>
                <a:schemeClr val="accent1">
                  <a:lumMod val="50000"/>
                </a:schemeClr>
              </a:solidFill>
              <a:latin typeface="Times New Roman"/>
              <a:ea typeface="Times New Roman"/>
            </a:endParaRPr>
          </a:p>
          <a:p>
            <a:pPr algn="r"/>
            <a:r>
              <a:rPr lang="ar-SA" dirty="0">
                <a:solidFill>
                  <a:schemeClr val="accent1">
                    <a:lumMod val="50000"/>
                  </a:schemeClr>
                </a:solidFill>
                <a:ea typeface="Times New Roman"/>
                <a:cs typeface="Simplified Arabic"/>
              </a:rPr>
              <a:t>والتنمية البشرية المركبة تستدعي النظر إلى الإنسان هدفاً في حد ذاته حين تتضمن كينونته والوفاء بحاجته الإنسانية في النمو والنضج والإعداد للحياة. إن الإنسان هو محرك الحياة في مجتمعه ومنظمها وقائدها ومطورها ومجددها. إن هدف التنمية تعنى تنمية الإنسان في مجتمع ما بكل أبعاده الاقتصادية والسياسية وطبقاته الاجتماعية، واتجاهاته الفكرية والعلمية والثقافية .</a:t>
            </a:r>
            <a:br>
              <a:rPr lang="ar-SA" dirty="0">
                <a:solidFill>
                  <a:schemeClr val="accent1">
                    <a:lumMod val="50000"/>
                  </a:schemeClr>
                </a:solidFill>
                <a:ea typeface="Times New Roman"/>
                <a:cs typeface="Simplified Arabic"/>
              </a:rPr>
            </a:br>
            <a:r>
              <a:rPr lang="ar-SA" dirty="0">
                <a:solidFill>
                  <a:schemeClr val="accent1">
                    <a:lumMod val="50000"/>
                  </a:schemeClr>
                </a:solidFill>
                <a:ea typeface="Times New Roman"/>
                <a:cs typeface="Simplified Arabic"/>
              </a:rPr>
              <a:t>ولابد من الإشارة هنا إلى إن مفهوم التنمية البشرية مركب يشمل مجموعة من المكونات والمضامين تتداخل وتتفاعل في عملياته ونتائجه جملة من العوامل والمدخلات والسياقات المجتمعة وأهمها: (عوامل الإنتاج، والسياسة الاقتصادية والمالية، مقومات التنظيم السياسي ومجالاته، علاقات التركيب المجتمعي بين مختلف شرائحه، مصادر السلطة والثروة ومعايير تملكها وتوزيعها، القيم الثقافية المرتبطة . الم بالفكر الديني والاقتصادي، القيم الحافزة للعمل والإنماء والهوية والوعي بضرورة التطوير والتجديد أداة للتقدم والتنمية).</a:t>
            </a:r>
            <a:br>
              <a:rPr lang="ar-SA" dirty="0">
                <a:solidFill>
                  <a:schemeClr val="accent1">
                    <a:lumMod val="50000"/>
                  </a:schemeClr>
                </a:solidFill>
                <a:ea typeface="Times New Roman"/>
                <a:cs typeface="Simplified Arabic"/>
              </a:rPr>
            </a:br>
            <a:r>
              <a:rPr lang="ar-SA" dirty="0">
                <a:solidFill>
                  <a:schemeClr val="accent1">
                    <a:lumMod val="50000"/>
                  </a:schemeClr>
                </a:solidFill>
                <a:ea typeface="Times New Roman"/>
                <a:cs typeface="Simplified Arabic"/>
              </a:rPr>
              <a:t>وهكذا يمكن القول أن للتنمية البشرية </a:t>
            </a:r>
            <a:r>
              <a:rPr lang="ar-SA" u="sng" dirty="0">
                <a:solidFill>
                  <a:schemeClr val="accent1">
                    <a:lumMod val="50000"/>
                  </a:schemeClr>
                </a:solidFill>
                <a:ea typeface="Times New Roman"/>
                <a:cs typeface="Simplified Arabic"/>
              </a:rPr>
              <a:t>بعدين</a:t>
            </a:r>
            <a:r>
              <a:rPr lang="ar-SA" dirty="0">
                <a:solidFill>
                  <a:schemeClr val="accent1">
                    <a:lumMod val="50000"/>
                  </a:schemeClr>
                </a:solidFill>
                <a:ea typeface="Times New Roman"/>
                <a:cs typeface="Simplified Arabic"/>
              </a:rPr>
              <a:t>، </a:t>
            </a:r>
            <a:r>
              <a:rPr lang="ar-SA" u="sng" dirty="0">
                <a:solidFill>
                  <a:schemeClr val="accent1">
                    <a:lumMod val="50000"/>
                  </a:schemeClr>
                </a:solidFill>
                <a:ea typeface="Times New Roman"/>
                <a:cs typeface="Simplified Arabic"/>
              </a:rPr>
              <a:t>أولهما:</a:t>
            </a:r>
            <a:r>
              <a:rPr lang="ar-SA" dirty="0">
                <a:solidFill>
                  <a:schemeClr val="accent1">
                    <a:lumMod val="50000"/>
                  </a:schemeClr>
                </a:solidFill>
                <a:ea typeface="Times New Roman"/>
                <a:cs typeface="Simplified Arabic"/>
              </a:rPr>
              <a:t> يهتم بمستوى النمو الإنساني في مختلف مراحل الحياة لتنمية قدرات الإنسان طاقته البدنية، العقلية النفسية، الاجتماعية، </a:t>
            </a:r>
            <a:r>
              <a:rPr lang="ar-SA" dirty="0" err="1">
                <a:solidFill>
                  <a:schemeClr val="accent1">
                    <a:lumMod val="50000"/>
                  </a:schemeClr>
                </a:solidFill>
                <a:ea typeface="Times New Roman"/>
                <a:cs typeface="Simplified Arabic"/>
              </a:rPr>
              <a:t>المهارية</a:t>
            </a:r>
            <a:r>
              <a:rPr lang="ar-SA" dirty="0">
                <a:solidFill>
                  <a:schemeClr val="accent1">
                    <a:lumMod val="50000"/>
                  </a:schemeClr>
                </a:solidFill>
                <a:ea typeface="Times New Roman"/>
                <a:cs typeface="Simplified Arabic"/>
              </a:rPr>
              <a:t>، الروحية</a:t>
            </a:r>
            <a:r>
              <a:rPr lang="ar-SA" dirty="0">
                <a:solidFill>
                  <a:srgbClr val="222222"/>
                </a:solidFill>
                <a:ea typeface="Times New Roman"/>
                <a:cs typeface="Simplified Arabic"/>
              </a:rPr>
              <a:t>.</a:t>
            </a:r>
            <a:r>
              <a:rPr lang="ar-SA" sz="2800" dirty="0">
                <a:solidFill>
                  <a:srgbClr val="222222"/>
                </a:solidFill>
                <a:ea typeface="Times New Roman"/>
                <a:cs typeface="Simplified Arabic"/>
              </a:rPr>
              <a:t/>
            </a:r>
            <a:br>
              <a:rPr lang="ar-SA" sz="2800" dirty="0">
                <a:solidFill>
                  <a:srgbClr val="222222"/>
                </a:solidFill>
                <a:ea typeface="Times New Roman"/>
                <a:cs typeface="Simplified Arabic"/>
              </a:rPr>
            </a:br>
            <a:endParaRPr lang="en-US" sz="2800"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6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381000" y="1633536"/>
            <a:ext cx="8153400" cy="5072064"/>
          </a:xfrm>
        </p:spPr>
        <p:txBody>
          <a:bodyPr>
            <a:normAutofit/>
          </a:bodyPr>
          <a:lstStyle/>
          <a:p>
            <a:pPr marL="0" marR="0" algn="just" rtl="1">
              <a:spcBef>
                <a:spcPts val="0"/>
              </a:spcBef>
              <a:spcAft>
                <a:spcPts val="0"/>
              </a:spcAft>
            </a:pPr>
            <a:r>
              <a:rPr lang="ar-SA" sz="2400" dirty="0">
                <a:solidFill>
                  <a:schemeClr val="accent1">
                    <a:lumMod val="50000"/>
                  </a:schemeClr>
                </a:solidFill>
                <a:latin typeface="Times New Roman"/>
                <a:ea typeface="Times New Roman"/>
                <a:cs typeface="Simplified Arabic"/>
              </a:rPr>
              <a:t>أما</a:t>
            </a:r>
            <a:r>
              <a:rPr lang="ar-SA" sz="2400" b="1" dirty="0">
                <a:solidFill>
                  <a:schemeClr val="accent1">
                    <a:lumMod val="50000"/>
                  </a:schemeClr>
                </a:solidFill>
                <a:latin typeface="Times New Roman"/>
                <a:ea typeface="Times New Roman"/>
                <a:cs typeface="Simplified Arabic"/>
              </a:rPr>
              <a:t> البعد الثاني</a:t>
            </a:r>
            <a:r>
              <a:rPr lang="ar-SA" sz="2400" dirty="0">
                <a:solidFill>
                  <a:schemeClr val="accent1">
                    <a:lumMod val="50000"/>
                  </a:schemeClr>
                </a:solidFill>
                <a:latin typeface="Times New Roman"/>
                <a:ea typeface="Times New Roman"/>
                <a:cs typeface="Simplified Arabic"/>
              </a:rPr>
              <a:t>: فهو أن التنمية البشرية عملية تتصل باستثمار الموارد والمدخلات والأنشطة الاقتصادية التي تولد الثروة والإنتاج لتنمية القدرات البشرية عن طريق الاهتمام بتطوير الهياكل والبنى المؤسسية التي تتيح المشاركة والانتفاع بمختلف القدرات لدى كل الناس</a:t>
            </a:r>
            <a:br>
              <a:rPr lang="ar-SA" sz="2400" dirty="0">
                <a:solidFill>
                  <a:schemeClr val="accent1">
                    <a:lumMod val="50000"/>
                  </a:schemeClr>
                </a:solidFill>
                <a:latin typeface="Times New Roman"/>
                <a:ea typeface="Times New Roman"/>
                <a:cs typeface="Simplified Arabic"/>
              </a:rPr>
            </a:br>
            <a:r>
              <a:rPr lang="ar-SA" sz="2400" dirty="0">
                <a:solidFill>
                  <a:schemeClr val="accent1">
                    <a:lumMod val="50000"/>
                  </a:schemeClr>
                </a:solidFill>
                <a:latin typeface="Times New Roman"/>
                <a:ea typeface="Times New Roman"/>
                <a:cs typeface="Simplified Arabic"/>
              </a:rPr>
              <a:t>كما تجدر الإشارة هنا إلى أن هنالك اختلاف أساسي بين التنمية الاقتصادية والتنمية البشرية فمفهوم تنمية الموارد البشرية يعتبر البشر بمثابة موارد يشكل جزءا لا يتجرا من التنمية الاقتصادية. وكما أن رأس المال يزداد عن طريق الاستثمار فان الموارد البشرية تزداد عن طريق الاستثمار الإنساني من خلال التغذية والصحة والتعليم بشكل خاص.</a:t>
            </a:r>
            <a:endParaRPr lang="en-US" sz="2400" dirty="0">
              <a:solidFill>
                <a:schemeClr val="accent1">
                  <a:lumMod val="50000"/>
                </a:schemeClr>
              </a:solidFill>
              <a:latin typeface="Times New Roman"/>
              <a:ea typeface="Times New Roman"/>
            </a:endParaRPr>
          </a:p>
          <a:p>
            <a:pPr algn="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086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body" idx="1"/>
          </p:nvPr>
        </p:nvSpPr>
        <p:spPr>
          <a:xfrm>
            <a:off x="152400" y="762000"/>
            <a:ext cx="7696200" cy="6019800"/>
          </a:xfrm>
        </p:spPr>
        <p:txBody>
          <a:bodyPr>
            <a:noAutofit/>
          </a:bodyPr>
          <a:lstStyle/>
          <a:p>
            <a:pPr marL="0" marR="0" algn="just" rtl="1">
              <a:spcBef>
                <a:spcPts val="0"/>
              </a:spcBef>
              <a:spcAft>
                <a:spcPts val="0"/>
              </a:spcAft>
            </a:pPr>
            <a:r>
              <a:rPr lang="ar-SA" sz="3200" dirty="0" smtClean="0">
                <a:solidFill>
                  <a:schemeClr val="accent1">
                    <a:lumMod val="50000"/>
                  </a:schemeClr>
                </a:solidFill>
                <a:latin typeface="Times New Roman"/>
                <a:ea typeface="Times New Roman"/>
                <a:cs typeface="Simplified Arabic"/>
              </a:rPr>
              <a:t>وكما </a:t>
            </a:r>
            <a:r>
              <a:rPr lang="ar-SA" sz="3200" dirty="0">
                <a:solidFill>
                  <a:schemeClr val="accent1">
                    <a:lumMod val="50000"/>
                  </a:schemeClr>
                </a:solidFill>
                <a:latin typeface="Times New Roman"/>
                <a:ea typeface="Times New Roman"/>
                <a:cs typeface="Simplified Arabic"/>
              </a:rPr>
              <a:t>هو الحال بالنسبة لأي نوع من أنواع الاستثمار فان تخصيص الموارد اللازمة له يتحدد بالمعدل الهامشي لمردود مقارنة مع أشكال الاستثمار الأخرى إذن أن فكرة تنمية الموارد البشرية هي في الدرجة الاساسية نتيجة لتطور نظرية وتجربة التنمية الاقتصادية في أعقاب الحرب العالمية الثانية إذ كانت اول مهمة إنمائية في تلك الفترة وكانت بالطبع لتعمير أوروبا، وكان النهج المعتمد لتحقيق ذلك بسيطاً وناجحاً إلى حد بعيد إذ كان لتحويل معونات مادية كبيرة من خلال خطة مارشال إضافة إلى قدر من التخطيط والتعاون الاقتصاديين نتائج إيجابية مباشرة. وفي الوقت نفسه تسارعت عملية إنهاء الاستعمار فنالت أعداد متزايدة من بلدان العالم الثالث استقلالها وباشرت مسيرتها التنموية.</a:t>
            </a:r>
            <a:endParaRPr lang="en-US" sz="3200" dirty="0">
              <a:solidFill>
                <a:schemeClr val="accent1">
                  <a:lumMod val="50000"/>
                </a:schemeClr>
              </a:solidFill>
              <a:latin typeface="Times New Roman"/>
              <a:ea typeface="Times New Roman"/>
            </a:endParaRPr>
          </a:p>
          <a:p>
            <a:pPr algn="r"/>
            <a:endParaRPr lang="en-US" sz="2400"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665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body" idx="1"/>
          </p:nvPr>
        </p:nvSpPr>
        <p:spPr>
          <a:xfrm>
            <a:off x="381000" y="304800"/>
            <a:ext cx="7467600" cy="6248400"/>
          </a:xfrm>
        </p:spPr>
        <p:txBody>
          <a:bodyPr>
            <a:normAutofit fontScale="85000" lnSpcReduction="10000"/>
          </a:bodyPr>
          <a:lstStyle/>
          <a:p>
            <a:pPr algn="r"/>
            <a:r>
              <a:rPr lang="ar-SA" sz="2800" dirty="0">
                <a:solidFill>
                  <a:schemeClr val="accent1">
                    <a:lumMod val="50000"/>
                  </a:schemeClr>
                </a:solidFill>
                <a:ea typeface="Times New Roman"/>
                <a:cs typeface="Simplified Arabic"/>
              </a:rPr>
              <a:t>وهكذا فإن التجربة الناجحة للتعمير في الفترة التالية للحرب أسهمت في خلق تفاؤل بمهمة التنمية الاقتصادية في أميركا اللاتينية وأسيا وأفريقيا، وكان لهذه التجربة اثر حاسم على النظريات الأولى للتنمية الاقتصادية والتي أعطت دوراً متميزاً للاستثمار وبدرجة اقل للتخطيط غير أن تجربة التنمية البشرية في البلدان النامية سرعان ما بينت أن رفع مستويات الاستثمار ومن ثم المساعدة الرأسمالية الأجنبية هو حل جزئي فقط لا يمكن أن يشكل الحل الكامل للمشكلة.</a:t>
            </a:r>
            <a:br>
              <a:rPr lang="ar-SA" sz="2800" dirty="0">
                <a:solidFill>
                  <a:schemeClr val="accent1">
                    <a:lumMod val="50000"/>
                  </a:schemeClr>
                </a:solidFill>
                <a:ea typeface="Times New Roman"/>
                <a:cs typeface="Simplified Arabic"/>
              </a:rPr>
            </a:br>
            <a:r>
              <a:rPr lang="ar-SA" sz="2800" dirty="0">
                <a:solidFill>
                  <a:schemeClr val="accent1">
                    <a:lumMod val="50000"/>
                  </a:schemeClr>
                </a:solidFill>
                <a:ea typeface="Times New Roman"/>
                <a:cs typeface="Simplified Arabic"/>
              </a:rPr>
              <a:t>وأتضح بسرعة أن الاستثمار الرأسمالي هو شرط ضروري لكنه ليس كافياً وان العوامل البالغة الأهمية في التنمية هي نقل التكنولوجيا المناسبة وخلق القدرة اللازمة لاستيعابها لذلك يجب أن تكمل المساعدات المالية بالمساعدات الفنية التي تعتبر الأداة الرئيسية لتنمية رأس المال البشري.</a:t>
            </a:r>
            <a:br>
              <a:rPr lang="ar-SA" sz="2800" dirty="0">
                <a:solidFill>
                  <a:schemeClr val="accent1">
                    <a:lumMod val="50000"/>
                  </a:schemeClr>
                </a:solidFill>
                <a:ea typeface="Times New Roman"/>
                <a:cs typeface="Simplified Arabic"/>
              </a:rPr>
            </a:br>
            <a:r>
              <a:rPr lang="ar-SA" sz="2800" dirty="0">
                <a:solidFill>
                  <a:schemeClr val="accent1">
                    <a:lumMod val="50000"/>
                  </a:schemeClr>
                </a:solidFill>
                <a:ea typeface="Times New Roman"/>
                <a:cs typeface="Simplified Arabic"/>
              </a:rPr>
              <a:t>لقد اقتصر تطبيق مفهوم تنمية الموارد البشرية على التدابير التي تؤدي إلى تنمية كفاءة العاملين في المؤسسات والحكومات وغير ذلك من الهياكل التنظيمية. فتنمية الموارد البشرية يقصد بها (تطوير المهارات العامة للعاملين ليصبحوا أكثر استعداد لقبول متطلبات مهام جديدة أنيطت بهم).</a:t>
            </a:r>
            <a:br>
              <a:rPr lang="ar-SA" sz="2800" dirty="0">
                <a:solidFill>
                  <a:schemeClr val="accent1">
                    <a:lumMod val="50000"/>
                  </a:schemeClr>
                </a:solidFill>
                <a:ea typeface="Times New Roman"/>
                <a:cs typeface="Simplified Arabic"/>
              </a:rPr>
            </a:br>
            <a:r>
              <a:rPr lang="ar-SA" sz="2800" dirty="0">
                <a:solidFill>
                  <a:schemeClr val="accent1">
                    <a:lumMod val="50000"/>
                  </a:schemeClr>
                </a:solidFill>
                <a:ea typeface="Times New Roman"/>
                <a:cs typeface="Simplified Arabic"/>
              </a:rPr>
              <a:t>وهذا يعني أن التنمية تهتم بالوظائف أو الأعمال المستقبلية فهي تسعى إلى توسيع مهارات الفرد وتنميتها وأعداده لعمل أعلى مرتبة من عمله الحالي. أي أن العملية تركز على الأعداد المستقبلي للفرد.</a:t>
            </a:r>
            <a:endParaRPr lang="en-US" dirty="0">
              <a:solidFill>
                <a:schemeClr val="accent1">
                  <a:lumMod val="50000"/>
                </a:schemeClr>
              </a:solidFill>
            </a:endParaRPr>
          </a:p>
        </p:txBody>
      </p:sp>
    </p:spTree>
    <p:extLst>
      <p:ext uri="{BB962C8B-B14F-4D97-AF65-F5344CB8AC3E}">
        <p14:creationId xmlns:p14="http://schemas.microsoft.com/office/powerpoint/2010/main" val="125429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50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381000" y="381000"/>
            <a:ext cx="7391400" cy="6172200"/>
          </a:xfrm>
        </p:spPr>
        <p:txBody>
          <a:bodyPr>
            <a:noAutofit/>
          </a:bodyPr>
          <a:lstStyle/>
          <a:p>
            <a:pPr marL="0" marR="0" algn="just" rtl="1">
              <a:spcBef>
                <a:spcPts val="0"/>
              </a:spcBef>
              <a:spcAft>
                <a:spcPts val="0"/>
              </a:spcAft>
            </a:pPr>
            <a:r>
              <a:rPr lang="ar-SA" sz="3600" dirty="0">
                <a:solidFill>
                  <a:schemeClr val="accent1">
                    <a:lumMod val="50000"/>
                  </a:schemeClr>
                </a:solidFill>
                <a:latin typeface="Times New Roman"/>
                <a:ea typeface="Times New Roman"/>
                <a:cs typeface="Simplified Arabic"/>
              </a:rPr>
              <a:t>ولقد برز مفهوم تنمية الموارد البشرية أذن بعد أن كانت قضايا النمو الاقتصادي مقتصرة على شكل رأس المال واستثماراته، وبعد أن كان الاهتمام مركزاً على الإنسان كمورد اقتصادي ينتظر منه زيادة الإنتاج وتطويره من هنا شاع الحديث عن تحسين الأحوال الصحية لقوة العمل حتى تكون قادرة على الإنتاج وفي هذا السياق كثيراً ما نلحظ أن الحديث عن الموارد البشرية إنما </a:t>
            </a:r>
            <a:r>
              <a:rPr lang="ar-SA" sz="3600" dirty="0" err="1">
                <a:solidFill>
                  <a:schemeClr val="accent1">
                    <a:lumMod val="50000"/>
                  </a:schemeClr>
                </a:solidFill>
                <a:latin typeface="Times New Roman"/>
                <a:ea typeface="Times New Roman"/>
                <a:cs typeface="Simplified Arabic"/>
              </a:rPr>
              <a:t>يع</a:t>
            </a:r>
            <a:r>
              <a:rPr lang="ar-SA" sz="3600" dirty="0">
                <a:solidFill>
                  <a:schemeClr val="accent1">
                    <a:lumMod val="50000"/>
                  </a:schemeClr>
                </a:solidFill>
                <a:latin typeface="Times New Roman"/>
                <a:ea typeface="Times New Roman"/>
                <a:cs typeface="Simplified Arabic"/>
              </a:rPr>
              <a:t> مرادفاً للحديث عن القوى العاملة ومقتصراً عليها وهو خليط ناجم عن تلك النظرة الاقتصادية للإنسان باعتباره قوة منتجة.</a:t>
            </a:r>
            <a:endParaRPr lang="en-US" sz="3600" dirty="0">
              <a:solidFill>
                <a:schemeClr val="accent1">
                  <a:lumMod val="50000"/>
                </a:schemeClr>
              </a:solidFill>
              <a:latin typeface="Times New Roman"/>
              <a:ea typeface="Times New Roman"/>
            </a:endParaRPr>
          </a:p>
          <a:p>
            <a:pPr algn="r"/>
            <a:endParaRPr lang="en-US" sz="3600" b="1" dirty="0">
              <a:solidFill>
                <a:schemeClr val="accent1">
                  <a:lumMod val="50000"/>
                </a:schemeClr>
              </a:solidFill>
            </a:endParaRPr>
          </a:p>
        </p:txBody>
      </p:sp>
    </p:spTree>
    <p:extLst>
      <p:ext uri="{BB962C8B-B14F-4D97-AF65-F5344CB8AC3E}">
        <p14:creationId xmlns:p14="http://schemas.microsoft.com/office/powerpoint/2010/main" val="380833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52400" y="228600"/>
            <a:ext cx="7620000" cy="6248400"/>
          </a:xfrm>
        </p:spPr>
        <p:txBody>
          <a:bodyPr>
            <a:normAutofit/>
          </a:bodyPr>
          <a:lstStyle/>
          <a:p>
            <a:pPr marL="0" marR="0" algn="just" rtl="1">
              <a:spcBef>
                <a:spcPts val="0"/>
              </a:spcBef>
              <a:spcAft>
                <a:spcPts val="0"/>
              </a:spcAft>
            </a:pPr>
            <a:r>
              <a:rPr lang="ar-SA" sz="2400" b="1" u="sng" dirty="0">
                <a:solidFill>
                  <a:schemeClr val="accent2">
                    <a:lumMod val="60000"/>
                    <a:lumOff val="40000"/>
                  </a:schemeClr>
                </a:solidFill>
                <a:latin typeface="Times New Roman"/>
                <a:ea typeface="Times New Roman"/>
                <a:cs typeface="Simplified Arabic"/>
              </a:rPr>
              <a:t>ثانيا: مكونات دليل التنمية البشرية</a:t>
            </a:r>
            <a:endParaRPr lang="en-US" sz="1800" dirty="0">
              <a:solidFill>
                <a:schemeClr val="accent2">
                  <a:lumMod val="60000"/>
                  <a:lumOff val="40000"/>
                </a:schemeClr>
              </a:solidFill>
              <a:latin typeface="Times New Roman"/>
              <a:ea typeface="Times New Roman"/>
            </a:endParaRPr>
          </a:p>
          <a:p>
            <a:pPr marL="0" marR="0" algn="just" rtl="1">
              <a:spcBef>
                <a:spcPts val="0"/>
              </a:spcBef>
              <a:spcAft>
                <a:spcPts val="0"/>
              </a:spcAft>
            </a:pPr>
            <a:r>
              <a:rPr lang="ar-SA" dirty="0">
                <a:solidFill>
                  <a:schemeClr val="accent1">
                    <a:lumMod val="50000"/>
                  </a:schemeClr>
                </a:solidFill>
                <a:latin typeface="Times New Roman"/>
                <a:ea typeface="Times New Roman"/>
                <a:cs typeface="Simplified Arabic"/>
              </a:rPr>
              <a:t>يتكون دليل التنمية البشرية، كما يطرحها برنامج الأمم المتحدة الإنمائي، من ثلاثة مكونات أساسية وهي تقرير التنمية البشرية ( 1998/ 1999):</a:t>
            </a:r>
            <a:endParaRPr lang="en-US" sz="1800" dirty="0">
              <a:solidFill>
                <a:schemeClr val="accent1">
                  <a:lumMod val="50000"/>
                </a:schemeClr>
              </a:solidFill>
              <a:latin typeface="Times New Roman"/>
              <a:ea typeface="Times New Roman"/>
            </a:endParaRPr>
          </a:p>
          <a:p>
            <a:pPr marL="0" marR="0" algn="r" rtl="1">
              <a:spcBef>
                <a:spcPts val="0"/>
              </a:spcBef>
              <a:spcAft>
                <a:spcPts val="0"/>
              </a:spcAft>
            </a:pPr>
            <a:r>
              <a:rPr lang="ar-SA" dirty="0">
                <a:solidFill>
                  <a:schemeClr val="accent1">
                    <a:lumMod val="50000"/>
                  </a:schemeClr>
                </a:solidFill>
                <a:latin typeface="Times New Roman"/>
                <a:ea typeface="Times New Roman"/>
                <a:cs typeface="Simplified Arabic"/>
              </a:rPr>
              <a:t> 1- طول العمر ويقاس بالعمر المتوقع عند الولادة (والحد الأدنى للعمر المتوقع هو 25 عام، والحد الأقصى هو 85 عاماً). </a:t>
            </a:r>
            <a:endParaRPr lang="en-US" sz="1800" dirty="0">
              <a:solidFill>
                <a:schemeClr val="accent1">
                  <a:lumMod val="50000"/>
                </a:schemeClr>
              </a:solidFill>
              <a:latin typeface="Times New Roman"/>
              <a:ea typeface="Times New Roman"/>
            </a:endParaRPr>
          </a:p>
          <a:p>
            <a:pPr marL="0" marR="0" algn="just" rtl="1">
              <a:spcBef>
                <a:spcPts val="0"/>
              </a:spcBef>
              <a:spcAft>
                <a:spcPts val="0"/>
              </a:spcAft>
            </a:pPr>
            <a:r>
              <a:rPr lang="ar-SA" dirty="0">
                <a:solidFill>
                  <a:schemeClr val="accent1">
                    <a:lumMod val="50000"/>
                  </a:schemeClr>
                </a:solidFill>
                <a:latin typeface="Times New Roman"/>
                <a:ea typeface="Times New Roman"/>
                <a:cs typeface="Simplified Arabic"/>
              </a:rPr>
              <a:t>2-  المعرفة وتقاس المعرفة بتوليفة من معرفة القراءة والكتابة بين الكبار ومتوسط سنوات الدراسة في المؤسسات التعليمية ( أدنى معدل المعرفة القراءة والكتابة 0%  وأعلى معدل هو 100% ، ومتوسط سنوات الدراسة ( (15) عاماً وصفر).</a:t>
            </a:r>
            <a:endParaRPr lang="en-US" sz="1800" dirty="0">
              <a:solidFill>
                <a:schemeClr val="accent1">
                  <a:lumMod val="50000"/>
                </a:schemeClr>
              </a:solidFill>
              <a:latin typeface="Times New Roman"/>
              <a:ea typeface="Times New Roman"/>
            </a:endParaRPr>
          </a:p>
          <a:p>
            <a:pPr marL="0" marR="0" algn="just" rtl="1">
              <a:spcBef>
                <a:spcPts val="0"/>
              </a:spcBef>
              <a:spcAft>
                <a:spcPts val="0"/>
              </a:spcAft>
            </a:pPr>
            <a:r>
              <a:rPr lang="ar-SA" dirty="0">
                <a:solidFill>
                  <a:schemeClr val="accent1">
                    <a:lumMod val="50000"/>
                  </a:schemeClr>
                </a:solidFill>
                <a:latin typeface="Times New Roman"/>
                <a:ea typeface="Times New Roman"/>
                <a:cs typeface="Simplified Arabic"/>
              </a:rPr>
              <a:t>3- الدخل- مستوى المعيشة: ويقاس بمستوى القوة الشرائية استنادا إلى نصيب الفرد من الناتج المحلي الإجمالي الحقيقي.</a:t>
            </a:r>
            <a:endParaRPr lang="en-US" sz="1800" dirty="0">
              <a:solidFill>
                <a:schemeClr val="accent1">
                  <a:lumMod val="50000"/>
                </a:schemeClr>
              </a:solidFill>
              <a:latin typeface="Times New Roman"/>
              <a:ea typeface="Times New Roman"/>
            </a:endParaRPr>
          </a:p>
          <a:p>
            <a:pPr marL="0" marR="0" algn="just" rtl="1">
              <a:spcBef>
                <a:spcPts val="0"/>
              </a:spcBef>
              <a:spcAft>
                <a:spcPts val="0"/>
              </a:spcAft>
            </a:pPr>
            <a:r>
              <a:rPr lang="ar-SA" dirty="0">
                <a:solidFill>
                  <a:schemeClr val="accent1">
                    <a:lumMod val="50000"/>
                  </a:schemeClr>
                </a:solidFill>
                <a:latin typeface="Times New Roman"/>
                <a:ea typeface="Times New Roman"/>
                <a:cs typeface="Simplified Arabic"/>
              </a:rPr>
              <a:t>وبما أن دليل التنمية البشرية هو المجموع المركب لدرجات الثلاثة المؤشرات السابقة فإن البلدان ذات دليل التنمية البشرية العالي قد تكون درجتها منخفضة فيما يتعلق بأحد المؤشرات وتعادله بدرجة عالية في مؤشر آخر.</a:t>
            </a:r>
            <a:endParaRPr lang="en-US" sz="1800" dirty="0">
              <a:solidFill>
                <a:schemeClr val="accent1">
                  <a:lumMod val="50000"/>
                </a:schemeClr>
              </a:solidFill>
              <a:latin typeface="Times New Roman"/>
              <a:ea typeface="Times New Roman"/>
            </a:endParaRPr>
          </a:p>
          <a:p>
            <a:pPr marL="0" marR="0" algn="just" rtl="1">
              <a:spcBef>
                <a:spcPts val="0"/>
              </a:spcBef>
              <a:spcAft>
                <a:spcPts val="0"/>
              </a:spcAft>
            </a:pPr>
            <a:r>
              <a:rPr lang="ar-SA" dirty="0">
                <a:solidFill>
                  <a:schemeClr val="accent1">
                    <a:lumMod val="50000"/>
                  </a:schemeClr>
                </a:solidFill>
                <a:latin typeface="Times New Roman"/>
                <a:ea typeface="Times New Roman"/>
                <a:cs typeface="Simplified Arabic"/>
              </a:rPr>
              <a:t>وقد صنفت دولة الإمارات العربية المتحدة كإحدى الدول ذات التنمية البشرية العالية في التقارير التي يصدرها برنامج الأمم المتحدة الإنمائي كل عام، وفيما يتعلق بتقرير التنمية البشرية لعام 2001 فإنها حصلت على الترتيب (26) من حيث الدخل نصيب الفرد من الناتج المحلي الإجمالي) في حين أن ترتيبها حسب دليل التنمية البشرية سالة هو (45)، وقد تبوأت المركز الثالث بين دول المنطقة العربية من حيث الترتيب بعــد دولتي البحرين والكويت من حيث قيمة التنمية البشرية فيها.</a:t>
            </a:r>
            <a:endParaRPr lang="en-US" sz="1800" dirty="0">
              <a:solidFill>
                <a:schemeClr val="accent1">
                  <a:lumMod val="50000"/>
                </a:schemeClr>
              </a:solidFill>
              <a:latin typeface="Times New Roman"/>
              <a:ea typeface="Times New Roman"/>
            </a:endParaRPr>
          </a:p>
          <a:p>
            <a:pPr algn="r"/>
            <a:endParaRPr lang="en-US"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040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5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5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25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25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25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25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52400" y="1447800"/>
            <a:ext cx="8077200" cy="5029200"/>
          </a:xfrm>
        </p:spPr>
        <p:txBody>
          <a:bodyPr>
            <a:normAutofit lnSpcReduction="10000"/>
          </a:bodyPr>
          <a:lstStyle/>
          <a:p>
            <a:pPr marL="0" marR="0" algn="just" rtl="1">
              <a:spcBef>
                <a:spcPts val="0"/>
              </a:spcBef>
              <a:spcAft>
                <a:spcPts val="0"/>
              </a:spcAft>
            </a:pPr>
            <a:r>
              <a:rPr lang="ar-SA" sz="2400" dirty="0">
                <a:solidFill>
                  <a:schemeClr val="accent1">
                    <a:lumMod val="50000"/>
                  </a:schemeClr>
                </a:solidFill>
                <a:latin typeface="Times New Roman"/>
                <a:ea typeface="Times New Roman"/>
                <a:cs typeface="Simplified Arabic"/>
              </a:rPr>
              <a:t>ويبرز هذا الجهود الكبيرة لتحقيق تنمية المجتمع الإماراتي وما تميزت به من اتجاهات جديرة بالاهتمام، فقد أحرزت دولة الإمارات تقدماً كبيراً في مجال التنمية البشرية ففي الفترة من عام 1960م إلى عام 2001م زاد دليل التنمية البشرية من 0.515 إلى 0.809، أي استطاعت كدولة نامية أن تزيد من قيم أدلة التنمية البشرية فيها بنسبة 57% . </a:t>
            </a:r>
            <a:endParaRPr lang="en-US" sz="2400" dirty="0">
              <a:solidFill>
                <a:schemeClr val="accent1">
                  <a:lumMod val="50000"/>
                </a:schemeClr>
              </a:solidFill>
              <a:latin typeface="Times New Roman"/>
              <a:ea typeface="Times New Roman"/>
            </a:endParaRPr>
          </a:p>
          <a:p>
            <a:pPr marL="0" marR="0" algn="just" rtl="1">
              <a:spcBef>
                <a:spcPts val="0"/>
              </a:spcBef>
              <a:spcAft>
                <a:spcPts val="0"/>
              </a:spcAft>
            </a:pPr>
            <a:r>
              <a:rPr lang="ar-SA" sz="2400" dirty="0">
                <a:solidFill>
                  <a:schemeClr val="accent1">
                    <a:lumMod val="50000"/>
                  </a:schemeClr>
                </a:solidFill>
                <a:latin typeface="Times New Roman"/>
                <a:ea typeface="Times New Roman"/>
                <a:cs typeface="Simplified Arabic"/>
              </a:rPr>
              <a:t>وحسب هذه الرؤيا فإن هدف التنمية ليس مجرد زيادة الإنتاج، بل تمكين الناس من توسيع نطاق خياراتهم ليفعلوا المزيد من الأشياء وليعيشوا حياة أطول وأفضل وليتجنبوا الأمراض القابلة للعلاج وليملكوا المفاتيح لمخزون العالم من المعرفة وإلى ما هنالك. وهكذا تصبح عملية التنمية عملية تطوير القدرات لا عملية تعظيم المنفعة أو الرفاه الاقتصادي كما يُنظر إليها اليوم </a:t>
            </a:r>
            <a:br>
              <a:rPr lang="ar-SA" sz="2400" dirty="0">
                <a:solidFill>
                  <a:schemeClr val="accent1">
                    <a:lumMod val="50000"/>
                  </a:schemeClr>
                </a:solidFill>
                <a:latin typeface="Times New Roman"/>
                <a:ea typeface="Times New Roman"/>
                <a:cs typeface="Simplified Arabic"/>
              </a:rPr>
            </a:br>
            <a:r>
              <a:rPr lang="ar-SA" sz="2400" dirty="0">
                <a:solidFill>
                  <a:schemeClr val="accent1">
                    <a:lumMod val="50000"/>
                  </a:schemeClr>
                </a:solidFill>
                <a:latin typeface="Times New Roman"/>
                <a:ea typeface="Times New Roman"/>
                <a:cs typeface="Simplified Arabic"/>
              </a:rPr>
              <a:t>فالأساس في التنمية البشرية ليس الرفاهية المادية فحسب، بل الارتفاع بالمستوى الثقافي للناس بما يسمح لهم أن يعيشوا حياةً أكثر امتلاء وأن يمارسوا مواهبهم ويرتقوا بقدراتهم. ويتضح هنا مثلاً أن التعليم والثقافة يحققان فوائد معنوية واجتماعية عجوز بكثير فوائدهما الإنتاجية، من احترام الذات إلى القدرة على التواصل مع الآخرين الله الارتقاء بالذوق الاستهلاكي.</a:t>
            </a:r>
            <a:endParaRPr lang="en-US" sz="2400" dirty="0">
              <a:solidFill>
                <a:schemeClr val="accent1">
                  <a:lumMod val="50000"/>
                </a:schemeClr>
              </a:solidFill>
              <a:latin typeface="Times New Roman"/>
              <a:ea typeface="Times New Roman"/>
            </a:endParaRPr>
          </a:p>
          <a:p>
            <a:pPr algn="r"/>
            <a:endParaRPr lang="en-US" dirty="0"/>
          </a:p>
        </p:txBody>
      </p:sp>
    </p:spTree>
    <p:extLst>
      <p:ext uri="{BB962C8B-B14F-4D97-AF65-F5344CB8AC3E}">
        <p14:creationId xmlns:p14="http://schemas.microsoft.com/office/powerpoint/2010/main" val="2587865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5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مخصص 1">
      <a:dk1>
        <a:srgbClr val="D7D7D7"/>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ساسي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141</TotalTime>
  <Words>840</Words>
  <Application>Microsoft Office PowerPoint</Application>
  <PresentationFormat>عرض على الشاشة (3:4)‏</PresentationFormat>
  <Paragraphs>26</Paragraphs>
  <Slides>10</Slides>
  <Notes>1</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حيوية</vt:lpstr>
      <vt:lpstr>   </vt:lpstr>
      <vt:lpstr>تمـهید</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Windows User</dc:creator>
  <cp:lastModifiedBy>Maher</cp:lastModifiedBy>
  <cp:revision>31</cp:revision>
  <dcterms:created xsi:type="dcterms:W3CDTF">2025-05-24T13:02:47Z</dcterms:created>
  <dcterms:modified xsi:type="dcterms:W3CDTF">2025-12-13T19:16:25Z</dcterms:modified>
</cp:coreProperties>
</file>