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11"/>
  </p:notesMasterIdLst>
  <p:sldIdLst>
    <p:sldId id="256" r:id="rId2"/>
    <p:sldId id="257" r:id="rId3"/>
    <p:sldId id="258" r:id="rId4"/>
    <p:sldId id="259" r:id="rId5"/>
    <p:sldId id="262" r:id="rId6"/>
    <p:sldId id="263" r:id="rId7"/>
    <p:sldId id="264" r:id="rId8"/>
    <p:sldId id="265" r:id="rId9"/>
    <p:sldId id="26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7" d="100"/>
          <a:sy n="97" d="100"/>
        </p:scale>
        <p:origin x="-203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1485E3-0AC9-47EF-AC68-2A1A239D548C}" type="datetimeFigureOut">
              <a:rPr lang="en-US" smtClean="0"/>
              <a:t>12/13/2025</a:t>
            </a:fld>
            <a:endParaRPr lang="en-US"/>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6A80F4-FA1C-40B4-83FE-DF8886DA8286}" type="slidenum">
              <a:rPr lang="en-US" smtClean="0"/>
              <a:t>‹#›</a:t>
            </a:fld>
            <a:endParaRPr lang="en-US"/>
          </a:p>
        </p:txBody>
      </p:sp>
    </p:spTree>
    <p:extLst>
      <p:ext uri="{BB962C8B-B14F-4D97-AF65-F5344CB8AC3E}">
        <p14:creationId xmlns:p14="http://schemas.microsoft.com/office/powerpoint/2010/main" val="2114857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7" name="مثلث متساوي الساقين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540544" y="776288"/>
            <a:ext cx="8062912" cy="1470025"/>
          </a:xfrm>
        </p:spPr>
        <p:txBody>
          <a:bodyPr anchor="b">
            <a:normAutofit/>
          </a:bodyPr>
          <a:lstStyle>
            <a:lvl1pPr algn="r">
              <a:defRPr sz="4400"/>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1371600" y="6012656"/>
            <a:ext cx="5791200" cy="365125"/>
          </a:xfrm>
        </p:spPr>
        <p:txBody>
          <a:bodyPr tIns="0" bIns="0" anchor="t"/>
          <a:lstStyle>
            <a:lvl1pPr algn="r">
              <a:defRPr sz="1000"/>
            </a:lvl1pPr>
          </a:lstStyle>
          <a:p>
            <a:fld id="{FB7128DA-0688-435B-A133-57725860C071}" type="datetimeFigureOut">
              <a:rPr lang="en-US" smtClean="0"/>
              <a:t>12/13/2025</a:t>
            </a:fld>
            <a:endParaRPr lang="en-US"/>
          </a:p>
        </p:txBody>
      </p:sp>
      <p:sp>
        <p:nvSpPr>
          <p:cNvPr id="17" name="عنصر نائب للتذييل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عنصر نائب لرقم الشريحة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A3626AA2-9DCB-4974-9C49-1ED0F7F1EE1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FB7128DA-0688-435B-A133-57725860C071}" type="datetimeFigureOut">
              <a:rPr lang="en-US" smtClean="0"/>
              <a:t>12/13/2025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A3626AA2-9DCB-4974-9C49-1ED0F7F1EE1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781800" y="381000"/>
            <a:ext cx="1905000" cy="5486400"/>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381000"/>
            <a:ext cx="6248400" cy="5486400"/>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FB7128DA-0688-435B-A133-57725860C071}" type="datetimeFigureOut">
              <a:rPr lang="en-US" smtClean="0"/>
              <a:t>12/13/2025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A3626AA2-9DCB-4974-9C49-1ED0F7F1EE1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229600" cy="1399032"/>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a:xfrm>
            <a:off x="457200" y="1882808"/>
            <a:ext cx="8229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a:xfrm>
            <a:off x="4791456" y="6480048"/>
            <a:ext cx="2133600" cy="301752"/>
          </a:xfrm>
        </p:spPr>
        <p:txBody>
          <a:bodyPr/>
          <a:lstStyle/>
          <a:p>
            <a:fld id="{FB7128DA-0688-435B-A133-57725860C071}" type="datetimeFigureOut">
              <a:rPr lang="en-US" smtClean="0"/>
              <a:t>12/13/2025</a:t>
            </a:fld>
            <a:endParaRPr lang="en-US"/>
          </a:p>
        </p:txBody>
      </p:sp>
      <p:sp>
        <p:nvSpPr>
          <p:cNvPr id="5" name="عنصر نائب للتذييل 4"/>
          <p:cNvSpPr>
            <a:spLocks noGrp="1"/>
          </p:cNvSpPr>
          <p:nvPr>
            <p:ph type="ftr" sz="quarter" idx="11"/>
          </p:nvPr>
        </p:nvSpPr>
        <p:spPr>
          <a:xfrm>
            <a:off x="457200" y="6480969"/>
            <a:ext cx="4260056" cy="300831"/>
          </a:xfrm>
        </p:spPr>
        <p:txBody>
          <a:bodyPr/>
          <a:lstStyle/>
          <a:p>
            <a:endParaRPr lang="en-US"/>
          </a:p>
        </p:txBody>
      </p:sp>
      <p:sp>
        <p:nvSpPr>
          <p:cNvPr id="6" name="عنصر نائب لرقم الشريحة 5"/>
          <p:cNvSpPr>
            <a:spLocks noGrp="1"/>
          </p:cNvSpPr>
          <p:nvPr>
            <p:ph type="sldNum" sz="quarter" idx="12"/>
          </p:nvPr>
        </p:nvSpPr>
        <p:spPr/>
        <p:txBody>
          <a:bodyPr/>
          <a:lstStyle/>
          <a:p>
            <a:fld id="{A3626AA2-9DCB-4974-9C49-1ED0F7F1EE1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1"/>
      </p:bgRef>
    </p:bg>
    <p:spTree>
      <p:nvGrpSpPr>
        <p:cNvPr id="1" name=""/>
        <p:cNvGrpSpPr/>
        <p:nvPr/>
      </p:nvGrpSpPr>
      <p:grpSpPr>
        <a:xfrm>
          <a:off x="0" y="0"/>
          <a:ext cx="0" cy="0"/>
          <a:chOff x="0" y="0"/>
          <a:chExt cx="0" cy="0"/>
        </a:xfrm>
      </p:grpSpPr>
      <p:sp>
        <p:nvSpPr>
          <p:cNvPr id="9" name="مثلث قائم الزاوية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مثلث متساوي الساقين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عنصر نائب للتاريخ 3"/>
          <p:cNvSpPr>
            <a:spLocks noGrp="1"/>
          </p:cNvSpPr>
          <p:nvPr>
            <p:ph type="dt" sz="half" idx="10"/>
          </p:nvPr>
        </p:nvSpPr>
        <p:spPr>
          <a:xfrm>
            <a:off x="6955632" y="6477000"/>
            <a:ext cx="2133600" cy="304800"/>
          </a:xfrm>
        </p:spPr>
        <p:txBody>
          <a:bodyPr/>
          <a:lstStyle/>
          <a:p>
            <a:fld id="{FB7128DA-0688-435B-A133-57725860C071}" type="datetimeFigureOut">
              <a:rPr lang="en-US" smtClean="0"/>
              <a:t>12/13/2025</a:t>
            </a:fld>
            <a:endParaRPr lang="en-US"/>
          </a:p>
        </p:txBody>
      </p:sp>
      <p:sp>
        <p:nvSpPr>
          <p:cNvPr id="5" name="عنصر نائب للتذييل 4"/>
          <p:cNvSpPr>
            <a:spLocks noGrp="1"/>
          </p:cNvSpPr>
          <p:nvPr>
            <p:ph type="ftr" sz="quarter" idx="11"/>
          </p:nvPr>
        </p:nvSpPr>
        <p:spPr>
          <a:xfrm>
            <a:off x="2619376" y="6480969"/>
            <a:ext cx="4260056" cy="300831"/>
          </a:xfrm>
        </p:spPr>
        <p:txBody>
          <a:bodyPr/>
          <a:lstStyle/>
          <a:p>
            <a:endParaRPr lang="en-US"/>
          </a:p>
        </p:txBody>
      </p:sp>
      <p:sp>
        <p:nvSpPr>
          <p:cNvPr id="6" name="عنصر نائب لرقم الشريحة 5"/>
          <p:cNvSpPr>
            <a:spLocks noGrp="1"/>
          </p:cNvSpPr>
          <p:nvPr>
            <p:ph type="sldNum" sz="quarter" idx="12"/>
          </p:nvPr>
        </p:nvSpPr>
        <p:spPr>
          <a:xfrm>
            <a:off x="8451056" y="809624"/>
            <a:ext cx="502920" cy="300831"/>
          </a:xfrm>
        </p:spPr>
        <p:txBody>
          <a:bodyPr/>
          <a:lstStyle/>
          <a:p>
            <a:fld id="{A3626AA2-9DCB-4974-9C49-1ED0F7F1EE18}" type="slidenum">
              <a:rPr lang="en-US" smtClean="0"/>
              <a:t>‹#›</a:t>
            </a:fld>
            <a:endParaRPr lang="en-US"/>
          </a:p>
        </p:txBody>
      </p:sp>
      <p:cxnSp>
        <p:nvCxnSpPr>
          <p:cNvPr id="11" name="رابط مستقيم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رابط مستقيم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عنوان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marL="0"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4791456" y="6480969"/>
            <a:ext cx="2133600" cy="301752"/>
          </a:xfrm>
        </p:spPr>
        <p:txBody>
          <a:bodyPr/>
          <a:lstStyle/>
          <a:p>
            <a:fld id="{FB7128DA-0688-435B-A133-57725860C071}" type="datetimeFigureOut">
              <a:rPr lang="en-US" smtClean="0"/>
              <a:t>12/13/2025</a:t>
            </a:fld>
            <a:endParaRPr lang="en-US"/>
          </a:p>
        </p:txBody>
      </p:sp>
      <p:sp>
        <p:nvSpPr>
          <p:cNvPr id="6" name="عنصر نائب للتذييل 5"/>
          <p:cNvSpPr>
            <a:spLocks noGrp="1"/>
          </p:cNvSpPr>
          <p:nvPr>
            <p:ph type="ftr" sz="quarter" idx="11"/>
          </p:nvPr>
        </p:nvSpPr>
        <p:spPr>
          <a:xfrm>
            <a:off x="457200" y="6480969"/>
            <a:ext cx="4260056" cy="301752"/>
          </a:xfrm>
        </p:spPr>
        <p:txBody>
          <a:bodyPr/>
          <a:lstStyle/>
          <a:p>
            <a:endParaRPr lang="en-US"/>
          </a:p>
        </p:txBody>
      </p:sp>
      <p:sp>
        <p:nvSpPr>
          <p:cNvPr id="7" name="عنصر نائب لرقم الشريحة 6"/>
          <p:cNvSpPr>
            <a:spLocks noGrp="1"/>
          </p:cNvSpPr>
          <p:nvPr>
            <p:ph type="sldNum" sz="quarter" idx="12"/>
          </p:nvPr>
        </p:nvSpPr>
        <p:spPr>
          <a:xfrm>
            <a:off x="7589520" y="6480969"/>
            <a:ext cx="502920" cy="301752"/>
          </a:xfrm>
        </p:spPr>
        <p:txBody>
          <a:bodyPr/>
          <a:lstStyle/>
          <a:p>
            <a:fld id="{A3626AA2-9DCB-4974-9C49-1ED0F7F1EE1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a:xfrm>
            <a:off x="4791456" y="6480969"/>
            <a:ext cx="2130552" cy="301752"/>
          </a:xfrm>
        </p:spPr>
        <p:txBody>
          <a:bodyPr/>
          <a:lstStyle/>
          <a:p>
            <a:fld id="{FB7128DA-0688-435B-A133-57725860C071}" type="datetimeFigureOut">
              <a:rPr lang="en-US" smtClean="0"/>
              <a:t>12/13/2025</a:t>
            </a:fld>
            <a:endParaRPr lang="en-US"/>
          </a:p>
        </p:txBody>
      </p:sp>
      <p:sp>
        <p:nvSpPr>
          <p:cNvPr id="8" name="عنصر نائب للتذييل 7"/>
          <p:cNvSpPr>
            <a:spLocks noGrp="1"/>
          </p:cNvSpPr>
          <p:nvPr>
            <p:ph type="ftr" sz="quarter" idx="11"/>
          </p:nvPr>
        </p:nvSpPr>
        <p:spPr>
          <a:xfrm>
            <a:off x="457200" y="6480969"/>
            <a:ext cx="4261104" cy="301752"/>
          </a:xfrm>
        </p:spPr>
        <p:txBody>
          <a:bodyPr/>
          <a:lstStyle/>
          <a:p>
            <a:endParaRPr lang="en-US"/>
          </a:p>
        </p:txBody>
      </p:sp>
      <p:sp>
        <p:nvSpPr>
          <p:cNvPr id="9" name="عنصر نائب لرقم الشريحة 8"/>
          <p:cNvSpPr>
            <a:spLocks noGrp="1"/>
          </p:cNvSpPr>
          <p:nvPr>
            <p:ph type="sldNum" sz="quarter" idx="12"/>
          </p:nvPr>
        </p:nvSpPr>
        <p:spPr>
          <a:xfrm>
            <a:off x="7589520" y="6483096"/>
            <a:ext cx="502920" cy="301752"/>
          </a:xfrm>
        </p:spPr>
        <p:txBody>
          <a:bodyPr/>
          <a:lstStyle>
            <a:lvl1pPr algn="ctr">
              <a:defRPr/>
            </a:lvl1pPr>
          </a:lstStyle>
          <a:p>
            <a:fld id="{A3626AA2-9DCB-4974-9C49-1ED0F7F1EE1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b="0"/>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FB7128DA-0688-435B-A133-57725860C071}" type="datetimeFigureOut">
              <a:rPr lang="en-US" smtClean="0"/>
              <a:t>12/13/2025</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A3626AA2-9DCB-4974-9C49-1ED0F7F1EE1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a:xfrm>
            <a:off x="4791456" y="6480969"/>
            <a:ext cx="2133600" cy="301752"/>
          </a:xfrm>
        </p:spPr>
        <p:txBody>
          <a:bodyPr/>
          <a:lstStyle/>
          <a:p>
            <a:fld id="{FB7128DA-0688-435B-A133-57725860C071}" type="datetimeFigureOut">
              <a:rPr lang="en-US" smtClean="0"/>
              <a:t>12/13/2025</a:t>
            </a:fld>
            <a:endParaRPr lang="en-US"/>
          </a:p>
        </p:txBody>
      </p:sp>
      <p:sp>
        <p:nvSpPr>
          <p:cNvPr id="3" name="عنصر نائب للتذييل 2"/>
          <p:cNvSpPr>
            <a:spLocks noGrp="1"/>
          </p:cNvSpPr>
          <p:nvPr>
            <p:ph type="ftr" sz="quarter" idx="11"/>
          </p:nvPr>
        </p:nvSpPr>
        <p:spPr>
          <a:xfrm>
            <a:off x="457200" y="6481890"/>
            <a:ext cx="4260056" cy="300831"/>
          </a:xfrm>
        </p:spPr>
        <p:txBody>
          <a:bodyPr/>
          <a:lstStyle/>
          <a:p>
            <a:endParaRPr lang="en-US"/>
          </a:p>
        </p:txBody>
      </p:sp>
      <p:sp>
        <p:nvSpPr>
          <p:cNvPr id="4" name="عنصر نائب لرقم الشريحة 3"/>
          <p:cNvSpPr>
            <a:spLocks noGrp="1"/>
          </p:cNvSpPr>
          <p:nvPr>
            <p:ph type="sldNum" sz="quarter" idx="12"/>
          </p:nvPr>
        </p:nvSpPr>
        <p:spPr>
          <a:xfrm>
            <a:off x="7589520" y="6480969"/>
            <a:ext cx="502920" cy="301752"/>
          </a:xfrm>
        </p:spPr>
        <p:txBody>
          <a:bodyPr/>
          <a:lstStyle/>
          <a:p>
            <a:fld id="{A3626AA2-9DCB-4974-9C49-1ED0F7F1EE1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278976" y="6556248"/>
            <a:ext cx="2133600" cy="301752"/>
          </a:xfrm>
        </p:spPr>
        <p:txBody>
          <a:bodyPr/>
          <a:lstStyle>
            <a:lvl1pPr>
              <a:defRPr sz="900"/>
            </a:lvl1pPr>
          </a:lstStyle>
          <a:p>
            <a:fld id="{FB7128DA-0688-435B-A133-57725860C071}" type="datetimeFigureOut">
              <a:rPr lang="en-US" smtClean="0"/>
              <a:t>12/13/2025</a:t>
            </a:fld>
            <a:endParaRPr lang="en-US"/>
          </a:p>
        </p:txBody>
      </p:sp>
      <p:sp>
        <p:nvSpPr>
          <p:cNvPr id="6" name="عنصر نائب للتذييل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عنصر نائب لرقم الشريحة 6"/>
          <p:cNvSpPr>
            <a:spLocks noGrp="1"/>
          </p:cNvSpPr>
          <p:nvPr>
            <p:ph type="sldNum" sz="quarter" idx="12"/>
          </p:nvPr>
        </p:nvSpPr>
        <p:spPr>
          <a:xfrm>
            <a:off x="8410576" y="6556248"/>
            <a:ext cx="502920" cy="301752"/>
          </a:xfrm>
        </p:spPr>
        <p:txBody>
          <a:bodyPr/>
          <a:lstStyle>
            <a:lvl1pPr>
              <a:defRPr sz="900"/>
            </a:lvl1pPr>
          </a:lstStyle>
          <a:p>
            <a:fld id="{A3626AA2-9DCB-4974-9C49-1ED0F7F1EE1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6108192" y="6556248"/>
            <a:ext cx="2103120" cy="301752"/>
          </a:xfrm>
        </p:spPr>
        <p:txBody>
          <a:bodyPr/>
          <a:lstStyle>
            <a:lvl1pPr>
              <a:defRPr sz="900"/>
            </a:lvl1pPr>
          </a:lstStyle>
          <a:p>
            <a:fld id="{FB7128DA-0688-435B-A133-57725860C071}" type="datetimeFigureOut">
              <a:rPr lang="en-US" smtClean="0"/>
              <a:t>12/13/2025</a:t>
            </a:fld>
            <a:endParaRPr lang="en-US"/>
          </a:p>
        </p:txBody>
      </p:sp>
      <p:sp>
        <p:nvSpPr>
          <p:cNvPr id="6" name="عنصر نائب للتذييل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عنصر نائب لرقم الشريحة 6"/>
          <p:cNvSpPr>
            <a:spLocks noGrp="1"/>
          </p:cNvSpPr>
          <p:nvPr>
            <p:ph type="sldNum" sz="quarter" idx="12"/>
          </p:nvPr>
        </p:nvSpPr>
        <p:spPr>
          <a:xfrm>
            <a:off x="8217192" y="6556248"/>
            <a:ext cx="365760" cy="301752"/>
          </a:xfrm>
        </p:spPr>
        <p:txBody>
          <a:bodyPr/>
          <a:lstStyle>
            <a:lvl1pPr algn="ctr">
              <a:defRPr sz="900"/>
            </a:lvl1pPr>
          </a:lstStyle>
          <a:p>
            <a:fld id="{A3626AA2-9DCB-4974-9C49-1ED0F7F1EE1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مثلث قائم الزاوية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رابط مستقيم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رابط مستقيم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عنصر نائب للعنوان 21"/>
          <p:cNvSpPr>
            <a:spLocks noGrp="1"/>
          </p:cNvSpPr>
          <p:nvPr>
            <p:ph type="title"/>
          </p:nvPr>
        </p:nvSpPr>
        <p:spPr>
          <a:xfrm>
            <a:off x="457200" y="267494"/>
            <a:ext cx="8229600" cy="1399032"/>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FB7128DA-0688-435B-A133-57725860C071}" type="datetimeFigureOut">
              <a:rPr lang="en-US" smtClean="0"/>
              <a:t>12/13/2025</a:t>
            </a:fld>
            <a:endParaRPr lang="en-US"/>
          </a:p>
        </p:txBody>
      </p:sp>
      <p:sp>
        <p:nvSpPr>
          <p:cNvPr id="3" name="عنصر نائب للتذييل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عنصر نائب لرقم الشريحة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A3626AA2-9DCB-4974-9C49-1ED0F7F1EE18}"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39600">
              <a:schemeClr val="tx1">
                <a:lumMod val="95000"/>
              </a:schemeClr>
            </a:gs>
            <a:gs pos="80000">
              <a:schemeClr val="tx1">
                <a:lumMod val="85000"/>
              </a:schemeClr>
            </a:gs>
            <a:gs pos="0">
              <a:schemeClr val="bg2">
                <a:lumMod val="20000"/>
                <a:lumOff val="80000"/>
              </a:schemeClr>
            </a:gs>
            <a:gs pos="60000">
              <a:schemeClr val="bg2">
                <a:shade val="92000"/>
                <a:satMod val="230000"/>
              </a:schemeClr>
            </a:gs>
            <a:gs pos="100000">
              <a:schemeClr val="bg2">
                <a:tint val="85000"/>
                <a:satMod val="400000"/>
              </a:schemeClr>
            </a:gs>
          </a:gsLst>
          <a:lin ang="5400000" scaled="0"/>
        </a:gra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425768" y="2133600"/>
            <a:ext cx="8062912" cy="2895600"/>
          </a:xfrm>
        </p:spPr>
        <p:txBody>
          <a:bodyPr>
            <a:normAutofit/>
          </a:bodyPr>
          <a:lstStyle/>
          <a:p>
            <a:pPr algn="ctr"/>
            <a:r>
              <a:rPr lang="ar-IQ" sz="3200" dirty="0" smtClean="0">
                <a:ln>
                  <a:noFill/>
                </a:ln>
                <a:solidFill>
                  <a:srgbClr val="002060"/>
                </a:solidFill>
                <a:effectLst/>
                <a:latin typeface="Simplified Arabic"/>
                <a:ea typeface="Times New Roman"/>
                <a:cs typeface="PT Bold Heading"/>
              </a:rPr>
              <a:t/>
            </a:r>
            <a:br>
              <a:rPr lang="ar-IQ" sz="3200" dirty="0" smtClean="0">
                <a:ln>
                  <a:noFill/>
                </a:ln>
                <a:solidFill>
                  <a:srgbClr val="002060"/>
                </a:solidFill>
                <a:effectLst/>
                <a:latin typeface="Simplified Arabic"/>
                <a:ea typeface="Times New Roman"/>
                <a:cs typeface="PT Bold Heading"/>
              </a:rPr>
            </a:br>
            <a:r>
              <a:rPr lang="ar-IQ" sz="3200" dirty="0">
                <a:ln>
                  <a:noFill/>
                </a:ln>
                <a:solidFill>
                  <a:srgbClr val="002060"/>
                </a:solidFill>
                <a:effectLst/>
                <a:latin typeface="Simplified Arabic"/>
                <a:ea typeface="Times New Roman"/>
                <a:cs typeface="PT Bold Heading"/>
              </a:rPr>
              <a:t/>
            </a:r>
            <a:br>
              <a:rPr lang="ar-IQ" sz="3200" dirty="0">
                <a:ln>
                  <a:noFill/>
                </a:ln>
                <a:solidFill>
                  <a:srgbClr val="002060"/>
                </a:solidFill>
                <a:effectLst/>
                <a:latin typeface="Simplified Arabic"/>
                <a:ea typeface="Times New Roman"/>
                <a:cs typeface="PT Bold Heading"/>
              </a:rPr>
            </a:br>
            <a:r>
              <a:rPr lang="ar-IQ" sz="3200" dirty="0">
                <a:ln>
                  <a:noFill/>
                </a:ln>
                <a:solidFill>
                  <a:srgbClr val="002060"/>
                </a:solidFill>
                <a:effectLst/>
                <a:latin typeface="Simplified Arabic"/>
                <a:ea typeface="Times New Roman"/>
                <a:cs typeface="PT Bold Heading"/>
              </a:rPr>
              <a:t/>
            </a:r>
            <a:br>
              <a:rPr lang="ar-IQ" sz="3200" dirty="0">
                <a:ln>
                  <a:noFill/>
                </a:ln>
                <a:solidFill>
                  <a:srgbClr val="002060"/>
                </a:solidFill>
                <a:effectLst/>
                <a:latin typeface="Simplified Arabic"/>
                <a:ea typeface="Times New Roman"/>
                <a:cs typeface="PT Bold Heading"/>
              </a:rPr>
            </a:br>
            <a:endParaRPr lang="en-US" sz="4000" dirty="0">
              <a:solidFill>
                <a:schemeClr val="accent2">
                  <a:lumMod val="60000"/>
                  <a:lumOff val="40000"/>
                </a:schemeClr>
              </a:solidFill>
              <a:effectLst/>
              <a:latin typeface="Simplified Arabic"/>
              <a:ea typeface="Times New Roman"/>
              <a:cs typeface="PT Bold Heading"/>
            </a:endParaRPr>
          </a:p>
        </p:txBody>
      </p:sp>
      <p:sp>
        <p:nvSpPr>
          <p:cNvPr id="4" name="عنوان 1"/>
          <p:cNvSpPr txBox="1">
            <a:spLocks/>
          </p:cNvSpPr>
          <p:nvPr/>
        </p:nvSpPr>
        <p:spPr>
          <a:xfrm>
            <a:off x="553065" y="1981200"/>
            <a:ext cx="8062912" cy="2286000"/>
          </a:xfrm>
          <a:prstGeom prst="rect">
            <a:avLst/>
          </a:prstGeom>
        </p:spPr>
        <p:txBody>
          <a:bodyPr vert="horz" anchor="b">
            <a:normAutofit fontScale="62500" lnSpcReduction="20000"/>
          </a:bodyPr>
          <a:lstStyle>
            <a:lvl1pPr marL="484632" algn="r" rtl="0" eaLnBrk="1" latinLnBrk="0" hangingPunct="1">
              <a:spcBef>
                <a:spcPct val="0"/>
              </a:spcBef>
              <a:buNone/>
              <a:defRPr kumimoji="0" sz="44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pPr algn="ctr"/>
            <a:r>
              <a:rPr lang="ar-IQ" sz="5800" dirty="0">
                <a:ln>
                  <a:noFill/>
                </a:ln>
                <a:solidFill>
                  <a:srgbClr val="002060"/>
                </a:solidFill>
                <a:effectLst/>
                <a:latin typeface="Simplified Arabic"/>
                <a:ea typeface="Times New Roman"/>
                <a:cs typeface="PT Bold Heading"/>
              </a:rPr>
              <a:t>مادة علم الاجتماع التربوي/ مرحلة ثانية</a:t>
            </a:r>
            <a:r>
              <a:rPr lang="ar-IQ" sz="5800" dirty="0">
                <a:ln w="6350">
                  <a:solidFill>
                    <a:srgbClr val="6EA0B0">
                      <a:shade val="43000"/>
                    </a:srgbClr>
                  </a:solidFill>
                </a:ln>
                <a:solidFill>
                  <a:srgbClr val="CCAF0A">
                    <a:lumMod val="60000"/>
                    <a:lumOff val="40000"/>
                  </a:srgbClr>
                </a:solidFill>
                <a:effectLst/>
                <a:latin typeface="Simplified Arabic"/>
                <a:ea typeface="Times New Roman"/>
                <a:cs typeface="PT Bold Heading"/>
              </a:rPr>
              <a:t/>
            </a:r>
            <a:br>
              <a:rPr lang="ar-IQ" sz="5800" dirty="0">
                <a:ln w="6350">
                  <a:solidFill>
                    <a:srgbClr val="6EA0B0">
                      <a:shade val="43000"/>
                    </a:srgbClr>
                  </a:solidFill>
                </a:ln>
                <a:solidFill>
                  <a:srgbClr val="CCAF0A">
                    <a:lumMod val="60000"/>
                    <a:lumOff val="40000"/>
                  </a:srgbClr>
                </a:solidFill>
                <a:effectLst/>
                <a:latin typeface="Simplified Arabic"/>
                <a:ea typeface="Times New Roman"/>
                <a:cs typeface="PT Bold Heading"/>
              </a:rPr>
            </a:br>
            <a:r>
              <a:rPr lang="ar-IQ" sz="5800" dirty="0" smtClean="0">
                <a:ln w="6350">
                  <a:solidFill>
                    <a:srgbClr val="6EA0B0">
                      <a:shade val="43000"/>
                    </a:srgbClr>
                  </a:solidFill>
                </a:ln>
                <a:solidFill>
                  <a:srgbClr val="CCAF0A">
                    <a:lumMod val="60000"/>
                    <a:lumOff val="40000"/>
                  </a:srgbClr>
                </a:solidFill>
                <a:effectLst/>
                <a:latin typeface="Simplified Arabic"/>
                <a:ea typeface="Times New Roman"/>
                <a:cs typeface="PT Bold Heading"/>
              </a:rPr>
              <a:t> م</a:t>
            </a:r>
            <a:r>
              <a:rPr lang="ar-IQ" sz="5800" dirty="0">
                <a:ln w="6350">
                  <a:solidFill>
                    <a:srgbClr val="6EA0B0">
                      <a:shade val="43000"/>
                    </a:srgbClr>
                  </a:solidFill>
                </a:ln>
                <a:solidFill>
                  <a:srgbClr val="CCAF0A">
                    <a:lumMod val="60000"/>
                    <a:lumOff val="40000"/>
                  </a:srgbClr>
                </a:solidFill>
                <a:effectLst/>
                <a:latin typeface="Simplified Arabic"/>
                <a:ea typeface="Times New Roman"/>
                <a:cs typeface="PT Bold Heading"/>
              </a:rPr>
              <a:t>. غاده علي </a:t>
            </a:r>
            <a:r>
              <a:rPr lang="ar-IQ" sz="5800" dirty="0" smtClean="0">
                <a:ln w="6350">
                  <a:solidFill>
                    <a:srgbClr val="6EA0B0">
                      <a:shade val="43000"/>
                    </a:srgbClr>
                  </a:solidFill>
                </a:ln>
                <a:solidFill>
                  <a:srgbClr val="CCAF0A">
                    <a:lumMod val="60000"/>
                    <a:lumOff val="40000"/>
                  </a:srgbClr>
                </a:solidFill>
                <a:effectLst/>
                <a:latin typeface="Simplified Arabic"/>
                <a:ea typeface="Times New Roman"/>
                <a:cs typeface="PT Bold Heading"/>
              </a:rPr>
              <a:t>سعيد</a:t>
            </a:r>
          </a:p>
          <a:p>
            <a:pPr marL="0" lvl="0" algn="ctr">
              <a:spcBef>
                <a:spcPts val="0"/>
              </a:spcBef>
            </a:pPr>
            <a:r>
              <a:rPr lang="ar-SA" sz="5800" dirty="0">
                <a:ln>
                  <a:noFill/>
                </a:ln>
                <a:solidFill>
                  <a:srgbClr val="002060"/>
                </a:solidFill>
                <a:effectLst/>
                <a:latin typeface="Simplified Arabic"/>
                <a:ea typeface="Times New Roman"/>
                <a:cs typeface="PT Bold Heading"/>
              </a:rPr>
              <a:t>نشأة علم الاجتماع التربوي وتطوره</a:t>
            </a:r>
            <a:endParaRPr lang="ar-IQ" sz="5800" dirty="0">
              <a:ln>
                <a:noFill/>
              </a:ln>
              <a:solidFill>
                <a:srgbClr val="002060"/>
              </a:solidFill>
              <a:effectLst/>
              <a:latin typeface="Simplified Arabic"/>
              <a:ea typeface="Times New Roman"/>
              <a:cs typeface="PT Bold Heading"/>
            </a:endParaRPr>
          </a:p>
          <a:p>
            <a:pPr algn="ctr"/>
            <a:r>
              <a:rPr lang="ar-IQ" sz="4800" b="1" dirty="0" smtClean="0">
                <a:ln w="6350">
                  <a:solidFill>
                    <a:srgbClr val="6EA0B0">
                      <a:shade val="43000"/>
                    </a:srgbClr>
                  </a:solidFill>
                </a:ln>
                <a:solidFill>
                  <a:schemeClr val="accent2">
                    <a:lumMod val="60000"/>
                    <a:lumOff val="40000"/>
                  </a:schemeClr>
                </a:solidFill>
                <a:effectLst/>
                <a:latin typeface="Simplified Arabic"/>
                <a:ea typeface="Times New Roman"/>
                <a:cs typeface="PT Bold Heading"/>
              </a:rPr>
              <a:t>29/9/2025</a:t>
            </a:r>
            <a:r>
              <a:rPr lang="ar-IQ" sz="4800" b="1" dirty="0">
                <a:ln w="6350">
                  <a:solidFill>
                    <a:srgbClr val="6EA0B0">
                      <a:shade val="43000"/>
                    </a:srgbClr>
                  </a:solidFill>
                </a:ln>
                <a:solidFill>
                  <a:schemeClr val="accent2">
                    <a:lumMod val="60000"/>
                    <a:lumOff val="40000"/>
                  </a:schemeClr>
                </a:solidFill>
                <a:effectLst/>
                <a:latin typeface="Simplified Arabic"/>
                <a:ea typeface="Times New Roman"/>
                <a:cs typeface="PT Bold Heading"/>
              </a:rPr>
              <a:t/>
            </a:r>
            <a:br>
              <a:rPr lang="ar-IQ" sz="4800" b="1" dirty="0">
                <a:ln w="6350">
                  <a:solidFill>
                    <a:srgbClr val="6EA0B0">
                      <a:shade val="43000"/>
                    </a:srgbClr>
                  </a:solidFill>
                </a:ln>
                <a:solidFill>
                  <a:schemeClr val="accent2">
                    <a:lumMod val="60000"/>
                    <a:lumOff val="40000"/>
                  </a:schemeClr>
                </a:solidFill>
                <a:effectLst/>
                <a:latin typeface="Simplified Arabic"/>
                <a:ea typeface="Times New Roman"/>
                <a:cs typeface="PT Bold Heading"/>
              </a:rPr>
            </a:br>
            <a:endParaRPr lang="ar-IQ" sz="4800" b="1" dirty="0" smtClean="0">
              <a:ln w="6350">
                <a:solidFill>
                  <a:srgbClr val="6EA0B0">
                    <a:shade val="43000"/>
                  </a:srgbClr>
                </a:solidFill>
              </a:ln>
              <a:solidFill>
                <a:schemeClr val="accent2">
                  <a:lumMod val="60000"/>
                  <a:lumOff val="40000"/>
                </a:schemeClr>
              </a:solidFill>
              <a:effectLst/>
              <a:latin typeface="Simplified Arabic"/>
              <a:ea typeface="Times New Roman"/>
              <a:cs typeface="PT Bold Heading"/>
            </a:endParaRPr>
          </a:p>
        </p:txBody>
      </p:sp>
      <p:pic>
        <p:nvPicPr>
          <p:cNvPr id="8" name="صورة 7"/>
          <p:cNvPicPr/>
          <p:nvPr/>
        </p:nvPicPr>
        <p:blipFill>
          <a:blip r:embed="rId2" cstate="print">
            <a:extLst>
              <a:ext uri="{28A0092B-C50C-407E-A947-70E740481C1C}">
                <a14:useLocalDpi xmlns:a14="http://schemas.microsoft.com/office/drawing/2010/main" val="0"/>
              </a:ext>
            </a:extLst>
          </a:blip>
          <a:stretch>
            <a:fillRect/>
          </a:stretch>
        </p:blipFill>
        <p:spPr>
          <a:xfrm>
            <a:off x="553065" y="381000"/>
            <a:ext cx="1605915" cy="1168400"/>
          </a:xfrm>
          <a:prstGeom prst="rect">
            <a:avLst/>
          </a:prstGeom>
        </p:spPr>
      </p:pic>
      <p:pic>
        <p:nvPicPr>
          <p:cNvPr id="9" name="صورة 8"/>
          <p:cNvPicPr/>
          <p:nvPr/>
        </p:nvPicPr>
        <p:blipFill>
          <a:blip r:embed="rId3">
            <a:extLst>
              <a:ext uri="{28A0092B-C50C-407E-A947-70E740481C1C}">
                <a14:useLocalDpi xmlns:a14="http://schemas.microsoft.com/office/drawing/2010/main" val="0"/>
              </a:ext>
            </a:extLst>
          </a:blip>
          <a:stretch>
            <a:fillRect/>
          </a:stretch>
        </p:blipFill>
        <p:spPr>
          <a:xfrm>
            <a:off x="6934200" y="417871"/>
            <a:ext cx="1554480" cy="1463040"/>
          </a:xfrm>
          <a:prstGeom prst="rect">
            <a:avLst/>
          </a:prstGeom>
        </p:spPr>
      </p:pic>
    </p:spTree>
    <p:extLst>
      <p:ext uri="{BB962C8B-B14F-4D97-AF65-F5344CB8AC3E}">
        <p14:creationId xmlns:p14="http://schemas.microsoft.com/office/powerpoint/2010/main" val="238257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25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30000">
              <a:srgbClr val="B5B5B5"/>
            </a:gs>
            <a:gs pos="0">
              <a:schemeClr val="bg1">
                <a:shade val="48000"/>
                <a:satMod val="230000"/>
              </a:schemeClr>
            </a:gs>
            <a:gs pos="60000">
              <a:schemeClr val="bg1">
                <a:shade val="92000"/>
                <a:satMod val="230000"/>
              </a:schemeClr>
            </a:gs>
            <a:gs pos="100000">
              <a:schemeClr val="bg1">
                <a:tint val="85000"/>
                <a:satMod val="400000"/>
              </a:schemeClr>
            </a:gs>
          </a:gsLst>
          <a:lin ang="5400000" scaled="0"/>
        </a:gra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28600"/>
            <a:ext cx="7239000" cy="1176336"/>
          </a:xfrm>
        </p:spPr>
        <p:txBody>
          <a:bodyPr>
            <a:normAutofit/>
          </a:bodyPr>
          <a:lstStyle/>
          <a:p>
            <a:pPr algn="ctr"/>
            <a:r>
              <a:rPr lang="ar-SA" sz="4800" dirty="0">
                <a:solidFill>
                  <a:schemeClr val="accent2">
                    <a:lumMod val="60000"/>
                    <a:lumOff val="40000"/>
                  </a:schemeClr>
                </a:solidFill>
                <a:latin typeface="Calibri"/>
                <a:ea typeface="Calibri"/>
                <a:cs typeface="Simplified Arabic"/>
              </a:rPr>
              <a:t>نشأة علم الاجتماع التربوي </a:t>
            </a:r>
            <a:r>
              <a:rPr lang="ar-SA" sz="4800" dirty="0" smtClean="0">
                <a:solidFill>
                  <a:schemeClr val="accent2">
                    <a:lumMod val="60000"/>
                    <a:lumOff val="40000"/>
                  </a:schemeClr>
                </a:solidFill>
                <a:latin typeface="Calibri"/>
                <a:ea typeface="Calibri"/>
                <a:cs typeface="Simplified Arabic"/>
              </a:rPr>
              <a:t>وتطوره</a:t>
            </a:r>
            <a:endParaRPr lang="en-US" sz="4800" dirty="0">
              <a:solidFill>
                <a:schemeClr val="accent2">
                  <a:lumMod val="60000"/>
                  <a:lumOff val="40000"/>
                </a:schemeClr>
              </a:solidFill>
              <a:cs typeface="PT Bold Heading" panose="02010400000000000000" pitchFamily="2" charset="-78"/>
            </a:endParaRPr>
          </a:p>
        </p:txBody>
      </p:sp>
      <p:sp>
        <p:nvSpPr>
          <p:cNvPr id="3" name="عنصر نائب للنص 2"/>
          <p:cNvSpPr>
            <a:spLocks noGrp="1"/>
          </p:cNvSpPr>
          <p:nvPr>
            <p:ph type="body" idx="1"/>
          </p:nvPr>
        </p:nvSpPr>
        <p:spPr>
          <a:xfrm>
            <a:off x="0" y="1219200"/>
            <a:ext cx="8153400" cy="5631426"/>
          </a:xfrm>
        </p:spPr>
        <p:txBody>
          <a:bodyPr>
            <a:noAutofit/>
          </a:bodyPr>
          <a:lstStyle/>
          <a:p>
            <a:pPr marL="0" marR="0" algn="r" rtl="1">
              <a:lnSpc>
                <a:spcPct val="150000"/>
              </a:lnSpc>
              <a:spcBef>
                <a:spcPts val="0"/>
              </a:spcBef>
              <a:spcAft>
                <a:spcPts val="800"/>
              </a:spcAft>
            </a:pPr>
            <a:r>
              <a:rPr lang="ar-IQ" b="1" dirty="0" smtClean="0">
                <a:solidFill>
                  <a:schemeClr val="accent1">
                    <a:lumMod val="50000"/>
                  </a:schemeClr>
                </a:solidFill>
                <a:ea typeface="Calibri"/>
                <a:cs typeface="Arial"/>
              </a:rPr>
              <a:t>علم </a:t>
            </a:r>
            <a:r>
              <a:rPr lang="ar-SA" b="1" dirty="0" smtClean="0">
                <a:solidFill>
                  <a:schemeClr val="accent1">
                    <a:lumMod val="50000"/>
                  </a:schemeClr>
                </a:solidFill>
                <a:latin typeface="Calibri"/>
                <a:ea typeface="Calibri"/>
                <a:cs typeface="Simplified Arabic"/>
              </a:rPr>
              <a:t>الاجتماع </a:t>
            </a:r>
            <a:r>
              <a:rPr lang="ar-SA" b="1" dirty="0">
                <a:solidFill>
                  <a:schemeClr val="accent1">
                    <a:lumMod val="50000"/>
                  </a:schemeClr>
                </a:solidFill>
                <a:latin typeface="Calibri"/>
                <a:ea typeface="Calibri"/>
                <a:cs typeface="Simplified Arabic"/>
              </a:rPr>
              <a:t>التربوي هو احد فروع علم الاجتماع العام، كعلم الاجتماع العائلي وعلم الاجتماع السياسي وعلم الاجتماع الصناعي ... ما هو إلا تطبيق النظريات الاجتماعية على إحدى المؤسسات الكبرى ( النظام التربوي ) في المجتمع .</a:t>
            </a:r>
            <a:endParaRPr lang="en-US" b="1" dirty="0">
              <a:solidFill>
                <a:schemeClr val="accent1">
                  <a:lumMod val="50000"/>
                </a:schemeClr>
              </a:solidFill>
              <a:latin typeface="Calibri"/>
              <a:ea typeface="Calibri"/>
              <a:cs typeface="Arial"/>
            </a:endParaRPr>
          </a:p>
          <a:p>
            <a:pPr marL="0" marR="0" indent="457200" algn="r" rtl="1">
              <a:lnSpc>
                <a:spcPct val="150000"/>
              </a:lnSpc>
              <a:spcBef>
                <a:spcPts val="0"/>
              </a:spcBef>
              <a:spcAft>
                <a:spcPts val="800"/>
              </a:spcAft>
            </a:pPr>
            <a:r>
              <a:rPr lang="ar-SA" b="1" dirty="0">
                <a:solidFill>
                  <a:schemeClr val="accent1">
                    <a:lumMod val="50000"/>
                  </a:schemeClr>
                </a:solidFill>
                <a:latin typeface="Calibri"/>
                <a:ea typeface="Calibri"/>
                <a:cs typeface="Simplified Arabic"/>
              </a:rPr>
              <a:t>يتفق علماء الاجتماع ، أن (أميل </a:t>
            </a:r>
            <a:r>
              <a:rPr lang="ar-SA" b="1" dirty="0" err="1">
                <a:solidFill>
                  <a:schemeClr val="accent1">
                    <a:lumMod val="50000"/>
                  </a:schemeClr>
                </a:solidFill>
                <a:latin typeface="Calibri"/>
                <a:ea typeface="Calibri"/>
                <a:cs typeface="Simplified Arabic"/>
              </a:rPr>
              <a:t>دوركهايم</a:t>
            </a:r>
            <a:r>
              <a:rPr lang="ar-SA" b="1" dirty="0">
                <a:solidFill>
                  <a:schemeClr val="accent1">
                    <a:lumMod val="50000"/>
                  </a:schemeClr>
                </a:solidFill>
                <a:latin typeface="Calibri"/>
                <a:ea typeface="Calibri"/>
                <a:cs typeface="Simplified Arabic"/>
              </a:rPr>
              <a:t> ) هو أول من أشار بوضوح الى الحاجة الى مدخّل اجتماعي لدراسة التربية في أواخر. القرن التاسع حشر ومطلع القرن العشرين، فخلال حياته التعليمية في جامعتي (بوردو) و (باريس ) علّم (</a:t>
            </a:r>
            <a:r>
              <a:rPr lang="ar-SA" b="1" dirty="0" err="1">
                <a:solidFill>
                  <a:schemeClr val="accent1">
                    <a:lumMod val="50000"/>
                  </a:schemeClr>
                </a:solidFill>
                <a:latin typeface="Calibri"/>
                <a:ea typeface="Calibri"/>
                <a:cs typeface="Simplified Arabic"/>
              </a:rPr>
              <a:t>دوركهايم</a:t>
            </a:r>
            <a:r>
              <a:rPr lang="ar-SA" b="1" dirty="0">
                <a:solidFill>
                  <a:schemeClr val="accent1">
                    <a:lumMod val="50000"/>
                  </a:schemeClr>
                </a:solidFill>
                <a:latin typeface="Calibri"/>
                <a:ea typeface="Calibri"/>
                <a:cs typeface="Simplified Arabic"/>
              </a:rPr>
              <a:t>) النواحي النظرية والتطبيقية في التربية بالإضافة الى علم </a:t>
            </a:r>
            <a:r>
              <a:rPr lang="ar-SA" b="1" dirty="0" smtClean="0">
                <a:solidFill>
                  <a:schemeClr val="accent1">
                    <a:lumMod val="50000"/>
                  </a:schemeClr>
                </a:solidFill>
                <a:latin typeface="Calibri"/>
                <a:ea typeface="Calibri"/>
                <a:cs typeface="Simplified Arabic"/>
              </a:rPr>
              <a:t>الاجتماع</a:t>
            </a:r>
            <a:r>
              <a:rPr lang="ar-IQ" b="1" baseline="30000" dirty="0">
                <a:solidFill>
                  <a:schemeClr val="accent1">
                    <a:lumMod val="50000"/>
                  </a:schemeClr>
                </a:solidFill>
                <a:latin typeface="Calibri"/>
                <a:ea typeface="Calibri"/>
                <a:cs typeface="Simplified Arabic"/>
              </a:rPr>
              <a:t> </a:t>
            </a:r>
            <a:r>
              <a:rPr lang="ar-SA" b="1" dirty="0" smtClean="0">
                <a:solidFill>
                  <a:schemeClr val="accent1">
                    <a:lumMod val="50000"/>
                  </a:schemeClr>
                </a:solidFill>
                <a:latin typeface="Calibri"/>
                <a:ea typeface="Calibri"/>
                <a:cs typeface="Simplified Arabic"/>
              </a:rPr>
              <a:t>وتعد </a:t>
            </a:r>
            <a:r>
              <a:rPr lang="ar-SA" b="1" dirty="0">
                <a:solidFill>
                  <a:schemeClr val="accent1">
                    <a:lumMod val="50000"/>
                  </a:schemeClr>
                </a:solidFill>
                <a:latin typeface="Calibri"/>
                <a:ea typeface="Calibri"/>
                <a:cs typeface="Simplified Arabic"/>
              </a:rPr>
              <a:t>المحاضرات الأولى التي ألقاها (</a:t>
            </a:r>
            <a:r>
              <a:rPr lang="ar-SA" b="1" dirty="0" err="1">
                <a:solidFill>
                  <a:schemeClr val="accent1">
                    <a:lumMod val="50000"/>
                  </a:schemeClr>
                </a:solidFill>
                <a:latin typeface="Calibri"/>
                <a:ea typeface="Calibri"/>
                <a:cs typeface="Simplified Arabic"/>
              </a:rPr>
              <a:t>دوركهايم</a:t>
            </a:r>
            <a:r>
              <a:rPr lang="ar-SA" b="1" dirty="0">
                <a:solidFill>
                  <a:schemeClr val="accent1">
                    <a:lumMod val="50000"/>
                  </a:schemeClr>
                </a:solidFill>
                <a:latin typeface="Calibri"/>
                <a:ea typeface="Calibri"/>
                <a:cs typeface="Simplified Arabic"/>
              </a:rPr>
              <a:t> ) في (السوربون) والتي بدأت عام(١٩٠٢) بمثابة اللحظات الأولى التي بدأ فيها علم الاجتماع التربوي يأخذ صيغته ومنحاه، وقد جمعت هذه المحاضرات ونشرت تحت عنوان ( التربية الأخلاقية ) وذلك بعد وفاته </a:t>
            </a:r>
            <a:r>
              <a:rPr lang="ar-SA" b="1" dirty="0" smtClean="0">
                <a:solidFill>
                  <a:schemeClr val="accent1">
                    <a:lumMod val="50000"/>
                  </a:schemeClr>
                </a:solidFill>
                <a:latin typeface="Calibri"/>
                <a:ea typeface="Calibri"/>
                <a:cs typeface="Simplified Arabic"/>
              </a:rPr>
              <a:t>وفي </a:t>
            </a:r>
            <a:r>
              <a:rPr lang="ar-SA" b="1" dirty="0">
                <a:solidFill>
                  <a:schemeClr val="accent1">
                    <a:lumMod val="50000"/>
                  </a:schemeClr>
                </a:solidFill>
                <a:latin typeface="Calibri"/>
                <a:ea typeface="Calibri"/>
                <a:cs typeface="Simplified Arabic"/>
              </a:rPr>
              <a:t>هذه المحاضرات كان يقول( </a:t>
            </a:r>
            <a:r>
              <a:rPr lang="ar-SA" b="1" dirty="0" err="1">
                <a:solidFill>
                  <a:schemeClr val="accent1">
                    <a:lumMod val="50000"/>
                  </a:schemeClr>
                </a:solidFill>
                <a:latin typeface="Calibri"/>
                <a:ea typeface="Calibri"/>
                <a:cs typeface="Simplified Arabic"/>
              </a:rPr>
              <a:t>دوركهايم</a:t>
            </a:r>
            <a:r>
              <a:rPr lang="ar-SA" b="1" dirty="0">
                <a:solidFill>
                  <a:schemeClr val="accent1">
                    <a:lumMod val="50000"/>
                  </a:schemeClr>
                </a:solidFill>
                <a:latin typeface="Calibri"/>
                <a:ea typeface="Calibri"/>
                <a:cs typeface="Simplified Arabic"/>
              </a:rPr>
              <a:t> ) انّه كعالم اجتماع ينظر الى التربية ويعتبرها شيئاً اجتماعياً اساسياً، في طبيعته وفي أصول ووظيفته، لذلك ترتبط نظرية التربية بصورة أشد وضوحاً بعلم الاجتماع اكثر من أي علم </a:t>
            </a:r>
            <a:r>
              <a:rPr lang="ar-SA" b="1" dirty="0" smtClean="0">
                <a:solidFill>
                  <a:schemeClr val="accent1">
                    <a:lumMod val="50000"/>
                  </a:schemeClr>
                </a:solidFill>
                <a:latin typeface="Calibri"/>
                <a:ea typeface="Calibri"/>
                <a:cs typeface="Simplified Arabic"/>
              </a:rPr>
              <a:t>آخر</a:t>
            </a:r>
            <a:endParaRPr lang="en-US" b="1" dirty="0">
              <a:solidFill>
                <a:schemeClr val="accent1">
                  <a:lumMod val="50000"/>
                </a:schemeClr>
              </a:solidFill>
              <a:effectLst/>
              <a:latin typeface="Calibri"/>
              <a:ea typeface="Calibri"/>
              <a:cs typeface="Arial"/>
            </a:endParaRPr>
          </a:p>
        </p:txBody>
      </p:sp>
    </p:spTree>
    <p:extLst>
      <p:ext uri="{BB962C8B-B14F-4D97-AF65-F5344CB8AC3E}">
        <p14:creationId xmlns:p14="http://schemas.microsoft.com/office/powerpoint/2010/main" val="4130349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50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152400" y="228600"/>
            <a:ext cx="7696200" cy="6477000"/>
          </a:xfrm>
        </p:spPr>
        <p:txBody>
          <a:bodyPr>
            <a:noAutofit/>
          </a:bodyPr>
          <a:lstStyle/>
          <a:p>
            <a:pPr marL="0" marR="0" algn="r" rtl="1">
              <a:spcBef>
                <a:spcPts val="0"/>
              </a:spcBef>
              <a:spcAft>
                <a:spcPts val="0"/>
              </a:spcAft>
            </a:pPr>
            <a:r>
              <a:rPr lang="ar-SA" sz="2400" b="1" dirty="0">
                <a:solidFill>
                  <a:schemeClr val="accent1">
                    <a:lumMod val="50000"/>
                  </a:schemeClr>
                </a:solidFill>
                <a:ea typeface="Calibri"/>
                <a:cs typeface="Simplified Arabic"/>
              </a:rPr>
              <a:t>ويضاف الى ذلك ان ( </a:t>
            </a:r>
            <a:r>
              <a:rPr lang="ar-SA" sz="2400" b="1" dirty="0" err="1">
                <a:solidFill>
                  <a:schemeClr val="accent1">
                    <a:lumMod val="50000"/>
                  </a:schemeClr>
                </a:solidFill>
                <a:ea typeface="Calibri"/>
                <a:cs typeface="Simplified Arabic"/>
              </a:rPr>
              <a:t>دوركهايم</a:t>
            </a:r>
            <a:r>
              <a:rPr lang="ar-SA" sz="2400" b="1" dirty="0">
                <a:solidFill>
                  <a:schemeClr val="accent1">
                    <a:lumMod val="50000"/>
                  </a:schemeClr>
                </a:solidFill>
                <a:ea typeface="Calibri"/>
                <a:cs typeface="Simplified Arabic"/>
              </a:rPr>
              <a:t> ) ترك لنا عملين آخرين لا يقلان أهمية عن ( التربية الأخلاقية) وهما (التربية والمجتمع ) و ( التطور التربوي في </a:t>
            </a:r>
            <a:r>
              <a:rPr lang="ar-SA" sz="2400" b="1" dirty="0" smtClean="0">
                <a:solidFill>
                  <a:schemeClr val="accent1">
                    <a:lumMod val="50000"/>
                  </a:schemeClr>
                </a:solidFill>
                <a:ea typeface="Calibri"/>
                <a:cs typeface="Simplified Arabic"/>
              </a:rPr>
              <a:t>فرنسا</a:t>
            </a:r>
            <a:r>
              <a:rPr lang="ar-IQ" sz="2400" b="1" dirty="0" smtClean="0">
                <a:solidFill>
                  <a:schemeClr val="accent1">
                    <a:lumMod val="50000"/>
                  </a:schemeClr>
                </a:solidFill>
                <a:ea typeface="Calibri"/>
                <a:cs typeface="Simplified Arabic"/>
              </a:rPr>
              <a:t>)</a:t>
            </a:r>
            <a:r>
              <a:rPr lang="ar-SA" sz="2400" b="1" dirty="0" smtClean="0">
                <a:solidFill>
                  <a:schemeClr val="accent1">
                    <a:lumMod val="50000"/>
                  </a:schemeClr>
                </a:solidFill>
                <a:ea typeface="Calibri"/>
                <a:cs typeface="Simplified Arabic"/>
              </a:rPr>
              <a:t> وتعد </a:t>
            </a:r>
            <a:r>
              <a:rPr lang="ar-SA" sz="2400" b="1" dirty="0">
                <a:solidFill>
                  <a:schemeClr val="accent1">
                    <a:lumMod val="50000"/>
                  </a:schemeClr>
                </a:solidFill>
                <a:ea typeface="Calibri"/>
                <a:cs typeface="Simplified Arabic"/>
              </a:rPr>
              <a:t>هذه الأعمال من أهم الأعمال التي سجلت في مجال النظرية الاجتماعية التربوية على وجه </a:t>
            </a:r>
            <a:r>
              <a:rPr lang="ar-SA" sz="2400" b="1" dirty="0" smtClean="0">
                <a:solidFill>
                  <a:schemeClr val="accent1">
                    <a:lumMod val="50000"/>
                  </a:schemeClr>
                </a:solidFill>
                <a:ea typeface="Calibri"/>
                <a:cs typeface="Simplified Arabic"/>
              </a:rPr>
              <a:t>العموم</a:t>
            </a:r>
            <a:r>
              <a:rPr lang="ar-IQ" sz="2400" b="1" dirty="0" smtClean="0">
                <a:solidFill>
                  <a:schemeClr val="accent1">
                    <a:lumMod val="50000"/>
                  </a:schemeClr>
                </a:solidFill>
                <a:ea typeface="Calibri"/>
                <a:cs typeface="Simplified Arabic"/>
              </a:rPr>
              <a:t>.</a:t>
            </a:r>
          </a:p>
          <a:p>
            <a:pPr marL="0" marR="0" algn="r" rtl="1">
              <a:spcBef>
                <a:spcPts val="0"/>
              </a:spcBef>
              <a:spcAft>
                <a:spcPts val="0"/>
              </a:spcAft>
            </a:pPr>
            <a:r>
              <a:rPr lang="ar-SA" sz="2400" b="1" dirty="0">
                <a:solidFill>
                  <a:schemeClr val="accent1">
                    <a:lumMod val="50000"/>
                  </a:schemeClr>
                </a:solidFill>
                <a:ea typeface="Calibri"/>
                <a:cs typeface="Simplified Arabic"/>
              </a:rPr>
              <a:t>وكان لعالم الاجتماع الفرنسي (</a:t>
            </a:r>
            <a:r>
              <a:rPr lang="ar-SA" sz="2400" b="1" dirty="0" err="1">
                <a:solidFill>
                  <a:schemeClr val="accent1">
                    <a:lumMod val="50000"/>
                  </a:schemeClr>
                </a:solidFill>
                <a:ea typeface="Calibri"/>
                <a:cs typeface="Simplified Arabic"/>
              </a:rPr>
              <a:t>جاكارد</a:t>
            </a:r>
            <a:r>
              <a:rPr lang="ar-SA" sz="2400" b="1" dirty="0">
                <a:solidFill>
                  <a:schemeClr val="accent1">
                    <a:lumMod val="50000"/>
                  </a:schemeClr>
                </a:solidFill>
                <a:ea typeface="Calibri"/>
                <a:cs typeface="Simplified Arabic"/>
              </a:rPr>
              <a:t>) فضل الإسهام في تطوير أفكار ( </a:t>
            </a:r>
            <a:r>
              <a:rPr lang="ar-SA" sz="2400" b="1" dirty="0" err="1">
                <a:solidFill>
                  <a:schemeClr val="accent1">
                    <a:lumMod val="50000"/>
                  </a:schemeClr>
                </a:solidFill>
                <a:ea typeface="Calibri"/>
                <a:cs typeface="Simplified Arabic"/>
              </a:rPr>
              <a:t>دوركهايم</a:t>
            </a:r>
            <a:r>
              <a:rPr lang="ar-SA" sz="2400" b="1" dirty="0">
                <a:solidFill>
                  <a:schemeClr val="accent1">
                    <a:lumMod val="50000"/>
                  </a:schemeClr>
                </a:solidFill>
                <a:ea typeface="Calibri"/>
                <a:cs typeface="Simplified Arabic"/>
              </a:rPr>
              <a:t> ) وإبراز معالم واتجاهات علم الاجتماع التربوي الفرنسي، وتبرز أفكار( </a:t>
            </a:r>
            <a:r>
              <a:rPr lang="ar-SA" sz="2400" b="1" dirty="0" err="1">
                <a:solidFill>
                  <a:schemeClr val="accent1">
                    <a:lumMod val="50000"/>
                  </a:schemeClr>
                </a:solidFill>
                <a:ea typeface="Calibri"/>
                <a:cs typeface="Simplified Arabic"/>
              </a:rPr>
              <a:t>جاكارد</a:t>
            </a:r>
            <a:r>
              <a:rPr lang="ar-SA" sz="2400" b="1" dirty="0">
                <a:solidFill>
                  <a:schemeClr val="accent1">
                    <a:lumMod val="50000"/>
                  </a:schemeClr>
                </a:solidFill>
                <a:ea typeface="Calibri"/>
                <a:cs typeface="Simplified Arabic"/>
              </a:rPr>
              <a:t> ) التربوية في كتابه (</a:t>
            </a:r>
            <a:r>
              <a:rPr lang="ar-SA" sz="2400" b="1" dirty="0" err="1">
                <a:solidFill>
                  <a:schemeClr val="accent1">
                    <a:lumMod val="50000"/>
                  </a:schemeClr>
                </a:solidFill>
                <a:ea typeface="Calibri"/>
                <a:cs typeface="Simplified Arabic"/>
              </a:rPr>
              <a:t>سوسيولوجيا</a:t>
            </a:r>
            <a:r>
              <a:rPr lang="ar-SA" sz="2400" b="1" dirty="0">
                <a:solidFill>
                  <a:schemeClr val="accent1">
                    <a:lumMod val="50000"/>
                  </a:schemeClr>
                </a:solidFill>
                <a:ea typeface="Calibri"/>
                <a:cs typeface="Simplified Arabic"/>
              </a:rPr>
              <a:t> للتربية ) عام ١٩٦٢ حيث حاول ان يسلط الضوء على أزمة التعليم التي كانت تعانيها فرنسا في هذه المرحلة، واذا كان علم الاجتماع التربوي قد ظهر في فرنسا في العقدين الأول والثاني من القرن العشرين فإنه بدأ يتطور على نحو متسارع للغاية بعد الحرب العالمية الثانية، ويتجلى ذلك في نمو كبير للدراسات النظرية والأبحاث الميدانية التي شهدتها فرنسا في هذه المرحلة على أيدي كبار </a:t>
            </a:r>
            <a:r>
              <a:rPr lang="ar-SA" sz="2400" b="1" dirty="0" err="1">
                <a:solidFill>
                  <a:schemeClr val="accent1">
                    <a:lumMod val="50000"/>
                  </a:schemeClr>
                </a:solidFill>
                <a:ea typeface="Calibri"/>
                <a:cs typeface="Simplified Arabic"/>
              </a:rPr>
              <a:t>السوسيولوجيين</a:t>
            </a:r>
            <a:r>
              <a:rPr lang="ar-SA" sz="2400" b="1" dirty="0">
                <a:solidFill>
                  <a:schemeClr val="accent1">
                    <a:lumMod val="50000"/>
                  </a:schemeClr>
                </a:solidFill>
                <a:ea typeface="Calibri"/>
                <a:cs typeface="Simplified Arabic"/>
              </a:rPr>
              <a:t> والمفكرين التربويين مثل دراسات (جيرارد ) و ( </a:t>
            </a:r>
            <a:r>
              <a:rPr lang="ar-SA" sz="2400" b="1" dirty="0" err="1">
                <a:solidFill>
                  <a:schemeClr val="accent1">
                    <a:lumMod val="50000"/>
                  </a:schemeClr>
                </a:solidFill>
                <a:ea typeface="Calibri"/>
                <a:cs typeface="Simplified Arabic"/>
              </a:rPr>
              <a:t>باستيد</a:t>
            </a:r>
            <a:r>
              <a:rPr lang="ar-SA" sz="2400" b="1" dirty="0">
                <a:solidFill>
                  <a:schemeClr val="accent1">
                    <a:lumMod val="50000"/>
                  </a:schemeClr>
                </a:solidFill>
                <a:ea typeface="Calibri"/>
                <a:cs typeface="Simplified Arabic"/>
              </a:rPr>
              <a:t> ) اللذان أوليا مسألة تأثير الانتماء الاجتماعي في مستوى التحصيل المدرسي أهمية خاصة في أبحاثهم ولا سيما في بحثهم المعروف حول ( الطبقية الاجتماعية وديمقراطية التعليم ) </a:t>
            </a:r>
            <a:r>
              <a:rPr lang="ar-SA" sz="2400" b="1" dirty="0" smtClean="0">
                <a:solidFill>
                  <a:schemeClr val="accent1">
                    <a:lumMod val="50000"/>
                  </a:schemeClr>
                </a:solidFill>
                <a:ea typeface="Calibri"/>
                <a:cs typeface="Simplified Arabic"/>
              </a:rPr>
              <a:t>الذي </a:t>
            </a:r>
            <a:r>
              <a:rPr lang="ar-SA" sz="2400" b="1" dirty="0">
                <a:solidFill>
                  <a:schemeClr val="accent1">
                    <a:lumMod val="50000"/>
                  </a:schemeClr>
                </a:solidFill>
                <a:ea typeface="Calibri"/>
                <a:cs typeface="Simplified Arabic"/>
              </a:rPr>
              <a:t>اجري </a:t>
            </a:r>
            <a:r>
              <a:rPr lang="ar-SA" sz="2400" b="1" dirty="0" smtClean="0">
                <a:solidFill>
                  <a:schemeClr val="accent1">
                    <a:lumMod val="50000"/>
                  </a:schemeClr>
                </a:solidFill>
                <a:ea typeface="Calibri"/>
                <a:cs typeface="Simplified Arabic"/>
              </a:rPr>
              <a:t>عام</a:t>
            </a:r>
            <a:r>
              <a:rPr lang="ar-IQ" sz="2400" b="1" dirty="0" smtClean="0">
                <a:solidFill>
                  <a:schemeClr val="accent1">
                    <a:lumMod val="50000"/>
                  </a:schemeClr>
                </a:solidFill>
                <a:ea typeface="Calibri"/>
                <a:cs typeface="Simplified Arabic"/>
              </a:rPr>
              <a:t> 1963.</a:t>
            </a:r>
          </a:p>
          <a:p>
            <a:pPr marL="0" marR="0" algn="r" rtl="1">
              <a:spcBef>
                <a:spcPts val="0"/>
              </a:spcBef>
              <a:spcAft>
                <a:spcPts val="0"/>
              </a:spcAft>
            </a:pPr>
            <a:endParaRPr lang="en-US" sz="2400" b="1"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661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50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152400" y="152400"/>
            <a:ext cx="7696200" cy="6553200"/>
          </a:xfrm>
        </p:spPr>
        <p:txBody>
          <a:bodyPr>
            <a:normAutofit/>
          </a:bodyPr>
          <a:lstStyle/>
          <a:p>
            <a:pPr marL="0" marR="0" algn="just" rtl="1">
              <a:spcBef>
                <a:spcPts val="0"/>
              </a:spcBef>
              <a:spcAft>
                <a:spcPts val="0"/>
              </a:spcAft>
            </a:pPr>
            <a:r>
              <a:rPr lang="ar-SA" sz="2400" b="1" dirty="0">
                <a:solidFill>
                  <a:schemeClr val="accent1">
                    <a:lumMod val="50000"/>
                  </a:schemeClr>
                </a:solidFill>
                <a:ea typeface="Calibri"/>
                <a:cs typeface="Simplified Arabic"/>
              </a:rPr>
              <a:t>ومن الأعمال التي أغنت </a:t>
            </a:r>
            <a:r>
              <a:rPr lang="ar-SA" sz="2400" b="1" dirty="0" err="1">
                <a:solidFill>
                  <a:schemeClr val="accent1">
                    <a:lumMod val="50000"/>
                  </a:schemeClr>
                </a:solidFill>
                <a:ea typeface="Calibri"/>
                <a:cs typeface="Simplified Arabic"/>
              </a:rPr>
              <a:t>السوسيولوجيا</a:t>
            </a:r>
            <a:r>
              <a:rPr lang="ar-SA" sz="2400" b="1" dirty="0">
                <a:solidFill>
                  <a:schemeClr val="accent1">
                    <a:lumMod val="50000"/>
                  </a:schemeClr>
                </a:solidFill>
                <a:ea typeface="Calibri"/>
                <a:cs typeface="Simplified Arabic"/>
              </a:rPr>
              <a:t> التربوية في فرنسا تبرز الأعمال المشتركة التي قام بها كل من ( </a:t>
            </a:r>
            <a:r>
              <a:rPr lang="ar-SA" sz="2400" b="1" dirty="0" err="1">
                <a:solidFill>
                  <a:schemeClr val="accent1">
                    <a:lumMod val="50000"/>
                  </a:schemeClr>
                </a:solidFill>
                <a:ea typeface="Calibri"/>
                <a:cs typeface="Simplified Arabic"/>
              </a:rPr>
              <a:t>بودلو</a:t>
            </a:r>
            <a:r>
              <a:rPr lang="ar-SA" sz="2400" b="1" dirty="0">
                <a:solidFill>
                  <a:schemeClr val="accent1">
                    <a:lumMod val="50000"/>
                  </a:schemeClr>
                </a:solidFill>
                <a:ea typeface="Calibri"/>
                <a:cs typeface="Simplified Arabic"/>
              </a:rPr>
              <a:t> ) و ( </a:t>
            </a:r>
            <a:r>
              <a:rPr lang="ar-SA" sz="2400" b="1" dirty="0" err="1">
                <a:solidFill>
                  <a:schemeClr val="accent1">
                    <a:lumMod val="50000"/>
                  </a:schemeClr>
                </a:solidFill>
                <a:ea typeface="Calibri"/>
                <a:cs typeface="Simplified Arabic"/>
              </a:rPr>
              <a:t>استابليه</a:t>
            </a:r>
            <a:r>
              <a:rPr lang="ar-SA" sz="2400" b="1" dirty="0">
                <a:solidFill>
                  <a:schemeClr val="accent1">
                    <a:lumMod val="50000"/>
                  </a:schemeClr>
                </a:solidFill>
                <a:ea typeface="Calibri"/>
                <a:cs typeface="Simplified Arabic"/>
              </a:rPr>
              <a:t> ) ولا سيما كتابهما الشهير ( المدرسة الرأسماليّة في فرنسيا ) الذي اخذ صدى عالمياً حيث يتناول فيه الباحثان وضعية المدرسة الفرنسية بوصفها أداة أيديولوجية توظف في خدمة الطبقات الاجتماعية البرجوازية وتعمل على تعزيز هيمنة وسلطة هذه الطبقة على حساب الطبقات الاجتماعية الشعبية. ومن أهم الأعمال التي شهدتها فرنساً في مجال البحث </a:t>
            </a:r>
            <a:r>
              <a:rPr lang="ar-SA" sz="2400" b="1" dirty="0" err="1">
                <a:solidFill>
                  <a:schemeClr val="accent1">
                    <a:lumMod val="50000"/>
                  </a:schemeClr>
                </a:solidFill>
                <a:ea typeface="Calibri"/>
                <a:cs typeface="Simplified Arabic"/>
              </a:rPr>
              <a:t>السوسيولوجي</a:t>
            </a:r>
            <a:r>
              <a:rPr lang="ar-SA" sz="2400" b="1" dirty="0">
                <a:solidFill>
                  <a:schemeClr val="accent1">
                    <a:lumMod val="50000"/>
                  </a:schemeClr>
                </a:solidFill>
                <a:ea typeface="Calibri"/>
                <a:cs typeface="Simplified Arabic"/>
              </a:rPr>
              <a:t> التربوي هو العمل الذي قام به (</a:t>
            </a:r>
            <a:r>
              <a:rPr lang="ar-SA" sz="2400" b="1" dirty="0" err="1">
                <a:solidFill>
                  <a:schemeClr val="accent1">
                    <a:lumMod val="50000"/>
                  </a:schemeClr>
                </a:solidFill>
                <a:ea typeface="Calibri"/>
                <a:cs typeface="Simplified Arabic"/>
              </a:rPr>
              <a:t>رايموند</a:t>
            </a:r>
            <a:r>
              <a:rPr lang="ar-SA" sz="2400" b="1" dirty="0">
                <a:solidFill>
                  <a:schemeClr val="accent1">
                    <a:lumMod val="50000"/>
                  </a:schemeClr>
                </a:solidFill>
                <a:ea typeface="Calibri"/>
                <a:cs typeface="Simplified Arabic"/>
              </a:rPr>
              <a:t> </a:t>
            </a:r>
            <a:r>
              <a:rPr lang="ar-SA" sz="2400" b="1" dirty="0" err="1">
                <a:solidFill>
                  <a:schemeClr val="accent1">
                    <a:lumMod val="50000"/>
                  </a:schemeClr>
                </a:solidFill>
                <a:ea typeface="Calibri"/>
                <a:cs typeface="Simplified Arabic"/>
              </a:rPr>
              <a:t>بودون</a:t>
            </a:r>
            <a:r>
              <a:rPr lang="ar-SA" sz="2400" b="1" dirty="0">
                <a:solidFill>
                  <a:schemeClr val="accent1">
                    <a:lumMod val="50000"/>
                  </a:schemeClr>
                </a:solidFill>
                <a:ea typeface="Calibri"/>
                <a:cs typeface="Simplified Arabic"/>
              </a:rPr>
              <a:t>) بعنوان ( تفاوت </a:t>
            </a:r>
            <a:r>
              <a:rPr lang="ar-SA" sz="2400" b="1" dirty="0" err="1">
                <a:solidFill>
                  <a:schemeClr val="accent1">
                    <a:lumMod val="50000"/>
                  </a:schemeClr>
                </a:solidFill>
                <a:ea typeface="Calibri"/>
                <a:cs typeface="Simplified Arabic"/>
              </a:rPr>
              <a:t>الحضوض</a:t>
            </a:r>
            <a:r>
              <a:rPr lang="ar-SA" sz="2400" b="1" dirty="0">
                <a:solidFill>
                  <a:schemeClr val="accent1">
                    <a:lumMod val="50000"/>
                  </a:schemeClr>
                </a:solidFill>
                <a:ea typeface="Calibri"/>
                <a:cs typeface="Simplified Arabic"/>
              </a:rPr>
              <a:t>) وهي دراسة تسعى كما يعلن ( </a:t>
            </a:r>
            <a:r>
              <a:rPr lang="ar-SA" sz="2400" b="1" dirty="0" err="1">
                <a:solidFill>
                  <a:schemeClr val="accent1">
                    <a:lumMod val="50000"/>
                  </a:schemeClr>
                </a:solidFill>
                <a:ea typeface="Calibri"/>
                <a:cs typeface="Simplified Arabic"/>
              </a:rPr>
              <a:t>بودون</a:t>
            </a:r>
            <a:r>
              <a:rPr lang="ar-SA" sz="2400" b="1" dirty="0">
                <a:solidFill>
                  <a:schemeClr val="accent1">
                    <a:lumMod val="50000"/>
                  </a:schemeClr>
                </a:solidFill>
                <a:ea typeface="Calibri"/>
                <a:cs typeface="Simplified Arabic"/>
              </a:rPr>
              <a:t> ) نفسه الى دراسة الحراك الاجتماعي في المجتمعات الصناعية المعاصرة ودور المدرسة في توجيه الحراك الاجتماعي وتحديد البنية الطبقية للتلاميذ والطلاب </a:t>
            </a:r>
            <a:r>
              <a:rPr lang="ar-SA" sz="2400" b="1" dirty="0" smtClean="0">
                <a:solidFill>
                  <a:schemeClr val="accent1">
                    <a:lumMod val="50000"/>
                  </a:schemeClr>
                </a:solidFill>
                <a:ea typeface="Calibri"/>
                <a:cs typeface="Simplified Arabic"/>
              </a:rPr>
              <a:t>والدارسين</a:t>
            </a:r>
            <a:r>
              <a:rPr lang="ar-IQ" sz="2400" b="1" dirty="0" smtClean="0">
                <a:solidFill>
                  <a:schemeClr val="accent1">
                    <a:lumMod val="50000"/>
                  </a:schemeClr>
                </a:solidFill>
                <a:ea typeface="Calibri"/>
                <a:cs typeface="Simplified Arabic"/>
              </a:rPr>
              <a:t>.</a:t>
            </a:r>
          </a:p>
          <a:p>
            <a:pPr marL="0" marR="0" algn="just" rtl="1">
              <a:spcBef>
                <a:spcPts val="0"/>
              </a:spcBef>
              <a:spcAft>
                <a:spcPts val="0"/>
              </a:spcAft>
            </a:pPr>
            <a:r>
              <a:rPr lang="ar-SA" sz="2400" b="1" dirty="0">
                <a:solidFill>
                  <a:schemeClr val="accent1">
                    <a:lumMod val="50000"/>
                  </a:schemeClr>
                </a:solidFill>
                <a:ea typeface="Calibri"/>
                <a:cs typeface="Simplified Arabic"/>
              </a:rPr>
              <a:t>اما في الولايات المتحدة الأمريكية فقد سجل الفكر الاجتماعي التربوي حركة نمو موازية الى حد كبير لاتجاهات الفكر الاجتماعي التربوي في فرنسا، لقد أدرك المفكرون الأمريكيون في مرحلة مبكرة جداً أهمية إسناد التربية الى علم الاجتماع ويبرز ذلك في قول ( هاريس ) مستشار التربية في الولايات المتحدة الأمريكية عام (١٨٩٣) ( ليس هناك فلسفة للتربية تعتبر أساسية إلا إذا كانت مبنية على علم الاجتماع).</a:t>
            </a:r>
            <a:endParaRPr lang="en-US" sz="2400" b="1"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0868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50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type="body" idx="1"/>
          </p:nvPr>
        </p:nvSpPr>
        <p:spPr>
          <a:xfrm>
            <a:off x="152400" y="228600"/>
            <a:ext cx="7467600" cy="6553200"/>
          </a:xfrm>
        </p:spPr>
        <p:txBody>
          <a:bodyPr>
            <a:noAutofit/>
          </a:bodyPr>
          <a:lstStyle/>
          <a:p>
            <a:pPr marL="0" marR="0" algn="just" rtl="1">
              <a:spcBef>
                <a:spcPts val="0"/>
              </a:spcBef>
              <a:spcAft>
                <a:spcPts val="0"/>
              </a:spcAft>
            </a:pPr>
            <a:r>
              <a:rPr lang="ar-SA" dirty="0">
                <a:solidFill>
                  <a:schemeClr val="accent1">
                    <a:lumMod val="75000"/>
                  </a:schemeClr>
                </a:solidFill>
                <a:latin typeface="Times New Roman" panose="02020603050405020304" pitchFamily="18" charset="0"/>
                <a:cs typeface="Times New Roman" panose="02020603050405020304" pitchFamily="18" charset="0"/>
              </a:rPr>
              <a:t>ويعد البرفسور ( </a:t>
            </a:r>
            <a:r>
              <a:rPr lang="ar-SA" dirty="0" err="1">
                <a:solidFill>
                  <a:schemeClr val="accent1">
                    <a:lumMod val="75000"/>
                  </a:schemeClr>
                </a:solidFill>
                <a:latin typeface="Times New Roman" panose="02020603050405020304" pitchFamily="18" charset="0"/>
                <a:cs typeface="Times New Roman" panose="02020603050405020304" pitchFamily="18" charset="0"/>
              </a:rPr>
              <a:t>هنرى</a:t>
            </a:r>
            <a:r>
              <a:rPr lang="ar-SA" dirty="0">
                <a:solidFill>
                  <a:schemeClr val="accent1">
                    <a:lumMod val="75000"/>
                  </a:schemeClr>
                </a:solidFill>
                <a:latin typeface="Times New Roman" panose="02020603050405020304" pitchFamily="18" charset="0"/>
                <a:cs typeface="Times New Roman" panose="02020603050405020304" pitchFamily="18" charset="0"/>
              </a:rPr>
              <a:t> </a:t>
            </a:r>
            <a:r>
              <a:rPr lang="ar-SA" dirty="0" err="1">
                <a:solidFill>
                  <a:schemeClr val="accent1">
                    <a:lumMod val="75000"/>
                  </a:schemeClr>
                </a:solidFill>
                <a:latin typeface="Times New Roman" panose="02020603050405020304" pitchFamily="18" charset="0"/>
                <a:cs typeface="Times New Roman" panose="02020603050405020304" pitchFamily="18" charset="0"/>
              </a:rPr>
              <a:t>سوزلو</a:t>
            </a:r>
            <a:r>
              <a:rPr lang="ar-SA" dirty="0">
                <a:solidFill>
                  <a:schemeClr val="accent1">
                    <a:lumMod val="75000"/>
                  </a:schemeClr>
                </a:solidFill>
                <a:latin typeface="Times New Roman" panose="02020603050405020304" pitchFamily="18" charset="0"/>
                <a:cs typeface="Times New Roman" panose="02020603050405020304" pitchFamily="18" charset="0"/>
              </a:rPr>
              <a:t> ) أول من استخدم مفهوم علم الاجتماع التربوي في الولايات المتحدة الأمريكية وذلك عام ١٩١٠ في كلية المعلمين بجامعة كولومبيا بمدينة نيويورك. وفي عام ١٩١٧ نشر ( وليام </a:t>
            </a:r>
            <a:r>
              <a:rPr lang="ar-SA" dirty="0" err="1">
                <a:solidFill>
                  <a:schemeClr val="accent1">
                    <a:lumMod val="75000"/>
                  </a:schemeClr>
                </a:solidFill>
                <a:latin typeface="Times New Roman" panose="02020603050405020304" pitchFamily="18" charset="0"/>
                <a:cs typeface="Times New Roman" panose="02020603050405020304" pitchFamily="18" charset="0"/>
              </a:rPr>
              <a:t>هاولى</a:t>
            </a:r>
            <a:r>
              <a:rPr lang="ar-SA" dirty="0">
                <a:solidFill>
                  <a:schemeClr val="accent1">
                    <a:lumMod val="75000"/>
                  </a:schemeClr>
                </a:solidFill>
                <a:latin typeface="Times New Roman" panose="02020603050405020304" pitchFamily="18" charset="0"/>
                <a:cs typeface="Times New Roman" panose="02020603050405020304" pitchFamily="18" charset="0"/>
              </a:rPr>
              <a:t> سميث) كتاباً بعنوان ( مدخل الى علم الاجتماع التربوي ) وقد عرف (سميث) هذا العلم بأنه ( علم يستخدم نظريات علم الاجتماع وميادينه في دراسة قضايا التربية ونظرياتها وممارستها ) وفي العشرينيات من هذا القرن (قرن العشرين) ظهرت في الولايات المتحدة الأمريكية عدداً من الكتب الجامعية وعدداً كبيراً من الدوريات العلمية في مجال علم الاجتماع التربوي، وشهدت الأبحاث الميدانية نمواً كبيراً على </a:t>
            </a:r>
            <a:r>
              <a:rPr lang="ar-SA" dirty="0">
                <a:solidFill>
                  <a:schemeClr val="accent1">
                    <a:lumMod val="75000"/>
                  </a:schemeClr>
                </a:solidFill>
                <a:latin typeface="Times New Roman" panose="02020603050405020304" pitchFamily="18" charset="0"/>
                <a:cs typeface="Times New Roman" panose="02020603050405020304" pitchFamily="18" charset="0"/>
              </a:rPr>
              <a:t>مست</a:t>
            </a:r>
            <a:r>
              <a:rPr lang="ar-IQ" dirty="0">
                <a:solidFill>
                  <a:schemeClr val="accent1">
                    <a:lumMod val="75000"/>
                  </a:schemeClr>
                </a:solidFill>
                <a:latin typeface="Times New Roman" panose="02020603050405020304" pitchFamily="18" charset="0"/>
                <a:cs typeface="Times New Roman" panose="02020603050405020304" pitchFamily="18" charset="0"/>
              </a:rPr>
              <a:t>و</a:t>
            </a:r>
            <a:r>
              <a:rPr lang="ar-SA" dirty="0">
                <a:solidFill>
                  <a:schemeClr val="accent1">
                    <a:lumMod val="75000"/>
                  </a:schemeClr>
                </a:solidFill>
                <a:latin typeface="Times New Roman" panose="02020603050405020304" pitchFamily="18" charset="0"/>
                <a:cs typeface="Times New Roman" panose="02020603050405020304" pitchFamily="18" charset="0"/>
              </a:rPr>
              <a:t>ى </a:t>
            </a:r>
            <a:r>
              <a:rPr lang="ar-SA" dirty="0">
                <a:solidFill>
                  <a:schemeClr val="accent1">
                    <a:lumMod val="75000"/>
                  </a:schemeClr>
                </a:solidFill>
                <a:latin typeface="Times New Roman" panose="02020603050405020304" pitchFamily="18" charset="0"/>
                <a:cs typeface="Times New Roman" panose="02020603050405020304" pitchFamily="18" charset="0"/>
              </a:rPr>
              <a:t>الكم </a:t>
            </a:r>
            <a:r>
              <a:rPr lang="ar-SA" dirty="0">
                <a:solidFill>
                  <a:schemeClr val="accent1">
                    <a:lumMod val="75000"/>
                  </a:schemeClr>
                </a:solidFill>
                <a:latin typeface="Times New Roman" panose="02020603050405020304" pitchFamily="18" charset="0"/>
                <a:cs typeface="Times New Roman" panose="02020603050405020304" pitchFamily="18" charset="0"/>
              </a:rPr>
              <a:t>والكيف</a:t>
            </a:r>
            <a:r>
              <a:rPr lang="ar-IQ" dirty="0" smtClean="0">
                <a:solidFill>
                  <a:schemeClr val="accent1">
                    <a:lumMod val="50000"/>
                  </a:schemeClr>
                </a:solidFill>
                <a:ea typeface="Calibri"/>
                <a:cs typeface="Simplified Arabic"/>
              </a:rPr>
              <a:t>.</a:t>
            </a:r>
          </a:p>
          <a:p>
            <a:pPr marL="0" marR="0" algn="just" rtl="1">
              <a:spcBef>
                <a:spcPts val="0"/>
              </a:spcBef>
              <a:spcAft>
                <a:spcPts val="0"/>
              </a:spcAft>
            </a:pPr>
            <a:r>
              <a:rPr lang="ar-IQ" dirty="0">
                <a:solidFill>
                  <a:schemeClr val="accent1">
                    <a:lumMod val="75000"/>
                  </a:schemeClr>
                </a:solidFill>
                <a:latin typeface="Times New Roman" panose="02020603050405020304" pitchFamily="18" charset="0"/>
                <a:cs typeface="Times New Roman" panose="02020603050405020304" pitchFamily="18" charset="0"/>
              </a:rPr>
              <a:t>وأصبح علم الاجتماع التربوي موضوعاً شائعاً في الكليات في الولايات المتحدة الأمريكية، ففي الفترة ما بين عامي (١٩١٠-١٩٢٦) ازداد عدد الكليات التي تدرس علم الاجتماع التربوي من (٤٠) الى (104) كلية </a:t>
            </a:r>
            <a:r>
              <a:rPr lang="ar-IQ" dirty="0" smtClean="0">
                <a:solidFill>
                  <a:schemeClr val="accent1">
                    <a:lumMod val="75000"/>
                  </a:schemeClr>
                </a:solidFill>
                <a:latin typeface="Times New Roman" panose="02020603050405020304" pitchFamily="18" charset="0"/>
                <a:cs typeface="Times New Roman" panose="02020603050405020304" pitchFamily="18" charset="0"/>
              </a:rPr>
              <a:t>٠٠ </a:t>
            </a:r>
            <a:r>
              <a:rPr lang="ar-IQ" dirty="0">
                <a:solidFill>
                  <a:schemeClr val="accent1">
                    <a:lumMod val="75000"/>
                  </a:schemeClr>
                </a:solidFill>
                <a:latin typeface="Times New Roman" panose="02020603050405020304" pitchFamily="18" charset="0"/>
                <a:cs typeface="Times New Roman" panose="02020603050405020304" pitchFamily="18" charset="0"/>
              </a:rPr>
              <a:t>كما </a:t>
            </a:r>
            <a:r>
              <a:rPr lang="ar-IQ" dirty="0" smtClean="0">
                <a:solidFill>
                  <a:schemeClr val="accent1">
                    <a:lumMod val="75000"/>
                  </a:schemeClr>
                </a:solidFill>
                <a:latin typeface="Times New Roman" panose="02020603050405020304" pitchFamily="18" charset="0"/>
                <a:cs typeface="Times New Roman" panose="02020603050405020304" pitchFamily="18" charset="0"/>
              </a:rPr>
              <a:t>انتشر </a:t>
            </a:r>
            <a:r>
              <a:rPr lang="ar-IQ" dirty="0">
                <a:solidFill>
                  <a:schemeClr val="accent1">
                    <a:lumMod val="75000"/>
                  </a:schemeClr>
                </a:solidFill>
                <a:latin typeface="Times New Roman" panose="02020603050405020304" pitchFamily="18" charset="0"/>
                <a:cs typeface="Times New Roman" panose="02020603050405020304" pitchFamily="18" charset="0"/>
              </a:rPr>
              <a:t>(٢٥) كتاباً بين </a:t>
            </a:r>
            <a:r>
              <a:rPr lang="ar-IQ" dirty="0" smtClean="0">
                <a:solidFill>
                  <a:schemeClr val="accent1">
                    <a:lumMod val="75000"/>
                  </a:schemeClr>
                </a:solidFill>
                <a:latin typeface="Times New Roman" panose="02020603050405020304" pitchFamily="18" charset="0"/>
                <a:cs typeface="Times New Roman" panose="02020603050405020304" pitchFamily="18" charset="0"/>
              </a:rPr>
              <a:t>عامي (</a:t>
            </a:r>
            <a:r>
              <a:rPr lang="en-US" dirty="0" smtClean="0">
                <a:solidFill>
                  <a:schemeClr val="accent1">
                    <a:lumMod val="75000"/>
                  </a:schemeClr>
                </a:solidFill>
                <a:latin typeface="Times New Roman" panose="02020603050405020304" pitchFamily="18" charset="0"/>
                <a:cs typeface="Times New Roman" panose="02020603050405020304" pitchFamily="18" charset="0"/>
              </a:rPr>
              <a:t>1916-1936</a:t>
            </a:r>
            <a:r>
              <a:rPr lang="ar-IQ" dirty="0" smtClean="0">
                <a:solidFill>
                  <a:schemeClr val="accent1">
                    <a:lumMod val="75000"/>
                  </a:schemeClr>
                </a:solidFill>
                <a:latin typeface="Times New Roman" panose="02020603050405020304" pitchFamily="18" charset="0"/>
                <a:cs typeface="Times New Roman" panose="02020603050405020304" pitchFamily="18" charset="0"/>
              </a:rPr>
              <a:t>).</a:t>
            </a:r>
            <a:r>
              <a:rPr lang="ar-SA" dirty="0"/>
              <a:t> </a:t>
            </a:r>
            <a:r>
              <a:rPr lang="ar-SA" dirty="0">
                <a:solidFill>
                  <a:schemeClr val="accent1">
                    <a:lumMod val="75000"/>
                  </a:schemeClr>
                </a:solidFill>
                <a:latin typeface="Times New Roman" panose="02020603050405020304" pitchFamily="18" charset="0"/>
                <a:cs typeface="Times New Roman" panose="02020603050405020304" pitchFamily="18" charset="0"/>
              </a:rPr>
              <a:t>ويعد (جورج باين) من كبار الباحثين الذين أسهموا في ترسيخ الدعائم العلمية لعلم الاجتماع التربوي في ثلاثينيات هذا القرن ، والذي لقب ب (ابو علم الاجتماع التربوي)، لقد نظر (باين) إلى علم الاجتماع التربوي على انه دراسة واسعة لكل نواحي التربية من وجهة نظر تطبيقية وان علم الاجتماع التربوي يهتم بالسلوك الاجتماعي والمبادئ الخاصة بضبطه. </a:t>
            </a:r>
            <a:r>
              <a:rPr lang="ar-SA" dirty="0">
                <a:solidFill>
                  <a:schemeClr val="accent1">
                    <a:lumMod val="75000"/>
                  </a:schemeClr>
                </a:solidFill>
                <a:latin typeface="Times New Roman" panose="02020603050405020304" pitchFamily="18" charset="0"/>
                <a:cs typeface="Times New Roman" panose="02020603050405020304" pitchFamily="18" charset="0"/>
              </a:rPr>
              <a:t>وفي عام ١٩٢٨ قام (باين) بإصدار نشرة علم الاجتماع التربوي، وأصبحت هذه النشرة بمثابة النشرة الرسمية للجمعية </a:t>
            </a:r>
            <a:r>
              <a:rPr lang="ar-SA" dirty="0" smtClean="0">
                <a:solidFill>
                  <a:schemeClr val="accent1">
                    <a:lumMod val="75000"/>
                  </a:schemeClr>
                </a:solidFill>
                <a:latin typeface="Times New Roman" panose="02020603050405020304" pitchFamily="18" charset="0"/>
                <a:cs typeface="Times New Roman" panose="02020603050405020304" pitchFamily="18" charset="0"/>
              </a:rPr>
              <a:t>الوطنية </a:t>
            </a:r>
            <a:r>
              <a:rPr lang="ar-SA" dirty="0">
                <a:solidFill>
                  <a:schemeClr val="accent1">
                    <a:lumMod val="75000"/>
                  </a:schemeClr>
                </a:solidFill>
                <a:latin typeface="Times New Roman" panose="02020603050405020304" pitchFamily="18" charset="0"/>
                <a:cs typeface="Times New Roman" panose="02020603050405020304" pitchFamily="18" charset="0"/>
              </a:rPr>
              <a:t>لعلم الاجتماع التربوي التي تأسست </a:t>
            </a:r>
            <a:r>
              <a:rPr lang="ar-IQ" dirty="0" smtClean="0">
                <a:solidFill>
                  <a:schemeClr val="accent1">
                    <a:lumMod val="75000"/>
                  </a:schemeClr>
                </a:solidFill>
                <a:latin typeface="Times New Roman" panose="02020603050405020304" pitchFamily="18" charset="0"/>
                <a:cs typeface="Times New Roman" panose="02020603050405020304" pitchFamily="18" charset="0"/>
              </a:rPr>
              <a:t>عام 1923 </a:t>
            </a:r>
            <a:r>
              <a:rPr lang="ar-IQ" dirty="0">
                <a:solidFill>
                  <a:schemeClr val="accent1">
                    <a:lumMod val="75000"/>
                  </a:schemeClr>
                </a:solidFill>
                <a:latin typeface="Times New Roman" panose="02020603050405020304" pitchFamily="18" charset="0"/>
                <a:cs typeface="Times New Roman" panose="02020603050405020304" pitchFamily="18" charset="0"/>
              </a:rPr>
              <a:t>،</a:t>
            </a:r>
            <a:r>
              <a:rPr lang="ar-SA" dirty="0">
                <a:solidFill>
                  <a:schemeClr val="accent1">
                    <a:lumMod val="75000"/>
                  </a:schemeClr>
                </a:solidFill>
                <a:latin typeface="Times New Roman" panose="02020603050405020304" pitchFamily="18" charset="0"/>
                <a:cs typeface="Times New Roman" panose="02020603050405020304" pitchFamily="18" charset="0"/>
              </a:rPr>
              <a:t> وتعد جهود ( جون ديوي ١٨٥٩-١٩٥٢ ) في الولايات المتحدة الأمريكية موازية للجهود التي بذلها (</a:t>
            </a:r>
            <a:r>
              <a:rPr lang="ar-SA" dirty="0" err="1">
                <a:solidFill>
                  <a:schemeClr val="accent1">
                    <a:lumMod val="75000"/>
                  </a:schemeClr>
                </a:solidFill>
                <a:latin typeface="Times New Roman" panose="02020603050405020304" pitchFamily="18" charset="0"/>
                <a:cs typeface="Times New Roman" panose="02020603050405020304" pitchFamily="18" charset="0"/>
              </a:rPr>
              <a:t>دوركهايم</a:t>
            </a:r>
            <a:r>
              <a:rPr lang="ar-SA" dirty="0">
                <a:solidFill>
                  <a:schemeClr val="accent1">
                    <a:lumMod val="75000"/>
                  </a:schemeClr>
                </a:solidFill>
                <a:latin typeface="Times New Roman" panose="02020603050405020304" pitchFamily="18" charset="0"/>
                <a:cs typeface="Times New Roman" panose="02020603050405020304" pitchFamily="18" charset="0"/>
              </a:rPr>
              <a:t>) في فرنسا، ففي عام ١٨٩٩ أطلق ( جون ديوي ) كتابه المعروف (المجتمع والمدرسة) وهو عبارة عن سلسلة المحاضرات التي ألقاها ( ديوي) على آباء التلاميذ في المدرسة الابتدائية التجريبية الملحقة بجامعة شيكاغو، الذي ينظر من خلالها الى المدرسة بوصفها مؤسسة </a:t>
            </a:r>
            <a:r>
              <a:rPr lang="ar-SA" dirty="0" smtClean="0">
                <a:solidFill>
                  <a:schemeClr val="accent1">
                    <a:lumMod val="75000"/>
                  </a:schemeClr>
                </a:solidFill>
                <a:latin typeface="Times New Roman" panose="02020603050405020304" pitchFamily="18" charset="0"/>
                <a:cs typeface="Times New Roman" panose="02020603050405020304" pitchFamily="18" charset="0"/>
              </a:rPr>
              <a:t>اجتماعية</a:t>
            </a:r>
            <a:r>
              <a:rPr lang="ar-IQ" dirty="0" smtClean="0">
                <a:solidFill>
                  <a:schemeClr val="accent1">
                    <a:lumMod val="75000"/>
                  </a:schemeClr>
                </a:solidFill>
                <a:latin typeface="Times New Roman" panose="02020603050405020304" pitchFamily="18" charset="0"/>
                <a:cs typeface="Times New Roman" panose="02020603050405020304" pitchFamily="18" charset="0"/>
              </a:rPr>
              <a:t>.</a:t>
            </a:r>
            <a:endParaRPr lang="en-US" dirty="0">
              <a:solidFill>
                <a:schemeClr val="accent1">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6657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type="body" idx="1"/>
          </p:nvPr>
        </p:nvSpPr>
        <p:spPr>
          <a:xfrm>
            <a:off x="381000" y="304800"/>
            <a:ext cx="7467600" cy="6248400"/>
          </a:xfrm>
        </p:spPr>
        <p:txBody>
          <a:bodyPr>
            <a:normAutofit/>
          </a:bodyPr>
          <a:lstStyle/>
          <a:p>
            <a:pPr algn="r"/>
            <a:r>
              <a:rPr lang="ar-SA" sz="2400" b="1" dirty="0">
                <a:solidFill>
                  <a:schemeClr val="accent1">
                    <a:lumMod val="50000"/>
                  </a:schemeClr>
                </a:solidFill>
                <a:ea typeface="Calibri"/>
                <a:cs typeface="Simplified Arabic"/>
              </a:rPr>
              <a:t>وأعتبر (ديوي ) المدرسة ليست فقط منزلاً ثانياً للطفل بل هي منزل يمثل مجتمعه المحلي، والمجتمع ككل، فالمدرسة كما يراها ( ديوي ) تربط الطفل بمجتمعه وتعده للحياة المستقبلية بهذا المجتمع. فبالنسبة ( لديوي ) تمثل المدرسة مجتمعا مصغرا يعكس كل ما هو موجود في المجتمع الخارجي وتعمل في الوقت نفسه على إصلاحه وتقدمه... كما يرى أن من أهم وظائف المدرسة ان تقدم للتلاميذ بيئة خالية من العناصر الثقافية التي فقدت قيمتها وأهميتها في المجتمع، وان تؤكد على العناصر الثقافية الهامة، وعملية الانتقاء هذه تعمل على حفظ ثقافة المجتمع وإنجازاته وتشكيل الشخصية القومية من خلال توفير بيئة اجتماعية متجانسة بعيدة عن المتناقضات التي توجد في البيئة </a:t>
            </a:r>
            <a:r>
              <a:rPr lang="ar-SA" sz="2400" b="1" dirty="0" smtClean="0">
                <a:solidFill>
                  <a:schemeClr val="accent1">
                    <a:lumMod val="50000"/>
                  </a:schemeClr>
                </a:solidFill>
                <a:ea typeface="Calibri"/>
                <a:cs typeface="Simplified Arabic"/>
              </a:rPr>
              <a:t>الاجتماعية</a:t>
            </a:r>
            <a:r>
              <a:rPr lang="ar-IQ" sz="2400" b="1" dirty="0" smtClean="0">
                <a:solidFill>
                  <a:schemeClr val="accent1">
                    <a:lumMod val="50000"/>
                  </a:schemeClr>
                </a:solidFill>
                <a:ea typeface="Calibri"/>
                <a:cs typeface="Simplified Arabic"/>
              </a:rPr>
              <a:t>.</a:t>
            </a:r>
            <a:r>
              <a:rPr lang="ar-SA" sz="2400" b="1" dirty="0" smtClean="0">
                <a:solidFill>
                  <a:schemeClr val="accent1">
                    <a:lumMod val="50000"/>
                  </a:schemeClr>
                </a:solidFill>
                <a:ea typeface="Calibri"/>
                <a:cs typeface="Simplified Arabic"/>
              </a:rPr>
              <a:t> أن التربية لدى المشتغلين فيها والمتخصصين فيها هي النمو  والنمو قيادة مستمرة الى المستقبل على حد تعبير ( جون ديوي) والمتأثرين به يتم عن طريق الخبرة التي نكتسبها من مواقف الحياة المختلفة، فالنمو عندهم " هو اكتساب خبرات جديدة تتصل بب</a:t>
            </a:r>
            <a:r>
              <a:rPr lang="ar-SA" sz="2400" b="1" dirty="0">
                <a:solidFill>
                  <a:schemeClr val="accent1">
                    <a:lumMod val="50000"/>
                  </a:schemeClr>
                </a:solidFill>
                <a:ea typeface="Calibri"/>
                <a:cs typeface="Simplified Arabic"/>
              </a:rPr>
              <a:t>عضها وترتبط ارتباطا معينا، لتكون نمطا خاصاً لشخصية الفرد، يتجه الى مزيد من النمو ويحقق بذلك أحسن التكيف </a:t>
            </a:r>
            <a:r>
              <a:rPr lang="ar-SA" sz="2400" b="1" dirty="0">
                <a:solidFill>
                  <a:schemeClr val="accent1">
                    <a:lumMod val="50000"/>
                  </a:schemeClr>
                </a:solidFill>
                <a:ea typeface="Calibri"/>
                <a:cs typeface="Simplified Arabic"/>
              </a:rPr>
              <a:t>بين الفرد </a:t>
            </a:r>
            <a:r>
              <a:rPr lang="ar-SA" sz="2400" b="1" dirty="0">
                <a:solidFill>
                  <a:schemeClr val="accent1">
                    <a:lumMod val="50000"/>
                  </a:schemeClr>
                </a:solidFill>
                <a:ea typeface="Calibri"/>
                <a:cs typeface="Simplified Arabic"/>
              </a:rPr>
              <a:t>وبيئته</a:t>
            </a:r>
            <a:r>
              <a:rPr lang="ar-IQ" sz="2400" b="1" dirty="0">
                <a:solidFill>
                  <a:schemeClr val="accent1">
                    <a:lumMod val="50000"/>
                  </a:schemeClr>
                </a:solidFill>
                <a:ea typeface="Calibri"/>
                <a:cs typeface="Simplified Arabic"/>
              </a:rPr>
              <a:t>.</a:t>
            </a:r>
            <a:endParaRPr lang="en-US" sz="2400" b="1" dirty="0">
              <a:solidFill>
                <a:schemeClr val="accent1">
                  <a:lumMod val="50000"/>
                </a:schemeClr>
              </a:solidFill>
              <a:ea typeface="Calibri"/>
              <a:cs typeface="Simplified Arabic"/>
            </a:endParaRPr>
          </a:p>
        </p:txBody>
      </p:sp>
    </p:spTree>
    <p:extLst>
      <p:ext uri="{BB962C8B-B14F-4D97-AF65-F5344CB8AC3E}">
        <p14:creationId xmlns:p14="http://schemas.microsoft.com/office/powerpoint/2010/main" val="1254294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50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in)">
                                      <p:cBhvr>
                                        <p:cTn id="7"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228600" y="152400"/>
            <a:ext cx="7543800" cy="6553200"/>
          </a:xfrm>
        </p:spPr>
        <p:txBody>
          <a:bodyPr>
            <a:noAutofit/>
          </a:bodyPr>
          <a:lstStyle/>
          <a:p>
            <a:pPr algn="r"/>
            <a:r>
              <a:rPr lang="ar-SA" sz="2400" b="1" dirty="0">
                <a:solidFill>
                  <a:schemeClr val="accent1">
                    <a:lumMod val="50000"/>
                  </a:schemeClr>
                </a:solidFill>
                <a:ea typeface="Calibri"/>
                <a:cs typeface="Simplified Arabic"/>
              </a:rPr>
              <a:t>ويعد (</a:t>
            </a:r>
            <a:r>
              <a:rPr lang="ar-SA" sz="2400" b="1" dirty="0" err="1">
                <a:solidFill>
                  <a:schemeClr val="accent1">
                    <a:lumMod val="50000"/>
                  </a:schemeClr>
                </a:solidFill>
                <a:ea typeface="Calibri"/>
                <a:cs typeface="Simplified Arabic"/>
              </a:rPr>
              <a:t>باول</a:t>
            </a:r>
            <a:r>
              <a:rPr lang="ar-SA" sz="2400" b="1" dirty="0">
                <a:solidFill>
                  <a:schemeClr val="accent1">
                    <a:lumMod val="50000"/>
                  </a:schemeClr>
                </a:solidFill>
                <a:ea typeface="Calibri"/>
                <a:cs typeface="Simplified Arabic"/>
              </a:rPr>
              <a:t> </a:t>
            </a:r>
            <a:r>
              <a:rPr lang="ar-SA" sz="2400" b="1" dirty="0" err="1">
                <a:solidFill>
                  <a:schemeClr val="accent1">
                    <a:lumMod val="50000"/>
                  </a:schemeClr>
                </a:solidFill>
                <a:ea typeface="Calibri"/>
                <a:cs typeface="Simplified Arabic"/>
              </a:rPr>
              <a:t>ناتورب</a:t>
            </a:r>
            <a:r>
              <a:rPr lang="ar-SA" sz="2400" b="1" dirty="0">
                <a:solidFill>
                  <a:schemeClr val="accent1">
                    <a:lumMod val="50000"/>
                  </a:schemeClr>
                </a:solidFill>
                <a:ea typeface="Calibri"/>
                <a:cs typeface="Simplified Arabic"/>
              </a:rPr>
              <a:t> ١٨٢٤-١٩٢٤) من ابرز ممثلي الفكر </a:t>
            </a:r>
            <a:r>
              <a:rPr lang="ar-SA" sz="2400" b="1" dirty="0" err="1">
                <a:solidFill>
                  <a:schemeClr val="accent1">
                    <a:lumMod val="50000"/>
                  </a:schemeClr>
                </a:solidFill>
                <a:ea typeface="Calibri"/>
                <a:cs typeface="Simplified Arabic"/>
              </a:rPr>
              <a:t>السوسيولوجي</a:t>
            </a:r>
            <a:r>
              <a:rPr lang="ar-SA" sz="2400" b="1" dirty="0">
                <a:solidFill>
                  <a:schemeClr val="accent1">
                    <a:lumMod val="50000"/>
                  </a:schemeClr>
                </a:solidFill>
                <a:ea typeface="Calibri"/>
                <a:cs typeface="Simplified Arabic"/>
              </a:rPr>
              <a:t> التربوي في ألمانيا، والذي يؤكد في اغلب أعماله </a:t>
            </a:r>
            <a:r>
              <a:rPr lang="ar-SA" sz="2400" b="1" dirty="0" err="1">
                <a:solidFill>
                  <a:schemeClr val="accent1">
                    <a:lumMod val="50000"/>
                  </a:schemeClr>
                </a:solidFill>
                <a:ea typeface="Calibri"/>
                <a:cs typeface="Simplified Arabic"/>
              </a:rPr>
              <a:t>السوسيولوجية</a:t>
            </a:r>
            <a:r>
              <a:rPr lang="ar-SA" sz="2400" b="1" dirty="0">
                <a:solidFill>
                  <a:schemeClr val="accent1">
                    <a:lumMod val="50000"/>
                  </a:schemeClr>
                </a:solidFill>
                <a:ea typeface="Calibri"/>
                <a:cs typeface="Simplified Arabic"/>
              </a:rPr>
              <a:t> على اهمية الجوانب الاجتماعية للتربية، هذا وتبرز أفكار (</a:t>
            </a:r>
            <a:r>
              <a:rPr lang="ar-SA" sz="2400" b="1" dirty="0" err="1">
                <a:solidFill>
                  <a:schemeClr val="accent1">
                    <a:lumMod val="50000"/>
                  </a:schemeClr>
                </a:solidFill>
                <a:ea typeface="Calibri"/>
                <a:cs typeface="Simplified Arabic"/>
              </a:rPr>
              <a:t>ناتورب</a:t>
            </a:r>
            <a:r>
              <a:rPr lang="ar-SA" sz="2400" b="1" dirty="0">
                <a:solidFill>
                  <a:schemeClr val="accent1">
                    <a:lumMod val="50000"/>
                  </a:schemeClr>
                </a:solidFill>
                <a:ea typeface="Calibri"/>
                <a:cs typeface="Simplified Arabic"/>
              </a:rPr>
              <a:t>) التربوية صريحة في كتابه (علم التربية الاجتماعي)، فالتربية ليست مرتبطة بنفسية الطفل فحسب بل وبظروف حياته وهي مشروطة اجتماعياً، وقد بين (</a:t>
            </a:r>
            <a:r>
              <a:rPr lang="ar-SA" sz="2400" b="1" dirty="0" err="1">
                <a:solidFill>
                  <a:schemeClr val="accent1">
                    <a:lumMod val="50000"/>
                  </a:schemeClr>
                </a:solidFill>
                <a:ea typeface="Calibri"/>
                <a:cs typeface="Simplified Arabic"/>
              </a:rPr>
              <a:t>ناتورب</a:t>
            </a:r>
            <a:r>
              <a:rPr lang="ar-SA" sz="2400" b="1" dirty="0">
                <a:solidFill>
                  <a:schemeClr val="accent1">
                    <a:lumMod val="50000"/>
                  </a:schemeClr>
                </a:solidFill>
                <a:ea typeface="Calibri"/>
                <a:cs typeface="Simplified Arabic"/>
              </a:rPr>
              <a:t>) في جوانب أخرى أهمية الوسط الاجتماعي العائلي وتأثيره في حياة الأطفال لأن الأسرة تمارس وظيفة تربوية ذات طابع اجتماعي، "فالتربية بالنسبة ( </a:t>
            </a:r>
            <a:r>
              <a:rPr lang="ar-SA" sz="2400" b="1" dirty="0" err="1">
                <a:solidFill>
                  <a:schemeClr val="accent1">
                    <a:lumMod val="50000"/>
                  </a:schemeClr>
                </a:solidFill>
                <a:ea typeface="Calibri"/>
                <a:cs typeface="Simplified Arabic"/>
              </a:rPr>
              <a:t>لناتورب</a:t>
            </a:r>
            <a:r>
              <a:rPr lang="ar-SA" sz="2400" b="1" dirty="0">
                <a:solidFill>
                  <a:schemeClr val="accent1">
                    <a:lumMod val="50000"/>
                  </a:schemeClr>
                </a:solidFill>
                <a:ea typeface="Calibri"/>
                <a:cs typeface="Simplified Arabic"/>
              </a:rPr>
              <a:t>) هي العامل الأساسي والحافز الوحيد لتطور </a:t>
            </a:r>
            <a:r>
              <a:rPr lang="ar-SA" sz="2400" b="1" dirty="0" smtClean="0">
                <a:solidFill>
                  <a:schemeClr val="accent1">
                    <a:lumMod val="50000"/>
                  </a:schemeClr>
                </a:solidFill>
                <a:ea typeface="Calibri"/>
                <a:cs typeface="Simplified Arabic"/>
              </a:rPr>
              <a:t>المجتمع«</a:t>
            </a:r>
            <a:r>
              <a:rPr lang="ar-IQ" sz="2400" b="1" dirty="0" smtClean="0">
                <a:solidFill>
                  <a:schemeClr val="accent1">
                    <a:lumMod val="50000"/>
                  </a:schemeClr>
                </a:solidFill>
                <a:ea typeface="Calibri"/>
                <a:cs typeface="Simplified Arabic"/>
              </a:rPr>
              <a:t>.</a:t>
            </a:r>
          </a:p>
          <a:p>
            <a:pPr algn="r"/>
            <a:r>
              <a:rPr lang="ar-SA" sz="2400" b="1" dirty="0">
                <a:solidFill>
                  <a:schemeClr val="accent1">
                    <a:lumMod val="50000"/>
                  </a:schemeClr>
                </a:solidFill>
                <a:ea typeface="Calibri"/>
                <a:cs typeface="Simplified Arabic"/>
              </a:rPr>
              <a:t>وتتعين ولادة علم الاجتماع التربوي في بريطانيا باللحظة التي عين فيها (السير </a:t>
            </a:r>
            <a:r>
              <a:rPr lang="ar-SA" sz="2400" b="1" dirty="0" err="1">
                <a:solidFill>
                  <a:schemeClr val="accent1">
                    <a:lumMod val="50000"/>
                  </a:schemeClr>
                </a:solidFill>
                <a:ea typeface="Calibri"/>
                <a:cs typeface="Simplified Arabic"/>
              </a:rPr>
              <a:t>فريدكلارك</a:t>
            </a:r>
            <a:r>
              <a:rPr lang="ar-SA" sz="2400" b="1" dirty="0">
                <a:solidFill>
                  <a:schemeClr val="accent1">
                    <a:lumMod val="50000"/>
                  </a:schemeClr>
                </a:solidFill>
                <a:ea typeface="Calibri"/>
                <a:cs typeface="Simplified Arabic"/>
              </a:rPr>
              <a:t> ) مدير المعهد التربوي في جامعة لندن 1936 والذي اعلن دون تحفظ في كتابه الشهير ( التربية والتغير الاجتماعي ) عام ١٩٤٠ قبوله للنظرية الاجتماعية في التربية، ومن أهم ما يميز اعماله تحليله التاريخي للتربية في المجتمع البريطاني في ضوء البناء الطبقي للمجتمع الانكليزي، ويستعرض في كتابه هذا منظومة من الأفكار الهامة والمميزة حول التعليم والتربية، وحكم الأقلية، وتوظيف التعليم في خدمة الطبقات الاجتماعية </a:t>
            </a:r>
            <a:r>
              <a:rPr lang="ar-SA" sz="2400" dirty="0">
                <a:ea typeface="Calibri"/>
                <a:cs typeface="Simplified Arabic"/>
              </a:rPr>
              <a:t>السائدة.</a:t>
            </a:r>
            <a:endParaRPr lang="en-US" sz="2400" b="1" dirty="0">
              <a:solidFill>
                <a:schemeClr val="accent1">
                  <a:lumMod val="50000"/>
                </a:schemeClr>
              </a:solidFill>
            </a:endParaRPr>
          </a:p>
        </p:txBody>
      </p:sp>
    </p:spTree>
    <p:extLst>
      <p:ext uri="{BB962C8B-B14F-4D97-AF65-F5344CB8AC3E}">
        <p14:creationId xmlns:p14="http://schemas.microsoft.com/office/powerpoint/2010/main" val="3808335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152400" y="228600"/>
            <a:ext cx="7620000" cy="6400800"/>
          </a:xfrm>
        </p:spPr>
        <p:txBody>
          <a:bodyPr>
            <a:normAutofit fontScale="92500" lnSpcReduction="10000"/>
          </a:bodyPr>
          <a:lstStyle/>
          <a:p>
            <a:pPr marL="0" marR="0" indent="457200" algn="just" rtl="1">
              <a:lnSpc>
                <a:spcPct val="150000"/>
              </a:lnSpc>
              <a:spcBef>
                <a:spcPts val="0"/>
              </a:spcBef>
              <a:spcAft>
                <a:spcPts val="800"/>
              </a:spcAft>
            </a:pPr>
            <a:r>
              <a:rPr lang="ar-SA" b="1" dirty="0">
                <a:solidFill>
                  <a:schemeClr val="accent1">
                    <a:lumMod val="50000"/>
                  </a:schemeClr>
                </a:solidFill>
                <a:latin typeface="Calibri"/>
                <a:ea typeface="Calibri"/>
                <a:cs typeface="Simplified Arabic"/>
              </a:rPr>
              <a:t>ويعود فضل تطور علم الاجتماع التربوي في بريطانيا الى( كارل </a:t>
            </a:r>
            <a:r>
              <a:rPr lang="ar-SA" b="1" dirty="0" err="1">
                <a:solidFill>
                  <a:schemeClr val="accent1">
                    <a:lumMod val="50000"/>
                  </a:schemeClr>
                </a:solidFill>
                <a:latin typeface="Calibri"/>
                <a:ea typeface="Calibri"/>
                <a:cs typeface="Simplified Arabic"/>
              </a:rPr>
              <a:t>منهايم</a:t>
            </a:r>
            <a:r>
              <a:rPr lang="ar-SA" b="1" dirty="0">
                <a:solidFill>
                  <a:schemeClr val="accent1">
                    <a:lumMod val="50000"/>
                  </a:schemeClr>
                </a:solidFill>
                <a:latin typeface="Calibri"/>
                <a:ea typeface="Calibri"/>
                <a:cs typeface="Simplified Arabic"/>
              </a:rPr>
              <a:t>) الذي لجأ الى انكلترا هرباً من النازية في ألمانيا، والذي عين أستاذا لكرسي التربية في معهد التربية بجامعة لندن عام ١٩٤٦، وقد بين في أعماله المختلفة عن التزامه بالنظرية الاجتماعية للتربية... وعلى المستوى الأكاديمي كان ( </a:t>
            </a:r>
            <a:r>
              <a:rPr lang="ar-SA" b="1" dirty="0" err="1">
                <a:solidFill>
                  <a:schemeClr val="accent1">
                    <a:lumMod val="50000"/>
                  </a:schemeClr>
                </a:solidFill>
                <a:latin typeface="Calibri"/>
                <a:ea typeface="Calibri"/>
                <a:cs typeface="Simplified Arabic"/>
              </a:rPr>
              <a:t>منهايم</a:t>
            </a:r>
            <a:r>
              <a:rPr lang="ar-SA" b="1" dirty="0">
                <a:solidFill>
                  <a:schemeClr val="accent1">
                    <a:lumMod val="50000"/>
                  </a:schemeClr>
                </a:solidFill>
                <a:latin typeface="Calibri"/>
                <a:ea typeface="Calibri"/>
                <a:cs typeface="Simplified Arabic"/>
              </a:rPr>
              <a:t> ) متحمساً لتَدريس علم الاجتماع التربوي في مناهج تدريب المعلمين، وذلك حين اقترح تدريس ثلاثة مقررات وهي علم الاجتماع العام وعلم الاجتماع التربوي ثم علم اجتماع التعلم.</a:t>
            </a:r>
            <a:endParaRPr lang="en-US" sz="1600" b="1" dirty="0">
              <a:solidFill>
                <a:schemeClr val="accent1">
                  <a:lumMod val="50000"/>
                </a:schemeClr>
              </a:solidFill>
              <a:latin typeface="Calibri"/>
              <a:ea typeface="Calibri"/>
              <a:cs typeface="Arial"/>
            </a:endParaRPr>
          </a:p>
          <a:p>
            <a:pPr marL="0" marR="0" indent="457200" algn="just" rtl="1">
              <a:lnSpc>
                <a:spcPct val="150000"/>
              </a:lnSpc>
              <a:spcBef>
                <a:spcPts val="0"/>
              </a:spcBef>
              <a:spcAft>
                <a:spcPts val="800"/>
              </a:spcAft>
            </a:pPr>
            <a:r>
              <a:rPr lang="ar-SA" b="1" dirty="0">
                <a:solidFill>
                  <a:schemeClr val="accent1">
                    <a:lumMod val="50000"/>
                  </a:schemeClr>
                </a:solidFill>
                <a:latin typeface="Calibri"/>
                <a:ea typeface="Calibri"/>
                <a:cs typeface="Simplified Arabic"/>
              </a:rPr>
              <a:t>ولقد حقق علم الاجتماع التربوي الانكليزي تطوراً ملموساً على يد (باسيل </a:t>
            </a:r>
            <a:r>
              <a:rPr lang="ar-SA" b="1" dirty="0" err="1">
                <a:solidFill>
                  <a:schemeClr val="accent1">
                    <a:lumMod val="50000"/>
                  </a:schemeClr>
                </a:solidFill>
                <a:latin typeface="Calibri"/>
                <a:ea typeface="Calibri"/>
                <a:cs typeface="Simplified Arabic"/>
              </a:rPr>
              <a:t>برنشتاين</a:t>
            </a:r>
            <a:r>
              <a:rPr lang="ar-SA" b="1" dirty="0">
                <a:solidFill>
                  <a:schemeClr val="accent1">
                    <a:lumMod val="50000"/>
                  </a:schemeClr>
                </a:solidFill>
                <a:latin typeface="Calibri"/>
                <a:ea typeface="Calibri"/>
                <a:cs typeface="Simplified Arabic"/>
              </a:rPr>
              <a:t>) الذي خلف (كارل </a:t>
            </a:r>
            <a:r>
              <a:rPr lang="ar-SA" b="1" dirty="0" err="1">
                <a:solidFill>
                  <a:schemeClr val="accent1">
                    <a:lumMod val="50000"/>
                  </a:schemeClr>
                </a:solidFill>
                <a:latin typeface="Calibri"/>
                <a:ea typeface="Calibri"/>
                <a:cs typeface="Simplified Arabic"/>
              </a:rPr>
              <a:t>منهايم</a:t>
            </a:r>
            <a:r>
              <a:rPr lang="ar-SA" b="1" dirty="0">
                <a:solidFill>
                  <a:schemeClr val="accent1">
                    <a:lumMod val="50000"/>
                  </a:schemeClr>
                </a:solidFill>
                <a:latin typeface="Calibri"/>
                <a:ea typeface="Calibri"/>
                <a:cs typeface="Simplified Arabic"/>
              </a:rPr>
              <a:t>) والذي يشغل كرسي علم الاجتماع والتربية في جامعة لندن حتى الوقت الحاضر، لقد أولى (</a:t>
            </a:r>
            <a:r>
              <a:rPr lang="ar-SA" b="1" dirty="0" err="1">
                <a:solidFill>
                  <a:schemeClr val="accent1">
                    <a:lumMod val="50000"/>
                  </a:schemeClr>
                </a:solidFill>
                <a:latin typeface="Calibri"/>
                <a:ea typeface="Calibri"/>
                <a:cs typeface="Simplified Arabic"/>
              </a:rPr>
              <a:t>برنشتاين</a:t>
            </a:r>
            <a:r>
              <a:rPr lang="ar-SA" b="1" dirty="0">
                <a:solidFill>
                  <a:schemeClr val="accent1">
                    <a:lumMod val="50000"/>
                  </a:schemeClr>
                </a:solidFill>
                <a:latin typeface="Calibri"/>
                <a:ea typeface="Calibri"/>
                <a:cs typeface="Simplified Arabic"/>
              </a:rPr>
              <a:t>) مسألة العلاقة بين اللغة والطبقات الاجتماعية أهمية كبيرة، حيث انه افرد بحوث متعددة يبين فيها تأثير الانتماء الطبقي في بنية اللغة والتفكير عند الأَطفال والتلاميذ، ويبين في كتابه (اللغة والطبقات الاجتماعية) أن اللغة العمالية التي تسود الوسط العمالي لغة تختلف عن هذه التي تسود في اوساط الطبقة المتوسطة، وإن ذلك يؤدي الى التباين في مستوى النجاح المدرسي، وذلك لأن لغة المدرسة أكثر تجانساً مع اللغة التي تسود في وسط الطبقة الوسطى، ويؤكد ايضاً في كتابه هذا ان العلاقات السائدة في كل وسط اجتماعي تحدد نمط اللغة وأساليب التعبير المستخدمة في إطار ذلك الوسط</a:t>
            </a:r>
            <a:r>
              <a:rPr lang="ar-SA" b="1" dirty="0" smtClean="0">
                <a:solidFill>
                  <a:schemeClr val="accent1">
                    <a:lumMod val="50000"/>
                  </a:schemeClr>
                </a:solidFill>
                <a:latin typeface="Calibri"/>
                <a:ea typeface="Calibri"/>
                <a:cs typeface="Simplified Arabic"/>
              </a:rPr>
              <a:t>.</a:t>
            </a:r>
            <a:r>
              <a:rPr lang="ar-IQ" b="1" dirty="0" smtClean="0">
                <a:solidFill>
                  <a:schemeClr val="accent1">
                    <a:lumMod val="50000"/>
                  </a:schemeClr>
                </a:solidFill>
                <a:latin typeface="Calibri"/>
                <a:ea typeface="Calibri"/>
                <a:cs typeface="Simplified Arabic"/>
              </a:rPr>
              <a:t>.</a:t>
            </a:r>
            <a:r>
              <a:rPr lang="ar-SA" b="1" dirty="0" smtClean="0">
                <a:solidFill>
                  <a:schemeClr val="accent1">
                    <a:lumMod val="50000"/>
                  </a:schemeClr>
                </a:solidFill>
                <a:latin typeface="Calibri"/>
                <a:ea typeface="Calibri"/>
                <a:cs typeface="Simplified Arabic"/>
              </a:rPr>
              <a:t> </a:t>
            </a:r>
            <a:endParaRPr lang="en-US" sz="1600" b="1" dirty="0">
              <a:solidFill>
                <a:schemeClr val="accent1">
                  <a:lumMod val="50000"/>
                </a:schemeClr>
              </a:solidFill>
              <a:latin typeface="Calibri"/>
              <a:ea typeface="Calibri"/>
              <a:cs typeface="Arial"/>
            </a:endParaRPr>
          </a:p>
          <a:p>
            <a:pPr algn="r"/>
            <a:endParaRPr lang="en-US" b="1" dirty="0">
              <a:solidFill>
                <a:schemeClr val="accent1">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1040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25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25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76200" y="152400"/>
            <a:ext cx="7696200" cy="6400800"/>
          </a:xfrm>
        </p:spPr>
        <p:txBody>
          <a:bodyPr>
            <a:normAutofit/>
          </a:bodyPr>
          <a:lstStyle/>
          <a:p>
            <a:pPr algn="r"/>
            <a:r>
              <a:rPr lang="ar-SA" sz="2800" b="1" dirty="0">
                <a:solidFill>
                  <a:schemeClr val="accent1">
                    <a:lumMod val="50000"/>
                  </a:schemeClr>
                </a:solidFill>
                <a:ea typeface="Calibri"/>
                <a:cs typeface="Simplified Arabic"/>
              </a:rPr>
              <a:t>بدأ علم الاجتماع التربوي الانكليزي يعالج قضايا العلاقة بين التربية والبنية الاجتماعية في الخمسينات والستينات من القرن العشرين، ومن ابرز القضايا التي تناولتها الأبحاث </a:t>
            </a:r>
            <a:r>
              <a:rPr lang="ar-SA" sz="2800" b="1" dirty="0" err="1">
                <a:solidFill>
                  <a:schemeClr val="accent1">
                    <a:lumMod val="50000"/>
                  </a:schemeClr>
                </a:solidFill>
                <a:ea typeface="Calibri"/>
                <a:cs typeface="Simplified Arabic"/>
              </a:rPr>
              <a:t>السوسيولوجية</a:t>
            </a:r>
            <a:r>
              <a:rPr lang="ar-SA" sz="2800" b="1" dirty="0">
                <a:solidFill>
                  <a:schemeClr val="accent1">
                    <a:lumMod val="50000"/>
                  </a:schemeClr>
                </a:solidFill>
                <a:ea typeface="Calibri"/>
                <a:cs typeface="Simplified Arabic"/>
              </a:rPr>
              <a:t> مسألة العلاقة بين التعليم والاقتصاد، وتأثير الانتماء الاجتماعي في تربية الأطفال ضمن اوساطهم </a:t>
            </a:r>
            <a:r>
              <a:rPr lang="ar-SA" sz="2800" b="1" dirty="0" smtClean="0">
                <a:solidFill>
                  <a:schemeClr val="accent1">
                    <a:lumMod val="50000"/>
                  </a:schemeClr>
                </a:solidFill>
                <a:ea typeface="Calibri"/>
                <a:cs typeface="Simplified Arabic"/>
              </a:rPr>
              <a:t>الاجتماعية</a:t>
            </a:r>
            <a:r>
              <a:rPr lang="ar-IQ" sz="2800" b="1" dirty="0" smtClean="0">
                <a:solidFill>
                  <a:schemeClr val="accent1">
                    <a:lumMod val="50000"/>
                  </a:schemeClr>
                </a:solidFill>
                <a:ea typeface="Calibri"/>
                <a:cs typeface="Simplified Arabic"/>
              </a:rPr>
              <a:t>.</a:t>
            </a:r>
            <a:endParaRPr lang="en-US" sz="2800" b="1" dirty="0">
              <a:solidFill>
                <a:schemeClr val="accent1">
                  <a:lumMod val="50000"/>
                </a:schemeClr>
              </a:solidFill>
            </a:endParaRPr>
          </a:p>
        </p:txBody>
      </p:sp>
    </p:spTree>
    <p:extLst>
      <p:ext uri="{BB962C8B-B14F-4D97-AF65-F5344CB8AC3E}">
        <p14:creationId xmlns:p14="http://schemas.microsoft.com/office/powerpoint/2010/main" val="2587865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25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يوية">
  <a:themeElements>
    <a:clrScheme name="مخصص 1">
      <a:dk1>
        <a:srgbClr val="D7D7D7"/>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حيوية">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أساسي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163</TotalTime>
  <Words>1507</Words>
  <Application>Microsoft Office PowerPoint</Application>
  <PresentationFormat>عرض على الشاشة (3:4)‏</PresentationFormat>
  <Paragraphs>19</Paragraphs>
  <Slides>9</Slides>
  <Notes>0</Notes>
  <HiddenSlides>0</HiddenSlides>
  <MMClips>0</MMClips>
  <ScaleCrop>false</ScaleCrop>
  <HeadingPairs>
    <vt:vector size="4" baseType="variant">
      <vt:variant>
        <vt:lpstr>نسق</vt:lpstr>
      </vt:variant>
      <vt:variant>
        <vt:i4>1</vt:i4>
      </vt:variant>
      <vt:variant>
        <vt:lpstr>عناوين الشرائح</vt:lpstr>
      </vt:variant>
      <vt:variant>
        <vt:i4>9</vt:i4>
      </vt:variant>
    </vt:vector>
  </HeadingPairs>
  <TitlesOfParts>
    <vt:vector size="10" baseType="lpstr">
      <vt:lpstr>حيوية</vt:lpstr>
      <vt:lpstr>   </vt:lpstr>
      <vt:lpstr>نشأة علم الاجتماع التربوي وتطوره</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Windows User</dc:creator>
  <cp:lastModifiedBy>Maher</cp:lastModifiedBy>
  <cp:revision>36</cp:revision>
  <dcterms:created xsi:type="dcterms:W3CDTF">2025-05-24T13:02:47Z</dcterms:created>
  <dcterms:modified xsi:type="dcterms:W3CDTF">2025-12-13T20:19:26Z</dcterms:modified>
</cp:coreProperties>
</file>