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8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8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0529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5103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9780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84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6760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7325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71660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2618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9232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0207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A4C94ED-D3D2-4035-A938-0FB73FFC70E2}" type="datetimeFigureOut">
              <a:rPr lang="ar-IQ" smtClean="0"/>
              <a:t>25/06/1447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D3E70B9-EC81-4B7D-A87F-7C7F18FC7D1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8319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r" defTabSz="914400" rtl="1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7BF0AD-5B9A-4548-A1B2-BB758C465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2449002"/>
            <a:ext cx="9966960" cy="1240403"/>
          </a:xfrm>
        </p:spPr>
        <p:txBody>
          <a:bodyPr>
            <a:normAutofit fontScale="90000"/>
          </a:bodyPr>
          <a:lstStyle/>
          <a:p>
            <a:r>
              <a:rPr lang="ar-IQ" sz="4800" dirty="0"/>
              <a:t>اسم المادة/ مفاهيم ونظريات السلام </a:t>
            </a:r>
          </a:p>
        </p:txBody>
      </p:sp>
      <p:pic>
        <p:nvPicPr>
          <p:cNvPr id="4" name="Picture 1155124522">
            <a:extLst>
              <a:ext uri="{FF2B5EF4-FFF2-40B4-BE49-F238E27FC236}">
                <a16:creationId xmlns:a16="http://schemas.microsoft.com/office/drawing/2014/main" id="{E2830BD7-EA40-4DB7-BE1D-8D0D3A71EBD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386" y="411942"/>
            <a:ext cx="1816148" cy="186298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A0DF72CD-4565-43FF-97B4-D35A4C547319}"/>
              </a:ext>
            </a:extLst>
          </p:cNvPr>
          <p:cNvSpPr txBox="1"/>
          <p:nvPr/>
        </p:nvSpPr>
        <p:spPr>
          <a:xfrm>
            <a:off x="8238612" y="481052"/>
            <a:ext cx="3196425" cy="1414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IQ" sz="2000" b="1" dirty="0"/>
              <a:t>جامعة الموصل</a:t>
            </a:r>
          </a:p>
          <a:p>
            <a:pPr algn="ctr">
              <a:lnSpc>
                <a:spcPct val="150000"/>
              </a:lnSpc>
            </a:pPr>
            <a:r>
              <a:rPr lang="ar-IQ" sz="2000" b="1" dirty="0"/>
              <a:t>كلية الآداب</a:t>
            </a:r>
          </a:p>
          <a:p>
            <a:pPr algn="ctr">
              <a:lnSpc>
                <a:spcPct val="150000"/>
              </a:lnSpc>
            </a:pPr>
            <a:r>
              <a:rPr lang="ar-IQ" sz="2000" b="1" dirty="0"/>
              <a:t>قسم علم الاجتماع</a:t>
            </a:r>
          </a:p>
        </p:txBody>
      </p:sp>
      <p:sp>
        <p:nvSpPr>
          <p:cNvPr id="8" name="عنوان 1">
            <a:extLst>
              <a:ext uri="{FF2B5EF4-FFF2-40B4-BE49-F238E27FC236}">
                <a16:creationId xmlns:a16="http://schemas.microsoft.com/office/drawing/2014/main" id="{61545AE5-F9C1-4201-B2A9-93CD5F1DAC2C}"/>
              </a:ext>
            </a:extLst>
          </p:cNvPr>
          <p:cNvSpPr txBox="1">
            <a:spLocks/>
          </p:cNvSpPr>
          <p:nvPr/>
        </p:nvSpPr>
        <p:spPr>
          <a:xfrm>
            <a:off x="1109980" y="3249436"/>
            <a:ext cx="9966960" cy="1240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IQ" sz="4000" dirty="0">
                <a:solidFill>
                  <a:schemeClr val="accent2">
                    <a:lumMod val="75000"/>
                  </a:schemeClr>
                </a:solidFill>
              </a:rPr>
              <a:t>اسم المحاضر/ أ. د. أحمد عبدالعزيز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8B525AFB-E83E-4EC8-892D-996AD5C8B767}"/>
              </a:ext>
            </a:extLst>
          </p:cNvPr>
          <p:cNvSpPr txBox="1">
            <a:spLocks/>
          </p:cNvSpPr>
          <p:nvPr/>
        </p:nvSpPr>
        <p:spPr>
          <a:xfrm>
            <a:off x="775607" y="4837992"/>
            <a:ext cx="10189029" cy="1240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IQ" sz="3300" dirty="0">
                <a:solidFill>
                  <a:schemeClr val="tx1"/>
                </a:solidFill>
              </a:rPr>
              <a:t>عنوان المحاضرة/نظرية الحرمان النسبي وعلاقته بالعنف المجتمعي</a:t>
            </a:r>
          </a:p>
          <a:p>
            <a:endParaRPr lang="ar-IQ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506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B9DEBF-7761-4891-963A-EB09FF4E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IQ" sz="4800" b="1" dirty="0"/>
              <a:t>مؤسس نظرية الحرمان النسبي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C5F0E5-9F86-4B71-A198-B8EB7EFE1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3200" dirty="0">
                <a:solidFill>
                  <a:schemeClr val="tx1"/>
                </a:solidFill>
              </a:rPr>
              <a:t>عالم الاجتماع السياسي الأمريكي (تيد روبرت جور).</a:t>
            </a:r>
          </a:p>
          <a:p>
            <a:r>
              <a:rPr lang="ar-IQ" sz="3200" dirty="0">
                <a:solidFill>
                  <a:schemeClr val="tx1"/>
                </a:solidFill>
              </a:rPr>
              <a:t>من أشهر مؤلفاتهُ كتاب (لماذا يثور الرجال) عام (1970)م. </a:t>
            </a:r>
          </a:p>
        </p:txBody>
      </p:sp>
    </p:spTree>
    <p:extLst>
      <p:ext uri="{BB962C8B-B14F-4D97-AF65-F5344CB8AC3E}">
        <p14:creationId xmlns:p14="http://schemas.microsoft.com/office/powerpoint/2010/main" val="136220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B9DEBF-7761-4891-963A-EB09FF4E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IQ" sz="4800" b="1" dirty="0"/>
              <a:t>مفهوم الحرمان النسبي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C5F0E5-9F86-4B71-A198-B8EB7EFE1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/>
            <a:r>
              <a:rPr lang="ar-IQ" sz="3200" dirty="0">
                <a:solidFill>
                  <a:schemeClr val="tx1"/>
                </a:solidFill>
              </a:rPr>
              <a:t>التفاوت بين ما يعتقد الناس انهم يستحقونه، وما يستطيعون الحصول عليه بالفعل. </a:t>
            </a:r>
          </a:p>
          <a:p>
            <a:pPr algn="justLow"/>
            <a:r>
              <a:rPr lang="ar-IQ" sz="3200" dirty="0">
                <a:solidFill>
                  <a:schemeClr val="tx1"/>
                </a:solidFill>
              </a:rPr>
              <a:t>يعرف ايضاً بأنه إدراك الفرد بالتناقض بين توقعاتهُ وقدرته المتعلقة بالقيم.</a:t>
            </a:r>
          </a:p>
        </p:txBody>
      </p:sp>
    </p:spTree>
    <p:extLst>
      <p:ext uri="{BB962C8B-B14F-4D97-AF65-F5344CB8AC3E}">
        <p14:creationId xmlns:p14="http://schemas.microsoft.com/office/powerpoint/2010/main" val="51879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B9DEBF-7761-4891-963A-EB09FF4E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ar-SA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تفسير نظرية الحرمان النسبي</a:t>
            </a:r>
            <a:endParaRPr lang="en-US" sz="5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C5F0E5-9F86-4B71-A198-B8EB7EFE1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ar-IQ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يشير العالم (تي</a:t>
            </a:r>
            <a:r>
              <a:rPr lang="ar-IQ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د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جور) أن كل مجتمع لديه نوع</a:t>
            </a:r>
            <a:r>
              <a:rPr lang="ar-IQ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يت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ين من الآليات والوسائل التي تؤثر في حالة الرضا أو </a:t>
            </a:r>
            <a:r>
              <a:rPr lang="ar-SA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الأحساس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بالحرمان لدى الشعوب وهما: 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4320" marR="0" indent="-457200" algn="just" rt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الآلية الأولى - هي التوقعات أو التطلعات. 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4320" marR="0" indent="-457200" algn="just" rt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الآلية الثانية - هي الامكانيات التي يمتلكها المجتمع.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Low"/>
            <a:endParaRPr lang="ar-IQ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261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B9DEBF-7761-4891-963A-EB09FF4E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41" y="488343"/>
            <a:ext cx="10748176" cy="1569057"/>
          </a:xfrm>
        </p:spPr>
        <p:txBody>
          <a:bodyPr>
            <a:normAutofit/>
          </a:bodyPr>
          <a:lstStyle/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ar-S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علاقة الحرمان النسبي بالعنف والصراع</a:t>
            </a:r>
            <a:r>
              <a:rPr lang="ar-IQ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C5F0E5-9F86-4B71-A198-B8EB7EFE1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 algn="justLow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عند ما يحدث تفاوت بين تطلعات المجتمع وإمكانيات المجتمع يؤدي ذلك إلى حدوث فجوة تسمى الحرمان النسبي ت</a:t>
            </a:r>
            <a:r>
              <a:rPr lang="ar-IQ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نت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ج </a:t>
            </a:r>
            <a:r>
              <a:rPr lang="ar-IQ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من 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حرمان معظم أفراد المجتمع </a:t>
            </a:r>
            <a:r>
              <a:rPr lang="ar-IQ" sz="3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من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اشباع حاجاتهم الأساسية ل</a:t>
            </a:r>
            <a:r>
              <a:rPr lang="ar-IQ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عوائق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رسمية أو غير رسمية.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Low" rt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كلما ازدادت الفجوة بين التوقعات وإمكانيات المجتمع وزاد الكبت النفسي والحرمان زادت حدة رد فعل المجتمع تجاه الدولة والسلطة وتسبب ذلك بالتمرد والعصيان وأحياناً حدوث </a:t>
            </a:r>
            <a:r>
              <a:rPr lang="ar-IQ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ثورات</a:t>
            </a:r>
            <a:r>
              <a:rPr lang="ar-S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شعبية معارضة للسلطة.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Low"/>
            <a:endParaRPr lang="ar-IQ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085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الأساس">
  <a:themeElements>
    <a:clrScheme name="الأساس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الأساس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الأساس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TM03457444[[fn=الأساس]]</Template>
  <TotalTime>38</TotalTime>
  <Words>211</Words>
  <Application>Microsoft Office PowerPoint</Application>
  <PresentationFormat>شاشة عريضة</PresentationFormat>
  <Paragraphs>19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Corbel</vt:lpstr>
      <vt:lpstr>Symbol</vt:lpstr>
      <vt:lpstr>Times New Roman</vt:lpstr>
      <vt:lpstr>Wingdings</vt:lpstr>
      <vt:lpstr>الأساس</vt:lpstr>
      <vt:lpstr>اسم المادة/ مفاهيم ونظريات السلام </vt:lpstr>
      <vt:lpstr>مؤسس نظرية الحرمان النسبي</vt:lpstr>
      <vt:lpstr>مفهوم الحرمان النسبي</vt:lpstr>
      <vt:lpstr>تفسير نظرية الحرمان النسبي</vt:lpstr>
      <vt:lpstr>علاقة الحرمان النسبي بالعنف والصراع: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اسم المادة/ مفاهيم ونظريات السلام </dc:title>
  <dc:creator>Daleel</dc:creator>
  <cp:lastModifiedBy>Daleel</cp:lastModifiedBy>
  <cp:revision>1</cp:revision>
  <dcterms:created xsi:type="dcterms:W3CDTF">2025-12-15T16:30:53Z</dcterms:created>
  <dcterms:modified xsi:type="dcterms:W3CDTF">2025-12-15T17:09:28Z</dcterms:modified>
</cp:coreProperties>
</file>