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28/05/1442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28/05/1442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28/05/1442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28/05/1442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28/05/1442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28/05/1442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28/05/1442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8000" dirty="0" smtClean="0"/>
              <a:t>الوصف</a:t>
            </a:r>
            <a:endParaRPr lang="ar-IQ" sz="8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IQ" sz="3600" dirty="0" smtClean="0"/>
              <a:t>يقول ابن رشيق القيرواني «الشعر الا اقله راجع </a:t>
            </a:r>
            <a:r>
              <a:rPr lang="ar-IQ" sz="3200" dirty="0" smtClean="0"/>
              <a:t>الى باب الوصف، </a:t>
            </a:r>
            <a:r>
              <a:rPr lang="ar-IQ" sz="3200" dirty="0" err="1" smtClean="0"/>
              <a:t>ولاسبيل</a:t>
            </a:r>
            <a:r>
              <a:rPr lang="ar-IQ" sz="3200" dirty="0" smtClean="0"/>
              <a:t> الى حصره واستقصائه»</a:t>
            </a:r>
          </a:p>
          <a:p>
            <a:r>
              <a:rPr lang="ar-IQ" sz="3600" dirty="0" smtClean="0"/>
              <a:t>وفي العصر العباسي انقسم الوصف الى قسمين :</a:t>
            </a:r>
          </a:p>
          <a:p>
            <a:r>
              <a:rPr lang="ar-IQ" sz="3600" dirty="0" smtClean="0"/>
              <a:t>1-قديم امتدت اليه يد الحضارة بالتهذيب والتطوير</a:t>
            </a:r>
          </a:p>
          <a:p>
            <a:r>
              <a:rPr lang="ar-IQ" sz="3600" dirty="0" smtClean="0"/>
              <a:t>2-مبتكر اوجدته المدنية الجديدة التي تضافرت أمم كثيرة وأجناس مختلفة على خلقه.</a:t>
            </a:r>
            <a:endParaRPr lang="ar-IQ" sz="3600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3200" dirty="0" smtClean="0"/>
              <a:t>الشواهد/الوصف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IQ" sz="3600" dirty="0" smtClean="0">
                <a:solidFill>
                  <a:srgbClr val="00B050"/>
                </a:solidFill>
              </a:rPr>
              <a:t>الشاهد الاول </a:t>
            </a:r>
            <a:r>
              <a:rPr lang="ar-IQ" sz="3200" dirty="0" smtClean="0"/>
              <a:t>لأبي نواس يصف </a:t>
            </a:r>
            <a:r>
              <a:rPr lang="ar-IQ" sz="3200" dirty="0" smtClean="0"/>
              <a:t>سفينة للأمين</a:t>
            </a:r>
          </a:p>
          <a:p>
            <a:r>
              <a:rPr lang="ar-IQ" sz="3200" dirty="0" smtClean="0">
                <a:solidFill>
                  <a:srgbClr val="FF0000"/>
                </a:solidFill>
              </a:rPr>
              <a:t>سخر الله </a:t>
            </a:r>
            <a:r>
              <a:rPr lang="ar-IQ" sz="3200" dirty="0" err="1" smtClean="0">
                <a:solidFill>
                  <a:srgbClr val="FF0000"/>
                </a:solidFill>
              </a:rPr>
              <a:t>للامين</a:t>
            </a:r>
            <a:r>
              <a:rPr lang="ar-IQ" sz="3200" dirty="0" smtClean="0">
                <a:solidFill>
                  <a:srgbClr val="FF0000"/>
                </a:solidFill>
              </a:rPr>
              <a:t> مطايا       لم تسخر لصاحب </a:t>
            </a:r>
            <a:r>
              <a:rPr lang="ar-IQ" sz="3200" dirty="0" smtClean="0">
                <a:solidFill>
                  <a:srgbClr val="FF0000"/>
                </a:solidFill>
              </a:rPr>
              <a:t>المحــراب</a:t>
            </a:r>
            <a:endParaRPr lang="ar-IQ" sz="3200" dirty="0" smtClean="0">
              <a:solidFill>
                <a:srgbClr val="FF0000"/>
              </a:solidFill>
            </a:endParaRPr>
          </a:p>
          <a:p>
            <a:r>
              <a:rPr lang="ar-IQ" sz="3200" dirty="0" smtClean="0">
                <a:solidFill>
                  <a:srgbClr val="FF0000"/>
                </a:solidFill>
              </a:rPr>
              <a:t>فاذا </a:t>
            </a:r>
            <a:r>
              <a:rPr lang="ar-IQ" sz="3200" dirty="0" err="1" smtClean="0">
                <a:solidFill>
                  <a:srgbClr val="FF0000"/>
                </a:solidFill>
              </a:rPr>
              <a:t>ماركابه</a:t>
            </a:r>
            <a:r>
              <a:rPr lang="ar-IQ" sz="3200" dirty="0" smtClean="0">
                <a:solidFill>
                  <a:srgbClr val="FF0000"/>
                </a:solidFill>
              </a:rPr>
              <a:t> سرن برا      سار في الماء راكبا ليث غاب</a:t>
            </a:r>
          </a:p>
          <a:p>
            <a:r>
              <a:rPr lang="ar-IQ" sz="3600" dirty="0" smtClean="0">
                <a:solidFill>
                  <a:srgbClr val="00B050"/>
                </a:solidFill>
              </a:rPr>
              <a:t>الشاهد الثاني </a:t>
            </a:r>
            <a:r>
              <a:rPr lang="ar-IQ" sz="3200" dirty="0" smtClean="0"/>
              <a:t>لأبي دلامة في الصيد والطرد</a:t>
            </a:r>
          </a:p>
          <a:p>
            <a:r>
              <a:rPr lang="ar-IQ" sz="3200" dirty="0" smtClean="0">
                <a:solidFill>
                  <a:srgbClr val="FF0000"/>
                </a:solidFill>
              </a:rPr>
              <a:t>قد رمى المهدي ظبيا               شك بالسهم فؤاده</a:t>
            </a:r>
          </a:p>
          <a:p>
            <a:r>
              <a:rPr lang="ar-IQ" sz="3200" dirty="0" smtClean="0">
                <a:solidFill>
                  <a:srgbClr val="FF0000"/>
                </a:solidFill>
              </a:rPr>
              <a:t>وعلي بن سليـــــــما               ن رمى كلبا فصاده</a:t>
            </a:r>
          </a:p>
          <a:p>
            <a:r>
              <a:rPr lang="ar-IQ" sz="3200" dirty="0">
                <a:solidFill>
                  <a:srgbClr val="FF0000"/>
                </a:solidFill>
              </a:rPr>
              <a:t> </a:t>
            </a:r>
            <a:r>
              <a:rPr lang="ar-IQ" sz="3200" dirty="0" smtClean="0">
                <a:solidFill>
                  <a:srgbClr val="FF0000"/>
                </a:solidFill>
              </a:rPr>
              <a:t>فهنيــــئا  لهما  كلــ               ل </a:t>
            </a:r>
            <a:r>
              <a:rPr lang="ar-IQ" sz="3200" dirty="0" err="1" smtClean="0">
                <a:solidFill>
                  <a:srgbClr val="FF0000"/>
                </a:solidFill>
              </a:rPr>
              <a:t>امريء</a:t>
            </a:r>
            <a:r>
              <a:rPr lang="ar-IQ" sz="3200" dirty="0" smtClean="0">
                <a:solidFill>
                  <a:srgbClr val="FF0000"/>
                </a:solidFill>
              </a:rPr>
              <a:t> يأكل زاده</a:t>
            </a:r>
            <a:endParaRPr lang="ar-IQ" sz="3200" dirty="0">
              <a:solidFill>
                <a:srgbClr val="FF0000"/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3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الشواهد/الوصف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sz="4000" dirty="0" smtClean="0">
                <a:solidFill>
                  <a:srgbClr val="00B050"/>
                </a:solidFill>
              </a:rPr>
              <a:t>الشاهد الثالث </a:t>
            </a:r>
            <a:r>
              <a:rPr lang="ar-IQ" sz="4000" dirty="0" smtClean="0"/>
              <a:t>في</a:t>
            </a:r>
            <a:r>
              <a:rPr lang="ar-IQ" sz="4000" dirty="0" smtClean="0">
                <a:solidFill>
                  <a:srgbClr val="00B050"/>
                </a:solidFill>
              </a:rPr>
              <a:t> </a:t>
            </a:r>
            <a:r>
              <a:rPr lang="ar-IQ" sz="3200" dirty="0" smtClean="0"/>
              <a:t>وصف </a:t>
            </a:r>
            <a:r>
              <a:rPr lang="ar-IQ" sz="3200" dirty="0"/>
              <a:t>المعارك والحروب</a:t>
            </a:r>
          </a:p>
          <a:p>
            <a:r>
              <a:rPr lang="ar-IQ" sz="3200" dirty="0" smtClean="0"/>
              <a:t> قول بشار بن برد في وصف المعركة</a:t>
            </a:r>
          </a:p>
          <a:p>
            <a:r>
              <a:rPr lang="ar-IQ" sz="2800" dirty="0" smtClean="0">
                <a:solidFill>
                  <a:srgbClr val="FF0000"/>
                </a:solidFill>
              </a:rPr>
              <a:t>كأن مثار النقع فوق رؤوسهم      وأسيافنا ليل تهاوى كواكبه </a:t>
            </a:r>
          </a:p>
          <a:p>
            <a:r>
              <a:rPr lang="ar-IQ" sz="4000" dirty="0" smtClean="0">
                <a:solidFill>
                  <a:srgbClr val="00B050"/>
                </a:solidFill>
              </a:rPr>
              <a:t>الشاهد الرابع </a:t>
            </a:r>
            <a:r>
              <a:rPr lang="ar-IQ" sz="3600" dirty="0" smtClean="0"/>
              <a:t>لمسلم بن الوليد يصف الحرب</a:t>
            </a:r>
          </a:p>
          <a:p>
            <a:r>
              <a:rPr lang="ar-IQ" sz="2400" b="1" dirty="0" smtClean="0">
                <a:solidFill>
                  <a:srgbClr val="FF0000"/>
                </a:solidFill>
              </a:rPr>
              <a:t>يغشى الوغى وشهاب الحرب في يده       يرمي الفوارس والابطال بالشعل</a:t>
            </a:r>
          </a:p>
          <a:p>
            <a:r>
              <a:rPr lang="ar-IQ" sz="2400" b="1" dirty="0" smtClean="0">
                <a:solidFill>
                  <a:srgbClr val="FF0000"/>
                </a:solidFill>
              </a:rPr>
              <a:t>يفتر عند افترار الحرب مبتســـــــــما       اذا  تغير  وجـه  الفارس  البطـل</a:t>
            </a:r>
            <a:endParaRPr lang="ar-IQ" sz="2400" b="1" dirty="0">
              <a:solidFill>
                <a:srgbClr val="FF0000"/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7200" dirty="0" smtClean="0"/>
              <a:t>الزهد والتصوف</a:t>
            </a:r>
            <a:endParaRPr lang="ar-IQ" sz="7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sz="4400" dirty="0" smtClean="0">
                <a:solidFill>
                  <a:srgbClr val="00B050"/>
                </a:solidFill>
              </a:rPr>
              <a:t>الشواهد</a:t>
            </a:r>
          </a:p>
          <a:p>
            <a:r>
              <a:rPr lang="ar-IQ" sz="4000" dirty="0" smtClean="0">
                <a:solidFill>
                  <a:srgbClr val="00B050"/>
                </a:solidFill>
              </a:rPr>
              <a:t>الشاهد الاول </a:t>
            </a:r>
            <a:r>
              <a:rPr lang="ar-IQ" sz="3200" dirty="0" smtClean="0"/>
              <a:t>قول عبدالله بن المبارك في </a:t>
            </a:r>
            <a:r>
              <a:rPr lang="ar-IQ" sz="6600" dirty="0" smtClean="0">
                <a:solidFill>
                  <a:srgbClr val="00B0F0"/>
                </a:solidFill>
              </a:rPr>
              <a:t>الزهد</a:t>
            </a:r>
          </a:p>
          <a:p>
            <a:r>
              <a:rPr lang="ar-IQ" sz="2400" dirty="0" err="1" smtClean="0">
                <a:solidFill>
                  <a:srgbClr val="FF0000"/>
                </a:solidFill>
              </a:rPr>
              <a:t>ياطالب</a:t>
            </a:r>
            <a:r>
              <a:rPr lang="ar-IQ" sz="2400" dirty="0" smtClean="0">
                <a:solidFill>
                  <a:srgbClr val="FF0000"/>
                </a:solidFill>
              </a:rPr>
              <a:t> العــلم بادر </a:t>
            </a:r>
            <a:r>
              <a:rPr lang="ar-IQ" sz="2400" dirty="0" err="1" smtClean="0">
                <a:solidFill>
                  <a:srgbClr val="FF0000"/>
                </a:solidFill>
              </a:rPr>
              <a:t>الورعا</a:t>
            </a:r>
            <a:r>
              <a:rPr lang="ar-IQ" sz="2400" dirty="0" smtClean="0">
                <a:solidFill>
                  <a:srgbClr val="FF0000"/>
                </a:solidFill>
              </a:rPr>
              <a:t>                      وهاجر النوم واهجر </a:t>
            </a:r>
            <a:r>
              <a:rPr lang="ar-IQ" sz="2400" dirty="0" err="1" smtClean="0">
                <a:solidFill>
                  <a:srgbClr val="FF0000"/>
                </a:solidFill>
              </a:rPr>
              <a:t>الشبعا</a:t>
            </a:r>
            <a:endParaRPr lang="ar-IQ" sz="2400" dirty="0" smtClean="0">
              <a:solidFill>
                <a:srgbClr val="FF0000"/>
              </a:solidFill>
            </a:endParaRPr>
          </a:p>
          <a:p>
            <a:r>
              <a:rPr lang="ar-IQ" sz="2400" dirty="0" err="1" smtClean="0">
                <a:solidFill>
                  <a:srgbClr val="FF0000"/>
                </a:solidFill>
              </a:rPr>
              <a:t>ياأيها</a:t>
            </a:r>
            <a:r>
              <a:rPr lang="ar-IQ" sz="2400" dirty="0" smtClean="0">
                <a:solidFill>
                  <a:srgbClr val="FF0000"/>
                </a:solidFill>
              </a:rPr>
              <a:t> الناس أنتم عشــــب                        يــحصده الموت كلما طلعا</a:t>
            </a:r>
          </a:p>
          <a:p>
            <a:r>
              <a:rPr lang="ar-IQ" sz="2400" dirty="0" err="1" smtClean="0">
                <a:solidFill>
                  <a:srgbClr val="FF0000"/>
                </a:solidFill>
              </a:rPr>
              <a:t>لايــحصد</a:t>
            </a:r>
            <a:r>
              <a:rPr lang="ar-IQ" sz="2400" dirty="0" smtClean="0">
                <a:solidFill>
                  <a:srgbClr val="FF0000"/>
                </a:solidFill>
              </a:rPr>
              <a:t> المرء عند فاقته                       الا الذي في حياته زرعــــا</a:t>
            </a:r>
            <a:endParaRPr lang="ar-IQ" sz="2400" dirty="0">
              <a:solidFill>
                <a:srgbClr val="FF0000"/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>
                <a:solidFill>
                  <a:srgbClr val="00B050"/>
                </a:solidFill>
              </a:rPr>
              <a:t>الشواهد</a:t>
            </a:r>
            <a:endParaRPr lang="ar-IQ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sz="3200" dirty="0" smtClean="0"/>
              <a:t>قول رابعة العدوية يتجلى فيه الحب الالهي وهو في </a:t>
            </a:r>
            <a:r>
              <a:rPr lang="ar-IQ" sz="5400" dirty="0" smtClean="0">
                <a:solidFill>
                  <a:srgbClr val="00B0F0"/>
                </a:solidFill>
              </a:rPr>
              <a:t>التصوف</a:t>
            </a:r>
          </a:p>
          <a:p>
            <a:r>
              <a:rPr lang="ar-IQ" sz="2800" dirty="0" smtClean="0">
                <a:solidFill>
                  <a:srgbClr val="FF0000"/>
                </a:solidFill>
              </a:rPr>
              <a:t>أحبك حبيـــن حـب الهوى           وحبا </a:t>
            </a:r>
            <a:r>
              <a:rPr lang="ar-IQ" sz="2800" dirty="0" err="1" smtClean="0">
                <a:solidFill>
                  <a:srgbClr val="FF0000"/>
                </a:solidFill>
              </a:rPr>
              <a:t>لانـــــــك</a:t>
            </a:r>
            <a:r>
              <a:rPr lang="ar-IQ" sz="2800" dirty="0" smtClean="0">
                <a:solidFill>
                  <a:srgbClr val="FF0000"/>
                </a:solidFill>
              </a:rPr>
              <a:t> أهــل </a:t>
            </a:r>
            <a:r>
              <a:rPr lang="ar-IQ" sz="2800" dirty="0" err="1" smtClean="0">
                <a:solidFill>
                  <a:srgbClr val="FF0000"/>
                </a:solidFill>
              </a:rPr>
              <a:t>لذاكــا</a:t>
            </a:r>
            <a:endParaRPr lang="ar-IQ" sz="2800" dirty="0" smtClean="0">
              <a:solidFill>
                <a:srgbClr val="FF0000"/>
              </a:solidFill>
            </a:endParaRPr>
          </a:p>
          <a:p>
            <a:r>
              <a:rPr lang="ar-IQ" sz="2800" dirty="0" smtClean="0">
                <a:solidFill>
                  <a:srgbClr val="FF0000"/>
                </a:solidFill>
              </a:rPr>
              <a:t>فأما الذي هو حـب الهوى           فشغلي بذكرك عمن سواكا</a:t>
            </a:r>
          </a:p>
          <a:p>
            <a:r>
              <a:rPr lang="ar-IQ" sz="2800" dirty="0" smtClean="0">
                <a:solidFill>
                  <a:srgbClr val="FF0000"/>
                </a:solidFill>
              </a:rPr>
              <a:t>وأما الذي أنـــــــت أهل له          فكشفك للحجب حـتى أراكا</a:t>
            </a:r>
          </a:p>
          <a:p>
            <a:r>
              <a:rPr lang="ar-IQ" sz="2800" dirty="0" smtClean="0">
                <a:solidFill>
                  <a:srgbClr val="FF0000"/>
                </a:solidFill>
              </a:rPr>
              <a:t>فلا الحمد في ذا ولا ذاك لي        ولكن لك الحمد في ذا </a:t>
            </a:r>
            <a:r>
              <a:rPr lang="ar-IQ" sz="2800" dirty="0" err="1" smtClean="0">
                <a:solidFill>
                  <a:srgbClr val="FF0000"/>
                </a:solidFill>
              </a:rPr>
              <a:t>وذاكا</a:t>
            </a:r>
            <a:endParaRPr lang="ar-IQ" sz="2800" dirty="0" smtClean="0">
              <a:solidFill>
                <a:srgbClr val="FF0000"/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>
                <a:solidFill>
                  <a:srgbClr val="00B050"/>
                </a:solidFill>
              </a:rPr>
              <a:t>الشواهد/الزهد</a:t>
            </a:r>
            <a:endParaRPr lang="ar-IQ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IQ" sz="4300" dirty="0" smtClean="0"/>
              <a:t>شاهد على </a:t>
            </a:r>
            <a:r>
              <a:rPr lang="ar-IQ" sz="6500" dirty="0" smtClean="0">
                <a:solidFill>
                  <a:srgbClr val="00B050"/>
                </a:solidFill>
              </a:rPr>
              <a:t>الزهد</a:t>
            </a:r>
            <a:r>
              <a:rPr lang="ar-IQ" dirty="0" smtClean="0"/>
              <a:t> </a:t>
            </a:r>
            <a:r>
              <a:rPr lang="ar-IQ" sz="4300" dirty="0" smtClean="0"/>
              <a:t>لأبي العتاهية</a:t>
            </a:r>
          </a:p>
          <a:p>
            <a:r>
              <a:rPr lang="ar-IQ" sz="3400" dirty="0" smtClean="0">
                <a:solidFill>
                  <a:srgbClr val="FF0000"/>
                </a:solidFill>
              </a:rPr>
              <a:t>الى الله فارغب لا الى ذا ولا  </a:t>
            </a:r>
            <a:r>
              <a:rPr lang="ar-IQ" sz="3400" dirty="0" err="1" smtClean="0">
                <a:solidFill>
                  <a:srgbClr val="FF0000"/>
                </a:solidFill>
              </a:rPr>
              <a:t>ذاكا</a:t>
            </a:r>
            <a:r>
              <a:rPr lang="ar-IQ" sz="3400" dirty="0" smtClean="0">
                <a:solidFill>
                  <a:srgbClr val="FF0000"/>
                </a:solidFill>
              </a:rPr>
              <a:t>            فانك عبدالله  والله  </a:t>
            </a:r>
            <a:r>
              <a:rPr lang="ar-IQ" sz="3400" dirty="0" err="1" smtClean="0">
                <a:solidFill>
                  <a:srgbClr val="FF0000"/>
                </a:solidFill>
              </a:rPr>
              <a:t>مولاكـــــــــــا</a:t>
            </a:r>
            <a:endParaRPr lang="ar-IQ" sz="3400" dirty="0" smtClean="0">
              <a:solidFill>
                <a:srgbClr val="FF0000"/>
              </a:solidFill>
            </a:endParaRPr>
          </a:p>
          <a:p>
            <a:r>
              <a:rPr lang="ar-IQ" sz="3400" dirty="0" smtClean="0">
                <a:solidFill>
                  <a:srgbClr val="FF0000"/>
                </a:solidFill>
              </a:rPr>
              <a:t>وان شئت ان تحيا سليما من الاذى          </a:t>
            </a:r>
            <a:r>
              <a:rPr lang="ar-IQ" sz="3400" b="1" dirty="0" smtClean="0">
                <a:solidFill>
                  <a:srgbClr val="FF0000"/>
                </a:solidFill>
              </a:rPr>
              <a:t>فكن لشرار الناس </a:t>
            </a:r>
            <a:r>
              <a:rPr lang="ar-IQ" sz="3400" b="1" dirty="0" err="1" smtClean="0">
                <a:solidFill>
                  <a:srgbClr val="FF0000"/>
                </a:solidFill>
              </a:rPr>
              <a:t>ماعشت</a:t>
            </a:r>
            <a:r>
              <a:rPr lang="ar-IQ" sz="3400" b="1" dirty="0" smtClean="0">
                <a:solidFill>
                  <a:srgbClr val="FF0000"/>
                </a:solidFill>
              </a:rPr>
              <a:t> </a:t>
            </a:r>
            <a:r>
              <a:rPr lang="ar-IQ" sz="3400" b="1" dirty="0" err="1" smtClean="0">
                <a:solidFill>
                  <a:srgbClr val="FF0000"/>
                </a:solidFill>
              </a:rPr>
              <a:t>تراكا</a:t>
            </a:r>
            <a:endParaRPr lang="ar-IQ" sz="3400" b="1" dirty="0" smtClean="0">
              <a:solidFill>
                <a:srgbClr val="FF0000"/>
              </a:solidFill>
            </a:endParaRPr>
          </a:p>
          <a:p>
            <a:r>
              <a:rPr lang="ar-IQ" sz="3500" dirty="0" smtClean="0"/>
              <a:t>الشاهد على </a:t>
            </a:r>
            <a:r>
              <a:rPr lang="ar-IQ" sz="7000" dirty="0" smtClean="0">
                <a:solidFill>
                  <a:srgbClr val="00B050"/>
                </a:solidFill>
              </a:rPr>
              <a:t>ا</a:t>
            </a:r>
            <a:r>
              <a:rPr lang="ar-IQ" sz="6400" dirty="0" smtClean="0">
                <a:solidFill>
                  <a:srgbClr val="00B050"/>
                </a:solidFill>
              </a:rPr>
              <a:t>لزهد </a:t>
            </a:r>
            <a:r>
              <a:rPr lang="ar-IQ" sz="3500" dirty="0" smtClean="0"/>
              <a:t>لأبي نواس بعد ندمه وتوبته في </a:t>
            </a:r>
            <a:r>
              <a:rPr lang="ar-IQ" sz="3500" dirty="0" err="1" smtClean="0"/>
              <a:t>اخرحياته</a:t>
            </a:r>
            <a:r>
              <a:rPr lang="ar-IQ" sz="3500" dirty="0" smtClean="0"/>
              <a:t> </a:t>
            </a:r>
          </a:p>
          <a:p>
            <a:r>
              <a:rPr lang="ar-IQ" sz="4000" b="1" dirty="0" err="1" smtClean="0">
                <a:solidFill>
                  <a:srgbClr val="FF0000"/>
                </a:solidFill>
              </a:rPr>
              <a:t>يارب</a:t>
            </a:r>
            <a:r>
              <a:rPr lang="ar-IQ" sz="4000" b="1" dirty="0" smtClean="0">
                <a:solidFill>
                  <a:srgbClr val="FF0000"/>
                </a:solidFill>
              </a:rPr>
              <a:t> ان عظمت ذنوبــي كثرة          فلقد علمت بأن عفوك أعظم</a:t>
            </a:r>
          </a:p>
          <a:p>
            <a:r>
              <a:rPr lang="ar-IQ" sz="4000" b="1" dirty="0" smtClean="0">
                <a:solidFill>
                  <a:srgbClr val="FF0000"/>
                </a:solidFill>
              </a:rPr>
              <a:t>ان كان </a:t>
            </a:r>
            <a:r>
              <a:rPr lang="ar-IQ" sz="4000" b="1" dirty="0" err="1" smtClean="0">
                <a:solidFill>
                  <a:srgbClr val="FF0000"/>
                </a:solidFill>
              </a:rPr>
              <a:t>لايرجــــوك</a:t>
            </a:r>
            <a:r>
              <a:rPr lang="ar-IQ" sz="4000" b="1" dirty="0" smtClean="0">
                <a:solidFill>
                  <a:srgbClr val="FF0000"/>
                </a:solidFill>
              </a:rPr>
              <a:t> الا محسن          فبمن يلوذ ويستجير المجرم</a:t>
            </a:r>
          </a:p>
          <a:p>
            <a:r>
              <a:rPr lang="ar-IQ" sz="4000" b="1" dirty="0" smtClean="0">
                <a:solidFill>
                  <a:srgbClr val="FF0000"/>
                </a:solidFill>
              </a:rPr>
              <a:t>أدعوك رب كما أمرت تضرعا         فاذا رددت يدي فمن ذا يرحم</a:t>
            </a:r>
          </a:p>
          <a:p>
            <a:r>
              <a:rPr lang="ar-IQ" sz="4000" b="1" dirty="0" smtClean="0">
                <a:solidFill>
                  <a:srgbClr val="FF0000"/>
                </a:solidFill>
              </a:rPr>
              <a:t>مالي اليـــــــك وسيلة الا الرجا         وجمـيل عفوك ثم اني مسلم</a:t>
            </a:r>
            <a:endParaRPr lang="ar-IQ" sz="4000" b="1" dirty="0">
              <a:solidFill>
                <a:srgbClr val="FF0000"/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1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6000" dirty="0" smtClean="0">
                <a:solidFill>
                  <a:srgbClr val="00B050"/>
                </a:solidFill>
              </a:rPr>
              <a:t>عقلاء المجانين</a:t>
            </a:r>
            <a:endParaRPr lang="ar-IQ" sz="6000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sz="2800" dirty="0" smtClean="0"/>
              <a:t>وهم مجموعة من الشعراء تميز شعرهم بصدق العواطف تجاه المحبوب وهو الله سبحانه وتعالى يلهجون بذكره ويأنسون بمناجاته أمثال</a:t>
            </a:r>
            <a:r>
              <a:rPr lang="ar-IQ" sz="2800" dirty="0" smtClean="0">
                <a:solidFill>
                  <a:srgbClr val="00B0F0"/>
                </a:solidFill>
              </a:rPr>
              <a:t>(بهلول وعليان وعباس وسعدون</a:t>
            </a:r>
            <a:r>
              <a:rPr lang="ar-IQ" sz="2800" dirty="0" smtClean="0"/>
              <a:t>) </a:t>
            </a:r>
          </a:p>
          <a:p>
            <a:r>
              <a:rPr lang="ar-IQ" sz="4000" dirty="0" smtClean="0"/>
              <a:t>الشاهد لعباس يقول</a:t>
            </a:r>
          </a:p>
          <a:p>
            <a:r>
              <a:rPr lang="ar-IQ" sz="2400" b="1" dirty="0" smtClean="0">
                <a:solidFill>
                  <a:srgbClr val="FF0000"/>
                </a:solidFill>
              </a:rPr>
              <a:t>يا حبيـــب </a:t>
            </a:r>
            <a:r>
              <a:rPr lang="ar-IQ" sz="2400" b="1" dirty="0">
                <a:solidFill>
                  <a:srgbClr val="FF0000"/>
                </a:solidFill>
              </a:rPr>
              <a:t>القلوب من لي سواكا </a:t>
            </a:r>
            <a:r>
              <a:rPr lang="ar-IQ" sz="2400" b="1" dirty="0" smtClean="0">
                <a:solidFill>
                  <a:srgbClr val="FF0000"/>
                </a:solidFill>
              </a:rPr>
              <a:t>؟                 </a:t>
            </a:r>
            <a:r>
              <a:rPr lang="ar-IQ" sz="2400" b="1" dirty="0">
                <a:solidFill>
                  <a:srgbClr val="FF0000"/>
                </a:solidFill>
              </a:rPr>
              <a:t>ارحم اليوم </a:t>
            </a:r>
            <a:r>
              <a:rPr lang="ar-IQ" sz="2400" b="1" dirty="0" smtClean="0">
                <a:solidFill>
                  <a:srgbClr val="FF0000"/>
                </a:solidFill>
              </a:rPr>
              <a:t>مـــــــذنبا </a:t>
            </a:r>
            <a:r>
              <a:rPr lang="ar-IQ" sz="2400" b="1" dirty="0">
                <a:solidFill>
                  <a:srgbClr val="FF0000"/>
                </a:solidFill>
              </a:rPr>
              <a:t>قد </a:t>
            </a:r>
            <a:r>
              <a:rPr lang="ar-IQ" sz="2400" b="1" dirty="0" err="1" smtClean="0">
                <a:solidFill>
                  <a:srgbClr val="FF0000"/>
                </a:solidFill>
              </a:rPr>
              <a:t>أتاكا</a:t>
            </a:r>
            <a:endParaRPr lang="ar-IQ" sz="2400" dirty="0" smtClean="0">
              <a:solidFill>
                <a:srgbClr val="FF0000"/>
              </a:solidFill>
            </a:endParaRPr>
          </a:p>
          <a:p>
            <a:r>
              <a:rPr lang="ar-IQ" sz="2400" b="1" dirty="0" smtClean="0">
                <a:solidFill>
                  <a:srgbClr val="FF0000"/>
                </a:solidFill>
              </a:rPr>
              <a:t>أنــــــت سؤلي ومنيتي وسروري                  قد أبى القلب أن يجيب سواكا</a:t>
            </a:r>
            <a:endParaRPr lang="ar-IQ" sz="2400" b="1" dirty="0">
              <a:solidFill>
                <a:srgbClr val="FF0000"/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131</TotalTime>
  <Words>369</Words>
  <Application>Microsoft Office PowerPoint</Application>
  <PresentationFormat>عرض على الشاشة (3:4)‏</PresentationFormat>
  <Paragraphs>46</Paragraphs>
  <Slides>7</Slides>
  <Notes>0</Notes>
  <HiddenSlides>0</HiddenSlides>
  <MMClips>7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أساسية</vt:lpstr>
      <vt:lpstr>الوصف</vt:lpstr>
      <vt:lpstr>الشواهد/الوصف</vt:lpstr>
      <vt:lpstr>الشواهد/الوصف</vt:lpstr>
      <vt:lpstr>الزهد والتصوف</vt:lpstr>
      <vt:lpstr>الشواهد</vt:lpstr>
      <vt:lpstr>الشواهد/الزهد</vt:lpstr>
      <vt:lpstr>عقلاء المجانين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الوصف</dc:title>
  <dc:creator>smer</dc:creator>
  <cp:lastModifiedBy>Maher</cp:lastModifiedBy>
  <cp:revision>17</cp:revision>
  <dcterms:created xsi:type="dcterms:W3CDTF">2021-01-09T16:21:24Z</dcterms:created>
  <dcterms:modified xsi:type="dcterms:W3CDTF">2021-01-11T07:57:13Z</dcterms:modified>
</cp:coreProperties>
</file>