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3" r:id="rId15"/>
    <p:sldId id="274" r:id="rId16"/>
    <p:sldId id="275" r:id="rId17"/>
    <p:sldId id="276" r:id="rId18"/>
    <p:sldId id="278" r:id="rId19"/>
    <p:sldId id="279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62" autoAdjust="0"/>
  </p:normalViewPr>
  <p:slideViewPr>
    <p:cSldViewPr>
      <p:cViewPr varScale="1">
        <p:scale>
          <a:sx n="41" d="100"/>
          <a:sy n="41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800C3F-C605-4314-852B-C5B0D803189B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D45A9F-6945-46C8-8E2F-112D5B79F0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335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    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45A9F-6945-46C8-8E2F-112D5B79F069}" type="slidenum">
              <a:rPr lang="ar-IQ" smtClean="0"/>
              <a:t>19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361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7200" b="1" dirty="0" smtClean="0">
                <a:solidFill>
                  <a:srgbClr val="00B050"/>
                </a:solidFill>
              </a:rPr>
              <a:t>أولا : </a:t>
            </a:r>
            <a:r>
              <a:rPr lang="ar-IQ" sz="6000" b="1" dirty="0" smtClean="0">
                <a:solidFill>
                  <a:srgbClr val="0070C0"/>
                </a:solidFill>
              </a:rPr>
              <a:t>التجديد في المعاني والأفكار</a:t>
            </a:r>
            <a:endParaRPr lang="ar-IQ" sz="60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التجديد الذي تضمن الجدة والطرافة</a:t>
            </a:r>
          </a:p>
          <a:p>
            <a:r>
              <a:rPr lang="ar-IQ" b="1" dirty="0" smtClean="0"/>
              <a:t>الشاهد لبشار بن برد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لم يطل ليلي ولكن لم أنم    ونفى عني الكرى طيــــــف الم</a:t>
            </a:r>
          </a:p>
          <a:p>
            <a:endParaRPr lang="ar-IQ" dirty="0"/>
          </a:p>
          <a:p>
            <a:r>
              <a:rPr lang="ar-IQ" b="1" dirty="0" smtClean="0">
                <a:solidFill>
                  <a:srgbClr val="FF0000"/>
                </a:solidFill>
              </a:rPr>
              <a:t>ان في بردي جسما ناحلا      لو توكأت عليه لانهـــــــــدم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ختم الحب لها في عنقي       موضع الخاتم من أهل الذمـم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60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6500" b="1" dirty="0" smtClean="0"/>
              <a:t>3-</a:t>
            </a:r>
            <a:r>
              <a:rPr lang="ar-IQ" b="1" dirty="0" smtClean="0"/>
              <a:t> لقد تسربت كثير من الالفاظ والافكار الى الساحة الادبية من الاقوام الذين امتزجوا بالعرب وتصاهروا مع الكثيرين منهم ومن يراجع الكتب التي عنيت </a:t>
            </a:r>
            <a:r>
              <a:rPr lang="ar-IQ" b="1" dirty="0" err="1" smtClean="0"/>
              <a:t>بالالفاظ</a:t>
            </a:r>
            <a:r>
              <a:rPr lang="ar-IQ" b="1" dirty="0" smtClean="0"/>
              <a:t>  الدخيلة مثل المعرب لابي منصور الجواليقي وغيره يجد الفاظا كثيرة اصبحت مألوفة الاستعمال في الشعر والنثر مثل (</a:t>
            </a:r>
            <a:r>
              <a:rPr lang="ar-IQ" b="1" dirty="0" err="1" smtClean="0"/>
              <a:t>الفالوذج</a:t>
            </a:r>
            <a:r>
              <a:rPr lang="ar-IQ" b="1" dirty="0" smtClean="0"/>
              <a:t>  والديباج والطيلسان والخوان والابريق والمهرجان )ومن اكثر الشعراء استخداما </a:t>
            </a:r>
            <a:r>
              <a:rPr lang="ar-IQ" b="1" dirty="0" err="1" smtClean="0"/>
              <a:t>للالفاظ</a:t>
            </a:r>
            <a:r>
              <a:rPr lang="ar-IQ" b="1" dirty="0" smtClean="0"/>
              <a:t> غير العربية ابو نواس وكان أحيانا يأتي بها على وجه التظرف والتملح.</a:t>
            </a:r>
          </a:p>
          <a:p>
            <a:r>
              <a:rPr lang="ar-IQ" b="1" dirty="0" smtClean="0"/>
              <a:t>كذلك وفدت الى العربية ألفاظ التبجيل مثل الحضرة والجناب.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029101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6000" b="1" dirty="0" smtClean="0"/>
              <a:t>4-</a:t>
            </a:r>
            <a:r>
              <a:rPr lang="ar-IQ" b="1" dirty="0" smtClean="0"/>
              <a:t>  وشاع استعمال الالفاظ المركبة مع لا النافية في حالة التعريف كاللانهاية </a:t>
            </a:r>
            <a:r>
              <a:rPr lang="ar-IQ" b="1" dirty="0" err="1" smtClean="0"/>
              <a:t>واللاضرورة</a:t>
            </a:r>
            <a:r>
              <a:rPr lang="ar-IQ" b="1" dirty="0" smtClean="0"/>
              <a:t> </a:t>
            </a:r>
            <a:r>
              <a:rPr lang="ar-IQ" b="1" dirty="0" err="1" smtClean="0"/>
              <a:t>واللاارادة</a:t>
            </a:r>
            <a:r>
              <a:rPr lang="ar-IQ" b="1" dirty="0" smtClean="0"/>
              <a:t> .</a:t>
            </a:r>
          </a:p>
          <a:p>
            <a:endParaRPr lang="ar-IQ" b="1" dirty="0"/>
          </a:p>
          <a:p>
            <a:r>
              <a:rPr lang="ar-IQ" sz="6000" b="1" dirty="0" smtClean="0"/>
              <a:t>5- </a:t>
            </a:r>
            <a:r>
              <a:rPr lang="ar-IQ" b="1" dirty="0" smtClean="0"/>
              <a:t> صياغة الاسماء من الحروف والضمائر مثل الكمية والكيفية والماهية والهوية .</a:t>
            </a:r>
          </a:p>
          <a:p>
            <a:r>
              <a:rPr lang="ar-IQ" sz="6000" b="1" dirty="0" smtClean="0"/>
              <a:t>6- </a:t>
            </a:r>
            <a:r>
              <a:rPr lang="ar-IQ" b="1" dirty="0" smtClean="0"/>
              <a:t> كما ادخلت الالف والنون قبل ياء المتكلم مثل نفساني وروحاني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976473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6000" b="1" dirty="0" smtClean="0"/>
              <a:t>7-</a:t>
            </a:r>
            <a:r>
              <a:rPr lang="ar-IQ" b="1" dirty="0" smtClean="0"/>
              <a:t>   ضمن بعض الشعراء الفاظ المتكلمين والفلاسفة في شعرهم مثل ( الحركة والسكون ، الروح والجسد ، الكل والبعض ، الجزء والقليل )</a:t>
            </a:r>
          </a:p>
          <a:p>
            <a:r>
              <a:rPr lang="ar-IQ" b="1" dirty="0" smtClean="0"/>
              <a:t>الشاهد لابي نواس </a:t>
            </a:r>
          </a:p>
          <a:p>
            <a:r>
              <a:rPr lang="ar-IQ" sz="4400" b="1" dirty="0" err="1" smtClean="0">
                <a:solidFill>
                  <a:srgbClr val="FF0000"/>
                </a:solidFill>
              </a:rPr>
              <a:t>ياعاقد</a:t>
            </a:r>
            <a:r>
              <a:rPr lang="ar-IQ" sz="4400" b="1" dirty="0" smtClean="0">
                <a:solidFill>
                  <a:srgbClr val="FF0000"/>
                </a:solidFill>
              </a:rPr>
              <a:t> القلب مني         هلا تــــــذكرت حلا </a:t>
            </a:r>
          </a:p>
          <a:p>
            <a:r>
              <a:rPr lang="ar-IQ" sz="4400" b="1" dirty="0" smtClean="0">
                <a:solidFill>
                  <a:srgbClr val="FF0000"/>
                </a:solidFill>
              </a:rPr>
              <a:t>تركت مني قليــلا          من القليـــــــل اقلا </a:t>
            </a:r>
          </a:p>
          <a:p>
            <a:r>
              <a:rPr lang="ar-IQ" sz="4400" b="1" dirty="0" smtClean="0">
                <a:solidFill>
                  <a:srgbClr val="FF0000"/>
                </a:solidFill>
              </a:rPr>
              <a:t>يكاد </a:t>
            </a:r>
            <a:r>
              <a:rPr lang="ar-IQ" sz="4400" b="1" dirty="0" err="1" smtClean="0">
                <a:solidFill>
                  <a:srgbClr val="FF0000"/>
                </a:solidFill>
              </a:rPr>
              <a:t>لايـــــــتجزا</a:t>
            </a:r>
            <a:r>
              <a:rPr lang="ar-IQ" sz="4400" b="1" dirty="0" smtClean="0">
                <a:solidFill>
                  <a:srgbClr val="FF0000"/>
                </a:solidFill>
              </a:rPr>
              <a:t>          اقل في اللفظ من لا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36540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6600" b="1" dirty="0" smtClean="0">
                <a:solidFill>
                  <a:srgbClr val="00B050"/>
                </a:solidFill>
              </a:rPr>
              <a:t>ثالثا</a:t>
            </a:r>
            <a:r>
              <a:rPr lang="ar-IQ" b="1" dirty="0" smtClean="0">
                <a:solidFill>
                  <a:srgbClr val="0070C0"/>
                </a:solidFill>
              </a:rPr>
              <a:t> : </a:t>
            </a:r>
            <a:r>
              <a:rPr lang="ar-IQ" sz="6600" b="1" dirty="0" smtClean="0">
                <a:solidFill>
                  <a:srgbClr val="0070C0"/>
                </a:solidFill>
              </a:rPr>
              <a:t>الاوزان والقوافي </a:t>
            </a:r>
            <a:endParaRPr lang="ar-IQ" sz="66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6000" b="1" dirty="0" smtClean="0"/>
              <a:t>1-</a:t>
            </a:r>
            <a:r>
              <a:rPr lang="ar-IQ" b="1" dirty="0" smtClean="0"/>
              <a:t> استعمل الشعراء الاوزان القصيرة في العصر العباسي وهو جزء من التجديد </a:t>
            </a:r>
          </a:p>
          <a:p>
            <a:r>
              <a:rPr lang="ar-IQ" b="1" dirty="0" smtClean="0"/>
              <a:t>الشاهد لابي نواس في استعماله بحر المقتضب </a:t>
            </a:r>
          </a:p>
          <a:p>
            <a:r>
              <a:rPr lang="ar-IQ" sz="4800" b="1" dirty="0" smtClean="0">
                <a:solidFill>
                  <a:srgbClr val="FF0000"/>
                </a:solidFill>
              </a:rPr>
              <a:t>حامل الهوى تعب      يستخفه الطرب   </a:t>
            </a:r>
          </a:p>
          <a:p>
            <a:r>
              <a:rPr lang="ar-IQ" sz="4800" b="1" dirty="0" smtClean="0">
                <a:solidFill>
                  <a:srgbClr val="FF0000"/>
                </a:solidFill>
              </a:rPr>
              <a:t>ان بكى يحق له          ليس </a:t>
            </a:r>
            <a:r>
              <a:rPr lang="ar-IQ" sz="4800" b="1" dirty="0" err="1" smtClean="0">
                <a:solidFill>
                  <a:srgbClr val="FF0000"/>
                </a:solidFill>
              </a:rPr>
              <a:t>مابه</a:t>
            </a:r>
            <a:r>
              <a:rPr lang="ar-IQ" sz="4800" b="1" dirty="0" smtClean="0">
                <a:solidFill>
                  <a:srgbClr val="FF0000"/>
                </a:solidFill>
              </a:rPr>
              <a:t> لعب </a:t>
            </a:r>
          </a:p>
          <a:p>
            <a:r>
              <a:rPr lang="ar-IQ" sz="4800" b="1" dirty="0" smtClean="0">
                <a:solidFill>
                  <a:srgbClr val="FF0000"/>
                </a:solidFill>
              </a:rPr>
              <a:t>تضحكين لاهية         والمحب ينتحب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341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z="6000" b="1" dirty="0" smtClean="0"/>
              <a:t>2- </a:t>
            </a:r>
            <a:r>
              <a:rPr lang="ar-IQ" b="1" dirty="0" err="1" smtClean="0"/>
              <a:t>لجأعدد</a:t>
            </a:r>
            <a:r>
              <a:rPr lang="ar-IQ" b="1" dirty="0" smtClean="0"/>
              <a:t> من الشعراء الى اوزان مهملة ولدها الخليل بن احمد الفراهيدي من عكس دوائر البحور من ذلك</a:t>
            </a:r>
          </a:p>
          <a:p>
            <a:pPr marL="0" indent="0">
              <a:buNone/>
            </a:pPr>
            <a:r>
              <a:rPr lang="ar-IQ" b="1" dirty="0" smtClean="0"/>
              <a:t>بحر المستطيل : وهو عكس الطويل واجزاءه (مفاعلين  فعولن  </a:t>
            </a:r>
            <a:r>
              <a:rPr lang="ar-IQ" b="1" dirty="0" err="1" smtClean="0"/>
              <a:t>مفاعيلن</a:t>
            </a:r>
            <a:r>
              <a:rPr lang="ar-IQ" b="1" dirty="0" smtClean="0"/>
              <a:t> فعولن ) </a:t>
            </a:r>
          </a:p>
          <a:p>
            <a:pPr marL="0" indent="0">
              <a:buNone/>
            </a:pPr>
            <a:r>
              <a:rPr lang="ar-IQ" b="1" dirty="0" smtClean="0"/>
              <a:t>بحر الممتد : وهو عكس  المديد واجزاؤه (فاعلن   </a:t>
            </a:r>
            <a:r>
              <a:rPr lang="ar-IQ" b="1" dirty="0" err="1" smtClean="0"/>
              <a:t>فاعلاتن</a:t>
            </a:r>
            <a:r>
              <a:rPr lang="ar-IQ" b="1" dirty="0" smtClean="0"/>
              <a:t>  فاعلن  </a:t>
            </a:r>
            <a:r>
              <a:rPr lang="ar-IQ" b="1" dirty="0" err="1" smtClean="0"/>
              <a:t>فاعلاتن</a:t>
            </a:r>
            <a:r>
              <a:rPr lang="ar-IQ" b="1" smtClean="0"/>
              <a:t>)</a:t>
            </a:r>
            <a:endParaRPr lang="ar-IQ" b="1" dirty="0" smtClean="0"/>
          </a:p>
          <a:p>
            <a:pPr marL="0" indent="0">
              <a:buNone/>
            </a:pPr>
            <a:r>
              <a:rPr lang="ar-IQ" b="1" dirty="0" smtClean="0"/>
              <a:t>بحر المتئد : وهو مقلوب المجتث واجزاؤه ( </a:t>
            </a:r>
            <a:r>
              <a:rPr lang="ar-IQ" b="1" dirty="0" err="1" smtClean="0"/>
              <a:t>فاعلاتن</a:t>
            </a:r>
            <a:r>
              <a:rPr lang="ar-IQ" b="1" dirty="0" smtClean="0"/>
              <a:t> </a:t>
            </a:r>
            <a:r>
              <a:rPr lang="ar-IQ" b="1" dirty="0" err="1" smtClean="0"/>
              <a:t>فاعلاتن</a:t>
            </a:r>
            <a:r>
              <a:rPr lang="ar-IQ" b="1" dirty="0" smtClean="0"/>
              <a:t> </a:t>
            </a:r>
            <a:r>
              <a:rPr lang="ar-IQ" b="1" dirty="0" err="1" smtClean="0"/>
              <a:t>مستفع</a:t>
            </a:r>
            <a:r>
              <a:rPr lang="ar-IQ" b="1" dirty="0" smtClean="0"/>
              <a:t> لن )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21761187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sz="6000" b="1" dirty="0" smtClean="0"/>
              <a:t>3- </a:t>
            </a:r>
            <a:r>
              <a:rPr lang="ar-IQ" b="1" dirty="0" smtClean="0"/>
              <a:t>خرج قسم من الشعراء على الاوزان والقافية منهم الشاعر ابو العتاهية في قوله </a:t>
            </a:r>
          </a:p>
          <a:p>
            <a:pPr marL="0" indent="0">
              <a:buNone/>
            </a:pPr>
            <a:r>
              <a:rPr lang="ar-IQ" sz="4800" b="1" dirty="0" smtClean="0">
                <a:solidFill>
                  <a:srgbClr val="FF0000"/>
                </a:solidFill>
              </a:rPr>
              <a:t>عتب </a:t>
            </a:r>
            <a:r>
              <a:rPr lang="ar-IQ" sz="4800" b="1" dirty="0" err="1" smtClean="0">
                <a:solidFill>
                  <a:srgbClr val="FF0000"/>
                </a:solidFill>
              </a:rPr>
              <a:t>ماللخيال</a:t>
            </a:r>
            <a:r>
              <a:rPr lang="ar-IQ" sz="4800" b="1" dirty="0" smtClean="0">
                <a:solidFill>
                  <a:srgbClr val="FF0000"/>
                </a:solidFill>
              </a:rPr>
              <a:t>        خبريني وما   لي </a:t>
            </a:r>
          </a:p>
          <a:p>
            <a:pPr marL="0" indent="0">
              <a:buNone/>
            </a:pPr>
            <a:r>
              <a:rPr lang="ar-IQ" sz="4800" b="1" dirty="0" err="1" smtClean="0">
                <a:solidFill>
                  <a:srgbClr val="FF0000"/>
                </a:solidFill>
              </a:rPr>
              <a:t>لااراه</a:t>
            </a:r>
            <a:r>
              <a:rPr lang="ar-IQ" sz="4800" b="1" dirty="0" smtClean="0">
                <a:solidFill>
                  <a:srgbClr val="FF0000"/>
                </a:solidFill>
              </a:rPr>
              <a:t> اتانــــي        </a:t>
            </a:r>
            <a:r>
              <a:rPr lang="ar-IQ" sz="4800" b="1" smtClean="0">
                <a:solidFill>
                  <a:srgbClr val="FF0000"/>
                </a:solidFill>
              </a:rPr>
              <a:t>زائرا  مذ   </a:t>
            </a:r>
            <a:r>
              <a:rPr lang="ar-IQ" sz="4800" b="1" dirty="0" smtClean="0">
                <a:solidFill>
                  <a:srgbClr val="FF0000"/>
                </a:solidFill>
              </a:rPr>
              <a:t>ليالي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1589943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6000" b="1" dirty="0" smtClean="0"/>
              <a:t>4- </a:t>
            </a:r>
            <a:r>
              <a:rPr lang="ar-IQ" b="1" dirty="0" smtClean="0"/>
              <a:t>استحداث </a:t>
            </a:r>
            <a:r>
              <a:rPr lang="ar-IQ" b="1" dirty="0" smtClean="0">
                <a:solidFill>
                  <a:srgbClr val="7030A0"/>
                </a:solidFill>
              </a:rPr>
              <a:t>المزدوج والمسمط والمخمس </a:t>
            </a:r>
          </a:p>
          <a:p>
            <a:r>
              <a:rPr lang="ar-IQ" b="1" dirty="0" smtClean="0">
                <a:solidFill>
                  <a:srgbClr val="7030A0"/>
                </a:solidFill>
              </a:rPr>
              <a:t>المزدوج</a:t>
            </a:r>
            <a:r>
              <a:rPr lang="ar-IQ" b="1" dirty="0" smtClean="0"/>
              <a:t>   :القافية فيه </a:t>
            </a:r>
            <a:r>
              <a:rPr lang="ar-IQ" b="1" dirty="0" err="1" smtClean="0"/>
              <a:t>لاتطرد</a:t>
            </a:r>
            <a:r>
              <a:rPr lang="ar-IQ" b="1" dirty="0" smtClean="0"/>
              <a:t> في الابيات بل تختلف من بيت الى بيت </a:t>
            </a:r>
          </a:p>
          <a:p>
            <a:r>
              <a:rPr lang="ar-IQ" b="1" dirty="0" smtClean="0"/>
              <a:t>الشاهد لعلي بن الجهم</a:t>
            </a:r>
          </a:p>
          <a:p>
            <a:r>
              <a:rPr lang="ar-IQ" sz="3600" b="1" dirty="0" smtClean="0">
                <a:solidFill>
                  <a:srgbClr val="FF0000"/>
                </a:solidFill>
              </a:rPr>
              <a:t>ثم ازال الظلمة الضياء    وعاودت جدتها الاشياء</a:t>
            </a:r>
          </a:p>
          <a:p>
            <a:r>
              <a:rPr lang="ar-IQ" b="1" dirty="0" smtClean="0">
                <a:solidFill>
                  <a:srgbClr val="7030A0"/>
                </a:solidFill>
              </a:rPr>
              <a:t>المسمط </a:t>
            </a:r>
            <a:r>
              <a:rPr lang="ar-IQ" b="1" dirty="0" smtClean="0"/>
              <a:t> : هو قصائد تتألف من ادوار تعتمد على قطب واحد يسمى عمود المسمط وكل دور يتركب من اربعة اشطر تتفق في قافية واحدة ماعدا الشطر الاخير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618753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 smtClean="0"/>
              <a:t>ومن امثلته </a:t>
            </a:r>
            <a:r>
              <a:rPr lang="ar-IQ" b="1" dirty="0" smtClean="0">
                <a:solidFill>
                  <a:srgbClr val="C00000"/>
                </a:solidFill>
              </a:rPr>
              <a:t>م</a:t>
            </a:r>
            <a:r>
              <a:rPr lang="ar-IQ" b="1" dirty="0" smtClean="0">
                <a:solidFill>
                  <a:srgbClr val="92D050"/>
                </a:solidFill>
              </a:rPr>
              <a:t>س</a:t>
            </a:r>
            <a:r>
              <a:rPr lang="ar-IQ" b="1" dirty="0" smtClean="0">
                <a:solidFill>
                  <a:srgbClr val="00B0F0"/>
                </a:solidFill>
              </a:rPr>
              <a:t>م</a:t>
            </a:r>
            <a:r>
              <a:rPr lang="ar-IQ" b="1" dirty="0" smtClean="0"/>
              <a:t>ط</a:t>
            </a:r>
            <a:r>
              <a:rPr lang="ar-IQ" b="1" dirty="0" smtClean="0">
                <a:solidFill>
                  <a:srgbClr val="C00000"/>
                </a:solidFill>
              </a:rPr>
              <a:t>ة</a:t>
            </a:r>
            <a:r>
              <a:rPr lang="ar-IQ" b="1" dirty="0" smtClean="0"/>
              <a:t> لابي نواس في وصف الخمرة </a:t>
            </a:r>
          </a:p>
          <a:p>
            <a:endParaRPr lang="ar-IQ" sz="4000" b="1" dirty="0">
              <a:solidFill>
                <a:srgbClr val="FF0000"/>
              </a:solidFill>
            </a:endParaRPr>
          </a:p>
          <a:p>
            <a:r>
              <a:rPr lang="ar-IQ" sz="2600" b="1" dirty="0" smtClean="0">
                <a:solidFill>
                  <a:srgbClr val="FF0000"/>
                </a:solidFill>
              </a:rPr>
              <a:t>سلاف       د</a:t>
            </a:r>
            <a:r>
              <a:rPr lang="ar-IQ" sz="2600" b="1" u="sng" dirty="0" smtClean="0"/>
              <a:t>ن</a:t>
            </a:r>
            <a:r>
              <a:rPr lang="ar-IQ" sz="2600" b="1" u="sng" dirty="0" smtClean="0">
                <a:solidFill>
                  <a:srgbClr val="FF0000"/>
                </a:solidFill>
              </a:rPr>
              <a:t> </a:t>
            </a:r>
            <a:r>
              <a:rPr lang="ar-IQ" sz="2600" b="1" dirty="0" smtClean="0">
                <a:solidFill>
                  <a:srgbClr val="FF0000"/>
                </a:solidFill>
              </a:rPr>
              <a:t>                    كشمس   دجـــــــــ</a:t>
            </a:r>
            <a:r>
              <a:rPr lang="ar-IQ" sz="2600" b="1" u="sng" dirty="0" smtClean="0"/>
              <a:t>ن</a:t>
            </a:r>
            <a:r>
              <a:rPr lang="ar-IQ" sz="2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IQ" sz="2600" b="1" dirty="0" smtClean="0">
                <a:solidFill>
                  <a:srgbClr val="FF0000"/>
                </a:solidFill>
              </a:rPr>
              <a:t>كدمع     جفــ</a:t>
            </a:r>
            <a:r>
              <a:rPr lang="ar-IQ" sz="2600" b="1" u="sng" dirty="0" smtClean="0">
                <a:solidFill>
                  <a:srgbClr val="FF0000"/>
                </a:solidFill>
              </a:rPr>
              <a:t>ـ</a:t>
            </a:r>
            <a:r>
              <a:rPr lang="ar-IQ" sz="2600" b="1" u="sng" dirty="0" smtClean="0"/>
              <a:t>ن</a:t>
            </a:r>
            <a:r>
              <a:rPr lang="ar-IQ" sz="2600" b="1" dirty="0" smtClean="0"/>
              <a:t> </a:t>
            </a:r>
            <a:r>
              <a:rPr lang="ar-IQ" sz="2600" b="1" dirty="0" smtClean="0">
                <a:solidFill>
                  <a:srgbClr val="FF0000"/>
                </a:solidFill>
              </a:rPr>
              <a:t>                   كخمر    عـــــــــد </a:t>
            </a:r>
            <a:r>
              <a:rPr lang="ar-IQ" sz="2600" b="1" u="sng" dirty="0" smtClean="0">
                <a:solidFill>
                  <a:srgbClr val="00B0F0"/>
                </a:solidFill>
              </a:rPr>
              <a:t>ن</a:t>
            </a:r>
            <a:r>
              <a:rPr lang="ar-IQ" sz="2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IQ" sz="2600" b="1" dirty="0" smtClean="0">
                <a:solidFill>
                  <a:srgbClr val="92D050"/>
                </a:solidFill>
              </a:rPr>
              <a:t>فاحت   بريــــ</a:t>
            </a:r>
            <a:r>
              <a:rPr lang="ar-IQ" sz="2600" b="1" u="sng" dirty="0" smtClean="0"/>
              <a:t>ح </a:t>
            </a:r>
            <a:r>
              <a:rPr lang="ar-IQ" sz="2600" b="1" dirty="0" smtClean="0"/>
              <a:t> </a:t>
            </a:r>
            <a:r>
              <a:rPr lang="ar-IQ" sz="2600" b="1" dirty="0" smtClean="0">
                <a:solidFill>
                  <a:srgbClr val="92D050"/>
                </a:solidFill>
              </a:rPr>
              <a:t>                   كريح   شيــــــــــــ</a:t>
            </a:r>
            <a:r>
              <a:rPr lang="ar-IQ" sz="2600" b="1" u="sng" dirty="0" smtClean="0"/>
              <a:t>ح</a:t>
            </a:r>
            <a:r>
              <a:rPr lang="ar-IQ" sz="2600" b="1" dirty="0" smtClean="0">
                <a:solidFill>
                  <a:srgbClr val="92D050"/>
                </a:solidFill>
              </a:rPr>
              <a:t> </a:t>
            </a:r>
          </a:p>
          <a:p>
            <a:r>
              <a:rPr lang="ar-IQ" sz="2600" b="1" dirty="0" smtClean="0">
                <a:solidFill>
                  <a:srgbClr val="92D050"/>
                </a:solidFill>
              </a:rPr>
              <a:t>يوم     صبــو</a:t>
            </a:r>
            <a:r>
              <a:rPr lang="ar-IQ" sz="2600" b="1" u="sng" dirty="0" smtClean="0"/>
              <a:t>ح </a:t>
            </a:r>
            <a:r>
              <a:rPr lang="ar-IQ" sz="2600" b="1" dirty="0" smtClean="0"/>
              <a:t>    </a:t>
            </a:r>
            <a:r>
              <a:rPr lang="ar-IQ" sz="2600" b="1" dirty="0" smtClean="0">
                <a:solidFill>
                  <a:srgbClr val="92D050"/>
                </a:solidFill>
              </a:rPr>
              <a:t>               وغيم   دجــــــــــــــ</a:t>
            </a:r>
            <a:r>
              <a:rPr lang="ar-IQ" sz="2600" b="1" u="sng" dirty="0" smtClean="0">
                <a:solidFill>
                  <a:srgbClr val="00B0F0"/>
                </a:solidFill>
              </a:rPr>
              <a:t>ن</a:t>
            </a:r>
            <a:r>
              <a:rPr lang="ar-IQ" sz="2600" b="1" dirty="0" smtClean="0">
                <a:solidFill>
                  <a:srgbClr val="92D050"/>
                </a:solidFill>
              </a:rPr>
              <a:t> </a:t>
            </a:r>
          </a:p>
          <a:p>
            <a:r>
              <a:rPr lang="ar-IQ" sz="2600" b="1" dirty="0" smtClean="0">
                <a:solidFill>
                  <a:srgbClr val="7030A0"/>
                </a:solidFill>
              </a:rPr>
              <a:t>يسقيك   ســـا</a:t>
            </a:r>
            <a:r>
              <a:rPr lang="ar-IQ" sz="2600" b="1" u="sng" dirty="0" smtClean="0"/>
              <a:t>ق</a:t>
            </a:r>
            <a:r>
              <a:rPr lang="ar-IQ" sz="2600" b="1" dirty="0" smtClean="0">
                <a:solidFill>
                  <a:srgbClr val="7030A0"/>
                </a:solidFill>
              </a:rPr>
              <a:t>                    على    اشتيــــــــــا</a:t>
            </a:r>
            <a:r>
              <a:rPr lang="ar-IQ" sz="2600" b="1" u="sng" dirty="0" smtClean="0"/>
              <a:t>ق</a:t>
            </a:r>
          </a:p>
          <a:p>
            <a:r>
              <a:rPr lang="ar-IQ" sz="2600" b="1" dirty="0" smtClean="0">
                <a:solidFill>
                  <a:srgbClr val="7030A0"/>
                </a:solidFill>
              </a:rPr>
              <a:t>الى      تــــلا</a:t>
            </a:r>
            <a:r>
              <a:rPr lang="ar-IQ" sz="2600" b="1" u="sng" dirty="0" smtClean="0"/>
              <a:t>ق </a:t>
            </a:r>
            <a:r>
              <a:rPr lang="ar-IQ" sz="2600" b="1" dirty="0" smtClean="0">
                <a:solidFill>
                  <a:srgbClr val="7030A0"/>
                </a:solidFill>
              </a:rPr>
              <a:t>                    بماء   مـــــــــــــــز</a:t>
            </a:r>
            <a:r>
              <a:rPr lang="ar-IQ" sz="2600" b="1" u="sng" dirty="0" smtClean="0">
                <a:solidFill>
                  <a:srgbClr val="00B0F0"/>
                </a:solidFill>
              </a:rPr>
              <a:t>ن</a:t>
            </a:r>
            <a:r>
              <a:rPr lang="ar-IQ" sz="2600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IQ" sz="2800" b="1" dirty="0">
                <a:solidFill>
                  <a:srgbClr val="C00000"/>
                </a:solidFill>
              </a:rPr>
              <a:t>يامن </a:t>
            </a:r>
            <a:r>
              <a:rPr lang="ar-IQ" sz="2800" b="1" dirty="0" smtClean="0">
                <a:solidFill>
                  <a:srgbClr val="C00000"/>
                </a:solidFill>
              </a:rPr>
              <a:t>لحا</a:t>
            </a:r>
            <a:r>
              <a:rPr lang="ar-IQ" sz="2800" b="1" u="sng" dirty="0" smtClean="0"/>
              <a:t>نـــــ</a:t>
            </a:r>
            <a:r>
              <a:rPr lang="ar-IQ" sz="2800" b="1" dirty="0" smtClean="0">
                <a:solidFill>
                  <a:srgbClr val="C00000"/>
                </a:solidFill>
              </a:rPr>
              <a:t>ي                   على زما</a:t>
            </a:r>
            <a:r>
              <a:rPr lang="ar-IQ" sz="2800" b="1" u="sng" dirty="0" smtClean="0"/>
              <a:t>نــــــــــــ</a:t>
            </a:r>
            <a:r>
              <a:rPr lang="ar-IQ" sz="2800" b="1" dirty="0" smtClean="0">
                <a:solidFill>
                  <a:srgbClr val="C00000"/>
                </a:solidFill>
              </a:rPr>
              <a:t>ي  </a:t>
            </a:r>
            <a:endParaRPr lang="ar-IQ" sz="2800" b="1" dirty="0">
              <a:solidFill>
                <a:srgbClr val="C00000"/>
              </a:solidFill>
            </a:endParaRPr>
          </a:p>
          <a:p>
            <a:r>
              <a:rPr lang="ar-IQ" sz="2800" b="1" dirty="0">
                <a:solidFill>
                  <a:srgbClr val="C00000"/>
                </a:solidFill>
              </a:rPr>
              <a:t>اللهو </a:t>
            </a:r>
            <a:r>
              <a:rPr lang="ar-IQ" sz="2800" b="1" dirty="0" err="1" smtClean="0">
                <a:solidFill>
                  <a:srgbClr val="C00000"/>
                </a:solidFill>
              </a:rPr>
              <a:t>شا</a:t>
            </a:r>
            <a:r>
              <a:rPr lang="ar-IQ" sz="2800" b="1" u="sng" dirty="0" err="1" smtClean="0"/>
              <a:t>نـــــ</a:t>
            </a:r>
            <a:r>
              <a:rPr lang="ar-IQ" sz="2800" b="1" dirty="0" err="1" smtClean="0">
                <a:solidFill>
                  <a:srgbClr val="C00000"/>
                </a:solidFill>
              </a:rPr>
              <a:t>ي</a:t>
            </a:r>
            <a:r>
              <a:rPr lang="ar-IQ" sz="2800" b="1" dirty="0" smtClean="0">
                <a:solidFill>
                  <a:srgbClr val="C00000"/>
                </a:solidFill>
              </a:rPr>
              <a:t>                   فلا تلم</a:t>
            </a:r>
            <a:r>
              <a:rPr lang="ar-IQ" sz="2800" b="1" u="sng" spc="600" dirty="0" smtClean="0">
                <a:solidFill>
                  <a:srgbClr val="00B0F0"/>
                </a:solidFill>
              </a:rPr>
              <a:t>نـــــــــــــــ</a:t>
            </a:r>
            <a:r>
              <a:rPr lang="ar-IQ" sz="2800" b="1" dirty="0" smtClean="0">
                <a:solidFill>
                  <a:srgbClr val="C00000"/>
                </a:solidFill>
              </a:rPr>
              <a:t>ي </a:t>
            </a:r>
            <a:endParaRPr lang="ar-IQ" sz="2800" b="1" dirty="0">
              <a:solidFill>
                <a:srgbClr val="C00000"/>
              </a:solidFill>
            </a:endParaRPr>
          </a:p>
          <a:p>
            <a:endParaRPr lang="ar-IQ" sz="2600" b="1" dirty="0" smtClean="0">
              <a:solidFill>
                <a:srgbClr val="FF0000"/>
              </a:solidFill>
            </a:endParaRPr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880625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7030A0"/>
                </a:solidFill>
              </a:rPr>
              <a:t>والمخمس</a:t>
            </a:r>
            <a:r>
              <a:rPr lang="ar-IQ" b="1" dirty="0" smtClean="0"/>
              <a:t> :  شبيه بالمسمط فهو يعتمد على الادوار كل دور يتكون من خمسة </a:t>
            </a:r>
            <a:r>
              <a:rPr lang="ar-IQ" b="1" dirty="0" err="1" smtClean="0"/>
              <a:t>أشطرالاربعة</a:t>
            </a:r>
            <a:r>
              <a:rPr lang="ar-IQ" b="1" dirty="0" smtClean="0"/>
              <a:t> الاولى متحدة القافية والخامس قافيته ثابتة وهو بمثابة اللازمة </a:t>
            </a:r>
          </a:p>
          <a:p>
            <a:r>
              <a:rPr lang="ar-IQ" b="1" dirty="0" err="1" smtClean="0">
                <a:solidFill>
                  <a:srgbClr val="FF0000"/>
                </a:solidFill>
              </a:rPr>
              <a:t>ماروض</a:t>
            </a:r>
            <a:r>
              <a:rPr lang="ar-IQ" b="1" dirty="0" smtClean="0">
                <a:solidFill>
                  <a:srgbClr val="FF0000"/>
                </a:solidFill>
              </a:rPr>
              <a:t> ريحانكم الزاه</a:t>
            </a:r>
            <a:r>
              <a:rPr lang="ar-IQ" b="1" u="sng" dirty="0" smtClean="0">
                <a:solidFill>
                  <a:srgbClr val="00B0F0"/>
                </a:solidFill>
              </a:rPr>
              <a:t>ر</a:t>
            </a:r>
            <a:r>
              <a:rPr lang="ar-IQ" b="1" dirty="0" smtClean="0">
                <a:solidFill>
                  <a:srgbClr val="FF0000"/>
                </a:solidFill>
              </a:rPr>
              <a:t>         </a:t>
            </a:r>
            <a:r>
              <a:rPr lang="ar-IQ" b="1" dirty="0" err="1" smtClean="0">
                <a:solidFill>
                  <a:srgbClr val="FF0000"/>
                </a:solidFill>
              </a:rPr>
              <a:t>وماشذى</a:t>
            </a:r>
            <a:r>
              <a:rPr lang="ar-IQ" b="1" dirty="0" smtClean="0">
                <a:solidFill>
                  <a:srgbClr val="FF0000"/>
                </a:solidFill>
              </a:rPr>
              <a:t> نشركم العاطـــ</a:t>
            </a:r>
            <a:r>
              <a:rPr lang="ar-IQ" b="1" u="sng" dirty="0" smtClean="0">
                <a:solidFill>
                  <a:srgbClr val="00B0F0"/>
                </a:solidFill>
              </a:rPr>
              <a:t>ر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وحق وجدي والهوى قاه</a:t>
            </a:r>
            <a:r>
              <a:rPr lang="ar-IQ" b="1" u="sng" dirty="0" smtClean="0">
                <a:solidFill>
                  <a:srgbClr val="00B0F0"/>
                </a:solidFill>
              </a:rPr>
              <a:t>ر</a:t>
            </a:r>
            <a:r>
              <a:rPr lang="ar-IQ" b="1" dirty="0" smtClean="0">
                <a:solidFill>
                  <a:srgbClr val="FF0000"/>
                </a:solidFill>
              </a:rPr>
              <a:t>    مذ غبتم </a:t>
            </a:r>
            <a:r>
              <a:rPr lang="ar-IQ" b="1" smtClean="0">
                <a:solidFill>
                  <a:srgbClr val="FF0000"/>
                </a:solidFill>
              </a:rPr>
              <a:t>لم </a:t>
            </a:r>
            <a:r>
              <a:rPr lang="ar-IQ" b="1" smtClean="0">
                <a:solidFill>
                  <a:srgbClr val="FF0000"/>
                </a:solidFill>
              </a:rPr>
              <a:t>يبق </a:t>
            </a:r>
            <a:r>
              <a:rPr lang="ar-IQ" b="1" dirty="0" smtClean="0">
                <a:solidFill>
                  <a:srgbClr val="FF0000"/>
                </a:solidFill>
              </a:rPr>
              <a:t>لي </a:t>
            </a:r>
            <a:r>
              <a:rPr lang="ar-IQ" b="1" dirty="0" smtClean="0">
                <a:solidFill>
                  <a:srgbClr val="FF0000"/>
                </a:solidFill>
              </a:rPr>
              <a:t>ناظ</a:t>
            </a:r>
            <a:r>
              <a:rPr lang="ar-IQ" b="1" u="sng" dirty="0" smtClean="0">
                <a:solidFill>
                  <a:srgbClr val="00B0F0"/>
                </a:solidFill>
              </a:rPr>
              <a:t>ر</a:t>
            </a:r>
          </a:p>
          <a:p>
            <a:pPr algn="ctr"/>
            <a:r>
              <a:rPr lang="ar-IQ" b="1" dirty="0" smtClean="0">
                <a:solidFill>
                  <a:srgbClr val="FF0000"/>
                </a:solidFill>
              </a:rPr>
              <a:t>والقلب </a:t>
            </a:r>
            <a:r>
              <a:rPr lang="ar-IQ" b="1" dirty="0" err="1" smtClean="0">
                <a:solidFill>
                  <a:srgbClr val="FF0000"/>
                </a:solidFill>
              </a:rPr>
              <a:t>لاسال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b="1" dirty="0" err="1" smtClean="0">
                <a:solidFill>
                  <a:srgbClr val="FF0000"/>
                </a:solidFill>
              </a:rPr>
              <a:t>ولاصابر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209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6000" b="1" dirty="0" smtClean="0"/>
              <a:t>5-</a:t>
            </a:r>
            <a:r>
              <a:rPr lang="ar-IQ" b="1" dirty="0" smtClean="0"/>
              <a:t> وهناك من نظم شعرا </a:t>
            </a:r>
            <a:r>
              <a:rPr lang="ar-IQ" b="1" dirty="0" err="1" smtClean="0"/>
              <a:t>لايقرأ</a:t>
            </a:r>
            <a:r>
              <a:rPr lang="ar-IQ" b="1" dirty="0" smtClean="0"/>
              <a:t> الا قطعة واحدة متصلة على الرغم من تقفية صدور الابيات وأعجازها </a:t>
            </a:r>
          </a:p>
          <a:p>
            <a:r>
              <a:rPr lang="ar-IQ" b="1" dirty="0" smtClean="0"/>
              <a:t>الشاهد لأبي العتاهية</a:t>
            </a:r>
          </a:p>
          <a:p>
            <a:r>
              <a:rPr lang="ar-IQ" b="1" dirty="0" err="1" smtClean="0">
                <a:solidFill>
                  <a:srgbClr val="FF0000"/>
                </a:solidFill>
              </a:rPr>
              <a:t>ياذا</a:t>
            </a:r>
            <a:r>
              <a:rPr lang="ar-IQ" b="1" dirty="0" smtClean="0">
                <a:solidFill>
                  <a:srgbClr val="FF0000"/>
                </a:solidFill>
              </a:rPr>
              <a:t> الذي في الحب يلحى اما    والله لو كلفت منه كمــــــــا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كلفت من حب رخيـــــــم </a:t>
            </a:r>
            <a:r>
              <a:rPr lang="ar-IQ" b="1" smtClean="0">
                <a:solidFill>
                  <a:srgbClr val="FF0000"/>
                </a:solidFill>
              </a:rPr>
              <a:t>لمـا    لمت </a:t>
            </a:r>
            <a:r>
              <a:rPr lang="ar-IQ" b="1" dirty="0" smtClean="0">
                <a:solidFill>
                  <a:srgbClr val="FF0000"/>
                </a:solidFill>
              </a:rPr>
              <a:t>على الحب فذرني وما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689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التجديد في التشبيه النادر فضلا عن الرقة والسلاسة في لغة الأبيات</a:t>
            </a:r>
          </a:p>
          <a:p>
            <a:r>
              <a:rPr lang="ar-IQ" b="1" dirty="0" smtClean="0"/>
              <a:t>الشاهد لدعبل الخزاعي</a:t>
            </a:r>
          </a:p>
          <a:p>
            <a:r>
              <a:rPr lang="ar-IQ" b="1" dirty="0" err="1" smtClean="0">
                <a:solidFill>
                  <a:srgbClr val="FF0000"/>
                </a:solidFill>
              </a:rPr>
              <a:t>لاتعجبي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b="1" dirty="0" err="1" smtClean="0">
                <a:solidFill>
                  <a:srgbClr val="FF0000"/>
                </a:solidFill>
              </a:rPr>
              <a:t>ياسلم</a:t>
            </a:r>
            <a:r>
              <a:rPr lang="ar-IQ" b="1" dirty="0" smtClean="0">
                <a:solidFill>
                  <a:srgbClr val="FF0000"/>
                </a:solidFill>
              </a:rPr>
              <a:t> من رجل      ضحك المشيب براسه فبكى </a:t>
            </a:r>
          </a:p>
          <a:p>
            <a:r>
              <a:rPr lang="ar-IQ" b="1" dirty="0" err="1" smtClean="0">
                <a:solidFill>
                  <a:srgbClr val="FF0000"/>
                </a:solidFill>
              </a:rPr>
              <a:t>ياسلم</a:t>
            </a:r>
            <a:r>
              <a:rPr lang="ar-IQ" b="1" dirty="0" smtClean="0">
                <a:solidFill>
                  <a:srgbClr val="FF0000"/>
                </a:solidFill>
              </a:rPr>
              <a:t> ما بالشيب منقصة     </a:t>
            </a:r>
            <a:r>
              <a:rPr lang="ar-IQ" b="1" dirty="0" err="1" smtClean="0">
                <a:solidFill>
                  <a:srgbClr val="FF0000"/>
                </a:solidFill>
              </a:rPr>
              <a:t>لاسوقة</a:t>
            </a:r>
            <a:r>
              <a:rPr lang="ar-IQ" b="1" dirty="0" smtClean="0">
                <a:solidFill>
                  <a:srgbClr val="FF0000"/>
                </a:solidFill>
              </a:rPr>
              <a:t>  يبقي  </a:t>
            </a:r>
            <a:r>
              <a:rPr lang="ar-IQ" b="1" dirty="0" err="1" smtClean="0">
                <a:solidFill>
                  <a:srgbClr val="FF0000"/>
                </a:solidFill>
              </a:rPr>
              <a:t>ولامـــــــلكا</a:t>
            </a:r>
            <a:endParaRPr lang="ar-IQ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82344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b="1" dirty="0" smtClean="0"/>
              <a:t>التجديد في ابتداع المعاني </a:t>
            </a:r>
          </a:p>
          <a:p>
            <a:r>
              <a:rPr lang="ar-IQ" b="1" dirty="0" smtClean="0"/>
              <a:t>الشاهد لمسلم بن الوليد </a:t>
            </a:r>
          </a:p>
          <a:p>
            <a:r>
              <a:rPr lang="ar-IQ" sz="3000" b="1" dirty="0" smtClean="0">
                <a:solidFill>
                  <a:srgbClr val="FF0000"/>
                </a:solidFill>
              </a:rPr>
              <a:t>نجود بالنفس اذ ضن الجواد بها    والجود بالنفس اقصى </a:t>
            </a:r>
            <a:r>
              <a:rPr lang="ar-IQ" sz="3000" b="1" dirty="0" err="1" smtClean="0">
                <a:solidFill>
                  <a:srgbClr val="FF0000"/>
                </a:solidFill>
              </a:rPr>
              <a:t>غايةالجود</a:t>
            </a:r>
            <a:endParaRPr lang="ar-IQ" sz="30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التجديد بفتق اكمام الفكرة وتزيينها باللفظ الجميل</a:t>
            </a:r>
          </a:p>
          <a:p>
            <a:r>
              <a:rPr lang="ar-IQ" b="1" dirty="0" smtClean="0"/>
              <a:t>الشاهد لابي تمام الطائي 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واذا اراد الله نشر فضيـــــــــلة    طويت اتاح لها لسان حســـود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لولا اشتعال النار فيما جاورت    </a:t>
            </a:r>
            <a:r>
              <a:rPr lang="ar-IQ" b="1" dirty="0" err="1" smtClean="0">
                <a:solidFill>
                  <a:srgbClr val="FF0000"/>
                </a:solidFill>
              </a:rPr>
              <a:t>ماكان</a:t>
            </a:r>
            <a:r>
              <a:rPr lang="ar-IQ" b="1" dirty="0" smtClean="0">
                <a:solidFill>
                  <a:srgbClr val="FF0000"/>
                </a:solidFill>
              </a:rPr>
              <a:t> يعرف طيب عرف العود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1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التجديد في التعمق في المعاني وابتداع الصور الجديدة</a:t>
            </a:r>
          </a:p>
          <a:p>
            <a:r>
              <a:rPr lang="ar-IQ" b="1" dirty="0" smtClean="0"/>
              <a:t>الشاهد لابن الرومي في الغزل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نظرت </a:t>
            </a:r>
            <a:r>
              <a:rPr lang="ar-IQ" sz="2800" b="1" dirty="0" err="1" smtClean="0">
                <a:solidFill>
                  <a:srgbClr val="FF0000"/>
                </a:solidFill>
              </a:rPr>
              <a:t>فاقصدت</a:t>
            </a:r>
            <a:r>
              <a:rPr lang="ar-IQ" sz="2800" b="1" dirty="0" smtClean="0">
                <a:solidFill>
                  <a:srgbClr val="FF0000"/>
                </a:solidFill>
              </a:rPr>
              <a:t> الفؤاد بسهمها         ثم انثنت نحوي فكدت اهيم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ويلاه ان نظرت وان هي اعرضت     وقع السهام ونزعهن اليم </a:t>
            </a:r>
          </a:p>
          <a:p>
            <a:r>
              <a:rPr lang="ar-IQ" b="1" dirty="0" smtClean="0"/>
              <a:t>الشاهد الثاني لابن المعتز في الوصف 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تخفي الزجاجة لونها </a:t>
            </a:r>
            <a:r>
              <a:rPr lang="ar-IQ" b="1" dirty="0" err="1" smtClean="0">
                <a:solidFill>
                  <a:srgbClr val="FF0000"/>
                </a:solidFill>
              </a:rPr>
              <a:t>وكانها</a:t>
            </a:r>
            <a:r>
              <a:rPr lang="ar-IQ" b="1" dirty="0" smtClean="0">
                <a:solidFill>
                  <a:srgbClr val="FF0000"/>
                </a:solidFill>
              </a:rPr>
              <a:t>      في الكف قائمة بغير اناء 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185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التجديد بالتجسيد والتضخيم والمبالغة والتهويل </a:t>
            </a:r>
          </a:p>
          <a:p>
            <a:r>
              <a:rPr lang="ar-IQ" b="1" dirty="0" smtClean="0"/>
              <a:t>الشاهد لبشار بن برد 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اذا </a:t>
            </a:r>
            <a:r>
              <a:rPr lang="ar-IQ" sz="2800" b="1" dirty="0" err="1" smtClean="0">
                <a:solidFill>
                  <a:srgbClr val="FF0000"/>
                </a:solidFill>
              </a:rPr>
              <a:t>ماغضبنا</a:t>
            </a:r>
            <a:r>
              <a:rPr lang="ar-IQ" sz="2800" b="1" dirty="0" smtClean="0">
                <a:solidFill>
                  <a:srgbClr val="FF0000"/>
                </a:solidFill>
              </a:rPr>
              <a:t> غضبة </a:t>
            </a:r>
            <a:r>
              <a:rPr lang="ar-IQ" sz="2800" b="1" dirty="0" err="1" smtClean="0">
                <a:solidFill>
                  <a:srgbClr val="FF0000"/>
                </a:solidFill>
              </a:rPr>
              <a:t>مضرية</a:t>
            </a:r>
            <a:r>
              <a:rPr lang="ar-IQ" sz="2800" b="1" dirty="0" smtClean="0">
                <a:solidFill>
                  <a:srgbClr val="FF0000"/>
                </a:solidFill>
              </a:rPr>
              <a:t>    هتكنا حجاب الشمس او تمطر الدما </a:t>
            </a:r>
          </a:p>
          <a:p>
            <a:r>
              <a:rPr lang="ar-IQ" b="1" dirty="0" smtClean="0"/>
              <a:t>التجديد في الحرص على المحسنات اللفظية والمعنوية اذ عدوها من مراتب التجديد والابداع .</a:t>
            </a:r>
          </a:p>
          <a:p>
            <a:r>
              <a:rPr lang="ar-IQ" b="1" dirty="0" smtClean="0"/>
              <a:t>الشاهد قول بشار بن برد في عذوبة صوت الحبيبة </a:t>
            </a:r>
          </a:p>
          <a:p>
            <a:r>
              <a:rPr lang="ar-IQ" sz="4000" b="1" dirty="0" smtClean="0">
                <a:solidFill>
                  <a:srgbClr val="FF0000"/>
                </a:solidFill>
              </a:rPr>
              <a:t>وكأن رجع حديثها    قطع الرياض كسين زهرا</a:t>
            </a:r>
            <a:endParaRPr lang="ar-IQ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194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سؤال</a:t>
            </a:r>
            <a:r>
              <a:rPr lang="ar-IQ" dirty="0" smtClean="0"/>
              <a:t>/</a:t>
            </a:r>
            <a:r>
              <a:rPr lang="ar-IQ" b="1" dirty="0" smtClean="0">
                <a:solidFill>
                  <a:srgbClr val="00B050"/>
                </a:solidFill>
              </a:rPr>
              <a:t>هل</a:t>
            </a:r>
            <a:r>
              <a:rPr lang="ar-IQ" dirty="0" smtClean="0"/>
              <a:t> </a:t>
            </a:r>
            <a:r>
              <a:rPr lang="ar-IQ" b="1" dirty="0" smtClean="0">
                <a:solidFill>
                  <a:srgbClr val="00B050"/>
                </a:solidFill>
              </a:rPr>
              <a:t>غادر الشاعر العباسي الموروث</a:t>
            </a:r>
            <a:r>
              <a:rPr lang="ar-IQ" dirty="0" smtClean="0"/>
              <a:t>؟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/>
              <a:t>ان غالبية الشعراء العباسيين كانوا مولعين </a:t>
            </a:r>
            <a:r>
              <a:rPr lang="ar-IQ" sz="4000" b="1" dirty="0" smtClean="0">
                <a:solidFill>
                  <a:srgbClr val="0070C0"/>
                </a:solidFill>
              </a:rPr>
              <a:t>بالتجديد </a:t>
            </a:r>
            <a:r>
              <a:rPr lang="ar-IQ" sz="4000" b="1" dirty="0" smtClean="0"/>
              <a:t>الى جانب الاعتماد على </a:t>
            </a:r>
            <a:r>
              <a:rPr lang="ar-IQ" sz="4000" b="1" dirty="0" smtClean="0">
                <a:solidFill>
                  <a:srgbClr val="0070C0"/>
                </a:solidFill>
              </a:rPr>
              <a:t>الموروث</a:t>
            </a:r>
            <a:r>
              <a:rPr lang="ar-IQ" sz="4000" b="1" dirty="0" smtClean="0"/>
              <a:t> وهذا التجديد يعود الى التطور الاجتماعي الكبير الذي شمل جوانب الحياة المختلفة </a:t>
            </a:r>
            <a:r>
              <a:rPr lang="ar-IQ" sz="4000" b="1" dirty="0" err="1" smtClean="0"/>
              <a:t>انذاك</a:t>
            </a:r>
            <a:r>
              <a:rPr lang="ar-IQ" sz="4000" b="1" dirty="0" smtClean="0"/>
              <a:t> وكذلك التطور الفكري الذي ادى الى ثراء العقل وفتح الابواب الكثيرة للخلق والابداع 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8924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6000" b="1" dirty="0" smtClean="0">
                <a:solidFill>
                  <a:srgbClr val="00B050"/>
                </a:solidFill>
              </a:rPr>
              <a:t>ثانيا </a:t>
            </a:r>
            <a:r>
              <a:rPr lang="ar-IQ" sz="6000" dirty="0" smtClean="0">
                <a:solidFill>
                  <a:srgbClr val="0070C0"/>
                </a:solidFill>
              </a:rPr>
              <a:t>: </a:t>
            </a:r>
            <a:r>
              <a:rPr lang="ar-IQ" sz="5400" b="1" dirty="0" smtClean="0">
                <a:solidFill>
                  <a:srgbClr val="0070C0"/>
                </a:solidFill>
              </a:rPr>
              <a:t>التجديد في الألفاظ والاساليب</a:t>
            </a:r>
            <a:endParaRPr lang="ar-IQ" sz="54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6000" dirty="0" smtClean="0"/>
              <a:t>1</a:t>
            </a:r>
            <a:r>
              <a:rPr lang="ar-IQ" sz="6000" b="1" dirty="0" smtClean="0"/>
              <a:t>-</a:t>
            </a:r>
            <a:r>
              <a:rPr lang="ar-IQ" b="1" dirty="0" smtClean="0"/>
              <a:t>    تراوحت الالفاظ والاساليب في العصر العباسي بين </a:t>
            </a:r>
            <a:r>
              <a:rPr lang="ar-IQ" b="1" dirty="0" smtClean="0">
                <a:solidFill>
                  <a:srgbClr val="7030A0"/>
                </a:solidFill>
              </a:rPr>
              <a:t>القوة والجزالة  </a:t>
            </a:r>
            <a:r>
              <a:rPr lang="ar-IQ" b="1" dirty="0" smtClean="0"/>
              <a:t>من جهة </a:t>
            </a:r>
            <a:r>
              <a:rPr lang="ar-IQ" b="1" dirty="0" smtClean="0">
                <a:solidFill>
                  <a:srgbClr val="7030A0"/>
                </a:solidFill>
              </a:rPr>
              <a:t>والسهولة والليونة </a:t>
            </a:r>
            <a:r>
              <a:rPr lang="ar-IQ" b="1" dirty="0" smtClean="0"/>
              <a:t>من جهة اخرى واعتمد الشعراء على الموروث فشعرهم يجاري الاقدمين تارة والمحدثين تارة اخرى .</a:t>
            </a:r>
          </a:p>
          <a:p>
            <a:r>
              <a:rPr lang="ar-IQ" b="1" dirty="0" smtClean="0"/>
              <a:t>شاهد على </a:t>
            </a:r>
            <a:r>
              <a:rPr lang="ar-IQ" b="1" dirty="0" smtClean="0">
                <a:solidFill>
                  <a:srgbClr val="7030A0"/>
                </a:solidFill>
              </a:rPr>
              <a:t>القوة والجزالة </a:t>
            </a:r>
            <a:r>
              <a:rPr lang="ar-IQ" b="1" dirty="0" smtClean="0"/>
              <a:t>لابي نواس 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انا اليك من </a:t>
            </a:r>
            <a:r>
              <a:rPr lang="ar-IQ" sz="2800" b="1" dirty="0" err="1" smtClean="0">
                <a:solidFill>
                  <a:srgbClr val="FF0000"/>
                </a:solidFill>
              </a:rPr>
              <a:t>الصليت</a:t>
            </a:r>
            <a:r>
              <a:rPr lang="ar-IQ" sz="2800" b="1" dirty="0" smtClean="0">
                <a:solidFill>
                  <a:srgbClr val="FF0000"/>
                </a:solidFill>
              </a:rPr>
              <a:t> فداسم       طلع النجاد بنا وجيف الانيق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يتبعن مائرة الملاط  </a:t>
            </a:r>
            <a:r>
              <a:rPr lang="ar-IQ" sz="2800" b="1" dirty="0" err="1" smtClean="0">
                <a:solidFill>
                  <a:srgbClr val="FF0000"/>
                </a:solidFill>
              </a:rPr>
              <a:t>كانما</a:t>
            </a:r>
            <a:r>
              <a:rPr lang="ar-IQ" sz="2800" b="1" dirty="0" smtClean="0">
                <a:solidFill>
                  <a:srgbClr val="FF0000"/>
                </a:solidFill>
              </a:rPr>
              <a:t>         ترنو بعيني مقلت لم تغرق</a:t>
            </a:r>
            <a:endParaRPr lang="ar-IQ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6783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شاهد على </a:t>
            </a:r>
            <a:r>
              <a:rPr lang="ar-IQ" b="1" dirty="0" smtClean="0">
                <a:solidFill>
                  <a:srgbClr val="7030A0"/>
                </a:solidFill>
              </a:rPr>
              <a:t>السهولة والليونة </a:t>
            </a:r>
            <a:r>
              <a:rPr lang="ar-IQ" b="1" dirty="0" smtClean="0"/>
              <a:t>في قول مروان بن ابي حفصة 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طرقتك زائرة فحي خيـــالها      بيضاء تخلط بالحيــاء دلالها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قادت فؤادك فاستقاد ومثلها     قاد القلوب الى الصبا </a:t>
            </a:r>
            <a:r>
              <a:rPr lang="ar-IQ" sz="2800" b="1" dirty="0" err="1" smtClean="0">
                <a:solidFill>
                  <a:srgbClr val="FF0000"/>
                </a:solidFill>
              </a:rPr>
              <a:t>فامالها</a:t>
            </a:r>
            <a:r>
              <a:rPr lang="ar-IQ" sz="2800" b="1" dirty="0" smtClean="0">
                <a:solidFill>
                  <a:srgbClr val="FF0000"/>
                </a:solidFill>
              </a:rPr>
              <a:t>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0487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6000" dirty="0" smtClean="0"/>
              <a:t>2-</a:t>
            </a:r>
            <a:r>
              <a:rPr lang="ar-IQ" dirty="0" smtClean="0"/>
              <a:t> </a:t>
            </a:r>
            <a:r>
              <a:rPr lang="ar-IQ" sz="6000" b="1" dirty="0" smtClean="0">
                <a:solidFill>
                  <a:srgbClr val="7030A0"/>
                </a:solidFill>
              </a:rPr>
              <a:t>انصار المدرسة الشعبية </a:t>
            </a:r>
            <a:endParaRPr lang="ar-IQ" sz="60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هناك فئة اخرى من الشعراء سلكت طريقا سهلا ميسورا يسميهم نجيب محمد </a:t>
            </a:r>
            <a:r>
              <a:rPr lang="ar-IQ" b="1" dirty="0" err="1" smtClean="0"/>
              <a:t>البهبيتي</a:t>
            </a:r>
            <a:r>
              <a:rPr lang="ar-IQ" b="1" dirty="0" smtClean="0"/>
              <a:t> انصار المدرسة الشعبية وهم كثيرون وعلى رأسهم (ابو العتاهية والعباس بن الاحنف وربيعة الرقي)</a:t>
            </a:r>
          </a:p>
          <a:p>
            <a:r>
              <a:rPr lang="ar-IQ" b="1" dirty="0" smtClean="0"/>
              <a:t>الشاهد قول ربيعة الرقي </a:t>
            </a:r>
          </a:p>
          <a:p>
            <a:r>
              <a:rPr lang="ar-IQ" sz="3600" b="1" dirty="0" smtClean="0">
                <a:solidFill>
                  <a:srgbClr val="FF0000"/>
                </a:solidFill>
              </a:rPr>
              <a:t>حمامة بلغي عني سلاما     حبيبا </a:t>
            </a:r>
            <a:r>
              <a:rPr lang="ar-IQ" sz="3600" b="1" dirty="0" err="1" smtClean="0">
                <a:solidFill>
                  <a:srgbClr val="FF0000"/>
                </a:solidFill>
              </a:rPr>
              <a:t>لااطيق</a:t>
            </a:r>
            <a:r>
              <a:rPr lang="ar-IQ" sz="3600" b="1" dirty="0" smtClean="0">
                <a:solidFill>
                  <a:srgbClr val="FF0000"/>
                </a:solidFill>
              </a:rPr>
              <a:t> له كلاما </a:t>
            </a:r>
          </a:p>
          <a:p>
            <a:r>
              <a:rPr lang="ar-IQ" sz="3600" b="1" dirty="0" smtClean="0">
                <a:solidFill>
                  <a:srgbClr val="FF0000"/>
                </a:solidFill>
              </a:rPr>
              <a:t>وقولي للتي غضبت علينا   علام </a:t>
            </a:r>
            <a:r>
              <a:rPr lang="ar-IQ" sz="3600" b="1" dirty="0" err="1" smtClean="0">
                <a:solidFill>
                  <a:srgbClr val="FF0000"/>
                </a:solidFill>
              </a:rPr>
              <a:t>وفيم</a:t>
            </a: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3600" b="1" dirty="0" err="1" smtClean="0">
                <a:solidFill>
                  <a:srgbClr val="FF0000"/>
                </a:solidFill>
              </a:rPr>
              <a:t>ياسكني</a:t>
            </a:r>
            <a:r>
              <a:rPr lang="ar-IQ" sz="3600" b="1" dirty="0" smtClean="0">
                <a:solidFill>
                  <a:srgbClr val="FF0000"/>
                </a:solidFill>
              </a:rPr>
              <a:t> علاما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5665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867</Words>
  <Application>Microsoft Office PowerPoint</Application>
  <PresentationFormat>عرض على الشاشة (3:4)‏</PresentationFormat>
  <Paragraphs>98</Paragraphs>
  <Slides>19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أولا : التجديد في المعاني والأفكار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سؤال/هل غادر الشاعر العباسي الموروث؟</vt:lpstr>
      <vt:lpstr>ثانيا : التجديد في الألفاظ والاساليب</vt:lpstr>
      <vt:lpstr>عرض تقديمي في PowerPoint</vt:lpstr>
      <vt:lpstr>2- انصار المدرسة الشعبية </vt:lpstr>
      <vt:lpstr>عرض تقديمي في PowerPoint</vt:lpstr>
      <vt:lpstr>عرض تقديمي في PowerPoint</vt:lpstr>
      <vt:lpstr>عرض تقديمي في PowerPoint</vt:lpstr>
      <vt:lpstr>ثالثا : الاوزان والقوافي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التجديد في المعاني والأفكار</dc:title>
  <dc:creator>smer</dc:creator>
  <cp:lastModifiedBy>Maher</cp:lastModifiedBy>
  <cp:revision>29</cp:revision>
  <dcterms:created xsi:type="dcterms:W3CDTF">2021-01-24T09:36:57Z</dcterms:created>
  <dcterms:modified xsi:type="dcterms:W3CDTF">2021-01-26T09:51:15Z</dcterms:modified>
</cp:coreProperties>
</file>