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36" d="100"/>
          <a:sy n="36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5913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91814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95177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64856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12297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18/05/1442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1110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18/05/1442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92024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18/05/1442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4988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18/05/1442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2046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18/05/1442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88341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18/05/1442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29364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18/05/1442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7871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6000" b="1" dirty="0" smtClean="0"/>
              <a:t>الهجاء في العصر العباسي الأول</a:t>
            </a:r>
            <a:endParaRPr lang="ar-IQ" sz="60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5400" dirty="0" smtClean="0">
                <a:solidFill>
                  <a:srgbClr val="00B050"/>
                </a:solidFill>
              </a:rPr>
              <a:t>انتشر الهجاء في العصر العباسي انتشارا واسعا وقد تنوعت موضوعاته واختلفت اتجاهاته وممكن أن نقسمه الى عدة تقسيمات</a:t>
            </a:r>
            <a:endParaRPr lang="ar-IQ" sz="5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244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sz="7200" b="1" dirty="0" smtClean="0"/>
              <a:t>1-الهجاء </a:t>
            </a:r>
            <a:r>
              <a:rPr lang="ar-IQ" sz="7200" b="1" dirty="0" smtClean="0"/>
              <a:t>الشخصي</a:t>
            </a:r>
            <a:endParaRPr lang="ar-IQ" sz="72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3600" b="1" dirty="0" smtClean="0">
                <a:solidFill>
                  <a:srgbClr val="00B0F0"/>
                </a:solidFill>
              </a:rPr>
              <a:t>أ-هذا </a:t>
            </a:r>
            <a:r>
              <a:rPr lang="ar-IQ" sz="3600" b="1" dirty="0" smtClean="0">
                <a:solidFill>
                  <a:srgbClr val="00B0F0"/>
                </a:solidFill>
              </a:rPr>
              <a:t>النوع يقوله الشاعر بدافع الحقد والغضب والحسد والانتقام</a:t>
            </a:r>
          </a:p>
          <a:p>
            <a:r>
              <a:rPr lang="ar-IQ" sz="2800" b="1" dirty="0" smtClean="0">
                <a:solidFill>
                  <a:srgbClr val="00B050"/>
                </a:solidFill>
              </a:rPr>
              <a:t>الشاهد قول بشار بن برد يهجو العباس بن محمد والي الجزيرة لأخيه المنصور لأنه بخل عليه ولم يعطه المال</a:t>
            </a:r>
          </a:p>
          <a:p>
            <a:endParaRPr lang="ar-IQ" dirty="0"/>
          </a:p>
          <a:p>
            <a:r>
              <a:rPr lang="ar-IQ" sz="2800" b="1" dirty="0" smtClean="0">
                <a:solidFill>
                  <a:srgbClr val="FF0000"/>
                </a:solidFill>
              </a:rPr>
              <a:t>ظل </a:t>
            </a:r>
            <a:r>
              <a:rPr lang="ar-IQ" sz="2800" b="1" dirty="0" err="1" smtClean="0">
                <a:solidFill>
                  <a:srgbClr val="FF0000"/>
                </a:solidFill>
              </a:rPr>
              <a:t>اليسارعلى</a:t>
            </a:r>
            <a:r>
              <a:rPr lang="ar-IQ" sz="2800" b="1" dirty="0" smtClean="0">
                <a:solidFill>
                  <a:srgbClr val="FF0000"/>
                </a:solidFill>
              </a:rPr>
              <a:t> العباس ممدود </a:t>
            </a:r>
            <a:r>
              <a:rPr lang="ar-IQ" sz="2800" b="1" dirty="0" smtClean="0">
                <a:solidFill>
                  <a:srgbClr val="FF0000"/>
                </a:solidFill>
              </a:rPr>
              <a:t>     </a:t>
            </a:r>
            <a:r>
              <a:rPr lang="ar-IQ" sz="2800" b="1" dirty="0" smtClean="0">
                <a:solidFill>
                  <a:srgbClr val="FF0000"/>
                </a:solidFill>
              </a:rPr>
              <a:t>وقلبه أبدا بالبخل </a:t>
            </a:r>
            <a:r>
              <a:rPr lang="ar-IQ" sz="2800" b="1" dirty="0" smtClean="0">
                <a:solidFill>
                  <a:srgbClr val="FF0000"/>
                </a:solidFill>
              </a:rPr>
              <a:t>معقـــــــود</a:t>
            </a:r>
            <a:endParaRPr lang="ar-IQ" sz="2800" b="1" dirty="0" smtClean="0">
              <a:solidFill>
                <a:srgbClr val="FF0000"/>
              </a:solidFill>
            </a:endParaRPr>
          </a:p>
          <a:p>
            <a:r>
              <a:rPr lang="ar-IQ" sz="2800" b="1" dirty="0" smtClean="0">
                <a:solidFill>
                  <a:srgbClr val="FF0000"/>
                </a:solidFill>
              </a:rPr>
              <a:t>ان الكريم ليخفي عنك عسرته    </a:t>
            </a:r>
            <a:r>
              <a:rPr lang="ar-IQ" sz="2800" b="1" dirty="0" smtClean="0">
                <a:solidFill>
                  <a:srgbClr val="FF0000"/>
                </a:solidFill>
              </a:rPr>
              <a:t>  حتى </a:t>
            </a:r>
            <a:r>
              <a:rPr lang="ar-IQ" sz="2800" b="1" dirty="0" smtClean="0">
                <a:solidFill>
                  <a:srgbClr val="FF0000"/>
                </a:solidFill>
              </a:rPr>
              <a:t>تراه غنيا وهو </a:t>
            </a:r>
            <a:r>
              <a:rPr lang="ar-IQ" sz="2800" b="1" dirty="0" smtClean="0">
                <a:solidFill>
                  <a:srgbClr val="FF0000"/>
                </a:solidFill>
              </a:rPr>
              <a:t>مجهــود</a:t>
            </a:r>
            <a:endParaRPr lang="ar-IQ" sz="2800" b="1" dirty="0" smtClean="0">
              <a:solidFill>
                <a:srgbClr val="FF0000"/>
              </a:solidFill>
            </a:endParaRPr>
          </a:p>
          <a:p>
            <a:r>
              <a:rPr lang="ar-IQ" sz="2800" b="1" dirty="0" smtClean="0">
                <a:solidFill>
                  <a:srgbClr val="FF0000"/>
                </a:solidFill>
              </a:rPr>
              <a:t>وللبخيل </a:t>
            </a:r>
            <a:r>
              <a:rPr lang="ar-IQ" sz="2800" b="1" dirty="0" smtClean="0">
                <a:solidFill>
                  <a:srgbClr val="FF0000"/>
                </a:solidFill>
              </a:rPr>
              <a:t>على امواله علل    </a:t>
            </a:r>
            <a:r>
              <a:rPr lang="ar-IQ" sz="2800" b="1" dirty="0" smtClean="0">
                <a:solidFill>
                  <a:srgbClr val="FF0000"/>
                </a:solidFill>
              </a:rPr>
              <a:t>      </a:t>
            </a:r>
            <a:r>
              <a:rPr lang="ar-IQ" sz="2800" b="1" dirty="0" smtClean="0">
                <a:solidFill>
                  <a:srgbClr val="FF0000"/>
                </a:solidFill>
              </a:rPr>
              <a:t>زرق العيون عليها اوجه سود</a:t>
            </a:r>
            <a:endParaRPr lang="ar-IQ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420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sz="8000" b="1" dirty="0" smtClean="0"/>
              <a:t>الهجاء </a:t>
            </a:r>
            <a:r>
              <a:rPr lang="ar-IQ" sz="8000" b="1" dirty="0" smtClean="0"/>
              <a:t>الشخصي</a:t>
            </a:r>
            <a:endParaRPr lang="ar-IQ" sz="80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b="1" dirty="0" smtClean="0">
                <a:solidFill>
                  <a:srgbClr val="00B0F0"/>
                </a:solidFill>
              </a:rPr>
              <a:t>ب-في </a:t>
            </a:r>
            <a:r>
              <a:rPr lang="ar-IQ" b="1" dirty="0" smtClean="0">
                <a:solidFill>
                  <a:srgbClr val="00B0F0"/>
                </a:solidFill>
              </a:rPr>
              <a:t>هذا النوع فيه روح الاستخفاف والتهوين والتحقير</a:t>
            </a:r>
          </a:p>
          <a:p>
            <a:r>
              <a:rPr lang="ar-IQ" sz="4400" b="1" dirty="0" smtClean="0">
                <a:solidFill>
                  <a:srgbClr val="00B050"/>
                </a:solidFill>
              </a:rPr>
              <a:t>الشاهد قول حماد عجرد في بشار بن برد </a:t>
            </a:r>
            <a:endParaRPr lang="ar-IQ" sz="4400" b="1" dirty="0" smtClean="0">
              <a:solidFill>
                <a:srgbClr val="00B050"/>
              </a:solidFill>
            </a:endParaRPr>
          </a:p>
          <a:p>
            <a:endParaRPr lang="ar-IQ" sz="4400" b="1" dirty="0" smtClean="0">
              <a:solidFill>
                <a:srgbClr val="00B050"/>
              </a:solidFill>
            </a:endParaRPr>
          </a:p>
          <a:p>
            <a:r>
              <a:rPr lang="ar-IQ" sz="4400" b="1" dirty="0" smtClean="0">
                <a:solidFill>
                  <a:srgbClr val="FF0000"/>
                </a:solidFill>
              </a:rPr>
              <a:t>واعمى يشبه القرد        اذا ما عمي القرد </a:t>
            </a:r>
          </a:p>
          <a:p>
            <a:r>
              <a:rPr lang="ar-IQ" sz="4400" b="1" dirty="0" smtClean="0">
                <a:solidFill>
                  <a:srgbClr val="FF0000"/>
                </a:solidFill>
              </a:rPr>
              <a:t>دنيء لم يرح يوما        الى مجد ولم يغدو </a:t>
            </a:r>
            <a:endParaRPr lang="ar-IQ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522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sz="6600" b="1" dirty="0" smtClean="0"/>
              <a:t>2-هجاء </a:t>
            </a:r>
            <a:r>
              <a:rPr lang="ar-IQ" sz="6600" b="1" dirty="0" smtClean="0"/>
              <a:t>يحمل الظرف والمزاح </a:t>
            </a:r>
            <a:endParaRPr lang="ar-IQ" sz="66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sz="4800" dirty="0" smtClean="0">
                <a:solidFill>
                  <a:srgbClr val="00B050"/>
                </a:solidFill>
              </a:rPr>
              <a:t>الشاهد قول الحسين بن الضحاك في مغنية </a:t>
            </a:r>
          </a:p>
          <a:p>
            <a:pPr marL="0" indent="0">
              <a:buNone/>
            </a:pPr>
            <a:endParaRPr lang="ar-IQ" dirty="0" smtClean="0"/>
          </a:p>
          <a:p>
            <a:pPr marL="0" indent="0">
              <a:buNone/>
            </a:pPr>
            <a:r>
              <a:rPr lang="ar-IQ" sz="4400" b="1" dirty="0" smtClean="0">
                <a:solidFill>
                  <a:srgbClr val="FF0000"/>
                </a:solidFill>
              </a:rPr>
              <a:t>لها في وجهها عكن          وثلثا وجهها ذقن </a:t>
            </a:r>
          </a:p>
          <a:p>
            <a:pPr marL="0" indent="0">
              <a:buNone/>
            </a:pPr>
            <a:r>
              <a:rPr lang="ar-IQ" sz="4400" b="1" dirty="0" smtClean="0">
                <a:solidFill>
                  <a:srgbClr val="FF0000"/>
                </a:solidFill>
              </a:rPr>
              <a:t>واسنان كريش البط          بين اصولها عفن  </a:t>
            </a:r>
          </a:p>
          <a:p>
            <a:pPr marL="0" indent="0">
              <a:buNone/>
            </a:pPr>
            <a:endParaRPr lang="ar-IQ" dirty="0" smtClean="0"/>
          </a:p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endParaRPr lang="ar-IQ" dirty="0" smtClean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09690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sz="8800" b="1" dirty="0" smtClean="0"/>
              <a:t>3-هجاء </a:t>
            </a:r>
            <a:r>
              <a:rPr lang="ar-IQ" sz="8800" b="1" dirty="0" smtClean="0"/>
              <a:t>النفس </a:t>
            </a:r>
            <a:endParaRPr lang="ar-IQ" sz="88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sz="4800" b="1" dirty="0" smtClean="0">
                <a:solidFill>
                  <a:srgbClr val="00B050"/>
                </a:solidFill>
              </a:rPr>
              <a:t>الشاهد لابي دلامة يهجو نفسه </a:t>
            </a:r>
          </a:p>
          <a:p>
            <a:endParaRPr lang="ar-IQ" dirty="0"/>
          </a:p>
          <a:p>
            <a:r>
              <a:rPr lang="ar-IQ" b="1" dirty="0" smtClean="0">
                <a:solidFill>
                  <a:srgbClr val="FF0000"/>
                </a:solidFill>
              </a:rPr>
              <a:t>الا ابلغ </a:t>
            </a:r>
            <a:r>
              <a:rPr lang="ar-IQ" b="1" dirty="0" smtClean="0">
                <a:solidFill>
                  <a:srgbClr val="FF0000"/>
                </a:solidFill>
              </a:rPr>
              <a:t>اليـــــــك </a:t>
            </a:r>
            <a:r>
              <a:rPr lang="ar-IQ" b="1" dirty="0" smtClean="0">
                <a:solidFill>
                  <a:srgbClr val="FF0000"/>
                </a:solidFill>
              </a:rPr>
              <a:t>ابا دلامة         فليس من الكرام ولا كرامة </a:t>
            </a:r>
          </a:p>
          <a:p>
            <a:r>
              <a:rPr lang="ar-IQ" b="1" dirty="0" smtClean="0">
                <a:solidFill>
                  <a:srgbClr val="FF0000"/>
                </a:solidFill>
              </a:rPr>
              <a:t>اذا لبس العمامة كان قردا      </a:t>
            </a:r>
            <a:r>
              <a:rPr lang="ar-IQ" b="1" dirty="0" smtClean="0">
                <a:solidFill>
                  <a:srgbClr val="FF0000"/>
                </a:solidFill>
              </a:rPr>
              <a:t>   وخنزيـرا </a:t>
            </a:r>
            <a:r>
              <a:rPr lang="ar-IQ" b="1" dirty="0" smtClean="0">
                <a:solidFill>
                  <a:srgbClr val="FF0000"/>
                </a:solidFill>
              </a:rPr>
              <a:t>اذا نزع العمامة </a:t>
            </a:r>
          </a:p>
          <a:p>
            <a:r>
              <a:rPr lang="ar-IQ" b="1" dirty="0" smtClean="0">
                <a:solidFill>
                  <a:srgbClr val="FF0000"/>
                </a:solidFill>
              </a:rPr>
              <a:t>جمعت دمامة وجمعت لؤما   </a:t>
            </a:r>
            <a:r>
              <a:rPr lang="ar-IQ" b="1" dirty="0" smtClean="0">
                <a:solidFill>
                  <a:srgbClr val="FF0000"/>
                </a:solidFill>
              </a:rPr>
              <a:t>     </a:t>
            </a:r>
            <a:r>
              <a:rPr lang="ar-IQ" b="1" dirty="0" smtClean="0">
                <a:solidFill>
                  <a:srgbClr val="FF0000"/>
                </a:solidFill>
              </a:rPr>
              <a:t>كذاك اللؤم تتبعه </a:t>
            </a:r>
            <a:r>
              <a:rPr lang="ar-IQ" b="1" dirty="0" smtClean="0">
                <a:solidFill>
                  <a:srgbClr val="FF0000"/>
                </a:solidFill>
              </a:rPr>
              <a:t>الدمـامة </a:t>
            </a:r>
            <a:endParaRPr lang="ar-IQ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412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sz="8800" b="1" dirty="0" smtClean="0"/>
              <a:t>4-الهجاء </a:t>
            </a:r>
            <a:r>
              <a:rPr lang="ar-IQ" sz="8800" b="1" dirty="0" smtClean="0"/>
              <a:t>السياسي </a:t>
            </a:r>
            <a:endParaRPr lang="ar-IQ" sz="88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b="1" dirty="0" smtClean="0">
                <a:solidFill>
                  <a:srgbClr val="00B0F0"/>
                </a:solidFill>
              </a:rPr>
              <a:t>وقد اخفى عدد من الشعراء الذين هجوا الخلفاء اسماءهم خشية العقاب </a:t>
            </a:r>
            <a:r>
              <a:rPr lang="ar-IQ" b="1" dirty="0" smtClean="0">
                <a:solidFill>
                  <a:srgbClr val="00B0F0"/>
                </a:solidFill>
              </a:rPr>
              <a:t>والبطش .</a:t>
            </a:r>
          </a:p>
          <a:p>
            <a:pPr marL="0" indent="0">
              <a:buNone/>
            </a:pPr>
            <a:r>
              <a:rPr lang="ar-IQ" b="1" dirty="0" smtClean="0">
                <a:solidFill>
                  <a:srgbClr val="00B050"/>
                </a:solidFill>
              </a:rPr>
              <a:t>الشاهد </a:t>
            </a:r>
            <a:r>
              <a:rPr lang="ar-IQ" b="1" dirty="0" smtClean="0">
                <a:solidFill>
                  <a:srgbClr val="00B050"/>
                </a:solidFill>
              </a:rPr>
              <a:t>قول احد الشعراء المجهولين في هجاء الامين </a:t>
            </a:r>
            <a:r>
              <a:rPr lang="ar-IQ" b="1" dirty="0" smtClean="0">
                <a:solidFill>
                  <a:srgbClr val="00B050"/>
                </a:solidFill>
              </a:rPr>
              <a:t>:</a:t>
            </a:r>
          </a:p>
          <a:p>
            <a:pPr marL="0" indent="0">
              <a:buNone/>
            </a:pPr>
            <a:endParaRPr lang="ar-IQ" b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ar-IQ" b="1" dirty="0" smtClean="0">
                <a:solidFill>
                  <a:srgbClr val="FF0000"/>
                </a:solidFill>
              </a:rPr>
              <a:t>اضاع الخلافة غش الوزير          وفسق الامام وجهل المشير </a:t>
            </a:r>
          </a:p>
          <a:p>
            <a:pPr marL="0" indent="0">
              <a:buNone/>
            </a:pPr>
            <a:r>
              <a:rPr lang="ar-IQ" b="1" dirty="0" smtClean="0">
                <a:solidFill>
                  <a:srgbClr val="FF0000"/>
                </a:solidFill>
              </a:rPr>
              <a:t>واعجب </a:t>
            </a:r>
            <a:r>
              <a:rPr lang="ar-IQ" b="1" dirty="0" smtClean="0">
                <a:solidFill>
                  <a:srgbClr val="FF0000"/>
                </a:solidFill>
              </a:rPr>
              <a:t>من </a:t>
            </a:r>
            <a:r>
              <a:rPr lang="ar-IQ" b="1" dirty="0" smtClean="0">
                <a:solidFill>
                  <a:srgbClr val="FF0000"/>
                </a:solidFill>
              </a:rPr>
              <a:t>ذا وذا </a:t>
            </a:r>
            <a:r>
              <a:rPr lang="ar-IQ" b="1" dirty="0" smtClean="0">
                <a:solidFill>
                  <a:srgbClr val="FF0000"/>
                </a:solidFill>
              </a:rPr>
              <a:t>اننــــــا           نبايع </a:t>
            </a:r>
            <a:r>
              <a:rPr lang="ar-IQ" b="1" dirty="0" smtClean="0">
                <a:solidFill>
                  <a:srgbClr val="FF0000"/>
                </a:solidFill>
              </a:rPr>
              <a:t>للطفل فينا </a:t>
            </a:r>
            <a:r>
              <a:rPr lang="ar-IQ" b="1" dirty="0" smtClean="0">
                <a:solidFill>
                  <a:srgbClr val="FF0000"/>
                </a:solidFill>
              </a:rPr>
              <a:t>الصغيـــــر </a:t>
            </a:r>
            <a:endParaRPr lang="ar-IQ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390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sz="8000" b="1" dirty="0" smtClean="0">
                <a:solidFill>
                  <a:srgbClr val="00B050"/>
                </a:solidFill>
              </a:rPr>
              <a:t>السمات العامة للهجاء </a:t>
            </a:r>
            <a:endParaRPr lang="ar-IQ" sz="8000" b="1" dirty="0">
              <a:solidFill>
                <a:srgbClr val="00B05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IQ" sz="6000" b="1" dirty="0" smtClean="0"/>
              <a:t>1- </a:t>
            </a:r>
            <a:r>
              <a:rPr lang="ar-IQ" sz="6000" b="1" dirty="0" smtClean="0"/>
              <a:t>تنوعت اغراضه </a:t>
            </a:r>
          </a:p>
          <a:p>
            <a:pPr marL="0" indent="0">
              <a:buNone/>
            </a:pPr>
            <a:r>
              <a:rPr lang="ar-IQ" sz="6000" b="1" dirty="0" smtClean="0"/>
              <a:t>2-اخفى </a:t>
            </a:r>
            <a:r>
              <a:rPr lang="ar-IQ" sz="6000" b="1" dirty="0" smtClean="0"/>
              <a:t>عدد من الشعراء الذين هجوا الخلفاء اسماءهم خشية العقاب والبطش </a:t>
            </a:r>
          </a:p>
        </p:txBody>
      </p:sp>
    </p:spTree>
    <p:extLst>
      <p:ext uri="{BB962C8B-B14F-4D97-AF65-F5344CB8AC3E}">
        <p14:creationId xmlns:p14="http://schemas.microsoft.com/office/powerpoint/2010/main" val="1608914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sz="8000" b="1" dirty="0" smtClean="0">
                <a:solidFill>
                  <a:srgbClr val="00B050"/>
                </a:solidFill>
              </a:rPr>
              <a:t>السمات الفنية للهجاء</a:t>
            </a:r>
            <a:endParaRPr lang="ar-IQ" sz="8000" b="1" dirty="0">
              <a:solidFill>
                <a:srgbClr val="00B05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ar-IQ" sz="4400" b="1" dirty="0" smtClean="0"/>
              <a:t>1-سهولة الالفاظ</a:t>
            </a:r>
          </a:p>
          <a:p>
            <a:pPr marL="0" indent="0">
              <a:buNone/>
            </a:pPr>
            <a:r>
              <a:rPr lang="ar-IQ" sz="4400" b="1" dirty="0" smtClean="0"/>
              <a:t>2-بساطة التعبير</a:t>
            </a:r>
          </a:p>
          <a:p>
            <a:pPr marL="0" indent="0">
              <a:buNone/>
            </a:pPr>
            <a:r>
              <a:rPr lang="ar-IQ" sz="4400" b="1" dirty="0" smtClean="0"/>
              <a:t>3-الميل الى الشعبية</a:t>
            </a:r>
          </a:p>
          <a:p>
            <a:pPr marL="0" indent="0">
              <a:buNone/>
            </a:pPr>
            <a:r>
              <a:rPr lang="ar-IQ" sz="4400" b="1" dirty="0" smtClean="0"/>
              <a:t>4-امتازبمقطوعات أو قصائد ليست طويلة</a:t>
            </a:r>
          </a:p>
          <a:p>
            <a:pPr marL="0" indent="0">
              <a:buNone/>
            </a:pPr>
            <a:r>
              <a:rPr lang="ar-IQ" sz="4400" b="1" dirty="0" smtClean="0"/>
              <a:t>5- اعتماد </a:t>
            </a:r>
            <a:r>
              <a:rPr lang="ar-IQ" sz="4400" b="1" dirty="0" err="1" smtClean="0"/>
              <a:t>البحورالقصيرة</a:t>
            </a:r>
            <a:r>
              <a:rPr lang="ar-IQ" sz="4400" b="1" dirty="0" smtClean="0"/>
              <a:t> أو </a:t>
            </a:r>
            <a:r>
              <a:rPr lang="ar-IQ" sz="4400" b="1" dirty="0" err="1" smtClean="0"/>
              <a:t>المجزوءة</a:t>
            </a:r>
            <a:endParaRPr lang="ar-IQ" sz="4400" b="1" dirty="0" smtClean="0"/>
          </a:p>
          <a:p>
            <a:pPr marL="0" indent="0">
              <a:buNone/>
            </a:pPr>
            <a:r>
              <a:rPr lang="ar-IQ" sz="4400" b="1" dirty="0" smtClean="0"/>
              <a:t>6-بروز </a:t>
            </a:r>
            <a:r>
              <a:rPr lang="ar-IQ" sz="4400" b="1" dirty="0" err="1" smtClean="0"/>
              <a:t>الهجاءالشعوبي</a:t>
            </a:r>
            <a:endParaRPr lang="ar-IQ" sz="4400" b="1" dirty="0"/>
          </a:p>
        </p:txBody>
      </p:sp>
    </p:spTree>
    <p:extLst>
      <p:ext uri="{BB962C8B-B14F-4D97-AF65-F5344CB8AC3E}">
        <p14:creationId xmlns:p14="http://schemas.microsoft.com/office/powerpoint/2010/main" val="305659820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</TotalTime>
  <Words>251</Words>
  <Application>Microsoft Office PowerPoint</Application>
  <PresentationFormat>عرض على الشاشة (3:4)‏</PresentationFormat>
  <Paragraphs>44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نسق Office</vt:lpstr>
      <vt:lpstr>الهجاء في العصر العباسي الأول</vt:lpstr>
      <vt:lpstr>1-الهجاء الشخصي</vt:lpstr>
      <vt:lpstr>الهجاء الشخصي</vt:lpstr>
      <vt:lpstr>2-هجاء يحمل الظرف والمزاح </vt:lpstr>
      <vt:lpstr>3-هجاء النفس </vt:lpstr>
      <vt:lpstr>4-الهجاء السياسي </vt:lpstr>
      <vt:lpstr>السمات العامة للهجاء </vt:lpstr>
      <vt:lpstr>السمات الفنية للهجاء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الهجاء في العصر العباسي الأول</dc:title>
  <dc:creator>smer</dc:creator>
  <cp:lastModifiedBy>Maher</cp:lastModifiedBy>
  <cp:revision>18</cp:revision>
  <dcterms:created xsi:type="dcterms:W3CDTF">2021-01-01T15:09:59Z</dcterms:created>
  <dcterms:modified xsi:type="dcterms:W3CDTF">2021-01-01T19:34:02Z</dcterms:modified>
</cp:coreProperties>
</file>