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5" d="100"/>
          <a:sy n="85" d="100"/>
        </p:scale>
        <p:origin x="-152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2B853781-0A6D-473F-A239-085C6F749B52}" type="datetimeFigureOut">
              <a:rPr lang="ar-IQ" smtClean="0"/>
              <a:t>14/08/1441</a:t>
            </a:fld>
            <a:endParaRPr lang="ar-IQ"/>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IQ"/>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9D102BB7-FB7D-4D85-8AE5-3392E7F768D8}"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B853781-0A6D-473F-A239-085C6F749B52}" type="datetimeFigureOut">
              <a:rPr lang="ar-IQ" smtClean="0"/>
              <a:t>14/08/1441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102BB7-FB7D-4D85-8AE5-3392E7F768D8}"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B853781-0A6D-473F-A239-085C6F749B52}" type="datetimeFigureOut">
              <a:rPr lang="ar-IQ" smtClean="0"/>
              <a:t>14/08/1441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102BB7-FB7D-4D85-8AE5-3392E7F768D8}"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2B853781-0A6D-473F-A239-085C6F749B52}" type="datetimeFigureOut">
              <a:rPr lang="ar-IQ" smtClean="0"/>
              <a:t>14/08/1441</a:t>
            </a:fld>
            <a:endParaRPr lang="ar-IQ"/>
          </a:p>
        </p:txBody>
      </p:sp>
      <p:sp>
        <p:nvSpPr>
          <p:cNvPr id="5" name="عنصر نائب للتذييل 4"/>
          <p:cNvSpPr>
            <a:spLocks noGrp="1"/>
          </p:cNvSpPr>
          <p:nvPr>
            <p:ph type="ftr" sz="quarter" idx="11"/>
          </p:nvPr>
        </p:nvSpPr>
        <p:spPr>
          <a:xfrm>
            <a:off x="457200" y="6480969"/>
            <a:ext cx="4260056" cy="300831"/>
          </a:xfrm>
        </p:spPr>
        <p:txBody>
          <a:bodyPr/>
          <a:lstStyle/>
          <a:p>
            <a:endParaRPr lang="ar-IQ"/>
          </a:p>
        </p:txBody>
      </p:sp>
      <p:sp>
        <p:nvSpPr>
          <p:cNvPr id="6" name="عنصر نائب لرقم الشريحة 5"/>
          <p:cNvSpPr>
            <a:spLocks noGrp="1"/>
          </p:cNvSpPr>
          <p:nvPr>
            <p:ph type="sldNum" sz="quarter" idx="12"/>
          </p:nvPr>
        </p:nvSpPr>
        <p:spPr/>
        <p:txBody>
          <a:bodyPr/>
          <a:lstStyle/>
          <a:p>
            <a:fld id="{9D102BB7-FB7D-4D85-8AE5-3392E7F768D8}"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2B853781-0A6D-473F-A239-085C6F749B52}" type="datetimeFigureOut">
              <a:rPr lang="ar-IQ" smtClean="0"/>
              <a:t>14/08/1441</a:t>
            </a:fld>
            <a:endParaRPr lang="ar-IQ"/>
          </a:p>
        </p:txBody>
      </p:sp>
      <p:sp>
        <p:nvSpPr>
          <p:cNvPr id="5" name="عنصر نائب للتذييل 4"/>
          <p:cNvSpPr>
            <a:spLocks noGrp="1"/>
          </p:cNvSpPr>
          <p:nvPr>
            <p:ph type="ftr" sz="quarter" idx="11"/>
          </p:nvPr>
        </p:nvSpPr>
        <p:spPr>
          <a:xfrm>
            <a:off x="2619376" y="6480969"/>
            <a:ext cx="4260056" cy="300831"/>
          </a:xfrm>
        </p:spPr>
        <p:txBody>
          <a:bodyPr/>
          <a:lstStyle/>
          <a:p>
            <a:endParaRPr lang="ar-IQ"/>
          </a:p>
        </p:txBody>
      </p:sp>
      <p:sp>
        <p:nvSpPr>
          <p:cNvPr id="6" name="عنصر نائب لرقم الشريحة 5"/>
          <p:cNvSpPr>
            <a:spLocks noGrp="1"/>
          </p:cNvSpPr>
          <p:nvPr>
            <p:ph type="sldNum" sz="quarter" idx="12"/>
          </p:nvPr>
        </p:nvSpPr>
        <p:spPr>
          <a:xfrm>
            <a:off x="8451056" y="809624"/>
            <a:ext cx="502920" cy="300831"/>
          </a:xfrm>
        </p:spPr>
        <p:txBody>
          <a:bodyPr/>
          <a:lstStyle/>
          <a:p>
            <a:fld id="{9D102BB7-FB7D-4D85-8AE5-3392E7F768D8}" type="slidenum">
              <a:rPr lang="ar-IQ" smtClean="0"/>
              <a:t>‹#›</a:t>
            </a:fld>
            <a:endParaRPr lang="ar-IQ"/>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2B853781-0A6D-473F-A239-085C6F749B52}" type="datetimeFigureOut">
              <a:rPr lang="ar-IQ" smtClean="0"/>
              <a:t>14/08/1441</a:t>
            </a:fld>
            <a:endParaRPr lang="ar-IQ"/>
          </a:p>
        </p:txBody>
      </p:sp>
      <p:sp>
        <p:nvSpPr>
          <p:cNvPr id="6" name="عنصر نائب للتذييل 5"/>
          <p:cNvSpPr>
            <a:spLocks noGrp="1"/>
          </p:cNvSpPr>
          <p:nvPr>
            <p:ph type="ftr" sz="quarter" idx="11"/>
          </p:nvPr>
        </p:nvSpPr>
        <p:spPr>
          <a:xfrm>
            <a:off x="457200" y="6480969"/>
            <a:ext cx="4260056" cy="301752"/>
          </a:xfrm>
        </p:spPr>
        <p:txBody>
          <a:bodyPr/>
          <a:lstStyle/>
          <a:p>
            <a:endParaRPr lang="ar-IQ"/>
          </a:p>
        </p:txBody>
      </p:sp>
      <p:sp>
        <p:nvSpPr>
          <p:cNvPr id="7" name="عنصر نائب لرقم الشريحة 6"/>
          <p:cNvSpPr>
            <a:spLocks noGrp="1"/>
          </p:cNvSpPr>
          <p:nvPr>
            <p:ph type="sldNum" sz="quarter" idx="12"/>
          </p:nvPr>
        </p:nvSpPr>
        <p:spPr>
          <a:xfrm>
            <a:off x="7589520" y="6480969"/>
            <a:ext cx="502920" cy="301752"/>
          </a:xfrm>
        </p:spPr>
        <p:txBody>
          <a:bodyPr/>
          <a:lstStyle/>
          <a:p>
            <a:fld id="{9D102BB7-FB7D-4D85-8AE5-3392E7F768D8}"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2B853781-0A6D-473F-A239-085C6F749B52}" type="datetimeFigureOut">
              <a:rPr lang="ar-IQ" smtClean="0"/>
              <a:t>14/08/1441</a:t>
            </a:fld>
            <a:endParaRPr lang="ar-IQ"/>
          </a:p>
        </p:txBody>
      </p:sp>
      <p:sp>
        <p:nvSpPr>
          <p:cNvPr id="8" name="عنصر نائب للتذييل 7"/>
          <p:cNvSpPr>
            <a:spLocks noGrp="1"/>
          </p:cNvSpPr>
          <p:nvPr>
            <p:ph type="ftr" sz="quarter" idx="11"/>
          </p:nvPr>
        </p:nvSpPr>
        <p:spPr>
          <a:xfrm>
            <a:off x="457200" y="6480969"/>
            <a:ext cx="4261104" cy="301752"/>
          </a:xfrm>
        </p:spPr>
        <p:txBody>
          <a:bodyPr/>
          <a:lstStyle/>
          <a:p>
            <a:endParaRPr lang="ar-IQ"/>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9D102BB7-FB7D-4D85-8AE5-3392E7F768D8}"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2B853781-0A6D-473F-A239-085C6F749B52}" type="datetimeFigureOut">
              <a:rPr lang="ar-IQ" smtClean="0"/>
              <a:t>14/08/1441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D102BB7-FB7D-4D85-8AE5-3392E7F768D8}"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2B853781-0A6D-473F-A239-085C6F749B52}" type="datetimeFigureOut">
              <a:rPr lang="ar-IQ" smtClean="0"/>
              <a:t>14/08/1441</a:t>
            </a:fld>
            <a:endParaRPr lang="ar-IQ"/>
          </a:p>
        </p:txBody>
      </p:sp>
      <p:sp>
        <p:nvSpPr>
          <p:cNvPr id="3" name="عنصر نائب للتذييل 2"/>
          <p:cNvSpPr>
            <a:spLocks noGrp="1"/>
          </p:cNvSpPr>
          <p:nvPr>
            <p:ph type="ftr" sz="quarter" idx="11"/>
          </p:nvPr>
        </p:nvSpPr>
        <p:spPr>
          <a:xfrm>
            <a:off x="457200" y="6481890"/>
            <a:ext cx="4260056" cy="300831"/>
          </a:xfrm>
        </p:spPr>
        <p:txBody>
          <a:bodyPr/>
          <a:lstStyle/>
          <a:p>
            <a:endParaRPr lang="ar-IQ"/>
          </a:p>
        </p:txBody>
      </p:sp>
      <p:sp>
        <p:nvSpPr>
          <p:cNvPr id="4" name="عنصر نائب لرقم الشريحة 3"/>
          <p:cNvSpPr>
            <a:spLocks noGrp="1"/>
          </p:cNvSpPr>
          <p:nvPr>
            <p:ph type="sldNum" sz="quarter" idx="12"/>
          </p:nvPr>
        </p:nvSpPr>
        <p:spPr>
          <a:xfrm>
            <a:off x="7589520" y="6480969"/>
            <a:ext cx="502920" cy="301752"/>
          </a:xfrm>
        </p:spPr>
        <p:txBody>
          <a:bodyPr/>
          <a:lstStyle/>
          <a:p>
            <a:fld id="{9D102BB7-FB7D-4D85-8AE5-3392E7F768D8}"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2B853781-0A6D-473F-A239-085C6F749B52}" type="datetimeFigureOut">
              <a:rPr lang="ar-IQ" smtClean="0"/>
              <a:t>14/08/1441</a:t>
            </a:fld>
            <a:endParaRPr lang="ar-IQ"/>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9D102BB7-FB7D-4D85-8AE5-3392E7F768D8}"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2B853781-0A6D-473F-A239-085C6F749B52}" type="datetimeFigureOut">
              <a:rPr lang="ar-IQ" smtClean="0"/>
              <a:t>14/08/1441</a:t>
            </a:fld>
            <a:endParaRPr lang="ar-IQ"/>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9D102BB7-FB7D-4D85-8AE5-3392E7F768D8}"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2B853781-0A6D-473F-A239-085C6F749B52}" type="datetimeFigureOut">
              <a:rPr lang="ar-IQ" smtClean="0"/>
              <a:t>14/08/1441</a:t>
            </a:fld>
            <a:endParaRPr lang="ar-IQ"/>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IQ"/>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9D102BB7-FB7D-4D85-8AE5-3392E7F768D8}"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116632"/>
            <a:ext cx="8062912" cy="1470025"/>
          </a:xfrm>
        </p:spPr>
        <p:txBody>
          <a:bodyPr/>
          <a:lstStyle/>
          <a:p>
            <a:r>
              <a:rPr lang="ar-IQ" dirty="0" smtClean="0"/>
              <a:t>المرحلة الثانية:</a:t>
            </a:r>
            <a:br>
              <a:rPr lang="ar-IQ" dirty="0" smtClean="0"/>
            </a:br>
            <a:r>
              <a:rPr lang="ar-IQ" dirty="0" smtClean="0"/>
              <a:t>(مرحلة التنفيذ العملي)</a:t>
            </a:r>
            <a:endParaRPr lang="ar-IQ" dirty="0"/>
          </a:p>
        </p:txBody>
      </p:sp>
      <p:sp>
        <p:nvSpPr>
          <p:cNvPr id="3" name="عنوان فرعي 2"/>
          <p:cNvSpPr>
            <a:spLocks noGrp="1"/>
          </p:cNvSpPr>
          <p:nvPr>
            <p:ph type="subTitle" idx="1"/>
          </p:nvPr>
        </p:nvSpPr>
        <p:spPr>
          <a:xfrm>
            <a:off x="611560" y="1772816"/>
            <a:ext cx="8062912" cy="5085184"/>
          </a:xfrm>
        </p:spPr>
        <p:txBody>
          <a:bodyPr>
            <a:normAutofit lnSpcReduction="10000"/>
          </a:bodyPr>
          <a:lstStyle/>
          <a:p>
            <a:r>
              <a:rPr lang="ar-IQ" dirty="0" smtClean="0"/>
              <a:t>وتتضمن هذه المرحلة الخطوات الآتية:</a:t>
            </a:r>
          </a:p>
          <a:p>
            <a:r>
              <a:rPr lang="ar-IQ" dirty="0" smtClean="0"/>
              <a:t>1-القراءة والمطالعة الهادفة لمواضيع بحثه وتسجيل الملاحظات, ثم تنظيم المعلومات.</a:t>
            </a:r>
          </a:p>
          <a:p>
            <a:r>
              <a:rPr lang="ar-IQ" dirty="0" smtClean="0"/>
              <a:t>2-محاولة كتابة بحثه وفقا للخطة الموضوعة.</a:t>
            </a:r>
          </a:p>
          <a:p>
            <a:r>
              <a:rPr lang="ar-IQ" dirty="0" smtClean="0"/>
              <a:t>3-كتابة المقدمة والخاتمة والتوصيات.</a:t>
            </a:r>
          </a:p>
          <a:p>
            <a:r>
              <a:rPr lang="ar-IQ" dirty="0" smtClean="0"/>
              <a:t>4- وضع الفهارس الفنية العامة للبحث.</a:t>
            </a:r>
          </a:p>
          <a:p>
            <a:r>
              <a:rPr lang="ar-IQ" dirty="0" smtClean="0"/>
              <a:t>5-وضع فهرست المحتويات.</a:t>
            </a:r>
          </a:p>
          <a:p>
            <a:r>
              <a:rPr lang="ar-IQ" dirty="0" smtClean="0"/>
              <a:t>6-وضع قائمة ثبت المصادر والمراجع.</a:t>
            </a:r>
          </a:p>
          <a:p>
            <a:r>
              <a:rPr lang="ar-IQ" dirty="0" smtClean="0"/>
              <a:t>7-ثم تأتي الامور الشكلية الأُخرى: مثل الواجهة, وصفحة العنوان, والاهداء والشكر, والفواصل بين الفصول او المباحث...</a:t>
            </a:r>
            <a:r>
              <a:rPr lang="ar-IQ" dirty="0"/>
              <a:t>ا</a:t>
            </a:r>
            <a:r>
              <a:rPr lang="ar-IQ" dirty="0" smtClean="0"/>
              <a:t>لخ. </a:t>
            </a:r>
            <a:endParaRPr lang="ar-IQ" dirty="0"/>
          </a:p>
        </p:txBody>
      </p:sp>
    </p:spTree>
    <p:extLst>
      <p:ext uri="{BB962C8B-B14F-4D97-AF65-F5344CB8AC3E}">
        <p14:creationId xmlns:p14="http://schemas.microsoft.com/office/powerpoint/2010/main" val="4254018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116632"/>
            <a:ext cx="8229600" cy="582884"/>
          </a:xfrm>
        </p:spPr>
        <p:txBody>
          <a:bodyPr>
            <a:normAutofit fontScale="90000"/>
          </a:bodyPr>
          <a:lstStyle/>
          <a:p>
            <a:pPr algn="r"/>
            <a:r>
              <a:rPr lang="ar-IQ" dirty="0" smtClean="0"/>
              <a:t>ضوابط اقتباس النصوص :</a:t>
            </a:r>
            <a:endParaRPr lang="ar-IQ" dirty="0"/>
          </a:p>
        </p:txBody>
      </p:sp>
      <p:sp>
        <p:nvSpPr>
          <p:cNvPr id="3" name="عنصر نائب للمحتوى 2"/>
          <p:cNvSpPr>
            <a:spLocks noGrp="1"/>
          </p:cNvSpPr>
          <p:nvPr>
            <p:ph idx="1"/>
          </p:nvPr>
        </p:nvSpPr>
        <p:spPr>
          <a:xfrm>
            <a:off x="467544" y="1145964"/>
            <a:ext cx="8229600" cy="5690104"/>
          </a:xfrm>
        </p:spPr>
        <p:txBody>
          <a:bodyPr/>
          <a:lstStyle/>
          <a:p>
            <a:r>
              <a:rPr lang="ar-IQ" dirty="0" smtClean="0"/>
              <a:t>ان من اهم ضوابط الاقتباس وشروطه هو ان يكون الاقتباس مناسباً وفي مكانه المناسب والإشارة لمصدره.</a:t>
            </a:r>
          </a:p>
          <a:p>
            <a:r>
              <a:rPr lang="ar-IQ" dirty="0" smtClean="0"/>
              <a:t>ان الاقتباس المناسب وفي المكان المناسب والاشارة الى مصدره دليل على القراءة الواسعة للباحث ومعرفته التامة بالأفكار والبحوث والكتابات السابقة له ودليل على امانته.</a:t>
            </a:r>
          </a:p>
          <a:p>
            <a:r>
              <a:rPr lang="ar-IQ" dirty="0" smtClean="0"/>
              <a:t>ان اقتباس الآراء وعم نسبتها الى اصحابها يعد عملا خاطئا وتجن على الحقيقة وهذه خيانة علمية وسرقة لجهد وافكار الآخرين.</a:t>
            </a:r>
            <a:endParaRPr lang="ar-IQ" dirty="0"/>
          </a:p>
        </p:txBody>
      </p:sp>
    </p:spTree>
    <p:extLst>
      <p:ext uri="{BB962C8B-B14F-4D97-AF65-F5344CB8AC3E}">
        <p14:creationId xmlns:p14="http://schemas.microsoft.com/office/powerpoint/2010/main" val="2178273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الخطوات الواجب اتباعها في الاقتباس لتفادي السرقة :</a:t>
            </a:r>
            <a:endParaRPr lang="ar-IQ" dirty="0"/>
          </a:p>
        </p:txBody>
      </p:sp>
      <p:sp>
        <p:nvSpPr>
          <p:cNvPr id="3" name="عنصر نائب للمحتوى 2"/>
          <p:cNvSpPr>
            <a:spLocks noGrp="1"/>
          </p:cNvSpPr>
          <p:nvPr>
            <p:ph idx="1"/>
          </p:nvPr>
        </p:nvSpPr>
        <p:spPr/>
        <p:txBody>
          <a:bodyPr/>
          <a:lstStyle/>
          <a:p>
            <a:pPr marL="64008" indent="0">
              <a:buNone/>
            </a:pPr>
            <a:r>
              <a:rPr lang="ar-IQ" dirty="0" smtClean="0"/>
              <a:t>1-نسبة الجزء المنقول والمقتبس الى صاحبه حتى لو كان جملة واحدة وذلك بوضعها بين القوسين ثم الاشارة الى مصدرها في هامش الصفحة من البحث</a:t>
            </a:r>
          </a:p>
          <a:p>
            <a:pPr marL="64008" indent="0">
              <a:buNone/>
            </a:pPr>
            <a:r>
              <a:rPr lang="ar-IQ" dirty="0" smtClean="0"/>
              <a:t>2-الاَّ يكون ترتيب الموضوع ولا تعبيراته مشابهة كليا لترتيب وتعبير الكتاب الذي اخذ منه ولصفحات طويلة</a:t>
            </a:r>
          </a:p>
          <a:p>
            <a:pPr marL="64008" indent="0">
              <a:buNone/>
            </a:pPr>
            <a:r>
              <a:rPr lang="ar-IQ" dirty="0" smtClean="0"/>
              <a:t>3-ان لا يكتفي الباحث الاخذ من كتاب واحد لأي مسألة بل يأخذ من مصادر عديدة يصغها بتعبيره.</a:t>
            </a:r>
            <a:endParaRPr lang="ar-IQ" dirty="0"/>
          </a:p>
        </p:txBody>
      </p:sp>
    </p:spTree>
    <p:extLst>
      <p:ext uri="{BB962C8B-B14F-4D97-AF65-F5344CB8AC3E}">
        <p14:creationId xmlns:p14="http://schemas.microsoft.com/office/powerpoint/2010/main" val="1310100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8229600" cy="1289298"/>
          </a:xfrm>
        </p:spPr>
        <p:txBody>
          <a:bodyPr>
            <a:normAutofit fontScale="90000"/>
          </a:bodyPr>
          <a:lstStyle/>
          <a:p>
            <a:pPr algn="r"/>
            <a:r>
              <a:rPr lang="ar-IQ" dirty="0" smtClean="0"/>
              <a:t>كيفية اقتباس النصوص</a:t>
            </a:r>
            <a:br>
              <a:rPr lang="ar-IQ" dirty="0" smtClean="0"/>
            </a:br>
            <a:r>
              <a:rPr lang="ar-IQ" dirty="0" smtClean="0"/>
              <a:t>يتم اقتباس النصوص بطرق عديدة:</a:t>
            </a:r>
            <a:endParaRPr lang="ar-IQ" dirty="0"/>
          </a:p>
        </p:txBody>
      </p:sp>
      <p:sp>
        <p:nvSpPr>
          <p:cNvPr id="3" name="عنصر نائب للمحتوى 2"/>
          <p:cNvSpPr>
            <a:spLocks noGrp="1"/>
          </p:cNvSpPr>
          <p:nvPr>
            <p:ph idx="1"/>
          </p:nvPr>
        </p:nvSpPr>
        <p:spPr>
          <a:xfrm>
            <a:off x="457200" y="1556792"/>
            <a:ext cx="8229600" cy="4898016"/>
          </a:xfrm>
        </p:spPr>
        <p:txBody>
          <a:bodyPr>
            <a:normAutofit lnSpcReduction="10000"/>
          </a:bodyPr>
          <a:lstStyle/>
          <a:p>
            <a:r>
              <a:rPr lang="ar-IQ" dirty="0" smtClean="0"/>
              <a:t>1-نقل النص كاملاً: اي نقله بدون تغيير وعندها توضع بين قوسين هكذا: (...) أو ((...)).</a:t>
            </a:r>
          </a:p>
          <a:p>
            <a:r>
              <a:rPr lang="ar-IQ" dirty="0" smtClean="0"/>
              <a:t>ويكون نقل النص كاملا في الحالات التالية</a:t>
            </a:r>
          </a:p>
          <a:p>
            <a:r>
              <a:rPr lang="ar-IQ" dirty="0" smtClean="0"/>
              <a:t>-التعاريف اللغوية والاصطلاحية.</a:t>
            </a:r>
          </a:p>
          <a:p>
            <a:r>
              <a:rPr lang="ar-IQ" dirty="0" smtClean="0"/>
              <a:t>-الآيات القرآنية والأحاديث النبوية.</a:t>
            </a:r>
          </a:p>
          <a:p>
            <a:r>
              <a:rPr lang="ar-IQ" dirty="0" smtClean="0"/>
              <a:t>-نسب الشخص من حيث اسمه , كنيته , نسبه</a:t>
            </a:r>
          </a:p>
          <a:p>
            <a:r>
              <a:rPr lang="ar-IQ" dirty="0" smtClean="0"/>
              <a:t>-المصطلحات, والقوانين, والقواعد وغيرها.</a:t>
            </a:r>
          </a:p>
          <a:p>
            <a:r>
              <a:rPr lang="ar-IQ" dirty="0" smtClean="0"/>
              <a:t>-الاشعار والامثال.</a:t>
            </a:r>
          </a:p>
          <a:p>
            <a:r>
              <a:rPr lang="ar-IQ" dirty="0" smtClean="0"/>
              <a:t>-اذا كانت العبارة ذات اهمية خاصة يخشى تحريف المعنى عند تغييرها بالزيادة او النقصان.</a:t>
            </a:r>
            <a:endParaRPr lang="ar-IQ" dirty="0"/>
          </a:p>
        </p:txBody>
      </p:sp>
    </p:spTree>
    <p:extLst>
      <p:ext uri="{BB962C8B-B14F-4D97-AF65-F5344CB8AC3E}">
        <p14:creationId xmlns:p14="http://schemas.microsoft.com/office/powerpoint/2010/main" val="511207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كيفية اقتباس النصوص</a:t>
            </a:r>
            <a:endParaRPr lang="ar-IQ" dirty="0"/>
          </a:p>
        </p:txBody>
      </p:sp>
      <p:sp>
        <p:nvSpPr>
          <p:cNvPr id="3" name="عنصر نائب للمحتوى 2"/>
          <p:cNvSpPr>
            <a:spLocks noGrp="1"/>
          </p:cNvSpPr>
          <p:nvPr>
            <p:ph idx="1"/>
          </p:nvPr>
        </p:nvSpPr>
        <p:spPr/>
        <p:txBody>
          <a:bodyPr/>
          <a:lstStyle/>
          <a:p>
            <a:r>
              <a:rPr lang="ar-IQ" dirty="0" smtClean="0"/>
              <a:t>2-التلخيص أو اعادة الصياغة بعبارة اخرى.</a:t>
            </a:r>
          </a:p>
          <a:p>
            <a:r>
              <a:rPr lang="ar-IQ" dirty="0" smtClean="0"/>
              <a:t>3-الشرح والتحليل: بان يتناول الباحث فكرة معينة تعرض لها احد المؤلفين فيصوغه في عبارته بطريقة مفصلة وتوضيح اوسع وشرح وتحليل للعبارة.</a:t>
            </a:r>
          </a:p>
          <a:p>
            <a:r>
              <a:rPr lang="ar-IQ" dirty="0" smtClean="0"/>
              <a:t>4-الجمع بين التلخيص وبين اقتباس النص , أو بين الشرح والتحليل وبين اقتباس النص.</a:t>
            </a:r>
          </a:p>
          <a:p>
            <a:r>
              <a:rPr lang="ar-IQ" dirty="0" smtClean="0"/>
              <a:t>5-مناقشة الآراء والترجيح في المسألة المختلف فيها باحترام تام وبأمانة وتجرد بعد دراستها.</a:t>
            </a:r>
            <a:endParaRPr lang="ar-IQ" dirty="0"/>
          </a:p>
        </p:txBody>
      </p:sp>
    </p:spTree>
    <p:extLst>
      <p:ext uri="{BB962C8B-B14F-4D97-AF65-F5344CB8AC3E}">
        <p14:creationId xmlns:p14="http://schemas.microsoft.com/office/powerpoint/2010/main" val="1281268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ملاحظة هامة:</a:t>
            </a:r>
            <a:endParaRPr lang="ar-IQ" dirty="0"/>
          </a:p>
        </p:txBody>
      </p:sp>
      <p:sp>
        <p:nvSpPr>
          <p:cNvPr id="3" name="عنصر نائب للمحتوى 2"/>
          <p:cNvSpPr>
            <a:spLocks noGrp="1"/>
          </p:cNvSpPr>
          <p:nvPr>
            <p:ph idx="1"/>
          </p:nvPr>
        </p:nvSpPr>
        <p:spPr/>
        <p:txBody>
          <a:bodyPr/>
          <a:lstStyle/>
          <a:p>
            <a:r>
              <a:rPr lang="ar-IQ" dirty="0" smtClean="0"/>
              <a:t>1-مما يزيد البحث قوة ونجاح عدم التكرار في الكلام وتجنبه لعدم الفائدة.</a:t>
            </a:r>
          </a:p>
          <a:p>
            <a:r>
              <a:rPr lang="ar-IQ" dirty="0" smtClean="0"/>
              <a:t>2-ينبغي على الباحث مراعات الرسم الاملائي, وعلامات التنقيط, والفواصل(,) , والفواصل المنقوطة , والنقطتان العموديتان (:) , ب والاستفهام, والتعجب والانفعال, والاقواس الزهرية للآيات, والاقواس الاخرى, والنقط الافقية (....). </a:t>
            </a:r>
            <a:endParaRPr lang="ar-IQ" dirty="0"/>
          </a:p>
        </p:txBody>
      </p:sp>
    </p:spTree>
    <p:extLst>
      <p:ext uri="{BB962C8B-B14F-4D97-AF65-F5344CB8AC3E}">
        <p14:creationId xmlns:p14="http://schemas.microsoft.com/office/powerpoint/2010/main" val="1159733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IQ" dirty="0" smtClean="0"/>
              <a:t> </a:t>
            </a:r>
            <a:endParaRPr lang="ar-IQ" dirty="0"/>
          </a:p>
        </p:txBody>
      </p:sp>
      <p:sp>
        <p:nvSpPr>
          <p:cNvPr id="7" name="عنوان فرعي 6"/>
          <p:cNvSpPr>
            <a:spLocks noGrp="1"/>
          </p:cNvSpPr>
          <p:nvPr>
            <p:ph type="subTitle" idx="1"/>
          </p:nvPr>
        </p:nvSpPr>
        <p:spPr>
          <a:xfrm>
            <a:off x="540544" y="548680"/>
            <a:ext cx="8062912" cy="6309320"/>
          </a:xfrm>
        </p:spPr>
        <p:txBody>
          <a:bodyPr/>
          <a:lstStyle/>
          <a:p>
            <a:r>
              <a:rPr lang="ar-IQ" dirty="0" smtClean="0"/>
              <a:t>1-القراءة والمطالعة الهادفة, وتسجيل الملاحظات, وتنظيم المعلومات :</a:t>
            </a:r>
          </a:p>
          <a:p>
            <a:r>
              <a:rPr lang="ar-IQ" dirty="0"/>
              <a:t> </a:t>
            </a:r>
            <a:r>
              <a:rPr lang="ar-IQ" dirty="0" smtClean="0"/>
              <a:t> فعلى الباحث ان يقرأ كثيرا قراءة واعية ومستوعبة وبتركيز عالٍ يفهم خلالها جميع ما يطالعه ويمتثل للقاعدة الذهبية التي تقول:( اذا أردت ان تكتب صفحة علمية فاقرأ 500 صفحة وتستوعبها جيداً, </a:t>
            </a:r>
            <a:r>
              <a:rPr lang="ar-IQ" dirty="0"/>
              <a:t>ل</a:t>
            </a:r>
            <a:r>
              <a:rPr lang="ar-IQ" dirty="0" smtClean="0"/>
              <a:t>انَّ ما تستوعبه جيداُ تعبر عنه جيداً).</a:t>
            </a:r>
          </a:p>
          <a:p>
            <a:r>
              <a:rPr lang="ar-IQ" dirty="0"/>
              <a:t> </a:t>
            </a:r>
            <a:r>
              <a:rPr lang="ar-IQ" dirty="0" smtClean="0"/>
              <a:t> - وعليه اثناء قراءته تسجيل الملاحظات المهمة</a:t>
            </a:r>
          </a:p>
          <a:p>
            <a:r>
              <a:rPr lang="ar-IQ" dirty="0"/>
              <a:t> </a:t>
            </a:r>
            <a:r>
              <a:rPr lang="ar-IQ" dirty="0" smtClean="0"/>
              <a:t> - ثم عليه تنظيم المعلومات التي قرأها وتوزيعها حسب الخطة المرسومة والموضوعة سابقاً.</a:t>
            </a:r>
            <a:endParaRPr lang="ar-IQ" dirty="0"/>
          </a:p>
        </p:txBody>
      </p:sp>
    </p:spTree>
    <p:extLst>
      <p:ext uri="{BB962C8B-B14F-4D97-AF65-F5344CB8AC3E}">
        <p14:creationId xmlns:p14="http://schemas.microsoft.com/office/powerpoint/2010/main" val="2188875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611560" y="476672"/>
            <a:ext cx="8062912" cy="1470025"/>
          </a:xfrm>
        </p:spPr>
        <p:txBody>
          <a:bodyPr>
            <a:normAutofit fontScale="90000"/>
          </a:bodyPr>
          <a:lstStyle/>
          <a:p>
            <a:pPr algn="r"/>
            <a:r>
              <a:rPr lang="ar-IQ" dirty="0" smtClean="0"/>
              <a:t>2- محاولة كتابة وصياغة بحثه وفقاً للخطة الموضوعة:</a:t>
            </a:r>
            <a:br>
              <a:rPr lang="ar-IQ" dirty="0" smtClean="0"/>
            </a:br>
            <a:endParaRPr lang="ar-IQ" dirty="0"/>
          </a:p>
        </p:txBody>
      </p:sp>
      <p:sp>
        <p:nvSpPr>
          <p:cNvPr id="5" name="عنوان فرعي 4"/>
          <p:cNvSpPr>
            <a:spLocks noGrp="1"/>
          </p:cNvSpPr>
          <p:nvPr>
            <p:ph type="subTitle" idx="1"/>
          </p:nvPr>
        </p:nvSpPr>
        <p:spPr>
          <a:xfrm>
            <a:off x="611560" y="1700808"/>
            <a:ext cx="8062912" cy="4896544"/>
          </a:xfrm>
        </p:spPr>
        <p:txBody>
          <a:bodyPr>
            <a:normAutofit lnSpcReduction="10000"/>
          </a:bodyPr>
          <a:lstStyle/>
          <a:p>
            <a:r>
              <a:rPr lang="ar-IQ" dirty="0" smtClean="0"/>
              <a:t>   تبدأ مهمة صياغة وكتابة البحث بالصورة النهائية بعد القيام بكل ما تقدم لأنَّ معالم الموضوع في هذه المرحلة اصبحت واضحة تماماً, ليس فقط على مستوى الأفكار الرئيسية, بل البحث كلا وتفصيلا, فصلاً </a:t>
            </a:r>
            <a:r>
              <a:rPr lang="ar-IQ" dirty="0" err="1" smtClean="0"/>
              <a:t>فصلاً</a:t>
            </a:r>
            <a:r>
              <a:rPr lang="ar-IQ" dirty="0" smtClean="0"/>
              <a:t>, ومبحثاً مبحثاً, ومطلباً مطلباً بتقسيماته الكلية والجزئية.</a:t>
            </a:r>
          </a:p>
          <a:p>
            <a:r>
              <a:rPr lang="ar-IQ" dirty="0"/>
              <a:t> </a:t>
            </a:r>
            <a:r>
              <a:rPr lang="ar-IQ" dirty="0" smtClean="0"/>
              <a:t>  تتطلب هذه المرحلة حسن التأليف, والتزام المنهج العلمي, والاستناد للمصادر والمراجع.</a:t>
            </a:r>
          </a:p>
          <a:p>
            <a:r>
              <a:rPr lang="ar-IQ" dirty="0"/>
              <a:t> </a:t>
            </a:r>
            <a:r>
              <a:rPr lang="ar-IQ" dirty="0" smtClean="0"/>
              <a:t>  وذلك أنَّ أركان البحث العلمي ثلاثة هي</a:t>
            </a:r>
            <a:r>
              <a:rPr lang="ar-IQ" dirty="0" smtClean="0">
                <a:sym typeface="Wingdings" pitchFamily="2" charset="2"/>
              </a:rPr>
              <a:t>:</a:t>
            </a:r>
          </a:p>
          <a:p>
            <a:r>
              <a:rPr lang="ar-IQ" dirty="0" smtClean="0">
                <a:sym typeface="Wingdings" pitchFamily="2" charset="2"/>
              </a:rPr>
              <a:t>(الاسلوب, المنهج, المادة).</a:t>
            </a:r>
            <a:r>
              <a:rPr lang="ar-IQ" dirty="0" smtClean="0"/>
              <a:t> </a:t>
            </a:r>
            <a:endParaRPr lang="ar-IQ" dirty="0" smtClean="0"/>
          </a:p>
          <a:p>
            <a:r>
              <a:rPr lang="ar-IQ" dirty="0"/>
              <a:t> </a:t>
            </a:r>
            <a:r>
              <a:rPr lang="ar-IQ" dirty="0" smtClean="0"/>
              <a:t>  </a:t>
            </a:r>
            <a:endParaRPr lang="ar-IQ" dirty="0"/>
          </a:p>
        </p:txBody>
      </p:sp>
    </p:spTree>
    <p:extLst>
      <p:ext uri="{BB962C8B-B14F-4D97-AF65-F5344CB8AC3E}">
        <p14:creationId xmlns:p14="http://schemas.microsoft.com/office/powerpoint/2010/main" val="344210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457200" y="267494"/>
            <a:ext cx="8229600" cy="857250"/>
          </a:xfrm>
        </p:spPr>
        <p:txBody>
          <a:bodyPr>
            <a:normAutofit/>
          </a:bodyPr>
          <a:lstStyle/>
          <a:p>
            <a:pPr algn="r"/>
            <a:r>
              <a:rPr lang="ar-IQ" dirty="0" smtClean="0"/>
              <a:t>             الاســـلوب</a:t>
            </a:r>
            <a:endParaRPr lang="ar-IQ" dirty="0"/>
          </a:p>
        </p:txBody>
      </p:sp>
      <p:sp>
        <p:nvSpPr>
          <p:cNvPr id="6" name="عنصر نائب للمحتوى 5"/>
          <p:cNvSpPr>
            <a:spLocks noGrp="1"/>
          </p:cNvSpPr>
          <p:nvPr>
            <p:ph idx="1"/>
          </p:nvPr>
        </p:nvSpPr>
        <p:spPr>
          <a:xfrm>
            <a:off x="467544" y="1268760"/>
            <a:ext cx="8229600" cy="5589240"/>
          </a:xfrm>
        </p:spPr>
        <p:txBody>
          <a:bodyPr/>
          <a:lstStyle/>
          <a:p>
            <a:r>
              <a:rPr lang="ar-IQ" dirty="0" smtClean="0"/>
              <a:t>   الاسلوب هو  القالب التعبيري الذي  يحتوي العناصر الاخرى, وهو الدليل على الادراك والفهم والتعمق في نفس الباحث.</a:t>
            </a:r>
          </a:p>
          <a:p>
            <a:r>
              <a:rPr lang="ar-IQ" dirty="0"/>
              <a:t> </a:t>
            </a:r>
            <a:r>
              <a:rPr lang="ar-IQ" dirty="0" smtClean="0"/>
              <a:t>  التعبير بكلمات مناسبة للغرض وبطريق مباشر وسهل وخالي من السجع والقافية والتكلف هو القانون الذهبي للكتابة العلمية </a:t>
            </a:r>
          </a:p>
          <a:p>
            <a:r>
              <a:rPr lang="ar-IQ" dirty="0"/>
              <a:t> </a:t>
            </a:r>
            <a:r>
              <a:rPr lang="ar-IQ" dirty="0" smtClean="0"/>
              <a:t>  ويكون في اسلوب هادف وهادئ فيه من المنطق والفكر العميق وهو بعيد عن الخيال الشعري والتعبير الخطابي.</a:t>
            </a:r>
          </a:p>
          <a:p>
            <a:r>
              <a:rPr lang="ar-IQ" dirty="0"/>
              <a:t> </a:t>
            </a:r>
            <a:r>
              <a:rPr lang="ar-IQ" dirty="0" smtClean="0"/>
              <a:t> </a:t>
            </a:r>
            <a:endParaRPr lang="ar-IQ" dirty="0"/>
          </a:p>
        </p:txBody>
      </p:sp>
    </p:spTree>
    <p:extLst>
      <p:ext uri="{BB962C8B-B14F-4D97-AF65-F5344CB8AC3E}">
        <p14:creationId xmlns:p14="http://schemas.microsoft.com/office/powerpoint/2010/main" val="61759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المنهج</a:t>
            </a:r>
            <a:endParaRPr lang="ar-IQ" dirty="0"/>
          </a:p>
        </p:txBody>
      </p:sp>
      <p:sp>
        <p:nvSpPr>
          <p:cNvPr id="3" name="عنصر نائب للمحتوى 2"/>
          <p:cNvSpPr>
            <a:spLocks noGrp="1"/>
          </p:cNvSpPr>
          <p:nvPr>
            <p:ph idx="1"/>
          </p:nvPr>
        </p:nvSpPr>
        <p:spPr/>
        <p:txBody>
          <a:bodyPr/>
          <a:lstStyle/>
          <a:p>
            <a:r>
              <a:rPr lang="ar-IQ" dirty="0" smtClean="0"/>
              <a:t>يتمثل المنهج في طريقة استخدام المعلومات  وتوظيفه في تكوين فكرة وصياغة حكم من دون تقليد للغير.</a:t>
            </a:r>
          </a:p>
          <a:p>
            <a:endParaRPr lang="ar-IQ" dirty="0"/>
          </a:p>
          <a:p>
            <a:r>
              <a:rPr lang="ar-IQ" dirty="0" smtClean="0"/>
              <a:t>   وتجدر الاشارة الى انه عند كتابة اي فصل او مبحث او مطلب يجب قبل عرض الموضوع او الآراء التقديم والتمهيد ببضعة اسطر بأسلوب سهل يبين الموضوع التي سيتم كتابتها في هذا المبحث او المطلب.</a:t>
            </a:r>
            <a:endParaRPr lang="ar-IQ" dirty="0"/>
          </a:p>
        </p:txBody>
      </p:sp>
    </p:spTree>
    <p:extLst>
      <p:ext uri="{BB962C8B-B14F-4D97-AF65-F5344CB8AC3E}">
        <p14:creationId xmlns:p14="http://schemas.microsoft.com/office/powerpoint/2010/main" val="1884384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تابع</a:t>
            </a:r>
            <a:endParaRPr lang="ar-IQ" dirty="0"/>
          </a:p>
        </p:txBody>
      </p:sp>
      <p:sp>
        <p:nvSpPr>
          <p:cNvPr id="3" name="عنصر نائب للمحتوى 2"/>
          <p:cNvSpPr>
            <a:spLocks noGrp="1"/>
          </p:cNvSpPr>
          <p:nvPr>
            <p:ph idx="1"/>
          </p:nvPr>
        </p:nvSpPr>
        <p:spPr/>
        <p:txBody>
          <a:bodyPr/>
          <a:lstStyle/>
          <a:p>
            <a:r>
              <a:rPr lang="ar-IQ" dirty="0" smtClean="0"/>
              <a:t>ان من الضروري الاستعانة بالتحليل العلمي الصادق للموضوع بصورة منطقية ويسلك فيها اسلوباً سوياً ليس بالطويل الممل, ولا بالموجز المخل.</a:t>
            </a:r>
          </a:p>
          <a:p>
            <a:r>
              <a:rPr lang="ar-IQ" dirty="0" smtClean="0"/>
              <a:t>كما ان للمقارنة دور كبير في توضيح الافكار وابراز المعاني خاصة اذا كانت مقارنة موضوعية ومنصفة.</a:t>
            </a:r>
            <a:endParaRPr lang="ar-IQ" dirty="0"/>
          </a:p>
        </p:txBody>
      </p:sp>
    </p:spTree>
    <p:extLst>
      <p:ext uri="{BB962C8B-B14F-4D97-AF65-F5344CB8AC3E}">
        <p14:creationId xmlns:p14="http://schemas.microsoft.com/office/powerpoint/2010/main" val="800590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المادة العلمية</a:t>
            </a:r>
            <a:endParaRPr lang="ar-IQ" dirty="0"/>
          </a:p>
        </p:txBody>
      </p:sp>
      <p:sp>
        <p:nvSpPr>
          <p:cNvPr id="3" name="عنصر نائب للمحتوى 2"/>
          <p:cNvSpPr>
            <a:spLocks noGrp="1"/>
          </p:cNvSpPr>
          <p:nvPr>
            <p:ph idx="1"/>
          </p:nvPr>
        </p:nvSpPr>
        <p:spPr/>
        <p:txBody>
          <a:bodyPr/>
          <a:lstStyle/>
          <a:p>
            <a:r>
              <a:rPr lang="ar-IQ" dirty="0" smtClean="0"/>
              <a:t>تشكل المادة العلمية ركنا هاما من أركان البحث العلمي الجيد , وتعود قيمة الابحاث واهميتها الى غزارة مادتها العلمية, والى مدى صحتها, وتوثيقها, وجديتها, وحيويتها.</a:t>
            </a:r>
            <a:endParaRPr lang="ar-IQ" dirty="0"/>
          </a:p>
        </p:txBody>
      </p:sp>
    </p:spTree>
    <p:extLst>
      <p:ext uri="{BB962C8B-B14F-4D97-AF65-F5344CB8AC3E}">
        <p14:creationId xmlns:p14="http://schemas.microsoft.com/office/powerpoint/2010/main" val="3012457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اهمية المراجعة</a:t>
            </a:r>
            <a:endParaRPr lang="ar-IQ" dirty="0"/>
          </a:p>
        </p:txBody>
      </p:sp>
      <p:sp>
        <p:nvSpPr>
          <p:cNvPr id="3" name="عنصر نائب للمحتوى 2"/>
          <p:cNvSpPr>
            <a:spLocks noGrp="1"/>
          </p:cNvSpPr>
          <p:nvPr>
            <p:ph idx="1"/>
          </p:nvPr>
        </p:nvSpPr>
        <p:spPr/>
        <p:txBody>
          <a:bodyPr/>
          <a:lstStyle/>
          <a:p>
            <a:r>
              <a:rPr lang="ar-IQ" dirty="0" smtClean="0"/>
              <a:t>من الوسائل الناجحة في كتابة البحث مراجعة ما كتبه الباحث بدقة لإصلاح ما يحتاج اصلاحه او اعادة صياغة جديدة لبعض عباراته وتعديل ما يحتاج تعديله.</a:t>
            </a:r>
            <a:endParaRPr lang="ar-IQ" dirty="0"/>
          </a:p>
        </p:txBody>
      </p:sp>
    </p:spTree>
    <p:extLst>
      <p:ext uri="{BB962C8B-B14F-4D97-AF65-F5344CB8AC3E}">
        <p14:creationId xmlns:p14="http://schemas.microsoft.com/office/powerpoint/2010/main" val="1474412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اقتباس النصوص و الأخذ منها</a:t>
            </a:r>
            <a:endParaRPr lang="ar-IQ" dirty="0"/>
          </a:p>
        </p:txBody>
      </p:sp>
      <p:sp>
        <p:nvSpPr>
          <p:cNvPr id="3" name="عنصر نائب للمحتوى 2"/>
          <p:cNvSpPr>
            <a:spLocks noGrp="1"/>
          </p:cNvSpPr>
          <p:nvPr>
            <p:ph idx="1"/>
          </p:nvPr>
        </p:nvSpPr>
        <p:spPr/>
        <p:txBody>
          <a:bodyPr/>
          <a:lstStyle/>
          <a:p>
            <a:r>
              <a:rPr lang="ar-IQ" dirty="0" smtClean="0"/>
              <a:t>ان البحث العلمي اساساً هو عملية بناء معرفي متتابعة من قبل الباحثين يضيف كل واحد منهم الى العلم والمعرفة ما يتوصل اليه فكره.</a:t>
            </a:r>
          </a:p>
          <a:p>
            <a:r>
              <a:rPr lang="ar-IQ" dirty="0" smtClean="0"/>
              <a:t>يتطلب البحث العلمي الاطلاع على بحوث ومؤلفات واعمال الآخرين , فليس عيباً ان تحتوي الكتابات في اي موضوع على اقتباسات منقولة عن مؤلفات وابحاث وكتابات العلماء ولكن بضوابط وشروط وكيفية وكمية معينة. </a:t>
            </a:r>
            <a:endParaRPr lang="ar-IQ" dirty="0"/>
          </a:p>
        </p:txBody>
      </p:sp>
    </p:spTree>
    <p:extLst>
      <p:ext uri="{BB962C8B-B14F-4D97-AF65-F5344CB8AC3E}">
        <p14:creationId xmlns:p14="http://schemas.microsoft.com/office/powerpoint/2010/main" val="7100659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242</TotalTime>
  <Words>838</Words>
  <Application>Microsoft Office PowerPoint</Application>
  <PresentationFormat>عرض على الشاشة (3:4)‏</PresentationFormat>
  <Paragraphs>64</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حيوية</vt:lpstr>
      <vt:lpstr>المرحلة الثانية: (مرحلة التنفيذ العملي)</vt:lpstr>
      <vt:lpstr> </vt:lpstr>
      <vt:lpstr>2- محاولة كتابة وصياغة بحثه وفقاً للخطة الموضوعة: </vt:lpstr>
      <vt:lpstr>             الاســـلوب</vt:lpstr>
      <vt:lpstr>                المنهج</vt:lpstr>
      <vt:lpstr>تابع</vt:lpstr>
      <vt:lpstr>           المادة العلمية</vt:lpstr>
      <vt:lpstr>اهمية المراجعة</vt:lpstr>
      <vt:lpstr>اقتباس النصوص و الأخذ منها</vt:lpstr>
      <vt:lpstr>ضوابط اقتباس النصوص :</vt:lpstr>
      <vt:lpstr>الخطوات الواجب اتباعها في الاقتباس لتفادي السرقة :</vt:lpstr>
      <vt:lpstr>كيفية اقتباس النصوص يتم اقتباس النصوص بطرق عديدة:</vt:lpstr>
      <vt:lpstr>كيفية اقتباس النصوص</vt:lpstr>
      <vt:lpstr>ملاحظة هامة:</vt:lpstr>
    </vt:vector>
  </TitlesOfParts>
  <Company>By DR.Ahmed Saker 2O11 - 2O12</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المرحلة الثانية: (مرحلة التنفيذ العملي)</dc:title>
  <dc:creator>user</dc:creator>
  <cp:lastModifiedBy>user</cp:lastModifiedBy>
  <cp:revision>21</cp:revision>
  <dcterms:created xsi:type="dcterms:W3CDTF">2020-04-07T10:28:44Z</dcterms:created>
  <dcterms:modified xsi:type="dcterms:W3CDTF">2020-04-07T19:00:56Z</dcterms:modified>
</cp:coreProperties>
</file>