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4" r:id="rId8"/>
    <p:sldId id="265" r:id="rId9"/>
    <p:sldId id="271" r:id="rId10"/>
    <p:sldId id="275" r:id="rId11"/>
    <p:sldId id="269"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4"/>
            <p14:sldId id="265"/>
            <p14:sldId id="271"/>
            <p14:sldId id="275"/>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01/05/1445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01/05/1445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01/05/1445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01/05/1445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5314" y="2405418"/>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160878" y="1503054"/>
            <a:ext cx="10925908" cy="5601533"/>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مادة 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الخامسة</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التربية العربية الإسلامية</a:t>
            </a:r>
            <a:endPar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rtl="0" eaLnBrk="0" fontAlgn="base" hangingPunct="0">
              <a:spcBef>
                <a:spcPct val="0"/>
              </a:spcBef>
              <a:spcAft>
                <a:spcPct val="0"/>
              </a:spcAft>
            </a:pPr>
            <a:r>
              <a:rPr lang="ar-IQ" b="1" dirty="0" smtClean="0"/>
              <a:t> </a:t>
            </a:r>
            <a:r>
              <a:rPr lang="ar-IQ" sz="2000" b="1" dirty="0" smtClean="0"/>
              <a:t>تمهيد :</a:t>
            </a:r>
            <a:endParaRPr lang="en-US" dirty="0"/>
          </a:p>
          <a:p>
            <a:r>
              <a:rPr lang="ar-IQ" dirty="0"/>
              <a:t>   </a:t>
            </a:r>
            <a:r>
              <a:rPr lang="ar-IQ" sz="2400" dirty="0" err="1"/>
              <a:t>إﻣﺘﺎزت</a:t>
            </a:r>
            <a:r>
              <a:rPr lang="ar-IQ" sz="2400" dirty="0"/>
              <a:t> </a:t>
            </a:r>
            <a:r>
              <a:rPr lang="ar-IQ" sz="2400" dirty="0" err="1"/>
              <a:t>اﻟﺘﺮﺑﯿﺔ</a:t>
            </a:r>
            <a:r>
              <a:rPr lang="ar-IQ" sz="2400" dirty="0"/>
              <a:t> </a:t>
            </a:r>
            <a:r>
              <a:rPr lang="ar-IQ" sz="2400" dirty="0" err="1"/>
              <a:t>ﻓﻲ</a:t>
            </a:r>
            <a:r>
              <a:rPr lang="ar-IQ" sz="2400" dirty="0"/>
              <a:t> </a:t>
            </a:r>
            <a:r>
              <a:rPr lang="ar-IQ" sz="2400" dirty="0" err="1"/>
              <a:t>ھﺬه</a:t>
            </a:r>
            <a:r>
              <a:rPr lang="ar-IQ" sz="2400" dirty="0"/>
              <a:t> </a:t>
            </a:r>
            <a:r>
              <a:rPr lang="ar-IQ" sz="2400" dirty="0" err="1"/>
              <a:t>اﻟﻤﺮﺣﻠﺔ</a:t>
            </a:r>
            <a:r>
              <a:rPr lang="ar-IQ" sz="2400" dirty="0"/>
              <a:t> </a:t>
            </a:r>
            <a:r>
              <a:rPr lang="ar-IQ" sz="2400" dirty="0" err="1"/>
              <a:t>ﺑﺒﺴﺎطﺘﮭﺎ</a:t>
            </a:r>
            <a:r>
              <a:rPr lang="ar-IQ" sz="2400" dirty="0"/>
              <a:t> </a:t>
            </a:r>
            <a:r>
              <a:rPr lang="ar-IQ" sz="2400" dirty="0" err="1"/>
              <a:t>وﻛﺎن</a:t>
            </a:r>
            <a:r>
              <a:rPr lang="ar-IQ" sz="2400" dirty="0"/>
              <a:t> </a:t>
            </a:r>
            <a:r>
              <a:rPr lang="ar-IQ" sz="2400" dirty="0" err="1"/>
              <a:t>ھﺪﻓﮭﺎ</a:t>
            </a:r>
            <a:r>
              <a:rPr lang="ar-IQ" sz="2400" dirty="0"/>
              <a:t> </a:t>
            </a:r>
            <a:r>
              <a:rPr lang="ar-IQ" sz="2400" dirty="0" err="1"/>
              <a:t>اﻷﺳﺎس</a:t>
            </a:r>
            <a:r>
              <a:rPr lang="ar-IQ" sz="2400" dirty="0"/>
              <a:t> </a:t>
            </a:r>
            <a:r>
              <a:rPr lang="ar-IQ" sz="2400" dirty="0" err="1"/>
              <a:t>واﻟﻤﻨﺸﻮد</a:t>
            </a:r>
            <a:r>
              <a:rPr lang="ar-IQ" sz="2400" dirty="0"/>
              <a:t> </a:t>
            </a:r>
            <a:r>
              <a:rPr lang="ar-IQ" sz="2400" dirty="0" err="1"/>
              <a:t>ھﻮ</a:t>
            </a:r>
            <a:r>
              <a:rPr lang="ar-IQ" sz="2400" dirty="0"/>
              <a:t> (</a:t>
            </a:r>
            <a:r>
              <a:rPr lang="ar-IQ" sz="2400" dirty="0" err="1"/>
              <a:t>إﻋﺪاد</a:t>
            </a:r>
            <a:r>
              <a:rPr lang="ar-IQ" sz="2400" dirty="0"/>
              <a:t> </a:t>
            </a:r>
            <a:r>
              <a:rPr lang="ar-IQ" sz="2400" dirty="0" err="1"/>
              <a:t>ﺟﯿﻞ</a:t>
            </a:r>
            <a:r>
              <a:rPr lang="ar-IQ" sz="2400" dirty="0"/>
              <a:t> </a:t>
            </a:r>
            <a:r>
              <a:rPr lang="ar-IQ" sz="2400" dirty="0" err="1"/>
              <a:t>ﻗﺎدر</a:t>
            </a:r>
            <a:r>
              <a:rPr lang="ar-IQ" sz="2400" dirty="0"/>
              <a:t> </a:t>
            </a:r>
            <a:r>
              <a:rPr lang="ar-IQ" sz="2400" dirty="0" err="1"/>
              <a:t>وﻣﺆھﻞ</a:t>
            </a:r>
            <a:r>
              <a:rPr lang="ar-IQ" sz="2400" dirty="0"/>
              <a:t> </a:t>
            </a:r>
            <a:r>
              <a:rPr lang="ar-IQ" sz="2400" dirty="0" err="1"/>
              <a:t>ﻟﻠﺤﺼﻮل</a:t>
            </a:r>
            <a:r>
              <a:rPr lang="ar-IQ" sz="2400" dirty="0"/>
              <a:t> </a:t>
            </a:r>
            <a:r>
              <a:rPr lang="ar-IQ" sz="2400" dirty="0" err="1"/>
              <a:t>ﻋﻠﻰ</a:t>
            </a:r>
            <a:r>
              <a:rPr lang="ar-IQ" sz="2400" dirty="0"/>
              <a:t> </a:t>
            </a:r>
            <a:r>
              <a:rPr lang="ar-IQ" sz="2400" dirty="0" err="1"/>
              <a:t>ﺿﺮورﯾﺎت</a:t>
            </a:r>
            <a:r>
              <a:rPr lang="ar-IQ" sz="2400" dirty="0"/>
              <a:t> </a:t>
            </a:r>
            <a:r>
              <a:rPr lang="ar-IQ" sz="2400" dirty="0" err="1"/>
              <a:t>اﻟﺤﯿﺎة</a:t>
            </a:r>
            <a:r>
              <a:rPr lang="ar-IQ" sz="2400" dirty="0"/>
              <a:t> </a:t>
            </a:r>
            <a:r>
              <a:rPr lang="ar-IQ" sz="2400" dirty="0" err="1"/>
              <a:t>وﺣﻔﻈﮭﺎ</a:t>
            </a:r>
            <a:r>
              <a:rPr lang="ar-IQ" sz="2400" dirty="0"/>
              <a:t>) </a:t>
            </a:r>
            <a:r>
              <a:rPr lang="ar-IQ" sz="2400" dirty="0" err="1"/>
              <a:t>وﺑﺤﻜﻢ</a:t>
            </a:r>
            <a:r>
              <a:rPr lang="ar-IQ" sz="2400" dirty="0"/>
              <a:t> </a:t>
            </a:r>
            <a:r>
              <a:rPr lang="ar-IQ" sz="2400" dirty="0" err="1"/>
              <a:t>اﻟﺒﯿﺌﺔ</a:t>
            </a:r>
            <a:r>
              <a:rPr lang="ar-IQ" sz="2400" dirty="0"/>
              <a:t> </a:t>
            </a:r>
            <a:r>
              <a:rPr lang="ar-IQ" sz="2400" dirty="0" err="1"/>
              <a:t>اﻟﺼﺤﺮاوﯾﺔ</a:t>
            </a:r>
            <a:r>
              <a:rPr lang="ar-IQ" sz="2400" dirty="0"/>
              <a:t> </a:t>
            </a:r>
            <a:r>
              <a:rPr lang="ar-IQ" sz="2400" dirty="0" err="1"/>
              <a:t>ﻟﺸﺒﮫ</a:t>
            </a:r>
            <a:r>
              <a:rPr lang="ar-IQ" sz="2400" dirty="0"/>
              <a:t> </a:t>
            </a:r>
            <a:r>
              <a:rPr lang="ar-IQ" sz="2400" dirty="0" err="1"/>
              <a:t>اﻟﺠﺰﯾﺮة</a:t>
            </a:r>
            <a:r>
              <a:rPr lang="ar-IQ" sz="2400" dirty="0"/>
              <a:t> </a:t>
            </a:r>
            <a:r>
              <a:rPr lang="ar-IQ" sz="2400" dirty="0" err="1"/>
              <a:t>اﻟﻌﺮﺑﯿﺔ</a:t>
            </a:r>
            <a:r>
              <a:rPr lang="ar-IQ" sz="2400" dirty="0"/>
              <a:t> </a:t>
            </a:r>
            <a:r>
              <a:rPr lang="ar-IQ" sz="2400" dirty="0" err="1"/>
              <a:t>ﺳﺎد</a:t>
            </a:r>
            <a:r>
              <a:rPr lang="ar-IQ" sz="2400" dirty="0"/>
              <a:t> </a:t>
            </a:r>
            <a:r>
              <a:rPr lang="ar-IQ" sz="2400" dirty="0" err="1"/>
              <a:t>ذﻟﻚ</a:t>
            </a:r>
            <a:r>
              <a:rPr lang="ar-IQ" sz="2400" dirty="0"/>
              <a:t> </a:t>
            </a:r>
            <a:r>
              <a:rPr lang="ar-IQ" sz="2400" dirty="0" err="1"/>
              <a:t>اﻟﻨﻮع</a:t>
            </a:r>
            <a:r>
              <a:rPr lang="ar-IQ" sz="2400" dirty="0"/>
              <a:t> </a:t>
            </a:r>
            <a:r>
              <a:rPr lang="ar-IQ" sz="2400" dirty="0" err="1"/>
              <a:t>ﻣﻦ</a:t>
            </a:r>
            <a:r>
              <a:rPr lang="ar-IQ" sz="2400" dirty="0"/>
              <a:t> </a:t>
            </a:r>
            <a:r>
              <a:rPr lang="ar-IQ" sz="2400" dirty="0" err="1"/>
              <a:t>اﻟﺘﺮﺑﯿﺔ</a:t>
            </a:r>
            <a:r>
              <a:rPr lang="ar-IQ" sz="2400" dirty="0"/>
              <a:t> </a:t>
            </a:r>
            <a:r>
              <a:rPr lang="ar-IQ" sz="2400" dirty="0" err="1"/>
              <a:t>اﻟﻘﺎﺋﻢ</a:t>
            </a:r>
            <a:r>
              <a:rPr lang="ar-IQ" sz="2400" dirty="0"/>
              <a:t> </a:t>
            </a:r>
            <a:r>
              <a:rPr lang="ar-IQ" sz="2400" dirty="0" err="1"/>
              <a:t>ﻋﻠﻰ</a:t>
            </a:r>
            <a:r>
              <a:rPr lang="ar-IQ" sz="2400" dirty="0"/>
              <a:t> </a:t>
            </a:r>
            <a:r>
              <a:rPr lang="ar-IQ" sz="2400" dirty="0" err="1"/>
              <a:t>اﻟﺘﻘﻠﯿﺪ</a:t>
            </a:r>
            <a:r>
              <a:rPr lang="ar-IQ" sz="2400" dirty="0"/>
              <a:t> </a:t>
            </a:r>
            <a:r>
              <a:rPr lang="ar-IQ" sz="2400" dirty="0" err="1"/>
              <a:t>واﻟﻤﺤﺎﻛﺎة</a:t>
            </a:r>
            <a:r>
              <a:rPr lang="ar-IQ" sz="2400" dirty="0"/>
              <a:t> </a:t>
            </a:r>
            <a:r>
              <a:rPr lang="ar-IQ" sz="2400" dirty="0" err="1"/>
              <a:t>واﻟﺘﺪرب</a:t>
            </a:r>
            <a:r>
              <a:rPr lang="ar-IQ" sz="2400" dirty="0"/>
              <a:t> </a:t>
            </a:r>
            <a:r>
              <a:rPr lang="ar-IQ" sz="2400" dirty="0" err="1"/>
              <a:t>ﻋﻠﻰ</a:t>
            </a:r>
            <a:r>
              <a:rPr lang="ar-IQ" sz="2400" dirty="0"/>
              <a:t> </a:t>
            </a:r>
            <a:r>
              <a:rPr lang="ar-IQ" sz="2400" dirty="0" err="1"/>
              <a:t>اﻟﻘﯿﺎم</a:t>
            </a:r>
            <a:r>
              <a:rPr lang="ar-IQ" sz="2400" dirty="0"/>
              <a:t> </a:t>
            </a:r>
            <a:r>
              <a:rPr lang="ar-IQ" sz="2400" dirty="0" err="1"/>
              <a:t>ﺑأﻋﻤﺎل</a:t>
            </a:r>
            <a:r>
              <a:rPr lang="ar-IQ" sz="2400" dirty="0"/>
              <a:t> </a:t>
            </a:r>
            <a:r>
              <a:rPr lang="ar-IQ" sz="2400" dirty="0" err="1"/>
              <a:t>اﻟﻜﺒﺎر</a:t>
            </a:r>
            <a:r>
              <a:rPr lang="ar-IQ" sz="2400" dirty="0"/>
              <a:t> </a:t>
            </a:r>
            <a:r>
              <a:rPr lang="ar-IQ" sz="2400" dirty="0" err="1"/>
              <a:t>ﺑﻐﯿﺔ</a:t>
            </a:r>
            <a:r>
              <a:rPr lang="ar-IQ" sz="2400" dirty="0"/>
              <a:t> </a:t>
            </a:r>
            <a:r>
              <a:rPr lang="ar-IQ" sz="2400" dirty="0" err="1"/>
              <a:t>ﺗﻤﻜﯿﻦ</a:t>
            </a:r>
            <a:r>
              <a:rPr lang="ar-IQ" sz="2400" dirty="0"/>
              <a:t> </a:t>
            </a:r>
            <a:r>
              <a:rPr lang="ar-IQ" sz="2400" dirty="0" err="1"/>
              <a:t>اﻟﻔﺮد</a:t>
            </a:r>
            <a:r>
              <a:rPr lang="ar-IQ" sz="2400" dirty="0"/>
              <a:t> </a:t>
            </a:r>
            <a:r>
              <a:rPr lang="ar-IQ" sz="2400" dirty="0" err="1"/>
              <a:t>ﻣﻦ</a:t>
            </a:r>
            <a:r>
              <a:rPr lang="ar-IQ" sz="2400" dirty="0"/>
              <a:t> </a:t>
            </a:r>
            <a:r>
              <a:rPr lang="ar-IQ" sz="2400" dirty="0" err="1"/>
              <a:t>ﻛﺴﺐ</a:t>
            </a:r>
            <a:r>
              <a:rPr lang="ar-IQ" sz="2400" dirty="0"/>
              <a:t> </a:t>
            </a:r>
            <a:r>
              <a:rPr lang="ar-IQ" sz="2400" dirty="0" err="1"/>
              <a:t>اﻟﻌﯿﺶ</a:t>
            </a:r>
            <a:r>
              <a:rPr lang="ar-IQ" sz="2400" dirty="0"/>
              <a:t> </a:t>
            </a:r>
            <a:r>
              <a:rPr lang="ar-IQ" sz="2400" dirty="0" err="1"/>
              <a:t>واﻟﻤﺤﺎﻓﻈﺔ</a:t>
            </a:r>
            <a:r>
              <a:rPr lang="ar-IQ" sz="2400" dirty="0"/>
              <a:t> </a:t>
            </a:r>
            <a:r>
              <a:rPr lang="ar-IQ" sz="2400" dirty="0" err="1"/>
              <a:t>ﻋﻠﻰ</a:t>
            </a:r>
            <a:r>
              <a:rPr lang="ar-IQ" sz="2400" dirty="0"/>
              <a:t> </a:t>
            </a:r>
            <a:r>
              <a:rPr lang="ar-IQ" sz="2400" dirty="0" err="1"/>
              <a:t>ﺣﯿﺎﺗﮫ</a:t>
            </a:r>
            <a:r>
              <a:rPr lang="ar-IQ" sz="2400" dirty="0"/>
              <a:t> </a:t>
            </a:r>
            <a:r>
              <a:rPr lang="ar-IQ" sz="2400" dirty="0" err="1"/>
              <a:t>ﺑﺎﻟﺪﻓﺎع</a:t>
            </a:r>
            <a:r>
              <a:rPr lang="ar-IQ" sz="2400" dirty="0"/>
              <a:t> </a:t>
            </a:r>
            <a:r>
              <a:rPr lang="ar-IQ" sz="2400" dirty="0" err="1"/>
              <a:t>ﻋﻦ</a:t>
            </a:r>
            <a:r>
              <a:rPr lang="ar-IQ" sz="2400" dirty="0"/>
              <a:t> </a:t>
            </a:r>
            <a:r>
              <a:rPr lang="ar-IQ" sz="2400" dirty="0" err="1"/>
              <a:t>ﻧﻔﺴﮫ</a:t>
            </a:r>
            <a:r>
              <a:rPr lang="ar-IQ" sz="2400" dirty="0"/>
              <a:t> </a:t>
            </a:r>
            <a:r>
              <a:rPr lang="ar-IQ" sz="2400" dirty="0" err="1"/>
              <a:t>وﻋﺎﺋﻠﺘﮫ</a:t>
            </a:r>
            <a:r>
              <a:rPr lang="ar-IQ" sz="2400" dirty="0"/>
              <a:t> </a:t>
            </a:r>
            <a:r>
              <a:rPr lang="ar-IQ" sz="2400" dirty="0" err="1"/>
              <a:t>وﻗﺒﯿﻠﺘﮫ</a:t>
            </a:r>
            <a:r>
              <a:rPr lang="ar-IQ" sz="2400" dirty="0"/>
              <a:t> </a:t>
            </a:r>
            <a:r>
              <a:rPr lang="ar-IQ" sz="2400" dirty="0" err="1"/>
              <a:t>ﺿﺪ</a:t>
            </a:r>
            <a:r>
              <a:rPr lang="ar-IQ" sz="2400" dirty="0"/>
              <a:t> </a:t>
            </a:r>
            <a:r>
              <a:rPr lang="ar-IQ" sz="2400" dirty="0" err="1"/>
              <a:t>أﻋﺪاﺋﮫ</a:t>
            </a:r>
            <a:r>
              <a:rPr lang="ar-IQ" sz="2400" dirty="0"/>
              <a:t> </a:t>
            </a:r>
            <a:r>
              <a:rPr lang="ar-IQ" sz="2400" dirty="0" err="1"/>
              <a:t>ﻣﻦ</a:t>
            </a:r>
            <a:r>
              <a:rPr lang="ar-IQ" sz="2400" dirty="0"/>
              <a:t> </a:t>
            </a:r>
            <a:r>
              <a:rPr lang="ar-IQ" sz="2400" dirty="0" err="1"/>
              <a:t>ﺑﻨﻲ</a:t>
            </a:r>
            <a:r>
              <a:rPr lang="ar-IQ" sz="2400" dirty="0"/>
              <a:t> </a:t>
            </a:r>
            <a:r>
              <a:rPr lang="ar-IQ" sz="2400" dirty="0" err="1"/>
              <a:t>ﺟﻨﺴﮫ</a:t>
            </a:r>
            <a:r>
              <a:rPr lang="ar-IQ" sz="2400" dirty="0"/>
              <a:t> </a:t>
            </a:r>
            <a:r>
              <a:rPr lang="ar-IQ" sz="2400" dirty="0" err="1"/>
              <a:t>وﺿﺪ</a:t>
            </a:r>
            <a:r>
              <a:rPr lang="ar-IQ" sz="2400" dirty="0"/>
              <a:t> </a:t>
            </a:r>
            <a:r>
              <a:rPr lang="ar-IQ" sz="2400" dirty="0" err="1"/>
              <a:t>اﻟﻮﺣﻮش</a:t>
            </a:r>
            <a:r>
              <a:rPr lang="ar-IQ" sz="2400" dirty="0"/>
              <a:t> </a:t>
            </a:r>
            <a:r>
              <a:rPr lang="ar-IQ" sz="2400" dirty="0" err="1"/>
              <a:t>اﻟﻀﺎرﯾﺔ</a:t>
            </a:r>
            <a:r>
              <a:rPr lang="ar-IQ" sz="2400" dirty="0"/>
              <a:t> .</a:t>
            </a:r>
            <a:endParaRPr lang="en-US" sz="2400" dirty="0"/>
          </a:p>
          <a:p>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الخاتمة</a:t>
            </a:r>
          </a:p>
        </p:txBody>
      </p:sp>
      <p:sp>
        <p:nvSpPr>
          <p:cNvPr id="3" name="عنصر نائب للمحتوى 2"/>
          <p:cNvSpPr>
            <a:spLocks noGrp="1"/>
          </p:cNvSpPr>
          <p:nvPr>
            <p:ph idx="1"/>
          </p:nvPr>
        </p:nvSpPr>
        <p:spPr/>
        <p:txBody>
          <a:bodyPr>
            <a:normAutofit/>
          </a:bodyPr>
          <a:lstStyle/>
          <a:p>
            <a:pPr marL="0" indent="0" algn="justLow">
              <a:buNone/>
            </a:pPr>
            <a:r>
              <a:rPr lang="ar-IQ" sz="2400" dirty="0"/>
              <a:t> </a:t>
            </a:r>
            <a:r>
              <a:rPr lang="ar-IQ" sz="2400" dirty="0" smtClean="0"/>
              <a:t>  </a:t>
            </a:r>
            <a:r>
              <a:rPr lang="ar-IQ" sz="2000" dirty="0" smtClean="0"/>
              <a:t>حين </a:t>
            </a:r>
            <a:r>
              <a:rPr lang="ar-IQ" sz="2000" dirty="0"/>
              <a:t>انتشر الاسلام ظهرت الحاجة الماسة الى تنظيم جوانب الحياة المختلفة فبرزت أهمية القراءة والكتابة من خلال الحاجة الى سجلات فيها أسماء المجاهدين وأوجه تنظيم الصرف وتوزيع الغنائم وأمثال ذلك ، ولما وجد المسلمون أنفسهم  حكم البلاد  المفتوحة بموجب الشريعة الاسلامية دفعتهم هذه الحاجة إلى تعلم الأحكام القرآنية والأحاديث الرسول صلى الله عليه وسلم المفسرة لها والى معرفة شيء من التاريخ خاصة تاريخ نزول الآيات القرآنية لغرض تبيان الناسخ والمنسوخ من الآيات الكريمة ، لقد تفانى المسلمون في نشر التعليم بفضل الاسلام هذا من جهة ومن جهة اخرى فقد حارب الإسلام مظاهر التربية الجاهلية وما كان من عادات وتقاليد كالغزو ووأد البنات وشجع في الوقت نفسه على صفات والسجايا الحميدة كالشجاعة والكرم والوفاء ..</a:t>
            </a:r>
          </a:p>
        </p:txBody>
      </p:sp>
    </p:spTree>
    <p:extLst>
      <p:ext uri="{BB962C8B-B14F-4D97-AF65-F5344CB8AC3E}">
        <p14:creationId xmlns:p14="http://schemas.microsoft.com/office/powerpoint/2010/main" val="214689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sz="31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الأُسرة</a:t>
            </a: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a:bodyPr>
          <a:lstStyle/>
          <a:p>
            <a:pPr marL="0" indent="0" algn="just">
              <a:buNone/>
            </a:pPr>
            <a:r>
              <a:rPr lang="ar-IQ" sz="2400" dirty="0" err="1"/>
              <a:t>إﺣﺘﻠﺖ</a:t>
            </a:r>
            <a:r>
              <a:rPr lang="ar-IQ" sz="2400" dirty="0"/>
              <a:t> </a:t>
            </a:r>
            <a:r>
              <a:rPr lang="ar-IQ" sz="2400" dirty="0" err="1"/>
              <a:t>اﻷﺳﺮة</a:t>
            </a:r>
            <a:r>
              <a:rPr lang="ar-IQ" sz="2400" dirty="0"/>
              <a:t> </a:t>
            </a:r>
            <a:r>
              <a:rPr lang="ar-IQ" sz="2400" dirty="0" err="1"/>
              <a:t>اﻟﺒﺪوﯾﺔ</a:t>
            </a:r>
            <a:r>
              <a:rPr lang="ar-IQ" sz="2400" dirty="0"/>
              <a:t> دورا </a:t>
            </a:r>
            <a:r>
              <a:rPr lang="ar-IQ" sz="2400" dirty="0" err="1"/>
              <a:t>ﻛﺒﯿﺮا</a:t>
            </a:r>
            <a:r>
              <a:rPr lang="ar-IQ" sz="2400" dirty="0"/>
              <a:t> </a:t>
            </a:r>
            <a:r>
              <a:rPr lang="ar-IQ" sz="2400" dirty="0" err="1"/>
              <a:t>ﻓﻲ</a:t>
            </a:r>
            <a:r>
              <a:rPr lang="ar-IQ" sz="2400" dirty="0"/>
              <a:t> </a:t>
            </a:r>
            <a:r>
              <a:rPr lang="ar-IQ" sz="2400" dirty="0" err="1"/>
              <a:t>ﻋﻤﻠﯿﺔ</a:t>
            </a:r>
            <a:r>
              <a:rPr lang="ar-IQ" sz="2400" dirty="0"/>
              <a:t> </a:t>
            </a:r>
            <a:r>
              <a:rPr lang="ar-IQ" sz="2400" dirty="0" err="1"/>
              <a:t>اﻟﺘﺮﺑﯿﺔ</a:t>
            </a:r>
            <a:r>
              <a:rPr lang="ar-IQ" sz="2400" dirty="0"/>
              <a:t> ، </a:t>
            </a:r>
            <a:r>
              <a:rPr lang="ar-IQ" sz="2400" dirty="0" err="1"/>
              <a:t>واﻋﺘﺒﺮت</a:t>
            </a:r>
            <a:r>
              <a:rPr lang="ar-IQ" sz="2400" dirty="0"/>
              <a:t> </a:t>
            </a:r>
            <a:r>
              <a:rPr lang="ar-IQ" sz="2400" dirty="0" err="1"/>
              <a:t>ﻣﻦ</a:t>
            </a:r>
            <a:r>
              <a:rPr lang="ar-IQ" sz="2400" dirty="0"/>
              <a:t> </a:t>
            </a:r>
            <a:r>
              <a:rPr lang="ar-IQ" sz="2400" dirty="0" err="1"/>
              <a:t>أھﻢ</a:t>
            </a:r>
            <a:r>
              <a:rPr lang="ar-IQ" sz="2400" dirty="0"/>
              <a:t> </a:t>
            </a:r>
            <a:r>
              <a:rPr lang="ar-IQ" sz="2400" dirty="0" err="1"/>
              <a:t>اﻟﻮﺳﺎﺋﻞ</a:t>
            </a:r>
            <a:r>
              <a:rPr lang="ar-IQ" sz="2400" dirty="0"/>
              <a:t> </a:t>
            </a:r>
            <a:r>
              <a:rPr lang="ar-IQ" sz="2400" dirty="0" err="1"/>
              <a:t>ﻓﻲ</a:t>
            </a:r>
            <a:r>
              <a:rPr lang="ar-IQ" sz="2400" dirty="0"/>
              <a:t> </a:t>
            </a:r>
            <a:r>
              <a:rPr lang="ar-IQ" sz="2400" dirty="0" err="1"/>
              <a:t>ذﻟﻚ</a:t>
            </a:r>
            <a:r>
              <a:rPr lang="ar-IQ" sz="2400" dirty="0"/>
              <a:t> </a:t>
            </a:r>
            <a:r>
              <a:rPr lang="ar-IQ" sz="2400" dirty="0" err="1"/>
              <a:t>اﻟﻌﺼﺮ</a:t>
            </a:r>
            <a:r>
              <a:rPr lang="ar-IQ" sz="2400" dirty="0"/>
              <a:t> </a:t>
            </a:r>
            <a:r>
              <a:rPr lang="ar-IQ" sz="2400" dirty="0" err="1"/>
              <a:t>إﺿﺎﻓﺔ</a:t>
            </a:r>
            <a:r>
              <a:rPr lang="ar-IQ" sz="2400" dirty="0"/>
              <a:t> </a:t>
            </a:r>
            <a:r>
              <a:rPr lang="ar-IQ" sz="2400" dirty="0" err="1"/>
              <a:t>إﻟﻰ</a:t>
            </a:r>
            <a:r>
              <a:rPr lang="ar-IQ" sz="2400" dirty="0"/>
              <a:t> دور </a:t>
            </a:r>
            <a:r>
              <a:rPr lang="ar-IQ" sz="2400" dirty="0" err="1"/>
              <a:t>اﻟﻌﺸﯿﺮة</a:t>
            </a:r>
            <a:r>
              <a:rPr lang="ar-IQ" sz="2400" dirty="0"/>
              <a:t> </a:t>
            </a:r>
            <a:r>
              <a:rPr lang="ar-IQ" sz="2400" dirty="0" err="1"/>
              <a:t>اﻟﻮاﺿﺢ</a:t>
            </a:r>
            <a:r>
              <a:rPr lang="ar-IQ" sz="2400" dirty="0"/>
              <a:t> </a:t>
            </a:r>
            <a:r>
              <a:rPr lang="ar-IQ" sz="2400" dirty="0" err="1"/>
              <a:t>ﻓﻲ</a:t>
            </a:r>
            <a:r>
              <a:rPr lang="ar-IQ" sz="2400" dirty="0"/>
              <a:t> </a:t>
            </a:r>
            <a:r>
              <a:rPr lang="ar-IQ" sz="2400" dirty="0" err="1"/>
              <a:t>ھﺬه</a:t>
            </a:r>
            <a:r>
              <a:rPr lang="ar-IQ" sz="2400" dirty="0"/>
              <a:t> </a:t>
            </a:r>
            <a:r>
              <a:rPr lang="ar-IQ" sz="2400" dirty="0" err="1"/>
              <a:t>اﻟﻤﮭﻤﺔ</a:t>
            </a:r>
            <a:r>
              <a:rPr lang="ar-IQ" sz="2400" dirty="0"/>
              <a:t> </a:t>
            </a:r>
            <a:r>
              <a:rPr lang="ar-IQ" sz="2400" dirty="0" err="1"/>
              <a:t>واﻟﺘﻲ</a:t>
            </a:r>
            <a:r>
              <a:rPr lang="ar-IQ" sz="2400" dirty="0"/>
              <a:t> </a:t>
            </a:r>
            <a:r>
              <a:rPr lang="ar-IQ" sz="2400" dirty="0" err="1"/>
              <a:t>ﯾﻤﻜﻦ</a:t>
            </a:r>
            <a:r>
              <a:rPr lang="ar-IQ" sz="2400" dirty="0"/>
              <a:t> </a:t>
            </a:r>
            <a:r>
              <a:rPr lang="ar-IQ" sz="2400" dirty="0" err="1"/>
              <a:t>اﻋﺘﺒﺎرھﺎ</a:t>
            </a:r>
            <a:r>
              <a:rPr lang="ar-IQ" sz="2400" dirty="0"/>
              <a:t> </a:t>
            </a:r>
            <a:r>
              <a:rPr lang="ar-IQ" sz="2400" dirty="0" err="1"/>
              <a:t>ﺻﻮرة</a:t>
            </a:r>
            <a:r>
              <a:rPr lang="ar-IQ" sz="2400" dirty="0"/>
              <a:t> </a:t>
            </a:r>
            <a:r>
              <a:rPr lang="ar-IQ" sz="2400" dirty="0" err="1"/>
              <a:t>ﻣﺒﻜﺮة</a:t>
            </a:r>
            <a:r>
              <a:rPr lang="ar-IQ" sz="2400" dirty="0"/>
              <a:t> </a:t>
            </a:r>
            <a:r>
              <a:rPr lang="ar-IQ" sz="2400" dirty="0" err="1"/>
              <a:t>ﻟﻸﺳﺮة</a:t>
            </a:r>
            <a:r>
              <a:rPr lang="ar-IQ" sz="2400" dirty="0"/>
              <a:t> ، </a:t>
            </a:r>
            <a:r>
              <a:rPr lang="ar-IQ" sz="2400" dirty="0" err="1"/>
              <a:t>وﺗﻘﻮم</a:t>
            </a:r>
            <a:r>
              <a:rPr lang="ar-IQ" sz="2400" dirty="0"/>
              <a:t> </a:t>
            </a:r>
            <a:r>
              <a:rPr lang="ar-IQ" sz="2400" dirty="0" err="1"/>
              <a:t>اﻟﻌﺸﯿﺮة</a:t>
            </a:r>
            <a:r>
              <a:rPr lang="ar-IQ" sz="2400" dirty="0"/>
              <a:t> </a:t>
            </a:r>
            <a:r>
              <a:rPr lang="ar-IQ" sz="2400" dirty="0" err="1"/>
              <a:t>واﻷﺳﺮة</a:t>
            </a:r>
            <a:r>
              <a:rPr lang="ar-IQ" sz="2400" dirty="0"/>
              <a:t> </a:t>
            </a:r>
            <a:r>
              <a:rPr lang="ar-IQ" sz="2400" dirty="0" err="1"/>
              <a:t>ﺑﺘﺪرﯾﺐ</a:t>
            </a:r>
            <a:r>
              <a:rPr lang="ar-IQ" sz="2400" dirty="0"/>
              <a:t> </a:t>
            </a:r>
            <a:r>
              <a:rPr lang="ar-IQ" sz="2400" dirty="0" err="1"/>
              <a:t>أطﻔﺎﻟﮭﺎ</a:t>
            </a:r>
            <a:r>
              <a:rPr lang="ar-IQ" sz="2400" dirty="0"/>
              <a:t> </a:t>
            </a:r>
            <a:r>
              <a:rPr lang="ar-IQ" sz="2400" dirty="0" err="1"/>
              <a:t>ﻣﻨﺬ</a:t>
            </a:r>
            <a:r>
              <a:rPr lang="ar-IQ" sz="2400" dirty="0"/>
              <a:t> </a:t>
            </a:r>
            <a:r>
              <a:rPr lang="ar-IQ" sz="2400" dirty="0" err="1"/>
              <a:t>ﻧﻌﻮﻣﺔ</a:t>
            </a:r>
            <a:r>
              <a:rPr lang="ar-IQ" sz="2400" dirty="0"/>
              <a:t> </a:t>
            </a:r>
            <a:r>
              <a:rPr lang="ar-IQ" sz="2400" dirty="0" err="1"/>
              <a:t>إظﻔﺎرھﻢ</a:t>
            </a:r>
            <a:r>
              <a:rPr lang="ar-IQ" sz="2400" dirty="0"/>
              <a:t> </a:t>
            </a:r>
            <a:r>
              <a:rPr lang="ar-IQ" sz="2400" dirty="0" err="1"/>
              <a:t>ﻋﻠﻰ</a:t>
            </a:r>
            <a:r>
              <a:rPr lang="ar-IQ" sz="2400" dirty="0"/>
              <a:t> </a:t>
            </a:r>
            <a:r>
              <a:rPr lang="ar-IQ" sz="2400" dirty="0" err="1"/>
              <a:t>ﺑﻌﺾ</a:t>
            </a:r>
            <a:r>
              <a:rPr lang="ar-IQ" sz="2400" dirty="0"/>
              <a:t> </a:t>
            </a:r>
            <a:r>
              <a:rPr lang="ar-IQ" sz="2400" dirty="0" err="1"/>
              <a:t>اﻟﻔﻨﻮن</a:t>
            </a:r>
            <a:r>
              <a:rPr lang="ar-IQ" sz="2400" dirty="0"/>
              <a:t> </a:t>
            </a:r>
            <a:r>
              <a:rPr lang="ar-IQ" sz="2400" dirty="0" err="1"/>
              <a:t>واﻟﺼﻨﺎﻋﺎت</a:t>
            </a:r>
            <a:r>
              <a:rPr lang="ar-IQ" sz="2400" dirty="0"/>
              <a:t> </a:t>
            </a:r>
            <a:r>
              <a:rPr lang="ar-IQ" sz="2400" dirty="0" err="1"/>
              <a:t>اﻟﻀﺮورﯾﺔ</a:t>
            </a:r>
            <a:r>
              <a:rPr lang="ar-IQ" sz="2400" dirty="0"/>
              <a:t> </a:t>
            </a:r>
            <a:r>
              <a:rPr lang="ar-IQ" sz="2400" dirty="0" err="1"/>
              <a:t>ﻟﮭﻢ</a:t>
            </a:r>
            <a:r>
              <a:rPr lang="ar-IQ" sz="2400" dirty="0"/>
              <a:t> </a:t>
            </a:r>
            <a:r>
              <a:rPr lang="ar-IQ" sz="2400" dirty="0" err="1"/>
              <a:t>ﻛﺮﻣﻲ</a:t>
            </a:r>
            <a:r>
              <a:rPr lang="ar-IQ" sz="2400" dirty="0"/>
              <a:t> </a:t>
            </a:r>
            <a:r>
              <a:rPr lang="ar-IQ" sz="2400" dirty="0" err="1"/>
              <a:t>اﻟﺮﻣﺎح</a:t>
            </a:r>
            <a:r>
              <a:rPr lang="ar-IQ" sz="2400" dirty="0"/>
              <a:t> </a:t>
            </a:r>
            <a:r>
              <a:rPr lang="ar-IQ" sz="2400" dirty="0" err="1"/>
              <a:t>واﻟﺴﮭﺎم</a:t>
            </a:r>
            <a:r>
              <a:rPr lang="ar-IQ" sz="2400" dirty="0"/>
              <a:t> </a:t>
            </a:r>
            <a:r>
              <a:rPr lang="ar-IQ" sz="2400" dirty="0" err="1"/>
              <a:t>وإﻋﺪاد</a:t>
            </a:r>
            <a:r>
              <a:rPr lang="ar-IQ" sz="2400" dirty="0"/>
              <a:t> أدوات </a:t>
            </a:r>
            <a:r>
              <a:rPr lang="ar-IQ" sz="2400" dirty="0" err="1"/>
              <a:t>اﻟﺤﺮب</a:t>
            </a:r>
            <a:r>
              <a:rPr lang="ar-IQ" sz="2400" dirty="0"/>
              <a:t> ، </a:t>
            </a:r>
            <a:r>
              <a:rPr lang="ar-IQ" sz="2400" dirty="0" err="1"/>
              <a:t>وﻟﻢ</a:t>
            </a:r>
            <a:r>
              <a:rPr lang="ar-IQ" sz="2400" dirty="0"/>
              <a:t> </a:t>
            </a:r>
            <a:r>
              <a:rPr lang="ar-IQ" sz="2400" dirty="0" err="1"/>
              <a:t>ﯾﻜﻦ</a:t>
            </a:r>
            <a:r>
              <a:rPr lang="ar-IQ" sz="2400" dirty="0"/>
              <a:t> </a:t>
            </a:r>
            <a:r>
              <a:rPr lang="ar-IQ" sz="2400" dirty="0" err="1"/>
              <a:t>ﻟﺪى</a:t>
            </a:r>
            <a:r>
              <a:rPr lang="ar-IQ" sz="2400" dirty="0"/>
              <a:t> </a:t>
            </a:r>
            <a:r>
              <a:rPr lang="ar-IQ" sz="2400" dirty="0" err="1"/>
              <a:t>ﻋﺮب</a:t>
            </a:r>
            <a:r>
              <a:rPr lang="ar-IQ" sz="2400" dirty="0"/>
              <a:t> </a:t>
            </a:r>
            <a:r>
              <a:rPr lang="ar-IQ" sz="2400" dirty="0" err="1"/>
              <a:t>اﻟﺒﺎدﯾﺔ</a:t>
            </a:r>
            <a:r>
              <a:rPr lang="ar-IQ" sz="2400" dirty="0"/>
              <a:t> </a:t>
            </a:r>
            <a:r>
              <a:rPr lang="ar-IQ" sz="2400" dirty="0" err="1"/>
              <a:t>ﻣﻌﺎھﺪاً</a:t>
            </a:r>
            <a:r>
              <a:rPr lang="ar-IQ" sz="2400" dirty="0"/>
              <a:t> أو </a:t>
            </a:r>
            <a:r>
              <a:rPr lang="ar-IQ" sz="2400" dirty="0" err="1"/>
              <a:t>ﻣﺤﻼت</a:t>
            </a:r>
            <a:r>
              <a:rPr lang="ar-IQ" sz="2400" dirty="0"/>
              <a:t> </a:t>
            </a:r>
            <a:r>
              <a:rPr lang="ar-IQ" sz="2400" dirty="0" err="1"/>
              <a:t>ﻣﺨﺼﺼﺔ</a:t>
            </a:r>
            <a:r>
              <a:rPr lang="ar-IQ" sz="2400" dirty="0"/>
              <a:t> </a:t>
            </a:r>
            <a:r>
              <a:rPr lang="ar-IQ" sz="2400" dirty="0" err="1"/>
              <a:t>ﻟﻠﺘﻌﻠﯿﻢ</a:t>
            </a:r>
            <a:r>
              <a:rPr lang="ar-IQ" sz="2400" dirty="0"/>
              <a:t> </a:t>
            </a:r>
            <a:r>
              <a:rPr lang="ar-IQ" sz="2400" dirty="0" err="1"/>
              <a:t>ﺑﻞ</a:t>
            </a:r>
            <a:r>
              <a:rPr lang="ar-IQ" sz="2400" dirty="0"/>
              <a:t> </a:t>
            </a:r>
            <a:r>
              <a:rPr lang="ar-IQ" sz="2400" dirty="0" err="1"/>
              <a:t>ﻛﺎﻧﺖ</a:t>
            </a:r>
            <a:r>
              <a:rPr lang="ar-IQ" sz="2400" dirty="0"/>
              <a:t> </a:t>
            </a:r>
            <a:r>
              <a:rPr lang="ar-IQ" sz="2400" dirty="0" err="1"/>
              <a:t>اﻟﻤﺤﻼت</a:t>
            </a:r>
            <a:r>
              <a:rPr lang="ar-IQ" sz="2400" dirty="0"/>
              <a:t> </a:t>
            </a:r>
            <a:r>
              <a:rPr lang="ar-IQ" sz="2400" dirty="0" err="1"/>
              <a:t>اﻟﻌﺎﻣﺔ</a:t>
            </a:r>
            <a:r>
              <a:rPr lang="ar-IQ" sz="2400" dirty="0"/>
              <a:t> </a:t>
            </a:r>
            <a:r>
              <a:rPr lang="ar-IQ" sz="2400" dirty="0" err="1"/>
              <a:t>واﻟﻤﺠﺎﻟﺲ</a:t>
            </a:r>
            <a:r>
              <a:rPr lang="ar-IQ" sz="2400" dirty="0"/>
              <a:t> </a:t>
            </a:r>
            <a:r>
              <a:rPr lang="ar-IQ" sz="2400" dirty="0" err="1"/>
              <a:t>واﻷﺳﻮاق</a:t>
            </a:r>
            <a:r>
              <a:rPr lang="ar-IQ" sz="2400" dirty="0"/>
              <a:t> </a:t>
            </a:r>
            <a:r>
              <a:rPr lang="ar-IQ" sz="2400" dirty="0" err="1"/>
              <a:t>واﻟﺒﯿﻮت</a:t>
            </a:r>
            <a:r>
              <a:rPr lang="ar-IQ" sz="2400" dirty="0"/>
              <a:t> </a:t>
            </a:r>
            <a:r>
              <a:rPr lang="ar-IQ" sz="2400" dirty="0" err="1"/>
              <a:t>ھﻲ</a:t>
            </a:r>
            <a:r>
              <a:rPr lang="ar-IQ" sz="2400" dirty="0"/>
              <a:t> </a:t>
            </a:r>
            <a:r>
              <a:rPr lang="ar-IQ" sz="2400" dirty="0" err="1"/>
              <a:t>اﻷﻣﺎﻛﻦ</a:t>
            </a:r>
            <a:r>
              <a:rPr lang="ar-IQ" sz="2400" dirty="0"/>
              <a:t> </a:t>
            </a:r>
            <a:r>
              <a:rPr lang="ar-IQ" sz="2400" dirty="0" err="1"/>
              <a:t>اﻟﺘﻲ</a:t>
            </a:r>
            <a:r>
              <a:rPr lang="ar-IQ" sz="2400" dirty="0"/>
              <a:t> </a:t>
            </a:r>
            <a:r>
              <a:rPr lang="ar-IQ" sz="2400" dirty="0" err="1"/>
              <a:t>ﯾﺤﺼﻞ</a:t>
            </a:r>
            <a:r>
              <a:rPr lang="ar-IQ" sz="2400" dirty="0"/>
              <a:t> </a:t>
            </a:r>
            <a:r>
              <a:rPr lang="ar-IQ" sz="2400" dirty="0" err="1"/>
              <a:t>ﺑﮭﺎ</a:t>
            </a:r>
            <a:r>
              <a:rPr lang="ar-IQ" sz="2400" dirty="0"/>
              <a:t> </a:t>
            </a:r>
            <a:r>
              <a:rPr lang="ar-IQ" sz="2400" dirty="0" err="1"/>
              <a:t>اﻟﻨﺎس</a:t>
            </a:r>
            <a:r>
              <a:rPr lang="ar-IQ" sz="2400" dirty="0"/>
              <a:t> </a:t>
            </a:r>
            <a:r>
              <a:rPr lang="ar-IQ" sz="2400" dirty="0" err="1"/>
              <a:t>ﻋﻠﻰ</a:t>
            </a:r>
            <a:r>
              <a:rPr lang="ar-IQ" sz="2400" dirty="0"/>
              <a:t> </a:t>
            </a:r>
            <a:r>
              <a:rPr lang="ar-IQ" sz="2400" dirty="0" err="1"/>
              <a:t>ﺑﻌﺾ</a:t>
            </a:r>
            <a:r>
              <a:rPr lang="ar-IQ" sz="2400" dirty="0"/>
              <a:t> </a:t>
            </a:r>
            <a:r>
              <a:rPr lang="ar-IQ" sz="2400" dirty="0" err="1"/>
              <a:t>اﻟﻌﻠﻮم</a:t>
            </a:r>
            <a:r>
              <a:rPr lang="ar-IQ" sz="2400" dirty="0"/>
              <a:t> </a:t>
            </a:r>
            <a:r>
              <a:rPr lang="ar-IQ" sz="2400" dirty="0" err="1"/>
              <a:t>واﻟﻤﻌﺎرف</a:t>
            </a:r>
            <a:r>
              <a:rPr lang="ar-IQ" sz="2400" dirty="0"/>
              <a:t> </a:t>
            </a:r>
            <a:r>
              <a:rPr lang="ar-IQ" sz="2400" dirty="0" err="1"/>
              <a:t>ﻛﺎﻟﺘﻨﺠﯿﻢ</a:t>
            </a:r>
            <a:r>
              <a:rPr lang="ar-IQ" sz="2400" dirty="0"/>
              <a:t> </a:t>
            </a:r>
            <a:r>
              <a:rPr lang="ar-IQ" sz="2400" dirty="0" err="1"/>
              <a:t>واﻟﻔﻠﻚ</a:t>
            </a:r>
            <a:r>
              <a:rPr lang="ar-IQ" sz="2400" dirty="0"/>
              <a:t> </a:t>
            </a:r>
            <a:r>
              <a:rPr lang="ar-IQ" sz="2400" dirty="0" err="1"/>
              <a:t>واﻟﻄﺐ</a:t>
            </a:r>
            <a:r>
              <a:rPr lang="ar-IQ" sz="2400" dirty="0"/>
              <a:t> . </a:t>
            </a:r>
            <a: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1290"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ﺗﺎﺭﻳﺦ</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ﺍﻟﺘﺮﺑﻴﺔ</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ﻓﻲ</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ﺍﻟﻌﺼﺮ</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ﺍﻟﺠﺎﻫﻠﻲ</a:t>
            </a: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016006" y="1787857"/>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
              <a:buNone/>
            </a:pPr>
            <a:r>
              <a:rPr lang="ar-IQ" sz="2400" dirty="0" err="1"/>
              <a:t>ﯾﻨﻘﺴﻢ</a:t>
            </a:r>
            <a:r>
              <a:rPr lang="ar-IQ" sz="2400" dirty="0"/>
              <a:t> </a:t>
            </a:r>
            <a:r>
              <a:rPr lang="ar-IQ" sz="2400" dirty="0" err="1"/>
              <a:t>ﻣﺠﺘﻤﻊ</a:t>
            </a:r>
            <a:r>
              <a:rPr lang="ar-IQ" sz="2400" dirty="0"/>
              <a:t> </a:t>
            </a:r>
            <a:r>
              <a:rPr lang="ar-IQ" sz="2400" dirty="0" err="1"/>
              <a:t>اﻟﻌﺮب</a:t>
            </a:r>
            <a:r>
              <a:rPr lang="ar-IQ" sz="2400" dirty="0"/>
              <a:t> </a:t>
            </a:r>
            <a:r>
              <a:rPr lang="ar-IQ" sz="2400" dirty="0" err="1"/>
              <a:t>ﻓﻲ</a:t>
            </a:r>
            <a:r>
              <a:rPr lang="ar-IQ" sz="2400" dirty="0"/>
              <a:t> </a:t>
            </a:r>
            <a:r>
              <a:rPr lang="ar-IQ" sz="2400" dirty="0" err="1"/>
              <a:t>اﻟﻌﺼﺮ</a:t>
            </a:r>
            <a:r>
              <a:rPr lang="ar-IQ" sz="2400" dirty="0"/>
              <a:t> </a:t>
            </a:r>
            <a:r>
              <a:rPr lang="ar-IQ" sz="2400" dirty="0" err="1"/>
              <a:t>اﻟﺠﺎھﻠﻲ</a:t>
            </a:r>
            <a:r>
              <a:rPr lang="ar-IQ" sz="2400" dirty="0"/>
              <a:t> </a:t>
            </a:r>
            <a:r>
              <a:rPr lang="ar-IQ" sz="2400" dirty="0" err="1"/>
              <a:t>إﻟﻰ</a:t>
            </a:r>
            <a:r>
              <a:rPr lang="ar-IQ" sz="2400" dirty="0"/>
              <a:t> </a:t>
            </a:r>
            <a:r>
              <a:rPr lang="ar-IQ" sz="2400" dirty="0" err="1"/>
              <a:t>ﺑﺪو</a:t>
            </a:r>
            <a:r>
              <a:rPr lang="ar-IQ" sz="2400" dirty="0"/>
              <a:t> </a:t>
            </a:r>
            <a:r>
              <a:rPr lang="ar-IQ" sz="2400" dirty="0" err="1"/>
              <a:t>وﺣﻀﺮ</a:t>
            </a:r>
            <a:r>
              <a:rPr lang="ar-IQ" sz="2400" dirty="0"/>
              <a:t> </a:t>
            </a:r>
            <a:r>
              <a:rPr lang="ar-IQ" sz="2400" dirty="0" err="1"/>
              <a:t>وﺻﻌﺎﻟﯿﻚ</a:t>
            </a:r>
            <a:r>
              <a:rPr lang="ar-IQ" sz="2400" dirty="0"/>
              <a:t> ، </a:t>
            </a:r>
            <a:r>
              <a:rPr lang="ar-IQ" sz="2400" dirty="0" err="1"/>
              <a:t>وﯾﻨﻘﺴﻤﻮن</a:t>
            </a:r>
            <a:r>
              <a:rPr lang="ar-IQ" sz="2400" dirty="0"/>
              <a:t> </a:t>
            </a:r>
            <a:r>
              <a:rPr lang="ar-IQ" sz="2400" dirty="0" err="1"/>
              <a:t>ﻓﻲ</a:t>
            </a:r>
            <a:r>
              <a:rPr lang="ar-IQ" sz="2400" dirty="0"/>
              <a:t> </a:t>
            </a:r>
            <a:r>
              <a:rPr lang="ar-IQ" sz="2400" dirty="0" err="1"/>
              <a:t>ﺣﯿﺎﺗﮭﻢ</a:t>
            </a:r>
            <a:r>
              <a:rPr lang="ar-IQ" sz="2400" dirty="0"/>
              <a:t> </a:t>
            </a:r>
            <a:r>
              <a:rPr lang="ar-IQ" sz="2400" dirty="0" err="1"/>
              <a:t>اﻟﻌﺼﺒﯿﺔ</a:t>
            </a:r>
            <a:r>
              <a:rPr lang="ar-IQ" sz="2400" dirty="0"/>
              <a:t> </a:t>
            </a:r>
            <a:r>
              <a:rPr lang="ar-IQ" sz="2400" dirty="0" err="1"/>
              <a:t>إﻟﻰ</a:t>
            </a:r>
            <a:r>
              <a:rPr lang="ar-IQ" sz="2400" dirty="0"/>
              <a:t> </a:t>
            </a:r>
            <a:r>
              <a:rPr lang="ar-IQ" sz="2400" dirty="0" err="1"/>
              <a:t>ﻋﺮب</a:t>
            </a:r>
            <a:r>
              <a:rPr lang="ar-IQ" sz="2400" dirty="0"/>
              <a:t> </a:t>
            </a:r>
            <a:r>
              <a:rPr lang="ar-IQ" sz="2400" dirty="0" err="1"/>
              <a:t>اﻟﺸﻤﺎل</a:t>
            </a:r>
            <a:r>
              <a:rPr lang="ar-IQ" sz="2400" dirty="0"/>
              <a:t> </a:t>
            </a:r>
            <a:r>
              <a:rPr lang="ar-IQ" sz="2400" dirty="0" err="1"/>
              <a:t>وﻋﺮب</a:t>
            </a:r>
            <a:r>
              <a:rPr lang="ar-IQ" sz="2400" dirty="0"/>
              <a:t> </a:t>
            </a:r>
            <a:r>
              <a:rPr lang="ar-IQ" sz="2400" dirty="0" err="1"/>
              <a:t>اﻟﻮﺳﻂ</a:t>
            </a:r>
            <a:r>
              <a:rPr lang="ar-IQ" sz="2400" dirty="0"/>
              <a:t> </a:t>
            </a:r>
            <a:r>
              <a:rPr lang="ar-IQ" sz="2400" dirty="0" err="1"/>
              <a:t>وﻋﺮب</a:t>
            </a:r>
            <a:r>
              <a:rPr lang="ar-IQ" sz="2400" dirty="0"/>
              <a:t> </a:t>
            </a:r>
            <a:r>
              <a:rPr lang="ar-IQ" sz="2400" dirty="0" err="1"/>
              <a:t>اﻟﺠﻨﻮب</a:t>
            </a:r>
            <a:r>
              <a:rPr lang="ar-IQ" sz="2400" dirty="0"/>
              <a:t> ، </a:t>
            </a:r>
            <a:r>
              <a:rPr lang="ar-IQ" sz="2400" dirty="0" err="1"/>
              <a:t>وﻛﺎن</a:t>
            </a:r>
            <a:r>
              <a:rPr lang="ar-IQ" sz="2400" dirty="0"/>
              <a:t> </a:t>
            </a:r>
            <a:r>
              <a:rPr lang="ar-IQ" sz="2400" dirty="0" err="1"/>
              <a:t>ﻋﺮب</a:t>
            </a:r>
            <a:r>
              <a:rPr lang="ar-IQ" sz="2400" dirty="0"/>
              <a:t> </a:t>
            </a:r>
            <a:r>
              <a:rPr lang="ar-IQ" sz="2400" dirty="0" err="1"/>
              <a:t>اﻟﺠﻨﻮب</a:t>
            </a:r>
            <a:r>
              <a:rPr lang="ar-IQ" sz="2400" dirty="0"/>
              <a:t> </a:t>
            </a:r>
            <a:r>
              <a:rPr lang="ar-IQ" sz="2400" dirty="0" err="1"/>
              <a:t>أﻛﺜﺮ</a:t>
            </a:r>
            <a:r>
              <a:rPr lang="ar-IQ" sz="2400" dirty="0"/>
              <a:t> </a:t>
            </a:r>
            <a:r>
              <a:rPr lang="ar-IQ" sz="2400" dirty="0" err="1"/>
              <a:t>ﺗﺤﻀﺮاً</a:t>
            </a:r>
            <a:r>
              <a:rPr lang="ar-IQ" sz="2400" dirty="0"/>
              <a:t> </a:t>
            </a:r>
            <a:r>
              <a:rPr lang="ar-IQ" sz="2400" dirty="0" err="1"/>
              <a:t>وﻛﺎﻧﺖ</a:t>
            </a:r>
            <a:r>
              <a:rPr lang="ar-IQ" sz="2400" dirty="0"/>
              <a:t> </a:t>
            </a:r>
            <a:r>
              <a:rPr lang="ar-IQ" sz="2400" dirty="0" err="1"/>
              <a:t>ﻟﮭﻢ</a:t>
            </a:r>
            <a:r>
              <a:rPr lang="ar-IQ" sz="2400" dirty="0"/>
              <a:t> </a:t>
            </a:r>
            <a:r>
              <a:rPr lang="ar-IQ" sz="2400" dirty="0" err="1"/>
              <a:t>ﺣﯿﺎة</a:t>
            </a:r>
            <a:r>
              <a:rPr lang="ar-IQ" sz="2400" dirty="0"/>
              <a:t> </a:t>
            </a:r>
            <a:r>
              <a:rPr lang="ar-IQ" sz="2400" dirty="0" err="1"/>
              <a:t>ﺳﯿﺎﺳﯿﺔ</a:t>
            </a:r>
            <a:r>
              <a:rPr lang="ar-IQ" sz="2400" dirty="0"/>
              <a:t> </a:t>
            </a:r>
            <a:r>
              <a:rPr lang="ar-IQ" sz="2400" dirty="0" err="1"/>
              <a:t>واﺟﺘﻤﺎﻋﯿﺔ</a:t>
            </a:r>
            <a:r>
              <a:rPr lang="ar-IQ" sz="2400" dirty="0"/>
              <a:t> </a:t>
            </a:r>
            <a:r>
              <a:rPr lang="ar-IQ" sz="2400" dirty="0" err="1"/>
              <a:t>ﺧﺎﺻﺔ</a:t>
            </a:r>
            <a:r>
              <a:rPr lang="ar-IQ" sz="2400" dirty="0"/>
              <a:t> </a:t>
            </a:r>
            <a:r>
              <a:rPr lang="ar-IQ" sz="2400" dirty="0" err="1"/>
              <a:t>ﺑﮭﻢ</a:t>
            </a:r>
            <a:r>
              <a:rPr lang="ar-IQ" sz="2400" dirty="0"/>
              <a:t> ، </a:t>
            </a:r>
            <a:r>
              <a:rPr lang="ar-IQ" sz="2400" dirty="0" err="1"/>
              <a:t>وﻛﺎن</a:t>
            </a:r>
            <a:r>
              <a:rPr lang="ar-IQ" sz="2400" dirty="0"/>
              <a:t> </a:t>
            </a:r>
            <a:r>
              <a:rPr lang="ar-IQ" sz="2400" dirty="0" err="1"/>
              <a:t>ﻋﻨﺪ</a:t>
            </a:r>
            <a:r>
              <a:rPr lang="ar-IQ" sz="2400" dirty="0"/>
              <a:t> </a:t>
            </a:r>
            <a:r>
              <a:rPr lang="ar-IQ" sz="2400" dirty="0" err="1"/>
              <a:t>اﻟﻌﺮب</a:t>
            </a:r>
            <a:r>
              <a:rPr lang="ar-IQ" sz="2400" dirty="0"/>
              <a:t> </a:t>
            </a:r>
            <a:r>
              <a:rPr lang="ar-IQ" sz="2400" dirty="0" err="1"/>
              <a:t>ﻋﺎدات</a:t>
            </a:r>
            <a:r>
              <a:rPr lang="ar-IQ" sz="2400" dirty="0"/>
              <a:t> </a:t>
            </a:r>
            <a:r>
              <a:rPr lang="ar-IQ" sz="2400" dirty="0" err="1"/>
              <a:t>وأﺧﻼق</a:t>
            </a:r>
            <a:r>
              <a:rPr lang="ar-IQ" sz="2400" dirty="0"/>
              <a:t> </a:t>
            </a:r>
            <a:r>
              <a:rPr lang="ar-IQ" sz="2400" dirty="0" err="1"/>
              <a:t>أﺻﯿﻠﺔ</a:t>
            </a:r>
            <a:r>
              <a:rPr lang="ar-IQ" sz="2400" dirty="0"/>
              <a:t> </a:t>
            </a:r>
            <a:r>
              <a:rPr lang="ar-IQ" sz="2400" dirty="0" err="1"/>
              <a:t>ﻣﺜﻞ</a:t>
            </a:r>
            <a:r>
              <a:rPr lang="ar-IQ" sz="2400" dirty="0"/>
              <a:t> </a:t>
            </a:r>
            <a:r>
              <a:rPr lang="ar-IQ" sz="2400" dirty="0" err="1"/>
              <a:t>اﻟﻜﺮم</a:t>
            </a:r>
            <a:r>
              <a:rPr lang="ar-IQ" sz="2400" dirty="0"/>
              <a:t> </a:t>
            </a:r>
            <a:r>
              <a:rPr lang="ar-IQ" sz="2400" dirty="0" err="1"/>
              <a:t>واﻟﻨﺨﻮة</a:t>
            </a:r>
            <a:r>
              <a:rPr lang="ar-IQ" sz="2400" dirty="0"/>
              <a:t> ، </a:t>
            </a:r>
            <a:r>
              <a:rPr lang="ar-IQ" sz="2400" dirty="0" err="1"/>
              <a:t>وأﺧﺮى</a:t>
            </a:r>
            <a:r>
              <a:rPr lang="ar-IQ" sz="2400" dirty="0"/>
              <a:t> </a:t>
            </a:r>
            <a:r>
              <a:rPr lang="ar-IQ" sz="2400" dirty="0" err="1"/>
              <a:t>ﻏﯿﺮ</a:t>
            </a:r>
            <a:r>
              <a:rPr lang="ar-IQ" sz="2400" dirty="0"/>
              <a:t> </a:t>
            </a:r>
            <a:r>
              <a:rPr lang="ar-IQ" sz="2400" dirty="0" err="1"/>
              <a:t>ﻣﻘﺒﻮﻟﺔ</a:t>
            </a:r>
            <a:r>
              <a:rPr lang="ar-IQ" sz="2400" dirty="0"/>
              <a:t> </a:t>
            </a:r>
            <a:r>
              <a:rPr lang="ar-IQ" sz="2400" dirty="0" err="1"/>
              <a:t>ﻣﺜﻞ</a:t>
            </a:r>
            <a:r>
              <a:rPr lang="ar-IQ" sz="2400" dirty="0"/>
              <a:t> </a:t>
            </a:r>
            <a:r>
              <a:rPr lang="ar-IQ" sz="2400" dirty="0" err="1"/>
              <a:t>ﻋﺒﺎدة</a:t>
            </a:r>
            <a:r>
              <a:rPr lang="ar-IQ" sz="2400" dirty="0"/>
              <a:t> </a:t>
            </a:r>
            <a:r>
              <a:rPr lang="ar-IQ" sz="2400" dirty="0" err="1"/>
              <a:t>اﻷﺻﻨﺎم</a:t>
            </a:r>
            <a:r>
              <a:rPr lang="ar-IQ" sz="2400" dirty="0"/>
              <a:t> </a:t>
            </a:r>
            <a:r>
              <a:rPr lang="ar-IQ" sz="2400" dirty="0" err="1"/>
              <a:t>وﺷﺮب</a:t>
            </a:r>
            <a:r>
              <a:rPr lang="ar-IQ" sz="2400" dirty="0"/>
              <a:t> </a:t>
            </a:r>
            <a:r>
              <a:rPr lang="ar-IQ" sz="2400" dirty="0" err="1"/>
              <a:t>اﻟﺨﻤﺮ</a:t>
            </a:r>
            <a:r>
              <a:rPr lang="ar-IQ" sz="2400" dirty="0"/>
              <a:t> ووأد </a:t>
            </a:r>
            <a:r>
              <a:rPr lang="ar-IQ" sz="2400" dirty="0" err="1"/>
              <a:t>اﻟﺒﻨﺎت</a:t>
            </a:r>
            <a:r>
              <a:rPr lang="ar-IQ" sz="2400" dirty="0"/>
              <a:t> </a:t>
            </a:r>
            <a:endParaRPr lang="en-US" sz="2400" dirty="0"/>
          </a:p>
          <a:p>
            <a:pPr marL="0" indent="0" algn="just">
              <a:buNone/>
            </a:pPr>
            <a:r>
              <a:rPr lang="ar-IQ" sz="2400" dirty="0" err="1" smtClean="0"/>
              <a:t>وﻗﺪ</a:t>
            </a:r>
            <a:r>
              <a:rPr lang="ar-IQ" sz="2400" dirty="0" smtClean="0"/>
              <a:t> </a:t>
            </a:r>
            <a:r>
              <a:rPr lang="ar-IQ" sz="2400" dirty="0" err="1"/>
              <a:t>اﺷﺘﮭﺮ</a:t>
            </a:r>
            <a:r>
              <a:rPr lang="ar-IQ" sz="2400" dirty="0"/>
              <a:t> </a:t>
            </a:r>
            <a:r>
              <a:rPr lang="ar-IQ" sz="2400" dirty="0" err="1"/>
              <a:t>اﻟﻌﺮب</a:t>
            </a:r>
            <a:r>
              <a:rPr lang="ar-IQ" sz="2400" dirty="0"/>
              <a:t> </a:t>
            </a:r>
            <a:r>
              <a:rPr lang="ar-IQ" sz="2400" dirty="0" err="1"/>
              <a:t>ﻓﻲ</a:t>
            </a:r>
            <a:r>
              <a:rPr lang="ar-IQ" sz="2400" dirty="0"/>
              <a:t> </a:t>
            </a:r>
            <a:r>
              <a:rPr lang="ar-IQ" sz="2400" dirty="0" err="1"/>
              <a:t>ﻛﺜﯿﺮ</a:t>
            </a:r>
            <a:r>
              <a:rPr lang="ar-IQ" sz="2400" dirty="0"/>
              <a:t> </a:t>
            </a:r>
            <a:r>
              <a:rPr lang="ar-IQ" sz="2400" dirty="0" err="1"/>
              <a:t>ﻣﻦ</a:t>
            </a:r>
            <a:r>
              <a:rPr lang="ar-IQ" sz="2400" dirty="0"/>
              <a:t> </a:t>
            </a:r>
            <a:r>
              <a:rPr lang="ar-IQ" sz="2400" dirty="0" err="1"/>
              <a:t>اﻟﻌﻠﻮم</a:t>
            </a:r>
            <a:r>
              <a:rPr lang="ar-IQ" sz="2400" dirty="0"/>
              <a:t> </a:t>
            </a:r>
            <a:r>
              <a:rPr lang="ar-IQ" sz="2400" dirty="0" err="1"/>
              <a:t>ﻣﻨﮭﺎ</a:t>
            </a:r>
            <a:r>
              <a:rPr lang="ar-IQ" sz="2400" dirty="0"/>
              <a:t> </a:t>
            </a:r>
            <a:r>
              <a:rPr lang="ar-IQ" sz="2400" dirty="0" err="1"/>
              <a:t>ﻋﻠﻢ</a:t>
            </a:r>
            <a:r>
              <a:rPr lang="ar-IQ" sz="2400" dirty="0"/>
              <a:t> </a:t>
            </a:r>
            <a:r>
              <a:rPr lang="ar-IQ" sz="2400" dirty="0" err="1"/>
              <a:t>اﻟﻔﻠﻚ</a:t>
            </a:r>
            <a:r>
              <a:rPr lang="ar-IQ" sz="2400" dirty="0"/>
              <a:t> </a:t>
            </a:r>
            <a:r>
              <a:rPr lang="ar-IQ" sz="2400" dirty="0" err="1"/>
              <a:t>واﻟﻄﺐ</a:t>
            </a:r>
            <a:r>
              <a:rPr lang="ar-IQ" sz="2400" dirty="0"/>
              <a:t> </a:t>
            </a:r>
            <a:r>
              <a:rPr lang="ar-IQ" sz="2400" dirty="0" err="1"/>
              <a:t>واﻟﺨﻄﺎﺑﺔ</a:t>
            </a:r>
            <a:r>
              <a:rPr lang="ar-IQ" sz="2400" dirty="0"/>
              <a:t> </a:t>
            </a:r>
            <a:r>
              <a:rPr lang="ar-IQ" sz="2400" dirty="0" err="1"/>
              <a:t>وﻋﻠﻢ</a:t>
            </a:r>
            <a:r>
              <a:rPr lang="ar-IQ" sz="2400" dirty="0"/>
              <a:t> </a:t>
            </a:r>
            <a:r>
              <a:rPr lang="ar-IQ" sz="2400" dirty="0" err="1"/>
              <a:t>اﻷﻧﺴﺎب</a:t>
            </a:r>
            <a:r>
              <a:rPr lang="ar-IQ" sz="2400" dirty="0"/>
              <a:t> </a:t>
            </a:r>
            <a:r>
              <a:rPr lang="ar-IQ" sz="2400" dirty="0" err="1"/>
              <a:t>وﻋﻠﻮم</a:t>
            </a:r>
            <a:r>
              <a:rPr lang="ar-IQ" sz="2400" dirty="0"/>
              <a:t> </a:t>
            </a:r>
            <a:r>
              <a:rPr lang="ar-IQ" sz="2400" dirty="0" err="1"/>
              <a:t>اﻟﮭﻨﺪﺳﺔ</a:t>
            </a:r>
            <a:r>
              <a:rPr lang="ar-IQ" sz="2400" dirty="0"/>
              <a:t> </a:t>
            </a:r>
            <a:r>
              <a:rPr lang="ar-IQ" sz="2400" dirty="0" err="1"/>
              <a:t>واﻟﺤﺴﺎب</a:t>
            </a:r>
            <a:r>
              <a:rPr lang="ar-IQ" sz="2400" dirty="0"/>
              <a:t> </a:t>
            </a:r>
            <a:r>
              <a:rPr lang="ar-IQ" sz="2400" dirty="0" err="1"/>
              <a:t>واﻟﺒﯿﻄﺮة</a:t>
            </a:r>
            <a:r>
              <a:rPr lang="ar-IQ" sz="2400" dirty="0"/>
              <a:t> </a:t>
            </a:r>
            <a:r>
              <a:rPr lang="ar-IQ" sz="2400" dirty="0" err="1"/>
              <a:t>وﻏﯿﺮھﺎ</a:t>
            </a:r>
            <a:r>
              <a:rPr lang="ar-IQ" sz="2400" dirty="0"/>
              <a:t> </a:t>
            </a:r>
            <a:r>
              <a:rPr lang="ar-IQ" sz="2400" dirty="0" smtClean="0"/>
              <a:t>.</a:t>
            </a:r>
            <a:endParaRPr lang="en-US" sz="2400"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5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0597" y="460337"/>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أﻣﺎ</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أﻏﺮاض</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اﻟﺘﺮﺑﯿﺔ</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ﻓﻲ</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اﻟﻌﺼﺮ</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اﻟﺠﺎھﻠﻲ</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ﻓﺘﺘﻠﺨﺺ</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ﺑﻤﺎ</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يأتي</a:t>
            </a:r>
            <a:r>
              <a:rPr lang="ar-IQ" sz="2000" dirty="0" smtClean="0"/>
              <a:t>:</a:t>
            </a:r>
            <a:endParaRPr lang="en-US" sz="2000" dirty="0"/>
          </a:p>
        </p:txBody>
      </p:sp>
      <p:sp>
        <p:nvSpPr>
          <p:cNvPr id="3" name="عنصر نائب للمحتوى 2"/>
          <p:cNvSpPr>
            <a:spLocks noGrp="1"/>
          </p:cNvSpPr>
          <p:nvPr>
            <p:ph idx="1"/>
          </p:nvPr>
        </p:nvSpPr>
        <p:spPr>
          <a:xfrm>
            <a:off x="2589212" y="982638"/>
            <a:ext cx="8915400" cy="487399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lvl="0" indent="0" algn="justLow">
              <a:buNone/>
            </a:pPr>
            <a:r>
              <a:rPr lang="ar-IQ" sz="2400" dirty="0" smtClean="0"/>
              <a:t>1- </a:t>
            </a:r>
            <a:r>
              <a:rPr lang="ar-IQ" sz="2400" dirty="0" err="1" smtClean="0"/>
              <a:t>إﻋﺪاد</a:t>
            </a:r>
            <a:r>
              <a:rPr lang="ar-IQ" sz="2400" dirty="0" smtClean="0"/>
              <a:t> </a:t>
            </a:r>
            <a:r>
              <a:rPr lang="ar-IQ" sz="2400" dirty="0" err="1"/>
              <a:t>اﻟﻨﺸﺊ</a:t>
            </a:r>
            <a:r>
              <a:rPr lang="ar-IQ" sz="2400" dirty="0"/>
              <a:t> </a:t>
            </a:r>
            <a:r>
              <a:rPr lang="ar-IQ" sz="2400" dirty="0" err="1"/>
              <a:t>ﻟﻠﺤﯿﺎة</a:t>
            </a:r>
            <a:r>
              <a:rPr lang="ar-IQ" sz="2400" dirty="0"/>
              <a:t> ، </a:t>
            </a:r>
            <a:r>
              <a:rPr lang="ar-IQ" sz="2400" dirty="0" err="1"/>
              <a:t>ﻓﻜﺎن</a:t>
            </a:r>
            <a:r>
              <a:rPr lang="ar-IQ" sz="2400" dirty="0"/>
              <a:t> </a:t>
            </a:r>
            <a:r>
              <a:rPr lang="ar-IQ" sz="2400" dirty="0" err="1"/>
              <a:t>اﻷوﻻد</a:t>
            </a:r>
            <a:r>
              <a:rPr lang="ar-IQ" sz="2400" dirty="0"/>
              <a:t> </a:t>
            </a:r>
            <a:r>
              <a:rPr lang="ar-IQ" sz="2400" dirty="0" err="1"/>
              <a:t>ﯾﺘﺪرﺑﻮن</a:t>
            </a:r>
            <a:r>
              <a:rPr lang="ar-IQ" sz="2400" dirty="0"/>
              <a:t> </a:t>
            </a:r>
            <a:r>
              <a:rPr lang="ar-IQ" sz="2400" dirty="0" err="1"/>
              <a:t>ﻋﻠﻰ</a:t>
            </a:r>
            <a:r>
              <a:rPr lang="ar-IQ" sz="2400" dirty="0"/>
              <a:t> </a:t>
            </a:r>
            <a:r>
              <a:rPr lang="ar-IQ" sz="2400" dirty="0" err="1"/>
              <a:t>أﻋﻤﺎل</a:t>
            </a:r>
            <a:r>
              <a:rPr lang="ar-IQ" sz="2400" dirty="0"/>
              <a:t> </a:t>
            </a:r>
            <a:r>
              <a:rPr lang="ar-IQ" sz="2400" dirty="0" err="1"/>
              <a:t>آﺑﺎﺋﮭﻢ</a:t>
            </a:r>
            <a:r>
              <a:rPr lang="ar-IQ" sz="2400" dirty="0"/>
              <a:t> </a:t>
            </a:r>
            <a:r>
              <a:rPr lang="ar-IQ" sz="2400" dirty="0" err="1"/>
              <a:t>اﻟﺘﻲ</a:t>
            </a:r>
            <a:r>
              <a:rPr lang="ar-IQ" sz="2400" dirty="0"/>
              <a:t> </a:t>
            </a:r>
            <a:r>
              <a:rPr lang="ar-IQ" sz="2400" dirty="0" err="1"/>
              <a:t>ﺗﻌﯿﻨﮭﻢ</a:t>
            </a:r>
            <a:r>
              <a:rPr lang="ar-IQ" sz="2400" dirty="0"/>
              <a:t> </a:t>
            </a:r>
            <a:r>
              <a:rPr lang="ar-IQ" sz="2400" dirty="0" err="1"/>
              <a:t>ﻓﻲ</a:t>
            </a:r>
            <a:r>
              <a:rPr lang="ar-IQ" sz="2400" dirty="0"/>
              <a:t> </a:t>
            </a:r>
            <a:r>
              <a:rPr lang="ar-IQ" sz="2400" dirty="0" err="1"/>
              <a:t>ﻛﺴﺐ</a:t>
            </a:r>
            <a:r>
              <a:rPr lang="ar-IQ" sz="2400" dirty="0"/>
              <a:t> </a:t>
            </a:r>
            <a:r>
              <a:rPr lang="ar-IQ" sz="2400" dirty="0" err="1"/>
              <a:t>اﻟﻌﯿﺶ</a:t>
            </a:r>
            <a:r>
              <a:rPr lang="ar-IQ" sz="2400" dirty="0"/>
              <a:t> </a:t>
            </a:r>
            <a:r>
              <a:rPr lang="ar-IQ" sz="2400" dirty="0" err="1"/>
              <a:t>وﺗﺄﻣﯿﻦ</a:t>
            </a:r>
            <a:r>
              <a:rPr lang="ar-IQ" sz="2400" dirty="0"/>
              <a:t> </a:t>
            </a:r>
            <a:r>
              <a:rPr lang="ar-IQ" sz="2400" dirty="0" err="1"/>
              <a:t>اﻟﺴﻜﻦ</a:t>
            </a:r>
            <a:r>
              <a:rPr lang="ar-IQ" sz="2400" dirty="0"/>
              <a:t> </a:t>
            </a:r>
            <a:r>
              <a:rPr lang="ar-IQ" sz="2400" dirty="0" err="1"/>
              <a:t>واﻟﻤﻠﺒﺲ</a:t>
            </a:r>
            <a:r>
              <a:rPr lang="ar-IQ" sz="2400" dirty="0"/>
              <a:t> .</a:t>
            </a:r>
            <a:endParaRPr lang="en-US" sz="2400" dirty="0"/>
          </a:p>
          <a:p>
            <a:pPr marL="0" lvl="0" indent="0" algn="justLow">
              <a:buNone/>
            </a:pPr>
            <a:r>
              <a:rPr lang="ar-IQ" sz="2400" dirty="0" smtClean="0"/>
              <a:t>2- </a:t>
            </a:r>
            <a:r>
              <a:rPr lang="ar-IQ" sz="2400" dirty="0" err="1" smtClean="0"/>
              <a:t>إﻋﺪاد</a:t>
            </a:r>
            <a:r>
              <a:rPr lang="ar-IQ" sz="2400" dirty="0" smtClean="0"/>
              <a:t> </a:t>
            </a:r>
            <a:r>
              <a:rPr lang="ar-IQ" sz="2400" dirty="0" err="1"/>
              <a:t>اﻟﻨﺸﺊ</a:t>
            </a:r>
            <a:r>
              <a:rPr lang="ar-IQ" sz="2400" dirty="0"/>
              <a:t> </a:t>
            </a:r>
            <a:r>
              <a:rPr lang="ar-IQ" sz="2400" dirty="0" err="1"/>
              <a:t>ﻟﻠﺼﻨﺎﻋﺎت</a:t>
            </a:r>
            <a:r>
              <a:rPr lang="ar-IQ" sz="2400" dirty="0"/>
              <a:t> </a:t>
            </a:r>
            <a:r>
              <a:rPr lang="ar-IQ" sz="2400" dirty="0" err="1"/>
              <a:t>واﻟﻤﮭﻦ</a:t>
            </a:r>
            <a:r>
              <a:rPr lang="ar-IQ" sz="2400" dirty="0"/>
              <a:t> </a:t>
            </a:r>
            <a:r>
              <a:rPr lang="ar-IQ" sz="2400" dirty="0" err="1" smtClean="0"/>
              <a:t>اﻟﻤﺨﺘﻠﻔﺔ</a:t>
            </a:r>
            <a:r>
              <a:rPr lang="ar-IQ" sz="2400" dirty="0" smtClean="0"/>
              <a:t>.</a:t>
            </a:r>
            <a:endParaRPr lang="en-US" sz="2400" dirty="0" smtClean="0"/>
          </a:p>
          <a:p>
            <a:pPr marL="0" lvl="0" indent="0" algn="justLow">
              <a:buNone/>
            </a:pPr>
            <a:r>
              <a:rPr lang="ar-IQ" sz="2400" dirty="0" smtClean="0"/>
              <a:t>3- </a:t>
            </a:r>
            <a:r>
              <a:rPr lang="ar-IQ" sz="2400" dirty="0" err="1" smtClean="0"/>
              <a:t>ﺑﺚ</a:t>
            </a:r>
            <a:r>
              <a:rPr lang="ar-IQ" sz="2400" dirty="0" smtClean="0"/>
              <a:t> </a:t>
            </a:r>
            <a:r>
              <a:rPr lang="ar-IQ" sz="2400" dirty="0" err="1"/>
              <a:t>اﻟﻌﺎدات</a:t>
            </a:r>
            <a:r>
              <a:rPr lang="ar-IQ" sz="2400" dirty="0"/>
              <a:t> </a:t>
            </a:r>
            <a:r>
              <a:rPr lang="ar-IQ" sz="2400" dirty="0" err="1"/>
              <a:t>اﻟﻔﺎﺿﻠﺔ</a:t>
            </a:r>
            <a:r>
              <a:rPr lang="ar-IQ" sz="2400" dirty="0"/>
              <a:t> </a:t>
            </a:r>
            <a:r>
              <a:rPr lang="ar-IQ" sz="2400" dirty="0" err="1"/>
              <a:t>وﻏﺮس</a:t>
            </a:r>
            <a:r>
              <a:rPr lang="ar-IQ" sz="2400" dirty="0"/>
              <a:t> </a:t>
            </a:r>
            <a:r>
              <a:rPr lang="ar-IQ" sz="2400" dirty="0" err="1"/>
              <a:t>اﻷﺧﻼق</a:t>
            </a:r>
            <a:r>
              <a:rPr lang="ar-IQ" sz="2400" dirty="0"/>
              <a:t> </a:t>
            </a:r>
            <a:r>
              <a:rPr lang="ar-IQ" sz="2400" dirty="0" err="1"/>
              <a:t>اﻟﺤﻤﯿﺪة</a:t>
            </a:r>
            <a:r>
              <a:rPr lang="ar-IQ" sz="2400" dirty="0"/>
              <a:t>.</a:t>
            </a:r>
            <a:endParaRPr lang="en-US" sz="2400" dirty="0"/>
          </a:p>
          <a:p>
            <a:pPr marL="0" lvl="0" indent="0" algn="justLow">
              <a:buNone/>
            </a:pPr>
            <a:r>
              <a:rPr lang="ar-IQ" sz="2400" dirty="0" smtClean="0"/>
              <a:t>4- </a:t>
            </a:r>
            <a:r>
              <a:rPr lang="ar-IQ" sz="2400" dirty="0" err="1" smtClean="0"/>
              <a:t>وﻛﺎﻧﺖ</a:t>
            </a:r>
            <a:r>
              <a:rPr lang="ar-IQ" sz="2400" dirty="0" smtClean="0"/>
              <a:t> </a:t>
            </a:r>
            <a:r>
              <a:rPr lang="ar-IQ" sz="2400" dirty="0" err="1"/>
              <a:t>اﻷﺳﺮة</a:t>
            </a:r>
            <a:r>
              <a:rPr lang="ar-IQ" sz="2400" dirty="0"/>
              <a:t> </a:t>
            </a:r>
            <a:r>
              <a:rPr lang="ar-IQ" sz="2400" dirty="0" err="1"/>
              <a:t>أھﻢ</a:t>
            </a:r>
            <a:r>
              <a:rPr lang="ar-IQ" sz="2400" dirty="0"/>
              <a:t> </a:t>
            </a:r>
            <a:r>
              <a:rPr lang="ar-IQ" sz="2400" dirty="0" err="1"/>
              <a:t>وﺳﯿﻠﺔ</a:t>
            </a:r>
            <a:r>
              <a:rPr lang="ar-IQ" sz="2400" dirty="0"/>
              <a:t> </a:t>
            </a:r>
            <a:r>
              <a:rPr lang="ar-IQ" sz="2400" dirty="0" err="1"/>
              <a:t>ﻟﻠﺘﺮﺑﯿﺔ</a:t>
            </a:r>
            <a:r>
              <a:rPr lang="ar-IQ" sz="2400" dirty="0"/>
              <a:t> </a:t>
            </a:r>
            <a:r>
              <a:rPr lang="ar-IQ" sz="2400" dirty="0" err="1"/>
              <a:t>ﻋﻨﺪ</a:t>
            </a:r>
            <a:r>
              <a:rPr lang="ar-IQ" sz="2400" dirty="0"/>
              <a:t> </a:t>
            </a:r>
            <a:r>
              <a:rPr lang="ar-IQ" sz="2400" dirty="0" err="1"/>
              <a:t>اﻟﺒﺪو</a:t>
            </a:r>
            <a:r>
              <a:rPr lang="ar-IQ" sz="2400" dirty="0"/>
              <a:t> ، </a:t>
            </a:r>
            <a:r>
              <a:rPr lang="ar-IQ" sz="2400" dirty="0" err="1"/>
              <a:t>ﺗﺴﺎﻋﺪھﻢ</a:t>
            </a:r>
            <a:r>
              <a:rPr lang="ar-IQ" sz="2400" dirty="0"/>
              <a:t> </a:t>
            </a:r>
            <a:r>
              <a:rPr lang="ar-IQ" sz="2400" dirty="0" err="1"/>
              <a:t>ﻓﻲ</a:t>
            </a:r>
            <a:r>
              <a:rPr lang="ar-IQ" sz="2400" dirty="0"/>
              <a:t> </a:t>
            </a:r>
            <a:r>
              <a:rPr lang="ar-IQ" sz="2400" dirty="0" err="1"/>
              <a:t>ذﻟﻚ</a:t>
            </a:r>
            <a:r>
              <a:rPr lang="ar-IQ" sz="2400" dirty="0"/>
              <a:t> </a:t>
            </a:r>
            <a:r>
              <a:rPr lang="ar-IQ" sz="2400" dirty="0" err="1"/>
              <a:t>اﻟﻌﺸﯿﺮة</a:t>
            </a:r>
            <a:r>
              <a:rPr lang="ar-IQ" sz="2400" dirty="0"/>
              <a:t> ، </a:t>
            </a:r>
            <a:r>
              <a:rPr lang="ar-IQ" sz="2400" dirty="0" err="1"/>
              <a:t>وﻗﺪ</a:t>
            </a:r>
            <a:r>
              <a:rPr lang="ar-IQ" sz="2400" dirty="0"/>
              <a:t> </a:t>
            </a:r>
            <a:r>
              <a:rPr lang="ar-IQ" sz="2400" dirty="0" err="1"/>
              <a:t>ﻛﺎﻧﺖ</a:t>
            </a:r>
            <a:r>
              <a:rPr lang="ar-IQ" sz="2400" dirty="0"/>
              <a:t> </a:t>
            </a:r>
            <a:r>
              <a:rPr lang="ar-IQ" sz="2400" dirty="0" err="1"/>
              <a:t>ﻟﮭﻢ</a:t>
            </a:r>
            <a:r>
              <a:rPr lang="ar-IQ" sz="2400" dirty="0"/>
              <a:t> </a:t>
            </a:r>
            <a:r>
              <a:rPr lang="ar-IQ" sz="2400" dirty="0" err="1"/>
              <a:t>أﺳﻮاق</a:t>
            </a:r>
            <a:r>
              <a:rPr lang="ar-IQ" sz="2400" dirty="0"/>
              <a:t> </a:t>
            </a:r>
            <a:r>
              <a:rPr lang="ar-IQ" sz="2400" dirty="0" err="1"/>
              <a:t>وﻣﺠﺎﻟﺲ</a:t>
            </a:r>
            <a:r>
              <a:rPr lang="ar-IQ" sz="2400" dirty="0"/>
              <a:t> آداب </a:t>
            </a:r>
            <a:r>
              <a:rPr lang="ar-IQ" sz="2400" dirty="0" smtClean="0"/>
              <a:t>.</a:t>
            </a:r>
            <a:endParaRPr lang="ar-IQ" sz="2400" dirty="0"/>
          </a:p>
          <a:p>
            <a:pPr marL="0" lvl="0" indent="0" algn="justLow">
              <a:buNone/>
            </a:pPr>
            <a:r>
              <a:rPr lang="ar-IQ" sz="2400" dirty="0" err="1" smtClean="0"/>
              <a:t>ﻛﻤﺎ</a:t>
            </a:r>
            <a:r>
              <a:rPr lang="ar-IQ" sz="2400" dirty="0" smtClean="0"/>
              <a:t> </a:t>
            </a:r>
            <a:r>
              <a:rPr lang="ar-IQ" sz="2400" dirty="0" err="1"/>
              <a:t>ﻟﻌﺒﺖ</a:t>
            </a:r>
            <a:r>
              <a:rPr lang="ar-IQ" sz="2400" dirty="0"/>
              <a:t> </a:t>
            </a:r>
            <a:r>
              <a:rPr lang="ar-IQ" sz="2400" dirty="0" err="1"/>
              <a:t>اﻷﻧﺪﯾﺔ</a:t>
            </a:r>
            <a:r>
              <a:rPr lang="ar-IQ" sz="2400" dirty="0"/>
              <a:t> </a:t>
            </a:r>
            <a:r>
              <a:rPr lang="ar-IQ" sz="2400" dirty="0" err="1"/>
              <a:t>اﻟﻠﻐﻮﯾﺔ</a:t>
            </a:r>
            <a:r>
              <a:rPr lang="ar-IQ" sz="2400" dirty="0"/>
              <a:t> </a:t>
            </a:r>
            <a:r>
              <a:rPr lang="ar-IQ" sz="2400" dirty="0" err="1"/>
              <a:t>واﻟﻤﺠﺎﻣﯿﻊ</a:t>
            </a:r>
            <a:r>
              <a:rPr lang="ar-IQ" sz="2400" dirty="0"/>
              <a:t> </a:t>
            </a:r>
            <a:r>
              <a:rPr lang="ar-IQ" sz="2400" dirty="0" err="1"/>
              <a:t>اﻟﻌﻠﻤﯿﺔ</a:t>
            </a:r>
            <a:r>
              <a:rPr lang="ar-IQ" sz="2400" dirty="0"/>
              <a:t> </a:t>
            </a:r>
            <a:r>
              <a:rPr lang="ar-IQ" sz="2400" dirty="0" err="1"/>
              <a:t>وﻣﻨﮭﺎ</a:t>
            </a:r>
            <a:r>
              <a:rPr lang="ar-IQ" sz="2400" dirty="0"/>
              <a:t> (</a:t>
            </a:r>
            <a:r>
              <a:rPr lang="ar-IQ" sz="2400" dirty="0" err="1"/>
              <a:t>ﺳﻮق</a:t>
            </a:r>
            <a:r>
              <a:rPr lang="ar-IQ" sz="2400" dirty="0"/>
              <a:t> </a:t>
            </a:r>
            <a:r>
              <a:rPr lang="ar-IQ" sz="2400" dirty="0" err="1"/>
              <a:t>ﻋﻜﺎظ</a:t>
            </a:r>
            <a:r>
              <a:rPr lang="ar-IQ" sz="2400" dirty="0"/>
              <a:t> ، </a:t>
            </a:r>
            <a:r>
              <a:rPr lang="ar-IQ" sz="2400" dirty="0" err="1"/>
              <a:t>اﻟﻤﺠﻨﺔ</a:t>
            </a:r>
            <a:r>
              <a:rPr lang="ar-IQ" sz="2400" dirty="0"/>
              <a:t> ، ذو </a:t>
            </a:r>
            <a:r>
              <a:rPr lang="ar-IQ" sz="2400" dirty="0" err="1"/>
              <a:t>اﻟﻤﺠﺎز</a:t>
            </a:r>
            <a:r>
              <a:rPr lang="ar-IQ" sz="2400" dirty="0"/>
              <a:t>)  دوراً  </a:t>
            </a:r>
            <a:r>
              <a:rPr lang="ar-IQ" sz="2400" dirty="0" err="1"/>
              <a:t>ﻛﺒﯿﺮاً</a:t>
            </a:r>
            <a:r>
              <a:rPr lang="ar-IQ" sz="2400" dirty="0"/>
              <a:t> </a:t>
            </a:r>
            <a:r>
              <a:rPr lang="ar-IQ" sz="2400" dirty="0" err="1"/>
              <a:t>ﻓﻲ</a:t>
            </a:r>
            <a:r>
              <a:rPr lang="ar-IQ" sz="2400" dirty="0"/>
              <a:t> </a:t>
            </a:r>
            <a:r>
              <a:rPr lang="ar-IQ" sz="2400" dirty="0" err="1"/>
              <a:t>اﻟﺘﺮﺑﯿﺔ</a:t>
            </a:r>
            <a:r>
              <a:rPr lang="ar-IQ" sz="2400" dirty="0"/>
              <a:t> </a:t>
            </a:r>
            <a:r>
              <a:rPr lang="ar-IQ" sz="2400" dirty="0" err="1"/>
              <a:t>اﻟﺠﺎھﻠﯿﺔ</a:t>
            </a:r>
            <a:r>
              <a:rPr lang="ar-IQ" sz="2400" dirty="0"/>
              <a:t>  </a:t>
            </a:r>
            <a:r>
              <a:rPr lang="ar-IQ" sz="2000" dirty="0"/>
              <a:t>.</a:t>
            </a:r>
            <a:endParaRPr lang="en-US" sz="2000" dirty="0"/>
          </a:p>
          <a:p>
            <a:pPr marL="0" indent="0">
              <a:buNone/>
            </a:pPr>
            <a:endParaRPr lang="en-US" sz="20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ﺍﻟﺘﺮﺑﻴﺔ</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ﻓﻲ</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a:t>
            </a:r>
            <a:r>
              <a:rPr lang="ar-IQ" sz="3200" b="1" i="1" dirty="0" err="1"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ﺍﻟحضر</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Low">
              <a:buNone/>
            </a:pPr>
            <a:r>
              <a:rPr lang="ar-IQ" sz="2400" dirty="0" err="1"/>
              <a:t>ﻓﻘﺪ</a:t>
            </a:r>
            <a:r>
              <a:rPr lang="ar-IQ" sz="2400" dirty="0"/>
              <a:t> </a:t>
            </a:r>
            <a:r>
              <a:rPr lang="ar-IQ" sz="2400" dirty="0" err="1"/>
              <a:t>ﻛﺎﻧﺖ</a:t>
            </a:r>
            <a:r>
              <a:rPr lang="ar-IQ" sz="2400" dirty="0"/>
              <a:t> </a:t>
            </a:r>
            <a:r>
              <a:rPr lang="ar-IQ" sz="2400" dirty="0" err="1"/>
              <a:t>ﺗﺮﺑﯿﺘﮭﻢ</a:t>
            </a:r>
            <a:r>
              <a:rPr lang="ar-IQ" sz="2400" dirty="0"/>
              <a:t> </a:t>
            </a:r>
            <a:r>
              <a:rPr lang="ar-IQ" sz="2400" dirty="0" err="1" smtClean="0"/>
              <a:t>أﻛﺜﺮ</a:t>
            </a:r>
            <a:r>
              <a:rPr lang="ar-IQ" sz="2400" dirty="0" smtClean="0"/>
              <a:t> </a:t>
            </a:r>
            <a:r>
              <a:rPr lang="ar-IQ" sz="2400" dirty="0" err="1" smtClean="0"/>
              <a:t>رﻗﯿﺎ</a:t>
            </a:r>
            <a:r>
              <a:rPr lang="ar-IQ" sz="2400" dirty="0" smtClean="0"/>
              <a:t> </a:t>
            </a:r>
            <a:r>
              <a:rPr lang="ar-IQ" sz="2400" dirty="0" err="1"/>
              <a:t>وﺗﻘﺪﻣﺎ</a:t>
            </a:r>
            <a:r>
              <a:rPr lang="ar-IQ" sz="2400" dirty="0"/>
              <a:t> </a:t>
            </a:r>
            <a:r>
              <a:rPr lang="ar-IQ" sz="2400" dirty="0" err="1"/>
              <a:t>ﻣﻦ</a:t>
            </a:r>
            <a:r>
              <a:rPr lang="ar-IQ" sz="2400" dirty="0"/>
              <a:t> </a:t>
            </a:r>
            <a:r>
              <a:rPr lang="ar-IQ" sz="2400" dirty="0" err="1"/>
              <a:t>اﻟﺒﺪو</a:t>
            </a:r>
            <a:r>
              <a:rPr lang="ar-IQ" sz="2400" dirty="0"/>
              <a:t> ، </a:t>
            </a:r>
            <a:r>
              <a:rPr lang="ar-IQ" sz="2400" dirty="0" err="1"/>
              <a:t>وﻛﺎﻧﺖ</a:t>
            </a:r>
            <a:r>
              <a:rPr lang="ar-IQ" sz="2400" dirty="0"/>
              <a:t> </a:t>
            </a:r>
            <a:r>
              <a:rPr lang="ar-IQ" sz="2400" dirty="0" err="1"/>
              <a:t>ﺗﻨﻘﺴﻢ</a:t>
            </a:r>
            <a:r>
              <a:rPr lang="ar-IQ" sz="2400" dirty="0"/>
              <a:t> </a:t>
            </a:r>
            <a:r>
              <a:rPr lang="ar-IQ" sz="2400" dirty="0" err="1"/>
              <a:t>إﻟﻰ</a:t>
            </a:r>
            <a:r>
              <a:rPr lang="ar-IQ" sz="2400" dirty="0"/>
              <a:t> </a:t>
            </a:r>
            <a:r>
              <a:rPr lang="ar-IQ" sz="2400" dirty="0" err="1"/>
              <a:t>ﻗﺴﻤﯿﻦ</a:t>
            </a:r>
            <a:r>
              <a:rPr lang="ar-IQ" sz="2400" dirty="0"/>
              <a:t> : </a:t>
            </a:r>
            <a:r>
              <a:rPr lang="ar-IQ" sz="2400" dirty="0" err="1"/>
              <a:t>اﺑﺘﺪاﺋﯿﺔ</a:t>
            </a:r>
            <a:r>
              <a:rPr lang="ar-IQ" sz="2400" dirty="0"/>
              <a:t> </a:t>
            </a:r>
            <a:r>
              <a:rPr lang="ar-IQ" sz="2400" dirty="0" err="1"/>
              <a:t>وﻋﺎﻟﯿﺔ</a:t>
            </a:r>
            <a:r>
              <a:rPr lang="ar-IQ" sz="2400" dirty="0"/>
              <a:t> ، </a:t>
            </a:r>
            <a:r>
              <a:rPr lang="ar-IQ" sz="2400" dirty="0" err="1"/>
              <a:t>وﻗﺪ</a:t>
            </a:r>
            <a:r>
              <a:rPr lang="ar-IQ" sz="2400" dirty="0"/>
              <a:t> </a:t>
            </a:r>
            <a:r>
              <a:rPr lang="ar-IQ" sz="2400" dirty="0" err="1"/>
              <a:t>ﻛﺎﻧﺖ</a:t>
            </a:r>
            <a:r>
              <a:rPr lang="ar-IQ" sz="2400" dirty="0"/>
              <a:t> </a:t>
            </a:r>
            <a:r>
              <a:rPr lang="ar-IQ" sz="2400" dirty="0" err="1"/>
              <a:t>ﻟﮭﻢ</a:t>
            </a:r>
            <a:r>
              <a:rPr lang="ar-IQ" sz="2400" dirty="0"/>
              <a:t> </a:t>
            </a:r>
            <a:r>
              <a:rPr lang="ar-IQ" sz="2400" dirty="0" err="1"/>
              <a:t>طﺮﻗﮭﻢ</a:t>
            </a:r>
            <a:r>
              <a:rPr lang="ar-IQ" sz="2400" dirty="0"/>
              <a:t> </a:t>
            </a:r>
            <a:r>
              <a:rPr lang="ar-IQ" sz="2400" dirty="0" err="1"/>
              <a:t>ﻓﻲ</a:t>
            </a:r>
            <a:r>
              <a:rPr lang="ar-IQ" sz="2400" dirty="0"/>
              <a:t> </a:t>
            </a:r>
            <a:r>
              <a:rPr lang="ar-IQ" sz="2400" dirty="0" err="1"/>
              <a:t>اﻟﺘﺪرﯾﺲ</a:t>
            </a:r>
            <a:r>
              <a:rPr lang="ar-IQ" sz="2400" dirty="0"/>
              <a:t> ﻻ </a:t>
            </a:r>
            <a:r>
              <a:rPr lang="ar-IQ" sz="2400" dirty="0" err="1"/>
              <a:t>ﺗﻌﺘﻤﺪ</a:t>
            </a:r>
            <a:r>
              <a:rPr lang="ar-IQ" sz="2400" dirty="0"/>
              <a:t> </a:t>
            </a:r>
            <a:r>
              <a:rPr lang="ar-IQ" sz="2400" dirty="0" err="1"/>
              <a:t>ﻋﻠﻰ</a:t>
            </a:r>
            <a:r>
              <a:rPr lang="ar-IQ" sz="2400" dirty="0"/>
              <a:t> </a:t>
            </a:r>
            <a:r>
              <a:rPr lang="ar-IQ" sz="2400" dirty="0" err="1"/>
              <a:t>اﻟﺤﻔﻆ</a:t>
            </a:r>
            <a:r>
              <a:rPr lang="ar-IQ" sz="2400" dirty="0"/>
              <a:t> </a:t>
            </a:r>
            <a:r>
              <a:rPr lang="ar-IQ" sz="2400" dirty="0" err="1"/>
              <a:t>واﻟﺘﻘﻠﯿﺪ</a:t>
            </a:r>
            <a:r>
              <a:rPr lang="ar-IQ" sz="2400" dirty="0"/>
              <a:t> </a:t>
            </a:r>
            <a:r>
              <a:rPr lang="ar-IQ" sz="2400" dirty="0" err="1"/>
              <a:t>ﻣﺜﻞ</a:t>
            </a:r>
            <a:r>
              <a:rPr lang="ar-IQ" sz="2400" dirty="0"/>
              <a:t> </a:t>
            </a:r>
            <a:r>
              <a:rPr lang="ar-IQ" sz="2400" dirty="0" err="1"/>
              <a:t>اﻟﺒﺪو</a:t>
            </a:r>
            <a:r>
              <a:rPr lang="ar-IQ" sz="2400" dirty="0"/>
              <a:t> ، </a:t>
            </a:r>
            <a:r>
              <a:rPr lang="ar-IQ" sz="2400" dirty="0" err="1"/>
              <a:t>وﻛﺎن</a:t>
            </a:r>
            <a:r>
              <a:rPr lang="ar-IQ" sz="2400" dirty="0"/>
              <a:t> </a:t>
            </a:r>
            <a:r>
              <a:rPr lang="ar-IQ" sz="2400" dirty="0" err="1"/>
              <a:t>اﻟﺘﻌﻠﯿﻢ</a:t>
            </a:r>
            <a:r>
              <a:rPr lang="ar-IQ" sz="2400" dirty="0"/>
              <a:t> </a:t>
            </a:r>
            <a:r>
              <a:rPr lang="ar-IQ" sz="2400" dirty="0" err="1"/>
              <a:t>ﻋﻨﺪھﻢ</a:t>
            </a:r>
            <a:r>
              <a:rPr lang="ar-IQ" sz="2400" dirty="0"/>
              <a:t> فرديا ، إذ </a:t>
            </a:r>
            <a:r>
              <a:rPr lang="ar-IQ" sz="2400" dirty="0" err="1"/>
              <a:t>ﯾﺨﺼﺺ</a:t>
            </a:r>
            <a:r>
              <a:rPr lang="ar-IQ" sz="2400" dirty="0"/>
              <a:t> </a:t>
            </a:r>
            <a:r>
              <a:rPr lang="ar-IQ" sz="2400" dirty="0" err="1"/>
              <a:t>ﻛﻞ</a:t>
            </a:r>
            <a:r>
              <a:rPr lang="ar-IQ" sz="2400" dirty="0"/>
              <a:t> </a:t>
            </a:r>
            <a:r>
              <a:rPr lang="ar-IQ" sz="2400" dirty="0" err="1"/>
              <a:t>ﻣﻌﻠﻢ</a:t>
            </a:r>
            <a:r>
              <a:rPr lang="ar-IQ" sz="2400" dirty="0"/>
              <a:t> </a:t>
            </a:r>
            <a:r>
              <a:rPr lang="ar-IQ" sz="2400" dirty="0" err="1"/>
              <a:t>ﺟﺰء</a:t>
            </a:r>
            <a:r>
              <a:rPr lang="ar-IQ" sz="2400" dirty="0"/>
              <a:t> </a:t>
            </a:r>
            <a:r>
              <a:rPr lang="ar-IQ" sz="2400" dirty="0" err="1"/>
              <a:t>ﻣﻦ</a:t>
            </a:r>
            <a:r>
              <a:rPr lang="ar-IQ" sz="2400" dirty="0"/>
              <a:t> </a:t>
            </a:r>
            <a:r>
              <a:rPr lang="ar-IQ" sz="2400" dirty="0" err="1"/>
              <a:t>وﻗﺘﮫ</a:t>
            </a:r>
            <a:r>
              <a:rPr lang="ar-IQ" sz="2400" dirty="0"/>
              <a:t> </a:t>
            </a:r>
            <a:r>
              <a:rPr lang="ar-IQ" sz="2400" dirty="0" err="1"/>
              <a:t>ﻟﻜﻞ</a:t>
            </a:r>
            <a:r>
              <a:rPr lang="ar-IQ" sz="2400" dirty="0"/>
              <a:t> </a:t>
            </a:r>
            <a:r>
              <a:rPr lang="ar-IQ" sz="2400" dirty="0" err="1"/>
              <a:t>ﺗﻠﻤﯿﺬ</a:t>
            </a:r>
            <a:r>
              <a:rPr lang="ar-IQ" sz="2400" dirty="0"/>
              <a:t> ، </a:t>
            </a:r>
            <a:r>
              <a:rPr lang="ar-IQ" sz="2400" dirty="0" err="1"/>
              <a:t>وﻗﺪ</a:t>
            </a:r>
            <a:r>
              <a:rPr lang="ar-IQ" sz="2400" dirty="0"/>
              <a:t> </a:t>
            </a:r>
            <a:r>
              <a:rPr lang="ar-IQ" sz="2400" dirty="0" err="1"/>
              <a:t>ﻛﺎﻧﺖ</a:t>
            </a:r>
            <a:r>
              <a:rPr lang="ar-IQ" sz="2400" dirty="0"/>
              <a:t> </a:t>
            </a:r>
            <a:r>
              <a:rPr lang="ar-IQ" sz="2400" dirty="0" err="1"/>
              <a:t>ﻷھﻞ</a:t>
            </a:r>
            <a:r>
              <a:rPr lang="ar-IQ" sz="2400" dirty="0"/>
              <a:t> </a:t>
            </a:r>
            <a:r>
              <a:rPr lang="ar-IQ" sz="2400" dirty="0" err="1"/>
              <a:t>اﻟﺤﻀﺮ</a:t>
            </a:r>
            <a:r>
              <a:rPr lang="ar-IQ" sz="2400" dirty="0"/>
              <a:t> </a:t>
            </a:r>
            <a:r>
              <a:rPr lang="ar-IQ" sz="2400" dirty="0" err="1"/>
              <a:t>ﻣﺪارس</a:t>
            </a:r>
            <a:r>
              <a:rPr lang="ar-IQ" sz="2400" dirty="0"/>
              <a:t> </a:t>
            </a:r>
            <a:r>
              <a:rPr lang="ar-IQ" sz="2400" dirty="0" err="1"/>
              <a:t>وﻣﻌﺎھﺪ</a:t>
            </a:r>
            <a:r>
              <a:rPr lang="ar-IQ" sz="2400" dirty="0"/>
              <a:t> </a:t>
            </a:r>
            <a:r>
              <a:rPr lang="ar-IQ" sz="2400" dirty="0" err="1"/>
              <a:t>ﻟﻠﺘﺮﺑﯿﺔ</a:t>
            </a:r>
            <a:r>
              <a:rPr lang="ar-IQ" sz="2400" dirty="0"/>
              <a:t> </a:t>
            </a:r>
            <a:r>
              <a:rPr lang="ar-IQ" sz="2400" dirty="0" err="1"/>
              <a:t>واﻟﺘﻌﻠﯿﻢ</a:t>
            </a:r>
            <a:r>
              <a:rPr lang="ar-IQ" sz="2400" dirty="0"/>
              <a:t> </a:t>
            </a:r>
            <a:r>
              <a:rPr lang="ar-IQ" sz="2400" dirty="0" err="1"/>
              <a:t>وأﻣﺎﻛﻦ</a:t>
            </a:r>
            <a:r>
              <a:rPr lang="ar-IQ" sz="2400" dirty="0"/>
              <a:t> </a:t>
            </a:r>
            <a:r>
              <a:rPr lang="ar-IQ" sz="2400" dirty="0" err="1"/>
              <a:t>ﻟﻄﻠﺐ</a:t>
            </a:r>
            <a:r>
              <a:rPr lang="ar-IQ" sz="2400" dirty="0"/>
              <a:t> </a:t>
            </a:r>
            <a:r>
              <a:rPr lang="ar-IQ" sz="2400" dirty="0" err="1"/>
              <a:t>اﻟﻌﻠﻢ</a:t>
            </a:r>
            <a:r>
              <a:rPr lang="ar-IQ" sz="2400" dirty="0"/>
              <a:t> .</a:t>
            </a:r>
            <a:endParaRPr lang="en-US" sz="24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التربية في العصر الاسلامي</a:t>
            </a:r>
            <a:r>
              <a:rPr lang="en-US" sz="3200" dirty="0"/>
              <a:t/>
            </a:r>
            <a:br>
              <a:rPr lang="en-US" sz="3200" dirty="0"/>
            </a:b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r>
              <a:rPr lang="ar-IQ" sz="2000" b="1" dirty="0"/>
              <a:t>الأساس الإسلامي للتربية:</a:t>
            </a:r>
            <a:endParaRPr lang="en-US" sz="2000" dirty="0"/>
          </a:p>
          <a:p>
            <a:pPr marL="0" indent="0" algn="justLow">
              <a:buNone/>
            </a:pPr>
            <a:r>
              <a:rPr lang="ar-IQ" sz="2400" dirty="0"/>
              <a:t>تطورت التربية بظهور الإسلام واتخذت مسارا جديدا ، ولقد دعا الاسلام عند بدء ظهور الى العلم والتعلم فأول آية نزلت على النبي (صلى الله عليه وسلم) تضمنت أمرا بالقراءة في قوله </a:t>
            </a:r>
            <a:r>
              <a:rPr lang="ar-IQ" sz="2400" dirty="0" smtClean="0"/>
              <a:t>تعالى (إقرأ باسم ربك الذي خلق ، خلق الانسان من علق ، إقرأ وربك الأكرم ، الذي علم بالقلم ، علم الإنسان مالم يعلم) </a:t>
            </a:r>
            <a:r>
              <a:rPr lang="ar-SA" sz="2400" dirty="0"/>
              <a:t>العلق: ١ – ٥ </a:t>
            </a:r>
            <a:endParaRPr lang="ar-IQ" sz="2400" dirty="0" smtClean="0"/>
          </a:p>
          <a:p>
            <a:pPr marL="0" indent="0" algn="justLow">
              <a:buNone/>
            </a:pPr>
            <a:r>
              <a:rPr lang="ar-IQ" sz="2400" dirty="0"/>
              <a:t>وبمقتضى ذلك وجب على المسلمين الاهتمام بالعلم والعمل على نشره لما له من أهمية في حياتهم في الدينا والاخرة ، وأكد القران الكريم في آيات كثيرة على التعليم وبيان فضله ، قال </a:t>
            </a:r>
            <a:r>
              <a:rPr lang="ar-IQ" sz="2400" dirty="0" smtClean="0"/>
              <a:t>تعالى (قل هل يستوي الذين يعلمون والذين لا يعلمون) </a:t>
            </a:r>
            <a:r>
              <a:rPr lang="ar-SA" sz="2400" dirty="0"/>
              <a:t>فاطر: ٢٨</a:t>
            </a:r>
            <a:r>
              <a:rPr lang="ar-IQ" sz="2400" dirty="0" smtClean="0"/>
              <a:t> </a:t>
            </a:r>
            <a:r>
              <a:rPr lang="ar-IQ" sz="2400" dirty="0"/>
              <a:t>وقوله تعالى </a:t>
            </a:r>
            <a:r>
              <a:rPr lang="ar-IQ" sz="2400" dirty="0" smtClean="0"/>
              <a:t>(إنما يخشى الله من عباده العلماء) </a:t>
            </a:r>
            <a:r>
              <a:rPr lang="ar-SA" sz="2400" dirty="0"/>
              <a:t>المجادلة: ١١ </a:t>
            </a:r>
            <a:r>
              <a:rPr lang="ar-IQ" sz="2400" dirty="0"/>
              <a:t>إلى غير ذلك من الآيات الكريمة.</a:t>
            </a:r>
            <a:endParaRPr lang="en-US" sz="2400" dirty="0"/>
          </a:p>
          <a:p>
            <a:pPr marL="0" indent="0">
              <a:buNone/>
            </a:pPr>
            <a:endParaRPr lang="en-US" sz="2000"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7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41972"/>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4000" dirty="0"/>
              <a:t/>
            </a:r>
            <a:br>
              <a:rPr lang="en-US" sz="4000" dirty="0"/>
            </a:br>
            <a:endParaRPr lang="ar-IQ" sz="27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92925" y="1897039"/>
            <a:ext cx="8516353" cy="373948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lvl="0" indent="0" algn="justLow">
              <a:buNone/>
            </a:pPr>
            <a:r>
              <a:rPr lang="ar-IQ" sz="2000" dirty="0"/>
              <a:t>كما أكد الإسلام على أهمية العلم وضرورة تعلمه في أحاديث كثيرة منها ((طلب العلم فريضة على كل مسلم ومسلمة)) (الطبراني : ضعيف) والقول المشهور للعلماء ((اطلب العلم من المهدِ الى اللحد)) وقوله صلى الله عليه وسلم ((لا خير فيمن كان من امتي ليس بعالم او متعلم)) أخرجه ابن ماجة</a:t>
            </a:r>
            <a:r>
              <a:rPr lang="ar-IQ" sz="2000" dirty="0" smtClean="0"/>
              <a:t>.</a:t>
            </a:r>
          </a:p>
          <a:p>
            <a:pPr marL="0" indent="0" algn="justLow">
              <a:buNone/>
            </a:pPr>
            <a:r>
              <a:rPr lang="ar-IQ" sz="2000" dirty="0"/>
              <a:t>أعطى الاسلام للعلم منزلة أعلى من منزلة العبادة حتى قالوا ((مجلس فقه خير من عبادة ستين سنة)) وأكد الحبيب المصطفى على التواضع والاحترام عندما قال صلى الله عليه وسلم (تعلموا العلم وعلموه وتعلموا الوقار والسكينة وتواضعوا لمن علمتموه العلم ولا تكونوا جبابرة العلماء)) (أخرجه الامام احمد : صحيح)</a:t>
            </a:r>
            <a:endParaRPr lang="en-US" sz="2000" dirty="0"/>
          </a:p>
          <a:p>
            <a:pPr marL="0" lvl="0" indent="0" algn="justLow">
              <a:buNone/>
            </a:pPr>
            <a:r>
              <a:rPr lang="ar-IQ" sz="2000" dirty="0" err="1"/>
              <a:t>إهتم</a:t>
            </a:r>
            <a:r>
              <a:rPr lang="ar-IQ" sz="2000" dirty="0"/>
              <a:t> الرسول صلى الله عليه وسلم بتعليم صبيان المدينة القراءة والكتابة كشرط لافتداء الأسرى بعد أول وأخطر معركة له مع أعدائه ، كما أنه جعل للعلماء منزلة بعد الأنبياء بقول صلى الله عليه وسلم (العلماء ورثة الانبياء).</a:t>
            </a:r>
            <a:endParaRPr lang="en-US" sz="2000" dirty="0"/>
          </a:p>
        </p:txBody>
      </p:sp>
    </p:spTree>
    <p:extLst>
      <p:ext uri="{BB962C8B-B14F-4D97-AF65-F5344CB8AC3E}">
        <p14:creationId xmlns:p14="http://schemas.microsoft.com/office/powerpoint/2010/main" val="1876746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92674" y="514927"/>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أهداف التربية العربية الاسلامية </a:t>
            </a:r>
            <a:r>
              <a:rPr lang="en-US" sz="2800" dirty="0"/>
              <a:t/>
            </a:r>
            <a:br>
              <a:rPr lang="en-US" sz="2800" dirty="0"/>
            </a:br>
            <a:r>
              <a:rPr lang="en-US" sz="2400" dirty="0"/>
              <a:t/>
            </a:r>
            <a:br>
              <a:rPr lang="en-US" sz="2400" dirty="0"/>
            </a:br>
            <a:r>
              <a:rPr lang="en-US" dirty="0"/>
              <a:t/>
            </a:r>
            <a:br>
              <a:rPr lang="en-US" dirty="0"/>
            </a:br>
            <a:r>
              <a:rPr lang="en-US" sz="4000" dirty="0"/>
              <a:t/>
            </a:r>
            <a:br>
              <a:rPr lang="en-US" sz="4000" dirty="0"/>
            </a:br>
            <a:endParaRPr lang="ar-IQ" sz="4000" b="1" i="1" dirty="0"/>
          </a:p>
        </p:txBody>
      </p:sp>
      <p:sp>
        <p:nvSpPr>
          <p:cNvPr id="3" name="عنصر نائب للمحتوى 2"/>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lnSpcReduction="10000"/>
          </a:bodyPr>
          <a:lstStyle/>
          <a:p>
            <a:pPr marL="0" indent="0" algn="justLow">
              <a:buNone/>
            </a:pPr>
            <a:r>
              <a:rPr lang="ar-IQ" sz="2000" dirty="0"/>
              <a:t>الهدف العام للتربية العربية الاسلامية هو تنشئة الانسان فكريا وعقليا ووجدانيا واجتماعيا وجسديا وجماليا وخلقيا </a:t>
            </a:r>
            <a:r>
              <a:rPr lang="ar-IQ" sz="2000" dirty="0" smtClean="0"/>
              <a:t>وتزويده بالمعارف والاتجاهات والقيم والخبرات اللازمة لنموه طبقا لأهداف الرسالة الاسلامية بتحليل هذا الهدف العام نقف على الاتي:</a:t>
            </a:r>
          </a:p>
          <a:p>
            <a:pPr marL="0" indent="0" algn="justLow">
              <a:buNone/>
            </a:pPr>
            <a:r>
              <a:rPr lang="ar-IQ" sz="2000" dirty="0" smtClean="0"/>
              <a:t>1- تدريب الانسان ماديا وعقليا على مواجهة متطلباته وحاجاته بتوازن دقيق مع ارضاء الله تعالى  ، حيث يقول الله تعالى (وابتغ فيما اتاك الله الدار الاخرة ولا تنسى نصيبك من الدنيا) </a:t>
            </a:r>
            <a:r>
              <a:rPr lang="ar-SA" sz="2000" dirty="0" smtClean="0"/>
              <a:t>القصص: ٧٧</a:t>
            </a:r>
            <a:endParaRPr lang="ar-IQ" sz="2000" dirty="0" smtClean="0"/>
          </a:p>
          <a:p>
            <a:pPr marL="0" lvl="0" indent="0">
              <a:buNone/>
            </a:pPr>
            <a:r>
              <a:rPr lang="ar-IQ" sz="2000" dirty="0"/>
              <a:t>2</a:t>
            </a:r>
            <a:r>
              <a:rPr lang="ar-IQ" sz="2000" dirty="0" smtClean="0"/>
              <a:t>- </a:t>
            </a:r>
            <a:r>
              <a:rPr lang="ar-IQ" sz="2000" dirty="0"/>
              <a:t>الاهتمام بتنمية الآداب الاجتماعية وغرس القيم الخلقية ورعاية النمو الاجتماعي للإنسان بتكوين سلوكه وطرق تعامله مع الاخرين.</a:t>
            </a:r>
            <a:endParaRPr lang="en-US" sz="2000" dirty="0"/>
          </a:p>
          <a:p>
            <a:pPr marL="0" lvl="0" indent="0">
              <a:buNone/>
            </a:pPr>
            <a:r>
              <a:rPr lang="ar-IQ" sz="2000" dirty="0" smtClean="0"/>
              <a:t>3- الاهتمام </a:t>
            </a:r>
            <a:r>
              <a:rPr lang="ar-IQ" sz="2000" dirty="0"/>
              <a:t>بالعمل والتطبيق العملي للعلم ، مع التركيز في أهمية تمثيل الخصائص الانسانية في هذا التطبيق وإعطاء العلاقات الانسانية </a:t>
            </a:r>
            <a:r>
              <a:rPr lang="ar-IQ" sz="2000" dirty="0" smtClean="0"/>
              <a:t>أهميتها .</a:t>
            </a:r>
            <a:endParaRPr lang="en-US" sz="2000" dirty="0"/>
          </a:p>
          <a:p>
            <a:pPr marL="0" indent="0" algn="justLow">
              <a:buNone/>
            </a:pPr>
            <a:endParaRPr lang="en-US" sz="2000" dirty="0"/>
          </a:p>
        </p:txBody>
      </p:sp>
    </p:spTree>
    <p:extLst>
      <p:ext uri="{BB962C8B-B14F-4D97-AF65-F5344CB8AC3E}">
        <p14:creationId xmlns:p14="http://schemas.microsoft.com/office/powerpoint/2010/main" val="673842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0"/>
                                        <p:tgtEl>
                                          <p:spTgt spid="2"/>
                                        </p:tgtEl>
                                      </p:cBhvr>
                                    </p:animEffect>
                                    <p:anim calcmode="lin" valueType="num">
                                      <p:cBhvr>
                                        <p:cTn id="8" dur="20000" fill="hold"/>
                                        <p:tgtEl>
                                          <p:spTgt spid="2"/>
                                        </p:tgtEl>
                                        <p:attrNameLst>
                                          <p:attrName>ppt_x</p:attrName>
                                        </p:attrNameLst>
                                      </p:cBhvr>
                                      <p:tavLst>
                                        <p:tav tm="0">
                                          <p:val>
                                            <p:strVal val="#ppt_x"/>
                                          </p:val>
                                        </p:tav>
                                        <p:tav tm="100000">
                                          <p:val>
                                            <p:strVal val="#ppt_x"/>
                                          </p:val>
                                        </p:tav>
                                      </p:tavLst>
                                    </p:anim>
                                    <p:anim calcmode="lin" valueType="num">
                                      <p:cBhvr>
                                        <p:cTn id="9" dur="20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0"/>
                                        <p:tgtEl>
                                          <p:spTgt spid="3">
                                            <p:txEl>
                                              <p:pRg st="0" end="0"/>
                                            </p:txEl>
                                          </p:spTgt>
                                        </p:tgtEl>
                                      </p:cBhvr>
                                    </p:animEffect>
                                    <p:anim calcmode="lin" valueType="num">
                                      <p:cBhvr>
                                        <p:cTn id="15" dur="20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0"/>
                                        <p:tgtEl>
                                          <p:spTgt spid="3">
                                            <p:txEl>
                                              <p:pRg st="1" end="1"/>
                                            </p:txEl>
                                          </p:spTgt>
                                        </p:tgtEl>
                                      </p:cBhvr>
                                    </p:animEffect>
                                    <p:anim calcmode="lin" valueType="num">
                                      <p:cBhvr>
                                        <p:cTn id="22" dur="20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0"/>
                                        <p:tgtEl>
                                          <p:spTgt spid="3">
                                            <p:txEl>
                                              <p:pRg st="2" end="2"/>
                                            </p:txEl>
                                          </p:spTgt>
                                        </p:tgtEl>
                                      </p:cBhvr>
                                    </p:animEffect>
                                    <p:anim calcmode="lin" valueType="num">
                                      <p:cBhvr>
                                        <p:cTn id="29" dur="20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0"/>
                                        <p:tgtEl>
                                          <p:spTgt spid="3">
                                            <p:txEl>
                                              <p:pRg st="3" end="3"/>
                                            </p:txEl>
                                          </p:spTgt>
                                        </p:tgtEl>
                                      </p:cBhvr>
                                    </p:animEffect>
                                    <p:anim calcmode="lin" valueType="num">
                                      <p:cBhvr>
                                        <p:cTn id="36" dur="20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6889" y="828827"/>
            <a:ext cx="8911687" cy="1280890"/>
          </a:xfrm>
        </p:spPr>
        <p:txBody>
          <a:bodyPr>
            <a:normAutofit/>
          </a:bodyPr>
          <a:lstStyle/>
          <a:p>
            <a:pPr algn="ct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357201"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0" lvl="0" indent="0" algn="justLow">
              <a:buNone/>
            </a:pPr>
            <a:r>
              <a:rPr lang="ar-IQ" sz="2400" dirty="0" smtClean="0"/>
              <a:t>4- تربية </a:t>
            </a:r>
            <a:r>
              <a:rPr lang="ar-IQ" sz="2400" dirty="0"/>
              <a:t>الارادة الانسانية ، وإتاحة الفرصة أمام المتعلمين للاختيار ، إذ أنه بدون توافر نوع من الحرية أو قدر منها فلن تكون مسؤولية ، ويلحق بهذا إثارة الدافعية نحو العمل والتعليم.</a:t>
            </a:r>
            <a:endParaRPr lang="en-US" sz="2400" dirty="0"/>
          </a:p>
          <a:p>
            <a:pPr marL="0" lvl="0" indent="0" algn="justLow">
              <a:buNone/>
            </a:pPr>
            <a:r>
              <a:rPr lang="ar-IQ" sz="2400" dirty="0" smtClean="0"/>
              <a:t>5- غرس </a:t>
            </a:r>
            <a:r>
              <a:rPr lang="ar-IQ" sz="2400" dirty="0"/>
              <a:t>الايمان في النفس وروح الانسان ، وليس هذا مقصورا على أداء الشعائر بل يمتد الى حياة الانسان بكافة </a:t>
            </a:r>
            <a:r>
              <a:rPr lang="ar-IQ" sz="2400" dirty="0" err="1"/>
              <a:t>مناشطها</a:t>
            </a:r>
            <a:r>
              <a:rPr lang="ar-IQ" sz="2400" dirty="0"/>
              <a:t>.</a:t>
            </a:r>
            <a:endParaRPr lang="en-US" sz="2400" dirty="0"/>
          </a:p>
          <a:p>
            <a:pPr marL="0" lvl="0" indent="0" algn="justLow">
              <a:buNone/>
            </a:pPr>
            <a:r>
              <a:rPr lang="ar-IQ" sz="2400" dirty="0" smtClean="0"/>
              <a:t>6- تنمية </a:t>
            </a:r>
            <a:r>
              <a:rPr lang="ar-IQ" sz="2400" dirty="0"/>
              <a:t>المسؤولية </a:t>
            </a:r>
            <a:r>
              <a:rPr lang="ar-IQ" sz="2400" dirty="0" err="1"/>
              <a:t>الإجتماعية</a:t>
            </a:r>
            <a:r>
              <a:rPr lang="ar-IQ" sz="2400" dirty="0"/>
              <a:t> لدى الانسان بحيث يتكون لديه اهتمام بشؤون مجتمعه وإدراك لمشاكله وظروفه والاستعداد للتضحية والبذل في سبيل تقدمه والدفاع عنه مع العمل في الوقت ذاته على تنمية اتجاهات التعاون والعمل الجماعي والنشاط المشترك لحقيق الأهداف العليا للمجتمع.</a:t>
            </a:r>
            <a:endParaRPr lang="en-US" sz="2400" dirty="0"/>
          </a:p>
          <a:p>
            <a:pPr marL="0" lvl="0" indent="0" algn="justLow">
              <a:buNone/>
            </a:pPr>
            <a:r>
              <a:rPr lang="ar-IQ" sz="2400" dirty="0" smtClean="0"/>
              <a:t>7- تنمية </a:t>
            </a:r>
            <a:r>
              <a:rPr lang="ar-IQ" sz="2400" dirty="0"/>
              <a:t>النواحي الجمالية في الانسان بتدريب الاحساس على إدراك جمال الكون وإدراك التناسق في العلاقات الإنسانية وتنمية القدرة على تميز فيما تتأثر به الحواس الانسان.</a:t>
            </a:r>
            <a:endParaRPr lang="en-US" sz="2400" dirty="0"/>
          </a:p>
        </p:txBody>
      </p:sp>
    </p:spTree>
    <p:extLst>
      <p:ext uri="{BB962C8B-B14F-4D97-AF65-F5344CB8AC3E}">
        <p14:creationId xmlns:p14="http://schemas.microsoft.com/office/powerpoint/2010/main" val="390548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0"/>
                                        <p:tgtEl>
                                          <p:spTgt spid="3">
                                            <p:txEl>
                                              <p:pRg st="1" end="1"/>
                                            </p:txEl>
                                          </p:spTgt>
                                        </p:tgtEl>
                                      </p:cBhvr>
                                    </p:animEffect>
                                    <p:anim calcmode="lin" valueType="num">
                                      <p:cBhvr>
                                        <p:cTn id="2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0"/>
                                        <p:tgtEl>
                                          <p:spTgt spid="3">
                                            <p:txEl>
                                              <p:pRg st="2" end="2"/>
                                            </p:txEl>
                                          </p:spTgt>
                                        </p:tgtEl>
                                      </p:cBhvr>
                                    </p:animEffect>
                                    <p:anim calcmode="lin" valueType="num">
                                      <p:cBhvr>
                                        <p:cTn id="2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0"/>
                                        <p:tgtEl>
                                          <p:spTgt spid="3">
                                            <p:txEl>
                                              <p:pRg st="3" end="3"/>
                                            </p:txEl>
                                          </p:spTgt>
                                        </p:tgtEl>
                                      </p:cBhvr>
                                    </p:animEffect>
                                    <p:anim calcmode="lin" valueType="num">
                                      <p:cBhvr>
                                        <p:cTn id="36"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588</TotalTime>
  <Words>1046</Words>
  <Application>Microsoft Office PowerPoint</Application>
  <PresentationFormat>ملء الشاشة</PresentationFormat>
  <Paragraphs>43</Paragraphs>
  <Slides>11</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11</vt:i4>
      </vt:variant>
    </vt:vector>
  </HeadingPairs>
  <TitlesOfParts>
    <vt:vector size="18" baseType="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الأُسرة   </vt:lpstr>
      <vt:lpstr>ﺗﺎﺭﻳﺦ ﺍﻟﺘﺮﺑﻴﺔ ﻓﻲ ﺍﻟﻌﺼﺮ ﺍﻟﺠﺎﻫﻠﻲ</vt:lpstr>
      <vt:lpstr>أﻣﺎ أﻏﺮاض اﻟﺘﺮﺑﯿﺔ ﻓﻲ اﻟﻌﺼﺮ اﻟﺠﺎھﻠﻲ ﻓﺘﺘﻠﺨﺺ ﺑﻤﺎ يأتي:</vt:lpstr>
      <vt:lpstr>ﺍﻟﺘﺮﺑﻴﺔ ﻓﻲ ﺍﻟحضر</vt:lpstr>
      <vt:lpstr>التربية في العصر الاسلامي </vt:lpstr>
      <vt:lpstr> </vt:lpstr>
      <vt:lpstr>أهداف التربية العربية الاسلامية     </vt:lpstr>
      <vt:lpstr>عرض تقديمي في PowerPoint</vt:lpstr>
      <vt:lpstr>الخاتمة</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103</cp:revision>
  <dcterms:created xsi:type="dcterms:W3CDTF">2022-06-18T20:18:10Z</dcterms:created>
  <dcterms:modified xsi:type="dcterms:W3CDTF">2023-11-13T17:27:01Z</dcterms:modified>
</cp:coreProperties>
</file>