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6" r:id="rId1"/>
  </p:sldMasterIdLst>
  <p:sldIdLst>
    <p:sldId id="28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59F5"/>
    <a:srgbClr val="E0A0DB"/>
    <a:srgbClr val="F7A7EC"/>
    <a:srgbClr val="D9A7C8"/>
    <a:srgbClr val="EC926E"/>
    <a:srgbClr val="DD0D66"/>
    <a:srgbClr val="F1ADEC"/>
    <a:srgbClr val="D9F478"/>
    <a:srgbClr val="8ED8A1"/>
    <a:srgbClr val="82B1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09" autoAdjust="0"/>
    <p:restoredTop sz="94622" autoAdjust="0"/>
  </p:normalViewPr>
  <p:slideViewPr>
    <p:cSldViewPr>
      <p:cViewPr varScale="1">
        <p:scale>
          <a:sx n="69" d="100"/>
          <a:sy n="69" d="100"/>
        </p:scale>
        <p:origin x="-111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CE78D3A1-340B-4ECC-AFA9-1F0C1CCC3C13}"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E78D3A1-340B-4ECC-AFA9-1F0C1CCC3C13}"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E78D3A1-340B-4ECC-AFA9-1F0C1CCC3C13}"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1B87B2D-1F6A-421F-BB04-52281AA7CC9B}" type="datetimeFigureOut">
              <a:rPr lang="ar-IQ" smtClean="0"/>
              <a:pPr/>
              <a:t>01/11/1442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CE78D3A1-340B-4ECC-AFA9-1F0C1CCC3C13}" type="slidenum">
              <a:rPr lang="ar-IQ" smtClean="0"/>
              <a:pPr/>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1B87B2D-1F6A-421F-BB04-52281AA7CC9B}" type="datetimeFigureOut">
              <a:rPr lang="ar-IQ" smtClean="0"/>
              <a:pPr/>
              <a:t>01/11/1442</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E78D3A1-340B-4ECC-AFA9-1F0C1CCC3C13}" type="slidenum">
              <a:rPr lang="ar-IQ" smtClean="0"/>
              <a:pPr/>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14.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algn="ctr">
              <a:buNone/>
            </a:pPr>
            <a:endParaRPr lang="ar-IQ" sz="3600" dirty="0"/>
          </a:p>
          <a:p>
            <a:pPr algn="ctr">
              <a:buNone/>
            </a:pPr>
            <a:r>
              <a:rPr lang="ar-IQ" sz="3600" b="1" dirty="0"/>
              <a:t>طرائق التدريس</a:t>
            </a:r>
          </a:p>
          <a:p>
            <a:pPr algn="ctr">
              <a:buNone/>
            </a:pPr>
            <a:r>
              <a:rPr lang="ar-IQ" sz="3600" b="1" dirty="0"/>
              <a:t>قسم علوم القران والتربية الإسلامية</a:t>
            </a:r>
          </a:p>
          <a:p>
            <a:pPr algn="ctr">
              <a:buNone/>
            </a:pPr>
            <a:r>
              <a:rPr lang="ar-IQ" sz="3600" b="1" dirty="0"/>
              <a:t>المرحلة الثالثة </a:t>
            </a:r>
          </a:p>
          <a:p>
            <a:pPr algn="ctr">
              <a:buNone/>
            </a:pPr>
            <a:r>
              <a:rPr lang="ar-IQ" sz="3600" b="1" dirty="0"/>
              <a:t>الدراسة الصباحية والمسائية</a:t>
            </a:r>
          </a:p>
          <a:p>
            <a:pPr algn="ctr">
              <a:buNone/>
            </a:pPr>
            <a:r>
              <a:rPr lang="ar-IQ" sz="3600" b="1" dirty="0"/>
              <a:t>طريقة التعليم المبرمج</a:t>
            </a:r>
          </a:p>
          <a:p>
            <a:pPr algn="ctr">
              <a:buNone/>
            </a:pPr>
            <a:r>
              <a:rPr lang="ar-IQ" sz="3600" b="1" dirty="0"/>
              <a:t>إعداد </a:t>
            </a:r>
          </a:p>
          <a:p>
            <a:pPr algn="ctr">
              <a:buNone/>
            </a:pPr>
            <a:r>
              <a:rPr lang="ar-IQ" sz="3600" b="1" dirty="0"/>
              <a:t>م.</a:t>
            </a:r>
            <a:r>
              <a:rPr lang="ar-IQ" sz="3600" b="1" dirty="0" err="1"/>
              <a:t>م</a:t>
            </a:r>
            <a:r>
              <a:rPr lang="ar-IQ" sz="3600" b="1" dirty="0"/>
              <a:t>. </a:t>
            </a:r>
            <a:r>
              <a:rPr lang="ar-IQ" sz="3600" b="1" dirty="0" err="1"/>
              <a:t>ميساء</a:t>
            </a:r>
            <a:r>
              <a:rPr lang="ar-IQ" sz="3600" b="1" dirty="0"/>
              <a:t> طه حامد</a:t>
            </a: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35696" y="1052736"/>
            <a:ext cx="5688632" cy="936104"/>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600" b="1" dirty="0">
                <a:solidFill>
                  <a:schemeClr val="tx1"/>
                </a:solidFill>
              </a:rPr>
              <a:t>تعرّف الطهارة في الشرع</a:t>
            </a:r>
            <a:endParaRPr lang="en-US" sz="3600" dirty="0">
              <a:solidFill>
                <a:schemeClr val="tx1"/>
              </a:solidFill>
            </a:endParaRPr>
          </a:p>
        </p:txBody>
      </p:sp>
      <p:sp>
        <p:nvSpPr>
          <p:cNvPr id="7" name="Rounded Rectangle 6"/>
          <p:cNvSpPr/>
          <p:nvPr/>
        </p:nvSpPr>
        <p:spPr>
          <a:xfrm>
            <a:off x="611560" y="2790455"/>
            <a:ext cx="3816424" cy="792088"/>
          </a:xfrm>
          <a:prstGeom prst="roundRect">
            <a:avLst/>
          </a:prstGeom>
          <a:solidFill>
            <a:srgbClr val="D9F478"/>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IQ" sz="2800" b="1" dirty="0">
                <a:solidFill>
                  <a:schemeClr val="tx1"/>
                </a:solidFill>
              </a:rPr>
              <a:t>عدم رفع الحدث وإزالة النجس</a:t>
            </a:r>
            <a:endParaRPr lang="en-US" sz="2800" b="1" dirty="0">
              <a:solidFill>
                <a:schemeClr val="tx1"/>
              </a:solidFill>
            </a:endParaRPr>
          </a:p>
        </p:txBody>
      </p:sp>
      <p:sp>
        <p:nvSpPr>
          <p:cNvPr id="10" name="Rounded Rectangle 9"/>
          <p:cNvSpPr/>
          <p:nvPr/>
        </p:nvSpPr>
        <p:spPr>
          <a:xfrm>
            <a:off x="4942874" y="2862463"/>
            <a:ext cx="3744416" cy="72008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r>
              <a:rPr lang="ar-IQ" sz="2800" b="1" dirty="0">
                <a:solidFill>
                  <a:schemeClr val="tx1"/>
                </a:solidFill>
              </a:rPr>
              <a:t>رفع  الحدث وإزالة النجس</a:t>
            </a:r>
            <a:endParaRPr lang="en-US" sz="2800" dirty="0">
              <a:solidFill>
                <a:schemeClr val="tx1"/>
              </a:solidFill>
            </a:endParaRPr>
          </a:p>
        </p:txBody>
      </p:sp>
      <p:sp>
        <p:nvSpPr>
          <p:cNvPr id="11" name="Left Arrow 10"/>
          <p:cNvSpPr/>
          <p:nvPr/>
        </p:nvSpPr>
        <p:spPr>
          <a:xfrm>
            <a:off x="467544" y="4869160"/>
            <a:ext cx="1944216" cy="1224136"/>
          </a:xfrm>
          <a:prstGeom prst="leftArrow">
            <a:avLst/>
          </a:prstGeom>
          <a:solidFill>
            <a:srgbClr val="EC926E"/>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endParaRPr lang="en-US" sz="2800" b="1" dirty="0">
              <a:solidFill>
                <a:schemeClr val="tx1"/>
              </a:solidFill>
            </a:endParaRPr>
          </a:p>
        </p:txBody>
      </p:sp>
      <p:sp>
        <p:nvSpPr>
          <p:cNvPr id="12" name="Rounded Rectangle 11"/>
          <p:cNvSpPr/>
          <p:nvPr/>
        </p:nvSpPr>
        <p:spPr>
          <a:xfrm>
            <a:off x="7379822" y="116632"/>
            <a:ext cx="1728192" cy="47667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ايطار: </a:t>
            </a:r>
            <a:r>
              <a:rPr lang="ar-IQ" sz="3200" dirty="0">
                <a:solidFill>
                  <a:schemeClr val="tx1"/>
                </a:solidFill>
              </a:rPr>
              <a:t>1</a:t>
            </a:r>
          </a:p>
        </p:txBody>
      </p:sp>
    </p:spTree>
    <p:extLst>
      <p:ext uri="{BB962C8B-B14F-4D97-AF65-F5344CB8AC3E}">
        <p14:creationId xmlns:p14="http://schemas.microsoft.com/office/powerpoint/2010/main" val="253100717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3" descr="d4yJByHx_400x400.jpg"/>
          <p:cNvPicPr>
            <a:picLocks noGrp="1"/>
          </p:cNvPicPr>
          <p:nvPr>
            <p:ph idx="1"/>
          </p:nvPr>
        </p:nvPicPr>
        <p:blipFill>
          <a:blip r:embed="rId2" cstate="print">
            <a:clrChange>
              <a:clrFrom>
                <a:srgbClr val="FFFFFF"/>
              </a:clrFrom>
              <a:clrTo>
                <a:srgbClr val="FFFFFF">
                  <a:alpha val="0"/>
                </a:srgbClr>
              </a:clrTo>
            </a:clrChange>
          </a:blip>
          <a:stretch>
            <a:fillRect/>
          </a:stretch>
        </p:blipFill>
        <p:spPr>
          <a:xfrm>
            <a:off x="5436096" y="2060848"/>
            <a:ext cx="2376264" cy="1832763"/>
          </a:xfrm>
          <a:prstGeom prst="rect">
            <a:avLst/>
          </a:prstGeom>
        </p:spPr>
      </p:pic>
      <p:pic>
        <p:nvPicPr>
          <p:cNvPr id="5" name="صورة 24" descr="20160820-178.gif"/>
          <p:cNvPicPr/>
          <p:nvPr/>
        </p:nvPicPr>
        <p:blipFill>
          <a:blip r:embed="rId3" cstate="print"/>
          <a:stretch>
            <a:fillRect/>
          </a:stretch>
        </p:blipFill>
        <p:spPr>
          <a:xfrm>
            <a:off x="2123728" y="1295221"/>
            <a:ext cx="2440657" cy="2598390"/>
          </a:xfrm>
          <a:prstGeom prst="rect">
            <a:avLst/>
          </a:prstGeom>
        </p:spPr>
      </p:pic>
      <p:sp>
        <p:nvSpPr>
          <p:cNvPr id="7" name="Left Arrow 6"/>
          <p:cNvSpPr/>
          <p:nvPr/>
        </p:nvSpPr>
        <p:spPr>
          <a:xfrm>
            <a:off x="683568" y="4941168"/>
            <a:ext cx="2016224" cy="1224136"/>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Tree>
    <p:extLst>
      <p:ext uri="{BB962C8B-B14F-4D97-AF65-F5344CB8AC3E}">
        <p14:creationId xmlns:p14="http://schemas.microsoft.com/office/powerpoint/2010/main" val="50517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ar-IQ" b="1" dirty="0"/>
          </a:p>
          <a:p>
            <a:endParaRPr lang="ar-IQ" b="1" dirty="0"/>
          </a:p>
          <a:p>
            <a:endParaRPr lang="ar-IQ" b="1" dirty="0"/>
          </a:p>
          <a:p>
            <a:endParaRPr lang="ar-IQ" b="1" dirty="0"/>
          </a:p>
          <a:p>
            <a:endParaRPr lang="ar-IQ" b="1" dirty="0"/>
          </a:p>
          <a:p>
            <a:endParaRPr lang="ar-IQ" b="1" dirty="0"/>
          </a:p>
          <a:p>
            <a:endParaRPr lang="ar-IQ" b="1" dirty="0"/>
          </a:p>
          <a:p>
            <a:endParaRPr lang="ar-IQ" b="1" dirty="0"/>
          </a:p>
          <a:p>
            <a:endParaRPr lang="ar-IQ" dirty="0"/>
          </a:p>
        </p:txBody>
      </p:sp>
      <p:sp>
        <p:nvSpPr>
          <p:cNvPr id="4" name="Rounded Rectangle 3"/>
          <p:cNvSpPr/>
          <p:nvPr/>
        </p:nvSpPr>
        <p:spPr>
          <a:xfrm>
            <a:off x="1403648" y="761619"/>
            <a:ext cx="6264696" cy="792088"/>
          </a:xfrm>
          <a:prstGeom prst="roundRect">
            <a:avLst/>
          </a:prstGeom>
          <a:solidFill>
            <a:srgbClr val="F1ADEC"/>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من أنواع المياه التي يجوز التطهر بها </a:t>
            </a:r>
            <a:endParaRPr lang="ar-IQ" sz="2800" dirty="0">
              <a:solidFill>
                <a:schemeClr val="tx1"/>
              </a:solidFill>
            </a:endParaRPr>
          </a:p>
        </p:txBody>
      </p:sp>
      <p:sp>
        <p:nvSpPr>
          <p:cNvPr id="5" name="Rounded Rectangle 4"/>
          <p:cNvSpPr/>
          <p:nvPr/>
        </p:nvSpPr>
        <p:spPr>
          <a:xfrm>
            <a:off x="5000183" y="2132856"/>
            <a:ext cx="3600400" cy="72008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r>
              <a:rPr lang="ar-IQ" sz="2800" b="1" dirty="0">
                <a:solidFill>
                  <a:schemeClr val="tx1"/>
                </a:solidFill>
              </a:rPr>
              <a:t>المياه الملونة والمياه الغازية</a:t>
            </a:r>
            <a:endParaRPr lang="en-US" sz="2800" dirty="0">
              <a:solidFill>
                <a:schemeClr val="tx1"/>
              </a:solidFill>
            </a:endParaRPr>
          </a:p>
        </p:txBody>
      </p:sp>
      <p:sp>
        <p:nvSpPr>
          <p:cNvPr id="6" name="Rounded Rectangle 5"/>
          <p:cNvSpPr/>
          <p:nvPr/>
        </p:nvSpPr>
        <p:spPr>
          <a:xfrm>
            <a:off x="755576" y="2132856"/>
            <a:ext cx="3492388" cy="72008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2800" b="1" dirty="0">
                <a:solidFill>
                  <a:schemeClr val="tx1"/>
                </a:solidFill>
              </a:rPr>
              <a:t>ماء البئر</a:t>
            </a:r>
            <a:r>
              <a:rPr lang="ar-SA" sz="2800" b="1" dirty="0">
                <a:solidFill>
                  <a:schemeClr val="tx1"/>
                </a:solidFill>
              </a:rPr>
              <a:t> وماء المطر</a:t>
            </a:r>
            <a:endParaRPr lang="en-US" sz="2800" dirty="0">
              <a:solidFill>
                <a:schemeClr val="tx1"/>
              </a:solidFill>
            </a:endParaRPr>
          </a:p>
        </p:txBody>
      </p:sp>
      <p:sp>
        <p:nvSpPr>
          <p:cNvPr id="7" name="Rounded Rectangle 6"/>
          <p:cNvSpPr/>
          <p:nvPr/>
        </p:nvSpPr>
        <p:spPr>
          <a:xfrm>
            <a:off x="2987824" y="3429000"/>
            <a:ext cx="3816424" cy="720080"/>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r>
              <a:rPr lang="ar-IQ" sz="3200" b="1" dirty="0">
                <a:solidFill>
                  <a:schemeClr val="tx1"/>
                </a:solidFill>
              </a:rPr>
              <a:t>ماء الغسل</a:t>
            </a:r>
            <a:r>
              <a:rPr lang="ar-SA" sz="3200" b="1" dirty="0">
                <a:solidFill>
                  <a:schemeClr val="tx1"/>
                </a:solidFill>
              </a:rPr>
              <a:t> وماء الراكد</a:t>
            </a:r>
            <a:endParaRPr lang="en-US" sz="3200" dirty="0">
              <a:solidFill>
                <a:schemeClr val="tx1"/>
              </a:solidFill>
            </a:endParaRPr>
          </a:p>
        </p:txBody>
      </p:sp>
      <p:sp>
        <p:nvSpPr>
          <p:cNvPr id="8" name="Left Arrow 7"/>
          <p:cNvSpPr/>
          <p:nvPr/>
        </p:nvSpPr>
        <p:spPr>
          <a:xfrm>
            <a:off x="467544" y="4869160"/>
            <a:ext cx="1944216" cy="1224136"/>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endParaRPr lang="en-US" sz="2800" b="1" dirty="0">
              <a:solidFill>
                <a:schemeClr val="tx1"/>
              </a:solidFill>
            </a:endParaRPr>
          </a:p>
        </p:txBody>
      </p:sp>
    </p:spTree>
    <p:extLst>
      <p:ext uri="{BB962C8B-B14F-4D97-AF65-F5344CB8AC3E}">
        <p14:creationId xmlns:p14="http://schemas.microsoft.com/office/powerpoint/2010/main" val="5394034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8" descr="images (3).jpg"/>
          <p:cNvPicPr>
            <a:picLocks noGrp="1"/>
          </p:cNvPicPr>
          <p:nvPr>
            <p:ph idx="1"/>
          </p:nvPr>
        </p:nvPicPr>
        <p:blipFill>
          <a:blip r:embed="rId2" cstate="print"/>
          <a:stretch>
            <a:fillRect/>
          </a:stretch>
        </p:blipFill>
        <p:spPr>
          <a:xfrm>
            <a:off x="5364088" y="1412776"/>
            <a:ext cx="2143125" cy="2808312"/>
          </a:xfrm>
          <a:prstGeom prst="rect">
            <a:avLst/>
          </a:prstGeom>
        </p:spPr>
      </p:pic>
      <p:sp>
        <p:nvSpPr>
          <p:cNvPr id="6" name="Rounded Rectangle 5"/>
          <p:cNvSpPr/>
          <p:nvPr/>
        </p:nvSpPr>
        <p:spPr>
          <a:xfrm>
            <a:off x="1979712" y="1412776"/>
            <a:ext cx="2592288" cy="2808312"/>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إجابتك خاطئة لكن  استمر في المحاولة </a:t>
            </a:r>
            <a:endParaRPr lang="en-US" sz="2800" dirty="0">
              <a:solidFill>
                <a:schemeClr val="tx1"/>
              </a:solidFill>
            </a:endParaRPr>
          </a:p>
        </p:txBody>
      </p:sp>
      <p:sp>
        <p:nvSpPr>
          <p:cNvPr id="7" name="Left Arrow 6"/>
          <p:cNvSpPr/>
          <p:nvPr/>
        </p:nvSpPr>
        <p:spPr>
          <a:xfrm>
            <a:off x="323528" y="4941168"/>
            <a:ext cx="2376264" cy="1440160"/>
          </a:xfrm>
          <a:prstGeom prst="lef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يجب أن تعود</a:t>
            </a:r>
            <a:endParaRPr lang="en-US" sz="2400" dirty="0">
              <a:solidFill>
                <a:schemeClr val="tx1"/>
              </a:solidFill>
            </a:endParaRPr>
          </a:p>
        </p:txBody>
      </p:sp>
    </p:spTree>
    <p:extLst>
      <p:ext uri="{BB962C8B-B14F-4D97-AF65-F5344CB8AC3E}">
        <p14:creationId xmlns:p14="http://schemas.microsoft.com/office/powerpoint/2010/main" val="9125588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123728" y="836712"/>
            <a:ext cx="5040560" cy="864096"/>
          </a:xfrm>
          <a:prstGeom prst="roundRect">
            <a:avLst/>
          </a:prstGeom>
          <a:solidFill>
            <a:srgbClr val="A359F5"/>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600" b="1" dirty="0">
                <a:solidFill>
                  <a:schemeClr val="tx1"/>
                </a:solidFill>
              </a:rPr>
              <a:t>تطهر جلود الميتة  ب</a:t>
            </a:r>
            <a:endParaRPr lang="en-US" sz="3600" dirty="0">
              <a:solidFill>
                <a:schemeClr val="tx1"/>
              </a:solidFill>
            </a:endParaRPr>
          </a:p>
        </p:txBody>
      </p:sp>
      <p:sp>
        <p:nvSpPr>
          <p:cNvPr id="5" name="Rounded Rectangle 4"/>
          <p:cNvSpPr/>
          <p:nvPr/>
        </p:nvSpPr>
        <p:spPr>
          <a:xfrm>
            <a:off x="5868144" y="2132856"/>
            <a:ext cx="2880320" cy="79208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ماء مشمس</a:t>
            </a:r>
            <a:endParaRPr lang="en-US" sz="3200" dirty="0">
              <a:solidFill>
                <a:schemeClr val="tx1"/>
              </a:solidFill>
            </a:endParaRPr>
          </a:p>
        </p:txBody>
      </p:sp>
      <p:sp>
        <p:nvSpPr>
          <p:cNvPr id="6" name="Rounded Rectangle 5"/>
          <p:cNvSpPr/>
          <p:nvPr/>
        </p:nvSpPr>
        <p:spPr>
          <a:xfrm>
            <a:off x="1115616" y="2132856"/>
            <a:ext cx="2736304" cy="792088"/>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ماء مستعمل</a:t>
            </a:r>
            <a:endParaRPr lang="en-US" sz="2800" dirty="0">
              <a:solidFill>
                <a:schemeClr val="tx1"/>
              </a:solidFill>
            </a:endParaRPr>
          </a:p>
        </p:txBody>
      </p:sp>
      <p:sp>
        <p:nvSpPr>
          <p:cNvPr id="7" name="Rounded Rectangle 6"/>
          <p:cNvSpPr/>
          <p:nvPr/>
        </p:nvSpPr>
        <p:spPr>
          <a:xfrm>
            <a:off x="3131840" y="3561747"/>
            <a:ext cx="3600400" cy="79208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sz="3600" b="1" dirty="0">
                <a:solidFill>
                  <a:schemeClr val="tx1"/>
                </a:solidFill>
              </a:rPr>
              <a:t>بالدباغ</a:t>
            </a:r>
            <a:endParaRPr lang="en-US" sz="3600" dirty="0">
              <a:solidFill>
                <a:schemeClr val="tx1"/>
              </a:solidFill>
            </a:endParaRPr>
          </a:p>
        </p:txBody>
      </p:sp>
      <p:sp>
        <p:nvSpPr>
          <p:cNvPr id="10" name="Left Arrow 9"/>
          <p:cNvSpPr/>
          <p:nvPr/>
        </p:nvSpPr>
        <p:spPr>
          <a:xfrm>
            <a:off x="395536" y="4869160"/>
            <a:ext cx="1728192" cy="1008112"/>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Tree>
    <p:extLst>
      <p:ext uri="{BB962C8B-B14F-4D97-AF65-F5344CB8AC3E}">
        <p14:creationId xmlns:p14="http://schemas.microsoft.com/office/powerpoint/2010/main" val="25437789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0" descr="-zVjB6_-_400x400.jpg"/>
          <p:cNvPicPr>
            <a:picLocks noGrp="1"/>
          </p:cNvPicPr>
          <p:nvPr>
            <p:ph idx="1"/>
          </p:nvPr>
        </p:nvPicPr>
        <p:blipFill>
          <a:blip r:embed="rId2" cstate="print"/>
          <a:stretch>
            <a:fillRect/>
          </a:stretch>
        </p:blipFill>
        <p:spPr>
          <a:xfrm>
            <a:off x="4860032" y="1222065"/>
            <a:ext cx="3333750" cy="3333750"/>
          </a:xfrm>
          <a:prstGeom prst="rect">
            <a:avLst/>
          </a:prstGeom>
        </p:spPr>
      </p:pic>
      <p:sp>
        <p:nvSpPr>
          <p:cNvPr id="5" name="Rounded Rectangle 4"/>
          <p:cNvSpPr/>
          <p:nvPr/>
        </p:nvSpPr>
        <p:spPr>
          <a:xfrm>
            <a:off x="1767553" y="1124744"/>
            <a:ext cx="2520280" cy="3528392"/>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كم أنت ذكي لننطلق سويا</a:t>
            </a:r>
            <a:endParaRPr lang="en-US" sz="3200" dirty="0">
              <a:solidFill>
                <a:schemeClr val="tx1"/>
              </a:solidFill>
            </a:endParaRPr>
          </a:p>
        </p:txBody>
      </p:sp>
      <p:sp>
        <p:nvSpPr>
          <p:cNvPr id="6" name="Left Arrow 5"/>
          <p:cNvSpPr/>
          <p:nvPr/>
        </p:nvSpPr>
        <p:spPr>
          <a:xfrm>
            <a:off x="463078" y="4869160"/>
            <a:ext cx="1728192" cy="1008112"/>
          </a:xfrm>
          <a:prstGeom prst="lef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Tree>
    <p:extLst>
      <p:ext uri="{BB962C8B-B14F-4D97-AF65-F5344CB8AC3E}">
        <p14:creationId xmlns:p14="http://schemas.microsoft.com/office/powerpoint/2010/main" val="18627545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endParaRPr lang="ar-IQ" sz="6600" b="1" dirty="0"/>
          </a:p>
          <a:p>
            <a:pPr algn="ctr"/>
            <a:endParaRPr lang="ar-IQ" sz="6600" b="1" dirty="0"/>
          </a:p>
          <a:p>
            <a:pPr marL="0" indent="0" algn="ctr">
              <a:buNone/>
            </a:pPr>
            <a:r>
              <a:rPr lang="ar-IQ" sz="6600" b="1" dirty="0"/>
              <a:t>الوضوء</a:t>
            </a:r>
          </a:p>
        </p:txBody>
      </p:sp>
    </p:spTree>
    <p:extLst>
      <p:ext uri="{BB962C8B-B14F-4D97-AF65-F5344CB8AC3E}">
        <p14:creationId xmlns:p14="http://schemas.microsoft.com/office/powerpoint/2010/main" val="37775966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35696" y="914745"/>
            <a:ext cx="5544616" cy="98161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600" dirty="0">
                <a:solidFill>
                  <a:schemeClr val="tx1"/>
                </a:solidFill>
              </a:rPr>
              <a:t>من شروط الوضوء</a:t>
            </a:r>
            <a:endParaRPr lang="en-US" sz="3600" dirty="0">
              <a:solidFill>
                <a:schemeClr val="tx1"/>
              </a:solidFill>
            </a:endParaRPr>
          </a:p>
        </p:txBody>
      </p:sp>
      <p:sp>
        <p:nvSpPr>
          <p:cNvPr id="5" name="Rounded Rectangle 4"/>
          <p:cNvSpPr/>
          <p:nvPr/>
        </p:nvSpPr>
        <p:spPr>
          <a:xfrm>
            <a:off x="4999312" y="2547102"/>
            <a:ext cx="2880320" cy="864096"/>
          </a:xfrm>
          <a:prstGeom prst="roundRect">
            <a:avLst/>
          </a:prstGeom>
          <a:solidFill>
            <a:srgbClr val="D9A7C8"/>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التيمم  وغسل الوجه</a:t>
            </a:r>
            <a:endParaRPr lang="en-US" sz="2800" dirty="0">
              <a:solidFill>
                <a:schemeClr val="tx1"/>
              </a:solidFill>
            </a:endParaRPr>
          </a:p>
        </p:txBody>
      </p:sp>
      <p:sp>
        <p:nvSpPr>
          <p:cNvPr id="6" name="Rounded Rectangle 5"/>
          <p:cNvSpPr/>
          <p:nvPr/>
        </p:nvSpPr>
        <p:spPr>
          <a:xfrm>
            <a:off x="1327285" y="2547102"/>
            <a:ext cx="2952328" cy="79208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النية والبسملة</a:t>
            </a:r>
            <a:endParaRPr lang="en-US" sz="2800" b="1" dirty="0">
              <a:solidFill>
                <a:schemeClr val="tx1"/>
              </a:solidFill>
            </a:endParaRPr>
          </a:p>
        </p:txBody>
      </p:sp>
      <p:sp>
        <p:nvSpPr>
          <p:cNvPr id="7" name="Rounded Rectangle 6"/>
          <p:cNvSpPr/>
          <p:nvPr/>
        </p:nvSpPr>
        <p:spPr>
          <a:xfrm>
            <a:off x="3131840" y="4077072"/>
            <a:ext cx="3744416" cy="864096"/>
          </a:xfrm>
          <a:prstGeom prst="roundRect">
            <a:avLst/>
          </a:prstGeom>
          <a:solidFill>
            <a:srgbClr val="E0A0D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الإسلام والتمييز</a:t>
            </a:r>
            <a:endParaRPr lang="en-US" sz="2800" dirty="0">
              <a:solidFill>
                <a:schemeClr val="tx1"/>
              </a:solidFill>
            </a:endParaRPr>
          </a:p>
        </p:txBody>
      </p:sp>
      <p:sp>
        <p:nvSpPr>
          <p:cNvPr id="10" name="Left Arrow 9"/>
          <p:cNvSpPr/>
          <p:nvPr/>
        </p:nvSpPr>
        <p:spPr>
          <a:xfrm>
            <a:off x="611560" y="5229200"/>
            <a:ext cx="1584176" cy="1008112"/>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
        <p:nvSpPr>
          <p:cNvPr id="11" name="Rounded Rectangle 10"/>
          <p:cNvSpPr/>
          <p:nvPr/>
        </p:nvSpPr>
        <p:spPr>
          <a:xfrm>
            <a:off x="7657129" y="268415"/>
            <a:ext cx="1224136" cy="43204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اطار:2</a:t>
            </a:r>
          </a:p>
        </p:txBody>
      </p:sp>
    </p:spTree>
    <p:extLst>
      <p:ext uri="{BB962C8B-B14F-4D97-AF65-F5344CB8AC3E}">
        <p14:creationId xmlns:p14="http://schemas.microsoft.com/office/powerpoint/2010/main" val="21314022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 descr="تنزيل.jpg"/>
          <p:cNvPicPr>
            <a:picLocks noGrp="1"/>
          </p:cNvPicPr>
          <p:nvPr>
            <p:ph idx="1"/>
          </p:nvPr>
        </p:nvPicPr>
        <p:blipFill>
          <a:blip r:embed="rId2" cstate="print"/>
          <a:stretch>
            <a:fillRect/>
          </a:stretch>
        </p:blipFill>
        <p:spPr>
          <a:xfrm>
            <a:off x="5220072" y="1340768"/>
            <a:ext cx="2305050" cy="2952328"/>
          </a:xfrm>
          <a:prstGeom prst="rect">
            <a:avLst/>
          </a:prstGeom>
        </p:spPr>
      </p:pic>
      <p:sp>
        <p:nvSpPr>
          <p:cNvPr id="5" name="Rounded Rectangle 4"/>
          <p:cNvSpPr/>
          <p:nvPr/>
        </p:nvSpPr>
        <p:spPr>
          <a:xfrm>
            <a:off x="1907704" y="1268760"/>
            <a:ext cx="2448272" cy="3024336"/>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آه.. إجابتك خاطئة ركز واستمر في المحاولة</a:t>
            </a:r>
            <a:endParaRPr lang="en-US" sz="3200" b="1" dirty="0">
              <a:solidFill>
                <a:schemeClr val="tx1"/>
              </a:solidFill>
            </a:endParaRPr>
          </a:p>
        </p:txBody>
      </p:sp>
      <p:sp>
        <p:nvSpPr>
          <p:cNvPr id="6" name="Left Arrow 5"/>
          <p:cNvSpPr/>
          <p:nvPr/>
        </p:nvSpPr>
        <p:spPr>
          <a:xfrm>
            <a:off x="323528" y="4941168"/>
            <a:ext cx="2376264" cy="1440160"/>
          </a:xfrm>
          <a:prstGeom prst="leftArrow">
            <a:avLst/>
          </a:prstGeom>
          <a:solidFill>
            <a:srgbClr val="EC926E"/>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يجب أن تعود</a:t>
            </a:r>
            <a:endParaRPr lang="en-US" sz="2400" dirty="0">
              <a:solidFill>
                <a:schemeClr val="tx1"/>
              </a:solidFill>
            </a:endParaRPr>
          </a:p>
        </p:txBody>
      </p:sp>
    </p:spTree>
    <p:extLst>
      <p:ext uri="{BB962C8B-B14F-4D97-AF65-F5344CB8AC3E}">
        <p14:creationId xmlns:p14="http://schemas.microsoft.com/office/powerpoint/2010/main" val="4074412291"/>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63687" y="1448780"/>
            <a:ext cx="6015317" cy="79208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من فروض الوضوء غسل الكعبين قبل اليدين</a:t>
            </a:r>
            <a:endParaRPr lang="en-US" sz="2800" b="1" dirty="0">
              <a:solidFill>
                <a:schemeClr val="tx1"/>
              </a:solidFill>
            </a:endParaRPr>
          </a:p>
        </p:txBody>
      </p:sp>
      <p:sp>
        <p:nvSpPr>
          <p:cNvPr id="8" name="Rounded Rectangle 7"/>
          <p:cNvSpPr/>
          <p:nvPr/>
        </p:nvSpPr>
        <p:spPr>
          <a:xfrm>
            <a:off x="5616116" y="2861953"/>
            <a:ext cx="1332148" cy="7200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نعم</a:t>
            </a:r>
            <a:endParaRPr lang="en-US" sz="2400" dirty="0">
              <a:solidFill>
                <a:schemeClr val="tx1"/>
              </a:solidFill>
            </a:endParaRPr>
          </a:p>
        </p:txBody>
      </p:sp>
      <p:sp>
        <p:nvSpPr>
          <p:cNvPr id="9" name="Rounded Rectangle 8"/>
          <p:cNvSpPr/>
          <p:nvPr/>
        </p:nvSpPr>
        <p:spPr>
          <a:xfrm>
            <a:off x="2741422" y="2861953"/>
            <a:ext cx="1368152" cy="72008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4000" b="1" dirty="0">
                <a:solidFill>
                  <a:schemeClr val="tx1"/>
                </a:solidFill>
              </a:rPr>
              <a:t>ل</a:t>
            </a:r>
            <a:r>
              <a:rPr lang="ar-IQ" sz="4000" b="1" dirty="0"/>
              <a:t>ا</a:t>
            </a:r>
            <a:endParaRPr lang="en-US" sz="4000" b="1" dirty="0"/>
          </a:p>
        </p:txBody>
      </p:sp>
      <p:sp>
        <p:nvSpPr>
          <p:cNvPr id="12" name="Left Arrow 11"/>
          <p:cNvSpPr/>
          <p:nvPr/>
        </p:nvSpPr>
        <p:spPr>
          <a:xfrm>
            <a:off x="680919" y="5085184"/>
            <a:ext cx="1800200" cy="1080120"/>
          </a:xfrm>
          <a:prstGeom prst="lef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Tree>
    <p:extLst>
      <p:ext uri="{BB962C8B-B14F-4D97-AF65-F5344CB8AC3E}">
        <p14:creationId xmlns:p14="http://schemas.microsoft.com/office/powerpoint/2010/main" val="1259511017"/>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741368"/>
          </a:xfrm>
        </p:spPr>
        <p:txBody>
          <a:bodyPr/>
          <a:lstStyle/>
          <a:p>
            <a:endParaRPr lang="ar-IQ" b="1" dirty="0"/>
          </a:p>
          <a:p>
            <a:pPr algn="r"/>
            <a:r>
              <a:rPr lang="ar-IQ" b="1" dirty="0"/>
              <a:t>      تعريف التعليم المبرمج:</a:t>
            </a:r>
          </a:p>
          <a:p>
            <a:r>
              <a:rPr lang="en-US" dirty="0"/>
              <a:t> </a:t>
            </a:r>
          </a:p>
        </p:txBody>
      </p:sp>
      <p:sp>
        <p:nvSpPr>
          <p:cNvPr id="4" name="Rounded Rectangle 3"/>
          <p:cNvSpPr/>
          <p:nvPr/>
        </p:nvSpPr>
        <p:spPr>
          <a:xfrm>
            <a:off x="467544" y="1052736"/>
            <a:ext cx="8099176" cy="1368152"/>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IQ" sz="2400" b="1" dirty="0">
                <a:solidFill>
                  <a:schemeClr val="bg1"/>
                </a:solidFill>
              </a:rPr>
              <a:t>هو طريقة في تفرد التعليم تقوم على تقسيم الموضوع الدراسي أو المهمة المراد تعليمها إلى مجموعة من الأفكار أو الخطوات المرتبة ترتيبا منطقيا متسلسلا تهدف إلى مجملها إلى تحقيق  أهداف تعليمية محددة </a:t>
            </a:r>
            <a:endParaRPr lang="en-US" sz="2400" dirty="0">
              <a:solidFill>
                <a:schemeClr val="bg1"/>
              </a:solidFill>
            </a:endParaRPr>
          </a:p>
        </p:txBody>
      </p:sp>
      <p:pic>
        <p:nvPicPr>
          <p:cNvPr id="5" name="صورة 3" descr="كيف-تتحلى-بمهارة-ضبط-تلاميذك-فى-الفصل؟.jpg"/>
          <p:cNvPicPr/>
          <p:nvPr/>
        </p:nvPicPr>
        <p:blipFill>
          <a:blip r:embed="rId2" cstate="print"/>
          <a:stretch>
            <a:fillRect/>
          </a:stretch>
        </p:blipFill>
        <p:spPr>
          <a:xfrm>
            <a:off x="395536" y="2564904"/>
            <a:ext cx="8171184" cy="4104456"/>
          </a:xfrm>
          <a:prstGeom prst="rect">
            <a:avLst/>
          </a:prstGeom>
        </p:spPr>
      </p:pic>
    </p:spTree>
    <p:extLst>
      <p:ext uri="{BB962C8B-B14F-4D97-AF65-F5344CB8AC3E}">
        <p14:creationId xmlns:p14="http://schemas.microsoft.com/office/powerpoint/2010/main" val="4121736027"/>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3" descr="images.jpg"/>
          <p:cNvPicPr>
            <a:picLocks noGrp="1"/>
          </p:cNvPicPr>
          <p:nvPr>
            <p:ph idx="1"/>
          </p:nvPr>
        </p:nvPicPr>
        <p:blipFill>
          <a:blip r:embed="rId2" cstate="print"/>
          <a:stretch>
            <a:fillRect/>
          </a:stretch>
        </p:blipFill>
        <p:spPr>
          <a:xfrm>
            <a:off x="6660232" y="1565920"/>
            <a:ext cx="2114550" cy="2162175"/>
          </a:xfrm>
          <a:prstGeom prst="rect">
            <a:avLst/>
          </a:prstGeom>
        </p:spPr>
      </p:pic>
      <p:pic>
        <p:nvPicPr>
          <p:cNvPr id="5" name="صورة 8" descr="unnamed (1).png"/>
          <p:cNvPicPr/>
          <p:nvPr/>
        </p:nvPicPr>
        <p:blipFill>
          <a:blip r:embed="rId3" cstate="print"/>
          <a:stretch>
            <a:fillRect/>
          </a:stretch>
        </p:blipFill>
        <p:spPr>
          <a:xfrm>
            <a:off x="3779912" y="1556792"/>
            <a:ext cx="2520280" cy="2475904"/>
          </a:xfrm>
          <a:prstGeom prst="rect">
            <a:avLst/>
          </a:prstGeom>
        </p:spPr>
      </p:pic>
      <p:sp>
        <p:nvSpPr>
          <p:cNvPr id="6" name="Rounded Rectangle 5"/>
          <p:cNvSpPr/>
          <p:nvPr/>
        </p:nvSpPr>
        <p:spPr>
          <a:xfrm>
            <a:off x="971600" y="1556792"/>
            <a:ext cx="2304256" cy="2736304"/>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إجابتك خاطئة لكن استمر في المحاولة</a:t>
            </a:r>
            <a:endParaRPr lang="en-US" sz="2800" b="1" dirty="0">
              <a:solidFill>
                <a:schemeClr val="tx1"/>
              </a:solidFill>
            </a:endParaRPr>
          </a:p>
        </p:txBody>
      </p:sp>
      <p:sp>
        <p:nvSpPr>
          <p:cNvPr id="7" name="Left Arrow 6"/>
          <p:cNvSpPr/>
          <p:nvPr/>
        </p:nvSpPr>
        <p:spPr>
          <a:xfrm>
            <a:off x="437129" y="4965485"/>
            <a:ext cx="1872208" cy="1368152"/>
          </a:xfrm>
          <a:prstGeom prst="lef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يجب ان تعود</a:t>
            </a:r>
          </a:p>
        </p:txBody>
      </p:sp>
    </p:spTree>
    <p:extLst>
      <p:ext uri="{BB962C8B-B14F-4D97-AF65-F5344CB8AC3E}">
        <p14:creationId xmlns:p14="http://schemas.microsoft.com/office/powerpoint/2010/main" val="728259370"/>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endParaRPr lang="ar-IQ" sz="6000" b="1" dirty="0"/>
          </a:p>
          <a:p>
            <a:pPr algn="ctr"/>
            <a:endParaRPr lang="ar-IQ" sz="6000" b="1" dirty="0"/>
          </a:p>
          <a:p>
            <a:pPr marL="0" indent="0" algn="ctr">
              <a:buNone/>
            </a:pPr>
            <a:r>
              <a:rPr lang="ar-IQ" sz="6000" b="1" dirty="0"/>
              <a:t>التيمم</a:t>
            </a:r>
          </a:p>
        </p:txBody>
      </p:sp>
    </p:spTree>
    <p:extLst>
      <p:ext uri="{BB962C8B-B14F-4D97-AF65-F5344CB8AC3E}">
        <p14:creationId xmlns:p14="http://schemas.microsoft.com/office/powerpoint/2010/main" val="182112492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51674" y="980728"/>
            <a:ext cx="7488832" cy="1008112"/>
          </a:xfrm>
          <a:prstGeom prst="roundRect">
            <a:avLst/>
          </a:prstGeom>
          <a:solidFill>
            <a:srgbClr val="D9A7C8"/>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أذا تيمم فاقد الماء فصلى ثم وجد الماء ومازال الوقت يسمح بإعادة الصلاة </a:t>
            </a:r>
            <a:endParaRPr lang="en-US" sz="2800" b="1" dirty="0">
              <a:solidFill>
                <a:schemeClr val="tx1"/>
              </a:solidFill>
            </a:endParaRPr>
          </a:p>
        </p:txBody>
      </p:sp>
      <p:sp>
        <p:nvSpPr>
          <p:cNvPr id="5" name="Rounded Rectangle 4"/>
          <p:cNvSpPr/>
          <p:nvPr/>
        </p:nvSpPr>
        <p:spPr>
          <a:xfrm>
            <a:off x="4696090" y="2888940"/>
            <a:ext cx="3143636" cy="64807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لا يبطل التيمم</a:t>
            </a:r>
            <a:endParaRPr lang="en-US" sz="2800" dirty="0">
              <a:solidFill>
                <a:schemeClr val="tx1"/>
              </a:solidFill>
            </a:endParaRPr>
          </a:p>
        </p:txBody>
      </p:sp>
      <p:sp>
        <p:nvSpPr>
          <p:cNvPr id="6" name="Rounded Rectangle 5"/>
          <p:cNvSpPr/>
          <p:nvPr/>
        </p:nvSpPr>
        <p:spPr>
          <a:xfrm>
            <a:off x="971600" y="2888940"/>
            <a:ext cx="2952328" cy="7200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يبطل التيمم</a:t>
            </a:r>
            <a:endParaRPr lang="en-US" sz="2800" b="1" dirty="0">
              <a:solidFill>
                <a:schemeClr val="tx1"/>
              </a:solidFill>
            </a:endParaRPr>
          </a:p>
        </p:txBody>
      </p:sp>
      <p:sp>
        <p:nvSpPr>
          <p:cNvPr id="7" name="Left Arrow 6"/>
          <p:cNvSpPr/>
          <p:nvPr/>
        </p:nvSpPr>
        <p:spPr>
          <a:xfrm>
            <a:off x="647564" y="4869160"/>
            <a:ext cx="1800200" cy="11521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600" b="1" dirty="0">
                <a:solidFill>
                  <a:schemeClr val="tx1"/>
                </a:solidFill>
              </a:rPr>
              <a:t>التالي</a:t>
            </a:r>
          </a:p>
        </p:txBody>
      </p:sp>
      <p:sp>
        <p:nvSpPr>
          <p:cNvPr id="8" name="Rounded Rectangle 7"/>
          <p:cNvSpPr/>
          <p:nvPr/>
        </p:nvSpPr>
        <p:spPr>
          <a:xfrm>
            <a:off x="7668344" y="116632"/>
            <a:ext cx="1368152" cy="50405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اطار: 3</a:t>
            </a:r>
          </a:p>
        </p:txBody>
      </p:sp>
    </p:spTree>
    <p:extLst>
      <p:ext uri="{BB962C8B-B14F-4D97-AF65-F5344CB8AC3E}">
        <p14:creationId xmlns:p14="http://schemas.microsoft.com/office/powerpoint/2010/main" val="4257517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7" descr="images (4).jpg"/>
          <p:cNvPicPr>
            <a:picLocks noGrp="1"/>
          </p:cNvPicPr>
          <p:nvPr>
            <p:ph idx="1"/>
          </p:nvPr>
        </p:nvPicPr>
        <p:blipFill>
          <a:blip r:embed="rId2" cstate="print"/>
          <a:stretch>
            <a:fillRect/>
          </a:stretch>
        </p:blipFill>
        <p:spPr>
          <a:xfrm>
            <a:off x="5220072" y="1196752"/>
            <a:ext cx="2143125" cy="3528392"/>
          </a:xfrm>
          <a:prstGeom prst="rect">
            <a:avLst/>
          </a:prstGeom>
        </p:spPr>
      </p:pic>
      <p:sp>
        <p:nvSpPr>
          <p:cNvPr id="5" name="Rounded Rectangle 4"/>
          <p:cNvSpPr/>
          <p:nvPr/>
        </p:nvSpPr>
        <p:spPr>
          <a:xfrm>
            <a:off x="1835696" y="1196752"/>
            <a:ext cx="2376264" cy="352839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بوركت أيها الأخ العزيز  لنتابع الرحلة</a:t>
            </a:r>
            <a:endParaRPr lang="en-US" sz="3200" b="1" dirty="0">
              <a:solidFill>
                <a:schemeClr val="tx1"/>
              </a:solidFill>
            </a:endParaRPr>
          </a:p>
        </p:txBody>
      </p:sp>
      <p:sp>
        <p:nvSpPr>
          <p:cNvPr id="6" name="Left Arrow 5"/>
          <p:cNvSpPr/>
          <p:nvPr/>
        </p:nvSpPr>
        <p:spPr>
          <a:xfrm>
            <a:off x="525614" y="5085184"/>
            <a:ext cx="2174177" cy="1105308"/>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التالي</a:t>
            </a:r>
          </a:p>
        </p:txBody>
      </p:sp>
    </p:spTree>
    <p:extLst>
      <p:ext uri="{BB962C8B-B14F-4D97-AF65-F5344CB8AC3E}">
        <p14:creationId xmlns:p14="http://schemas.microsoft.com/office/powerpoint/2010/main" val="32304721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004048" y="2649052"/>
            <a:ext cx="2736304" cy="79208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السفر</a:t>
            </a:r>
            <a:endParaRPr lang="en-US" sz="2800" dirty="0">
              <a:solidFill>
                <a:schemeClr val="tx1"/>
              </a:solidFill>
            </a:endParaRPr>
          </a:p>
        </p:txBody>
      </p:sp>
      <p:sp>
        <p:nvSpPr>
          <p:cNvPr id="5" name="Rounded Rectangle 4"/>
          <p:cNvSpPr/>
          <p:nvPr/>
        </p:nvSpPr>
        <p:spPr>
          <a:xfrm>
            <a:off x="1781690" y="1052736"/>
            <a:ext cx="5544616" cy="864096"/>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الأسباب التي تبيح للإنسان التيمم</a:t>
            </a:r>
            <a:endParaRPr lang="en-US" sz="2800" dirty="0">
              <a:solidFill>
                <a:schemeClr val="tx1"/>
              </a:solidFill>
            </a:endParaRPr>
          </a:p>
        </p:txBody>
      </p:sp>
      <p:sp>
        <p:nvSpPr>
          <p:cNvPr id="6" name="Rounded Rectangle 5"/>
          <p:cNvSpPr/>
          <p:nvPr/>
        </p:nvSpPr>
        <p:spPr>
          <a:xfrm>
            <a:off x="3059832" y="3933056"/>
            <a:ext cx="2988332" cy="7200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الخوف من الماء </a:t>
            </a:r>
            <a:endParaRPr lang="en-US" sz="2800" b="1" dirty="0">
              <a:solidFill>
                <a:schemeClr val="tx1"/>
              </a:solidFill>
            </a:endParaRPr>
          </a:p>
        </p:txBody>
      </p:sp>
      <p:sp>
        <p:nvSpPr>
          <p:cNvPr id="7" name="Rounded Rectangle 6"/>
          <p:cNvSpPr/>
          <p:nvPr/>
        </p:nvSpPr>
        <p:spPr>
          <a:xfrm>
            <a:off x="1073079" y="2649052"/>
            <a:ext cx="2592288" cy="79208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النوم</a:t>
            </a:r>
            <a:endParaRPr lang="en-US" sz="2800" b="1" dirty="0">
              <a:solidFill>
                <a:schemeClr val="tx1"/>
              </a:solidFill>
            </a:endParaRPr>
          </a:p>
        </p:txBody>
      </p:sp>
      <p:sp>
        <p:nvSpPr>
          <p:cNvPr id="8" name="Left Arrow 7"/>
          <p:cNvSpPr/>
          <p:nvPr/>
        </p:nvSpPr>
        <p:spPr>
          <a:xfrm>
            <a:off x="755576" y="4869160"/>
            <a:ext cx="1872208" cy="1008112"/>
          </a:xfrm>
          <a:prstGeom prst="lef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التالي</a:t>
            </a:r>
          </a:p>
        </p:txBody>
      </p:sp>
    </p:spTree>
    <p:extLst>
      <p:ext uri="{BB962C8B-B14F-4D97-AF65-F5344CB8AC3E}">
        <p14:creationId xmlns:p14="http://schemas.microsoft.com/office/powerpoint/2010/main" val="16077417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9" descr="images (2).jpg"/>
          <p:cNvPicPr>
            <a:picLocks noGrp="1"/>
          </p:cNvPicPr>
          <p:nvPr>
            <p:ph idx="1"/>
          </p:nvPr>
        </p:nvPicPr>
        <p:blipFill>
          <a:blip r:embed="rId2" cstate="print"/>
          <a:stretch>
            <a:fillRect/>
          </a:stretch>
        </p:blipFill>
        <p:spPr>
          <a:xfrm>
            <a:off x="6444208" y="672480"/>
            <a:ext cx="1933575" cy="2362200"/>
          </a:xfrm>
          <a:prstGeom prst="rect">
            <a:avLst/>
          </a:prstGeom>
        </p:spPr>
      </p:pic>
      <p:pic>
        <p:nvPicPr>
          <p:cNvPr id="5" name="صورة 8" descr="unnamed (1).png"/>
          <p:cNvPicPr/>
          <p:nvPr/>
        </p:nvPicPr>
        <p:blipFill>
          <a:blip r:embed="rId3" cstate="print"/>
          <a:stretch>
            <a:fillRect/>
          </a:stretch>
        </p:blipFill>
        <p:spPr>
          <a:xfrm>
            <a:off x="3635896" y="1745695"/>
            <a:ext cx="2520280" cy="2577970"/>
          </a:xfrm>
          <a:prstGeom prst="rect">
            <a:avLst/>
          </a:prstGeom>
        </p:spPr>
      </p:pic>
      <p:sp>
        <p:nvSpPr>
          <p:cNvPr id="6" name="Rounded Rectangle 5"/>
          <p:cNvSpPr/>
          <p:nvPr/>
        </p:nvSpPr>
        <p:spPr>
          <a:xfrm>
            <a:off x="1331640" y="1659369"/>
            <a:ext cx="1872208" cy="26642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إجابتك خاطئة , لكن حاول فأنت رائع</a:t>
            </a:r>
            <a:endParaRPr lang="en-US" sz="2800" dirty="0">
              <a:solidFill>
                <a:schemeClr val="tx1"/>
              </a:solidFill>
            </a:endParaRPr>
          </a:p>
        </p:txBody>
      </p:sp>
      <p:sp>
        <p:nvSpPr>
          <p:cNvPr id="7" name="Left Arrow 6"/>
          <p:cNvSpPr/>
          <p:nvPr/>
        </p:nvSpPr>
        <p:spPr>
          <a:xfrm>
            <a:off x="395536" y="4653136"/>
            <a:ext cx="2304256" cy="1152128"/>
          </a:xfrm>
          <a:prstGeom prst="lef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يجب ان تعود</a:t>
            </a:r>
          </a:p>
        </p:txBody>
      </p:sp>
    </p:spTree>
    <p:extLst>
      <p:ext uri="{BB962C8B-B14F-4D97-AF65-F5344CB8AC3E}">
        <p14:creationId xmlns:p14="http://schemas.microsoft.com/office/powerpoint/2010/main" val="37690228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907704" y="764704"/>
            <a:ext cx="4968552" cy="1008112"/>
          </a:xfrm>
          <a:prstGeom prst="roundRect">
            <a:avLst/>
          </a:prstGeom>
          <a:solidFill>
            <a:srgbClr val="F7A7EC"/>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مبطلات التيمم</a:t>
            </a:r>
            <a:endParaRPr lang="en-US" sz="3200" dirty="0">
              <a:solidFill>
                <a:schemeClr val="tx1"/>
              </a:solidFill>
            </a:endParaRPr>
          </a:p>
        </p:txBody>
      </p:sp>
      <p:sp>
        <p:nvSpPr>
          <p:cNvPr id="5" name="Rounded Rectangle 4"/>
          <p:cNvSpPr/>
          <p:nvPr/>
        </p:nvSpPr>
        <p:spPr>
          <a:xfrm>
            <a:off x="5724128" y="2239089"/>
            <a:ext cx="1872208" cy="72008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الطعام</a:t>
            </a:r>
            <a:endParaRPr lang="en-US" sz="3200" dirty="0">
              <a:solidFill>
                <a:schemeClr val="tx1"/>
              </a:solidFill>
            </a:endParaRPr>
          </a:p>
        </p:txBody>
      </p:sp>
      <p:sp>
        <p:nvSpPr>
          <p:cNvPr id="6" name="Rounded Rectangle 5"/>
          <p:cNvSpPr/>
          <p:nvPr/>
        </p:nvSpPr>
        <p:spPr>
          <a:xfrm>
            <a:off x="1691680" y="2259505"/>
            <a:ext cx="2112058" cy="79208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dirty="0">
                <a:solidFill>
                  <a:schemeClr val="tx1"/>
                </a:solidFill>
              </a:rPr>
              <a:t>توفر الماء</a:t>
            </a:r>
            <a:endParaRPr lang="en-US" sz="3200" dirty="0">
              <a:solidFill>
                <a:schemeClr val="tx1"/>
              </a:solidFill>
            </a:endParaRPr>
          </a:p>
        </p:txBody>
      </p:sp>
      <p:sp>
        <p:nvSpPr>
          <p:cNvPr id="7" name="Rounded Rectangle 6"/>
          <p:cNvSpPr/>
          <p:nvPr/>
        </p:nvSpPr>
        <p:spPr>
          <a:xfrm>
            <a:off x="3995936" y="3789040"/>
            <a:ext cx="1862662" cy="7920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3200" b="1" dirty="0">
                <a:solidFill>
                  <a:schemeClr val="tx1"/>
                </a:solidFill>
              </a:rPr>
              <a:t>السفر</a:t>
            </a:r>
            <a:endParaRPr lang="en-US" sz="3200" dirty="0">
              <a:solidFill>
                <a:schemeClr val="tx1"/>
              </a:solidFill>
            </a:endParaRPr>
          </a:p>
        </p:txBody>
      </p:sp>
      <p:sp>
        <p:nvSpPr>
          <p:cNvPr id="8" name="Left Arrow 7"/>
          <p:cNvSpPr/>
          <p:nvPr/>
        </p:nvSpPr>
        <p:spPr>
          <a:xfrm>
            <a:off x="444704" y="5085184"/>
            <a:ext cx="2016224" cy="1152128"/>
          </a:xfrm>
          <a:prstGeom prst="lef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b="1" dirty="0">
                <a:solidFill>
                  <a:schemeClr val="tx1"/>
                </a:solidFill>
              </a:rPr>
              <a:t>التالي</a:t>
            </a:r>
          </a:p>
        </p:txBody>
      </p:sp>
    </p:spTree>
    <p:extLst>
      <p:ext uri="{BB962C8B-B14F-4D97-AF65-F5344CB8AC3E}">
        <p14:creationId xmlns:p14="http://schemas.microsoft.com/office/powerpoint/2010/main" val="566645152"/>
      </p:ext>
    </p:extLst>
  </p:cSld>
  <p:clrMapOvr>
    <a:masterClrMapping/>
  </p:clrMapOvr>
  <p:transition spd="slow">
    <p:wheel spokes="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1" descr="unnamed.png"/>
          <p:cNvPicPr>
            <a:picLocks noGrp="1"/>
          </p:cNvPicPr>
          <p:nvPr>
            <p:ph idx="1"/>
          </p:nvPr>
        </p:nvPicPr>
        <p:blipFill>
          <a:blip r:embed="rId2" cstate="print"/>
          <a:stretch>
            <a:fillRect/>
          </a:stretch>
        </p:blipFill>
        <p:spPr>
          <a:xfrm>
            <a:off x="4788024" y="1196752"/>
            <a:ext cx="2857500" cy="3888432"/>
          </a:xfrm>
          <a:prstGeom prst="rect">
            <a:avLst/>
          </a:prstGeom>
        </p:spPr>
      </p:pic>
      <p:sp>
        <p:nvSpPr>
          <p:cNvPr id="5" name="Rounded Rectangle 4"/>
          <p:cNvSpPr/>
          <p:nvPr/>
        </p:nvSpPr>
        <p:spPr>
          <a:xfrm>
            <a:off x="1731568" y="1196752"/>
            <a:ext cx="2520280" cy="4032448"/>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4000" b="1" dirty="0">
                <a:solidFill>
                  <a:schemeClr val="tx1"/>
                </a:solidFill>
              </a:rPr>
              <a:t>مبروك لك التفوق والنجاح في رحلتنا  إلى اللقاء مرة أخرى</a:t>
            </a:r>
            <a:endParaRPr lang="en-US" sz="4000" b="1" dirty="0">
              <a:solidFill>
                <a:schemeClr val="tx1"/>
              </a:solidFill>
            </a:endParaRPr>
          </a:p>
        </p:txBody>
      </p:sp>
    </p:spTree>
    <p:extLst>
      <p:ext uri="{BB962C8B-B14F-4D97-AF65-F5344CB8AC3E}">
        <p14:creationId xmlns:p14="http://schemas.microsoft.com/office/powerpoint/2010/main" val="364246098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ar-IQ" b="1" u="sng" dirty="0"/>
          </a:p>
          <a:p>
            <a:pPr marL="0" indent="0">
              <a:buNone/>
            </a:pPr>
            <a:r>
              <a:rPr lang="ar-IQ" b="1" u="sng" dirty="0"/>
              <a:t>  أهم المبادئ التي يقوم عليها التعليم المبرمج فهي : </a:t>
            </a:r>
          </a:p>
          <a:p>
            <a:pPr marL="0" indent="0">
              <a:buNone/>
            </a:pPr>
            <a:endParaRPr lang="en-US" dirty="0"/>
          </a:p>
          <a:p>
            <a:r>
              <a:rPr lang="ar-IQ" dirty="0"/>
              <a:t>1- يزداد الحافز عند المتعلم الذي يعطى فرصة تعليم نفسه بنفسه. </a:t>
            </a:r>
            <a:endParaRPr lang="en-US" dirty="0"/>
          </a:p>
          <a:p>
            <a:r>
              <a:rPr lang="ar-IQ" dirty="0"/>
              <a:t>2- يتناسب التعلم مع سرعة المتعلم وبصورة طردية ويبقى أثره عند تعزيزه. </a:t>
            </a:r>
            <a:endParaRPr lang="en-US" dirty="0"/>
          </a:p>
          <a:p>
            <a:r>
              <a:rPr lang="ar-IQ" dirty="0"/>
              <a:t>3- يراعي التعليم المبرمج الفروق الفردية بين المتعلمين في تخطيط وتنفيذ المناهج التعليمية. </a:t>
            </a:r>
            <a:endParaRPr lang="en-US" dirty="0"/>
          </a:p>
          <a:p>
            <a:r>
              <a:rPr lang="ar-IQ" dirty="0"/>
              <a:t>4- إتقان المتعلم لكل خطوة من خطوات الدرس تجعل تحقيق الهدف النهائي للموضوع أمرا واضحاً </a:t>
            </a:r>
            <a:endParaRPr lang="en-US" dirty="0"/>
          </a:p>
          <a:p>
            <a:endParaRPr lang="ar-IQ" dirty="0"/>
          </a:p>
        </p:txBody>
      </p:sp>
    </p:spTree>
    <p:extLst>
      <p:ext uri="{BB962C8B-B14F-4D97-AF65-F5344CB8AC3E}">
        <p14:creationId xmlns:p14="http://schemas.microsoft.com/office/powerpoint/2010/main" val="7244941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dirty="0"/>
          </a:p>
          <a:p>
            <a:endParaRPr lang="en-US" dirty="0"/>
          </a:p>
          <a:p>
            <a:endParaRPr lang="en-US" dirty="0"/>
          </a:p>
          <a:p>
            <a:endParaRPr lang="en-US" dirty="0"/>
          </a:p>
          <a:p>
            <a:endParaRPr lang="en-US" dirty="0"/>
          </a:p>
          <a:p>
            <a:endParaRPr lang="ar-IQ" dirty="0"/>
          </a:p>
          <a:p>
            <a:endParaRPr lang="ar-IQ" dirty="0"/>
          </a:p>
          <a:p>
            <a:pPr marL="0" indent="0">
              <a:buNone/>
            </a:pPr>
            <a:endParaRPr lang="en-US" dirty="0"/>
          </a:p>
          <a:p>
            <a:r>
              <a:rPr lang="en-US" dirty="0"/>
              <a:t> </a:t>
            </a:r>
            <a:r>
              <a:rPr lang="ar-IQ" dirty="0"/>
              <a:t>ويمكن توضيح مفهوم التعليم المبرمج بعرض مثال بسيط على البرامج الخطية يوضح كيفية تجزئة المادة التعليمية على شكل إطارات متتابعة من حيث ترابط وتسلسل المعلومات , والتدرج في صعوبتها وعلى المتعلم أن يعرف المفهوم المراد تمييزه ويجب أن يصاغ الإطار بأسلوب ولغة تناسب المستوى العقلي للمتعلم, وتكون معلومات الأطر مشتركة مع بعضها البعض , و يشترط أن تجذب انتباه المتعلم باستجابات وإشكال متنوع.</a:t>
            </a:r>
            <a:endParaRPr lang="en-US" dirty="0"/>
          </a:p>
          <a:p>
            <a:endParaRPr lang="ar-IQ" dirty="0"/>
          </a:p>
        </p:txBody>
      </p:sp>
      <p:pic>
        <p:nvPicPr>
          <p:cNvPr id="4" name="صورة 5" descr="Screenshot_٢٠٢٠٠٤٠٦_١٧٢٦١٤.jpg"/>
          <p:cNvPicPr/>
          <p:nvPr/>
        </p:nvPicPr>
        <p:blipFill>
          <a:blip r:embed="rId2" cstate="print"/>
          <a:stretch>
            <a:fillRect/>
          </a:stretch>
        </p:blipFill>
        <p:spPr>
          <a:xfrm>
            <a:off x="0" y="116632"/>
            <a:ext cx="9036496" cy="3384376"/>
          </a:xfrm>
          <a:prstGeom prst="rect">
            <a:avLst/>
          </a:prstGeom>
        </p:spPr>
      </p:pic>
    </p:spTree>
    <p:extLst>
      <p:ext uri="{BB962C8B-B14F-4D97-AF65-F5344CB8AC3E}">
        <p14:creationId xmlns:p14="http://schemas.microsoft.com/office/powerpoint/2010/main" val="33592078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275856" y="2868089"/>
            <a:ext cx="2880320" cy="1265766"/>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800" dirty="0">
                <a:solidFill>
                  <a:schemeClr val="tx1"/>
                </a:solidFill>
              </a:rPr>
              <a:t>خطوات التي يمر بها البرنامج</a:t>
            </a:r>
          </a:p>
        </p:txBody>
      </p:sp>
      <p:sp>
        <p:nvSpPr>
          <p:cNvPr id="5" name="Oval 4"/>
          <p:cNvSpPr/>
          <p:nvPr/>
        </p:nvSpPr>
        <p:spPr>
          <a:xfrm>
            <a:off x="3419872" y="332656"/>
            <a:ext cx="2736304" cy="1152128"/>
          </a:xfrm>
          <a:prstGeom prst="ellipse">
            <a:avLst/>
          </a:prstGeom>
          <a:solidFill>
            <a:srgbClr val="FCDEC8"/>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IQ" sz="2000" b="1" dirty="0">
                <a:solidFill>
                  <a:schemeClr val="tx1"/>
                </a:solidFill>
              </a:rPr>
              <a:t>دراسة أولية للأهداف</a:t>
            </a:r>
            <a:endParaRPr lang="en-US" sz="2000" dirty="0">
              <a:solidFill>
                <a:schemeClr val="tx1"/>
              </a:solidFill>
            </a:endParaRPr>
          </a:p>
        </p:txBody>
      </p:sp>
      <p:sp>
        <p:nvSpPr>
          <p:cNvPr id="6" name="Oval 5"/>
          <p:cNvSpPr/>
          <p:nvPr/>
        </p:nvSpPr>
        <p:spPr>
          <a:xfrm>
            <a:off x="6588223" y="2348844"/>
            <a:ext cx="2430633" cy="1152128"/>
          </a:xfrm>
          <a:prstGeom prst="ellipse">
            <a:avLst/>
          </a:prstGeom>
          <a:solidFill>
            <a:srgbClr val="6CB709"/>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IQ" sz="2400" b="1" dirty="0">
                <a:solidFill>
                  <a:schemeClr val="tx1"/>
                </a:solidFill>
              </a:rPr>
              <a:t>تحديد الأهداف</a:t>
            </a:r>
            <a:endParaRPr lang="en-US" sz="2400" dirty="0">
              <a:solidFill>
                <a:schemeClr val="tx1"/>
              </a:solidFill>
            </a:endParaRPr>
          </a:p>
        </p:txBody>
      </p:sp>
      <p:sp>
        <p:nvSpPr>
          <p:cNvPr id="9" name="Oval 8"/>
          <p:cNvSpPr/>
          <p:nvPr/>
        </p:nvSpPr>
        <p:spPr>
          <a:xfrm>
            <a:off x="5683630" y="4779150"/>
            <a:ext cx="2601108" cy="1080120"/>
          </a:xfrm>
          <a:prstGeom prst="ellipse">
            <a:avLst/>
          </a:prstGeom>
          <a:solidFill>
            <a:srgbClr val="F7A7EC"/>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IQ" sz="2000" b="1" dirty="0">
                <a:solidFill>
                  <a:schemeClr val="tx1"/>
                </a:solidFill>
              </a:rPr>
              <a:t>بناء المادة التعليمية</a:t>
            </a:r>
            <a:endParaRPr lang="en-US" sz="2000" dirty="0">
              <a:solidFill>
                <a:schemeClr val="tx1"/>
              </a:solidFill>
            </a:endParaRPr>
          </a:p>
        </p:txBody>
      </p:sp>
      <p:sp>
        <p:nvSpPr>
          <p:cNvPr id="10" name="Oval 9"/>
          <p:cNvSpPr/>
          <p:nvPr/>
        </p:nvSpPr>
        <p:spPr>
          <a:xfrm>
            <a:off x="1649288" y="4779150"/>
            <a:ext cx="2418656" cy="1170130"/>
          </a:xfrm>
          <a:prstGeom prst="ellipse">
            <a:avLst/>
          </a:prstGeom>
          <a:solidFill>
            <a:srgbClr val="82B1E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التحري عن المعنى </a:t>
            </a:r>
            <a:endParaRPr lang="ar-IQ" sz="2400" dirty="0">
              <a:solidFill>
                <a:schemeClr val="tx1"/>
              </a:solidFill>
            </a:endParaRPr>
          </a:p>
        </p:txBody>
      </p:sp>
      <p:sp>
        <p:nvSpPr>
          <p:cNvPr id="11" name="Oval 10"/>
          <p:cNvSpPr/>
          <p:nvPr/>
        </p:nvSpPr>
        <p:spPr>
          <a:xfrm>
            <a:off x="533164" y="2318596"/>
            <a:ext cx="2232248" cy="1016822"/>
          </a:xfrm>
          <a:prstGeom prst="ellipse">
            <a:avLst/>
          </a:prstGeom>
          <a:solidFill>
            <a:srgbClr val="8ED8A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IQ" sz="2400" b="1" dirty="0">
                <a:solidFill>
                  <a:schemeClr val="tx1"/>
                </a:solidFill>
              </a:rPr>
              <a:t>عملية تقويم </a:t>
            </a:r>
            <a:endParaRPr lang="ar-IQ" sz="2400" dirty="0">
              <a:solidFill>
                <a:schemeClr val="tx1"/>
              </a:solidFill>
            </a:endParaRPr>
          </a:p>
        </p:txBody>
      </p:sp>
      <p:sp>
        <p:nvSpPr>
          <p:cNvPr id="14" name="Down Arrow 13"/>
          <p:cNvSpPr/>
          <p:nvPr/>
        </p:nvSpPr>
        <p:spPr>
          <a:xfrm rot="10800000">
            <a:off x="4450976" y="1484783"/>
            <a:ext cx="576064" cy="1383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5" name="Down Arrow 14"/>
          <p:cNvSpPr/>
          <p:nvPr/>
        </p:nvSpPr>
        <p:spPr>
          <a:xfrm rot="10074488">
            <a:off x="1489862" y="3380410"/>
            <a:ext cx="576064" cy="1383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6" name="Down Arrow 15"/>
          <p:cNvSpPr/>
          <p:nvPr/>
        </p:nvSpPr>
        <p:spPr>
          <a:xfrm rot="5400000">
            <a:off x="4639032" y="4627558"/>
            <a:ext cx="576064" cy="1383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7" name="Down Arrow 16"/>
          <p:cNvSpPr/>
          <p:nvPr/>
        </p:nvSpPr>
        <p:spPr>
          <a:xfrm rot="941697">
            <a:off x="7006893" y="3512771"/>
            <a:ext cx="576064" cy="1242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8" name="Down Arrow 17"/>
          <p:cNvSpPr/>
          <p:nvPr/>
        </p:nvSpPr>
        <p:spPr>
          <a:xfrm rot="19241837">
            <a:off x="6097083" y="1224331"/>
            <a:ext cx="576064" cy="1383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30650153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ar-IQ" b="1" u="sng" dirty="0"/>
              <a:t>مثال: </a:t>
            </a:r>
            <a:endParaRPr lang="en-US" dirty="0"/>
          </a:p>
          <a:p>
            <a:r>
              <a:rPr lang="ar-IQ" sz="2400" b="1" dirty="0"/>
              <a:t>تم أعداد برنامج يتكون من ثلاثة اطر في مادة الفقه المادة المقرر في قسم علوم القران والتربية الإسلامية .</a:t>
            </a:r>
            <a:endParaRPr lang="en-US" sz="2400" b="1" dirty="0"/>
          </a:p>
          <a:p>
            <a:r>
              <a:rPr lang="ar-IQ" sz="2400" b="1" dirty="0"/>
              <a:t>يتكون البرنامج مجموعة من الأسئلة في كل أيطار يظهر السؤال على الشاشة ثم يقرأ الطالب السؤال ثم يختار الجواب الصحيح من عدة بدائل بان يضغط على مفتاح الجواب الذي اختاره فإذا كانت الاختيار صحيحا ظهر له سؤال جديد وإذا كان غير صحيح يبقى السؤال على الشاشة إلى أن يعرف الإجابة الصحيحة ميزة هذه البرنامج أنها تسجل أخطاء الطلبة ,وتعلمه إجابته الصحيحة وبصورة فورية</a:t>
            </a:r>
            <a:endParaRPr lang="en-US" sz="2400" b="1" dirty="0"/>
          </a:p>
          <a:p>
            <a:r>
              <a:rPr lang="ar-IQ" sz="2400" b="1" dirty="0"/>
              <a:t>يحصل على التقدير والذي هو بمثابة مكافأته أو إثابته . </a:t>
            </a:r>
            <a:endParaRPr lang="en-US" sz="2400" b="1" dirty="0"/>
          </a:p>
          <a:p>
            <a:endParaRPr lang="ar-IQ" dirty="0"/>
          </a:p>
        </p:txBody>
      </p:sp>
      <p:pic>
        <p:nvPicPr>
          <p:cNvPr id="4" name="صورة 18" descr="Screenshot_٢٠٢٠٠٤٠٦_١١١١٠٠.jpg"/>
          <p:cNvPicPr/>
          <p:nvPr/>
        </p:nvPicPr>
        <p:blipFill>
          <a:blip r:embed="rId2" cstate="print"/>
          <a:stretch>
            <a:fillRect/>
          </a:stretch>
        </p:blipFill>
        <p:spPr>
          <a:xfrm>
            <a:off x="611560" y="3645024"/>
            <a:ext cx="7848872" cy="2999839"/>
          </a:xfrm>
          <a:prstGeom prst="rect">
            <a:avLst/>
          </a:prstGeom>
        </p:spPr>
      </p:pic>
    </p:spTree>
    <p:extLst>
      <p:ext uri="{BB962C8B-B14F-4D97-AF65-F5344CB8AC3E}">
        <p14:creationId xmlns:p14="http://schemas.microsoft.com/office/powerpoint/2010/main" val="296700672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0"/>
            <a:ext cx="9252520" cy="6858000"/>
          </a:xfrm>
        </p:spPr>
        <p:txBody>
          <a:bodyPr/>
          <a:lstStyle/>
          <a:p>
            <a:endParaRPr lang="ar-IQ" b="1" u="sng" dirty="0"/>
          </a:p>
          <a:p>
            <a:r>
              <a:rPr lang="ar-IQ" b="1" u="sng" dirty="0"/>
              <a:t>مادة الفقه  </a:t>
            </a:r>
            <a:br>
              <a:rPr lang="ar-IQ" dirty="0"/>
            </a:br>
            <a:r>
              <a:rPr lang="ar-IQ" dirty="0"/>
              <a:t>   رحلة في موضوع  الطهارة والوضوء والتيمم</a:t>
            </a:r>
            <a:br>
              <a:rPr lang="ar-IQ" dirty="0"/>
            </a:br>
            <a:r>
              <a:rPr lang="ar-IQ" dirty="0"/>
              <a:t>    أهداف البرنامج:</a:t>
            </a:r>
            <a:br>
              <a:rPr lang="ar-IQ" dirty="0"/>
            </a:br>
            <a:r>
              <a:rPr lang="ar-IQ" dirty="0"/>
              <a:t>   التعرف على أهم  ما تضمنه موضوع الطهارة والوضوء والتيمم:</a:t>
            </a:r>
          </a:p>
          <a:p>
            <a:pPr marL="0" indent="0">
              <a:buNone/>
            </a:pPr>
            <a:endParaRPr lang="en-US" dirty="0"/>
          </a:p>
          <a:p>
            <a:r>
              <a:rPr lang="ar-IQ" b="1" u="sng" dirty="0"/>
              <a:t>الأهداف السلوكية :</a:t>
            </a:r>
            <a:br>
              <a:rPr lang="ar-IQ" dirty="0"/>
            </a:br>
            <a:r>
              <a:rPr lang="ar-IQ" b="1" dirty="0"/>
              <a:t>     </a:t>
            </a:r>
            <a:r>
              <a:rPr lang="ar-IQ" dirty="0"/>
              <a:t>1- أن يعرف الطالب معنى الطهارة في الشرع بها بشكل جيد.</a:t>
            </a:r>
            <a:br>
              <a:rPr lang="ar-IQ" dirty="0"/>
            </a:br>
            <a:r>
              <a:rPr lang="ar-IQ" dirty="0"/>
              <a:t>    2 - أن يسمي الطالب  بعض أنواع المياه التي يجوز التطهر بها بشكل صحيح.</a:t>
            </a:r>
            <a:br>
              <a:rPr lang="ar-IQ" dirty="0"/>
            </a:br>
            <a:r>
              <a:rPr lang="ar-IQ" dirty="0"/>
              <a:t>     3- أن يذكر الطالب شروط الوضوء بسهولة.</a:t>
            </a:r>
            <a:endParaRPr lang="en-US" dirty="0"/>
          </a:p>
          <a:p>
            <a:r>
              <a:rPr lang="ar-IQ" dirty="0"/>
              <a:t>4- أن يبين الطالب مبطلات التيمم بإتقان. </a:t>
            </a:r>
            <a:endParaRPr lang="en-US" dirty="0"/>
          </a:p>
          <a:p>
            <a:r>
              <a:rPr lang="ar-IQ" dirty="0"/>
              <a:t>  5- أن يوضح الطالب أسباب التيمم بشكل بسيط.</a:t>
            </a:r>
            <a:endParaRPr lang="en-US" dirty="0"/>
          </a:p>
          <a:p>
            <a:endParaRPr lang="ar-IQ" dirty="0"/>
          </a:p>
        </p:txBody>
      </p:sp>
    </p:spTree>
    <p:extLst>
      <p:ext uri="{BB962C8B-B14F-4D97-AF65-F5344CB8AC3E}">
        <p14:creationId xmlns:p14="http://schemas.microsoft.com/office/powerpoint/2010/main" val="34282025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en-US" dirty="0"/>
          </a:p>
          <a:p>
            <a:r>
              <a:rPr lang="ar-IQ" sz="3600" b="1" u="sng" dirty="0"/>
              <a:t>تعليمات  استخدام البرنامج:</a:t>
            </a:r>
          </a:p>
          <a:p>
            <a:pPr marL="0" indent="0">
              <a:buNone/>
            </a:pPr>
            <a:br>
              <a:rPr lang="ar-IQ" dirty="0"/>
            </a:br>
            <a:r>
              <a:rPr lang="ar-IQ" sz="3200" dirty="0"/>
              <a:t>عزيزي الطالب هيا نتعلم معا كيف نستخدم البرنامج.</a:t>
            </a:r>
            <a:br>
              <a:rPr lang="ar-IQ" sz="3200" dirty="0"/>
            </a:br>
            <a:r>
              <a:rPr lang="ar-IQ" sz="3200" dirty="0"/>
              <a:t>1- يهدف البرنامج إلى مساعدتك في معرفة بعض موضوعات  الفقه (الطهارة والوضوء والتيمم) كما هو مقرر في كلية التربية قسم علوم القران ويتكون البرنامج من 3 إطار .</a:t>
            </a:r>
            <a:br>
              <a:rPr lang="ar-IQ" sz="3200" dirty="0"/>
            </a:br>
            <a:r>
              <a:rPr lang="ar-IQ" sz="3200" dirty="0"/>
              <a:t>2- أجب عن السؤال المطروح بعد قراءته جيدا.</a:t>
            </a:r>
            <a:br>
              <a:rPr lang="ar-IQ" sz="3200" dirty="0"/>
            </a:br>
            <a:r>
              <a:rPr lang="ar-IQ" sz="3200" dirty="0"/>
              <a:t>3- سوف تنتقل بين الإطارات بعد الانتهاء من  الإطار السابق.</a:t>
            </a:r>
            <a:r>
              <a:rPr lang="en-US" sz="3200" dirty="0">
                <a:effectLst/>
              </a:rPr>
              <a:t> </a:t>
            </a:r>
            <a:endParaRPr lang="ar-IQ" sz="3200" dirty="0"/>
          </a:p>
        </p:txBody>
      </p:sp>
    </p:spTree>
    <p:extLst>
      <p:ext uri="{BB962C8B-B14F-4D97-AF65-F5344CB8AC3E}">
        <p14:creationId xmlns:p14="http://schemas.microsoft.com/office/powerpoint/2010/main" val="2466884569"/>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ar-IQ" sz="4400" dirty="0"/>
          </a:p>
          <a:p>
            <a:endParaRPr lang="ar-IQ" sz="4400" dirty="0"/>
          </a:p>
          <a:p>
            <a:endParaRPr lang="ar-IQ" sz="5400" dirty="0"/>
          </a:p>
          <a:p>
            <a:pPr marL="0" indent="0">
              <a:buNone/>
            </a:pPr>
            <a:r>
              <a:rPr lang="ar-IQ" sz="5400" dirty="0"/>
              <a:t>                 </a:t>
            </a:r>
            <a:r>
              <a:rPr lang="ar-IQ" sz="6600" b="1" u="sng" dirty="0"/>
              <a:t>الطهارة</a:t>
            </a:r>
          </a:p>
        </p:txBody>
      </p:sp>
    </p:spTree>
    <p:extLst>
      <p:ext uri="{BB962C8B-B14F-4D97-AF65-F5344CB8AC3E}">
        <p14:creationId xmlns:p14="http://schemas.microsoft.com/office/powerpoint/2010/main" val="1005252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483</Words>
  <Application>Microsoft Office PowerPoint</Application>
  <PresentationFormat>عرض على الشاشة (4:3)</PresentationFormat>
  <Paragraphs>118</Paragraphs>
  <Slides>27</Slides>
  <Notes>0</Notes>
  <HiddenSlides>0</HiddenSlides>
  <MMClips>0</MMClips>
  <ScaleCrop>false</ScaleCrop>
  <HeadingPairs>
    <vt:vector size="4" baseType="variant">
      <vt:variant>
        <vt:lpstr>نسق</vt:lpstr>
      </vt:variant>
      <vt:variant>
        <vt:i4>1</vt:i4>
      </vt:variant>
      <vt:variant>
        <vt:lpstr>عناوين الشرائح</vt:lpstr>
      </vt:variant>
      <vt:variant>
        <vt:i4>27</vt:i4>
      </vt:variant>
    </vt:vector>
  </HeadingPairs>
  <TitlesOfParts>
    <vt:vector size="28" baseType="lpstr">
      <vt:lpstr>Flow</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 Fattouh</dc:creator>
  <cp:lastModifiedBy>مستخدم غير معروف</cp:lastModifiedBy>
  <cp:revision>25</cp:revision>
  <dcterms:created xsi:type="dcterms:W3CDTF">2020-04-13T17:41:02Z</dcterms:created>
  <dcterms:modified xsi:type="dcterms:W3CDTF">2021-06-10T12:58:59Z</dcterms:modified>
</cp:coreProperties>
</file>