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6" r:id="rId4"/>
    <p:sldId id="259" r:id="rId5"/>
    <p:sldId id="261" r:id="rId6"/>
    <p:sldId id="260"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296" y="-6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440E4F5-BACD-4CDB-9D59-EADC3CBCC579}" type="datetimeFigureOut">
              <a:rPr lang="en-US" smtClean="0"/>
              <a:t>12/10/2020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B7B87-8753-469C-836F-9BC685B06410}" type="slidenum">
              <a:rPr lang="en-US" smtClean="0"/>
              <a:t>‹#›</a:t>
            </a:fld>
            <a:endParaRPr lang="en-US"/>
          </a:p>
        </p:txBody>
      </p:sp>
    </p:spTree>
    <p:extLst>
      <p:ext uri="{BB962C8B-B14F-4D97-AF65-F5344CB8AC3E}">
        <p14:creationId xmlns:p14="http://schemas.microsoft.com/office/powerpoint/2010/main" val="1697725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40E4F5-BACD-4CDB-9D59-EADC3CBCC579}" type="datetimeFigureOut">
              <a:rPr lang="en-US" smtClean="0"/>
              <a:t>12/10/2020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B7B87-8753-469C-836F-9BC685B06410}" type="slidenum">
              <a:rPr lang="en-US" smtClean="0"/>
              <a:t>‹#›</a:t>
            </a:fld>
            <a:endParaRPr lang="en-US"/>
          </a:p>
        </p:txBody>
      </p:sp>
    </p:spTree>
    <p:extLst>
      <p:ext uri="{BB962C8B-B14F-4D97-AF65-F5344CB8AC3E}">
        <p14:creationId xmlns:p14="http://schemas.microsoft.com/office/powerpoint/2010/main" val="532026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40E4F5-BACD-4CDB-9D59-EADC3CBCC579}" type="datetimeFigureOut">
              <a:rPr lang="en-US" smtClean="0"/>
              <a:t>12/10/2020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B7B87-8753-469C-836F-9BC685B06410}" type="slidenum">
              <a:rPr lang="en-US" smtClean="0"/>
              <a:t>‹#›</a:t>
            </a:fld>
            <a:endParaRPr lang="en-US"/>
          </a:p>
        </p:txBody>
      </p:sp>
    </p:spTree>
    <p:extLst>
      <p:ext uri="{BB962C8B-B14F-4D97-AF65-F5344CB8AC3E}">
        <p14:creationId xmlns:p14="http://schemas.microsoft.com/office/powerpoint/2010/main" val="16693920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40E4F5-BACD-4CDB-9D59-EADC3CBCC579}" type="datetimeFigureOut">
              <a:rPr lang="en-US" smtClean="0"/>
              <a:t>12/10/2020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B7B87-8753-469C-836F-9BC685B06410}" type="slidenum">
              <a:rPr lang="en-US" smtClean="0"/>
              <a:t>‹#›</a:t>
            </a:fld>
            <a:endParaRPr lang="en-US"/>
          </a:p>
        </p:txBody>
      </p:sp>
    </p:spTree>
    <p:extLst>
      <p:ext uri="{BB962C8B-B14F-4D97-AF65-F5344CB8AC3E}">
        <p14:creationId xmlns:p14="http://schemas.microsoft.com/office/powerpoint/2010/main" val="2885941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440E4F5-BACD-4CDB-9D59-EADC3CBCC579}" type="datetimeFigureOut">
              <a:rPr lang="en-US" smtClean="0"/>
              <a:t>12/10/2020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B7B87-8753-469C-836F-9BC685B06410}" type="slidenum">
              <a:rPr lang="en-US" smtClean="0"/>
              <a:t>‹#›</a:t>
            </a:fld>
            <a:endParaRPr lang="en-US"/>
          </a:p>
        </p:txBody>
      </p:sp>
    </p:spTree>
    <p:extLst>
      <p:ext uri="{BB962C8B-B14F-4D97-AF65-F5344CB8AC3E}">
        <p14:creationId xmlns:p14="http://schemas.microsoft.com/office/powerpoint/2010/main" val="329040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440E4F5-BACD-4CDB-9D59-EADC3CBCC579}" type="datetimeFigureOut">
              <a:rPr lang="en-US" smtClean="0"/>
              <a:t>12/10/2020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AB7B87-8753-469C-836F-9BC685B06410}" type="slidenum">
              <a:rPr lang="en-US" smtClean="0"/>
              <a:t>‹#›</a:t>
            </a:fld>
            <a:endParaRPr lang="en-US"/>
          </a:p>
        </p:txBody>
      </p:sp>
    </p:spTree>
    <p:extLst>
      <p:ext uri="{BB962C8B-B14F-4D97-AF65-F5344CB8AC3E}">
        <p14:creationId xmlns:p14="http://schemas.microsoft.com/office/powerpoint/2010/main" val="1694766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440E4F5-BACD-4CDB-9D59-EADC3CBCC579}" type="datetimeFigureOut">
              <a:rPr lang="en-US" smtClean="0"/>
              <a:t>12/10/2020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AB7B87-8753-469C-836F-9BC685B06410}" type="slidenum">
              <a:rPr lang="en-US" smtClean="0"/>
              <a:t>‹#›</a:t>
            </a:fld>
            <a:endParaRPr lang="en-US"/>
          </a:p>
        </p:txBody>
      </p:sp>
    </p:spTree>
    <p:extLst>
      <p:ext uri="{BB962C8B-B14F-4D97-AF65-F5344CB8AC3E}">
        <p14:creationId xmlns:p14="http://schemas.microsoft.com/office/powerpoint/2010/main" val="1380539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440E4F5-BACD-4CDB-9D59-EADC3CBCC579}" type="datetimeFigureOut">
              <a:rPr lang="en-US" smtClean="0"/>
              <a:t>12/10/2020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AB7B87-8753-469C-836F-9BC685B06410}" type="slidenum">
              <a:rPr lang="en-US" smtClean="0"/>
              <a:t>‹#›</a:t>
            </a:fld>
            <a:endParaRPr lang="en-US"/>
          </a:p>
        </p:txBody>
      </p:sp>
    </p:spTree>
    <p:extLst>
      <p:ext uri="{BB962C8B-B14F-4D97-AF65-F5344CB8AC3E}">
        <p14:creationId xmlns:p14="http://schemas.microsoft.com/office/powerpoint/2010/main" val="3784682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40E4F5-BACD-4CDB-9D59-EADC3CBCC579}" type="datetimeFigureOut">
              <a:rPr lang="en-US" smtClean="0"/>
              <a:t>12/10/2020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AB7B87-8753-469C-836F-9BC685B06410}" type="slidenum">
              <a:rPr lang="en-US" smtClean="0"/>
              <a:t>‹#›</a:t>
            </a:fld>
            <a:endParaRPr lang="en-US"/>
          </a:p>
        </p:txBody>
      </p:sp>
    </p:spTree>
    <p:extLst>
      <p:ext uri="{BB962C8B-B14F-4D97-AF65-F5344CB8AC3E}">
        <p14:creationId xmlns:p14="http://schemas.microsoft.com/office/powerpoint/2010/main" val="32649173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40E4F5-BACD-4CDB-9D59-EADC3CBCC579}" type="datetimeFigureOut">
              <a:rPr lang="en-US" smtClean="0"/>
              <a:t>12/10/2020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AB7B87-8753-469C-836F-9BC685B06410}" type="slidenum">
              <a:rPr lang="en-US" smtClean="0"/>
              <a:t>‹#›</a:t>
            </a:fld>
            <a:endParaRPr lang="en-US"/>
          </a:p>
        </p:txBody>
      </p:sp>
    </p:spTree>
    <p:extLst>
      <p:ext uri="{BB962C8B-B14F-4D97-AF65-F5344CB8AC3E}">
        <p14:creationId xmlns:p14="http://schemas.microsoft.com/office/powerpoint/2010/main" val="2069016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440E4F5-BACD-4CDB-9D59-EADC3CBCC579}" type="datetimeFigureOut">
              <a:rPr lang="en-US" smtClean="0"/>
              <a:t>12/10/2020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AB7B87-8753-469C-836F-9BC685B06410}" type="slidenum">
              <a:rPr lang="en-US" smtClean="0"/>
              <a:t>‹#›</a:t>
            </a:fld>
            <a:endParaRPr lang="en-US"/>
          </a:p>
        </p:txBody>
      </p:sp>
    </p:spTree>
    <p:extLst>
      <p:ext uri="{BB962C8B-B14F-4D97-AF65-F5344CB8AC3E}">
        <p14:creationId xmlns:p14="http://schemas.microsoft.com/office/powerpoint/2010/main" val="1119915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440E4F5-BACD-4CDB-9D59-EADC3CBCC579}" type="datetimeFigureOut">
              <a:rPr lang="en-US" smtClean="0"/>
              <a:t>12/10/2020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AB7B87-8753-469C-836F-9BC685B06410}" type="slidenum">
              <a:rPr lang="en-US" smtClean="0"/>
              <a:t>‹#›</a:t>
            </a:fld>
            <a:endParaRPr lang="en-US"/>
          </a:p>
        </p:txBody>
      </p:sp>
    </p:spTree>
    <p:extLst>
      <p:ext uri="{BB962C8B-B14F-4D97-AF65-F5344CB8AC3E}">
        <p14:creationId xmlns:p14="http://schemas.microsoft.com/office/powerpoint/2010/main" val="1091909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lstStyle/>
          <a:p>
            <a:pPr rtl="1"/>
            <a:r>
              <a:rPr lang="en-US" dirty="0" smtClean="0"/>
              <a:t> </a:t>
            </a:r>
            <a:r>
              <a:rPr lang="ar-IQ" dirty="0" smtClean="0"/>
              <a:t>نظرية </a:t>
            </a:r>
            <a:r>
              <a:rPr lang="ar-IQ" dirty="0" smtClean="0"/>
              <a:t>الطوابير(</a:t>
            </a:r>
            <a:r>
              <a:rPr lang="en-US" dirty="0" smtClean="0"/>
              <a:t>Queuing </a:t>
            </a:r>
            <a:r>
              <a:rPr lang="en-US" dirty="0" smtClean="0"/>
              <a:t>Theory</a:t>
            </a:r>
            <a:r>
              <a:rPr lang="ar-IQ" dirty="0" smtClean="0"/>
              <a:t>)</a:t>
            </a:r>
            <a:br>
              <a:rPr lang="ar-IQ" dirty="0" smtClean="0"/>
            </a:br>
            <a:r>
              <a:rPr lang="ar-IQ" dirty="0" smtClean="0"/>
              <a:t>د. غزوان هاني الصوفي</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85800" y="2057400"/>
            <a:ext cx="8001000" cy="4495800"/>
          </a:xfrm>
        </p:spPr>
      </p:pic>
    </p:spTree>
    <p:extLst>
      <p:ext uri="{BB962C8B-B14F-4D97-AF65-F5344CB8AC3E}">
        <p14:creationId xmlns:p14="http://schemas.microsoft.com/office/powerpoint/2010/main" val="363490889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1"/>
            <a:r>
              <a:rPr lang="en-US" sz="3200" dirty="0" smtClean="0"/>
              <a:t> </a:t>
            </a:r>
            <a:r>
              <a:rPr lang="ar-IQ" sz="3200" dirty="0" smtClean="0"/>
              <a:t> </a:t>
            </a:r>
            <a:r>
              <a:rPr lang="ar-IQ" sz="4000" dirty="0" smtClean="0"/>
              <a:t>مفردات الكورس الاول</a:t>
            </a:r>
            <a:endParaRPr lang="en-US" sz="4000" dirty="0"/>
          </a:p>
        </p:txBody>
      </p:sp>
      <p:sp>
        <p:nvSpPr>
          <p:cNvPr id="3" name="Content Placeholder 2"/>
          <p:cNvSpPr>
            <a:spLocks noGrp="1"/>
          </p:cNvSpPr>
          <p:nvPr>
            <p:ph idx="1"/>
          </p:nvPr>
        </p:nvSpPr>
        <p:spPr>
          <a:xfrm>
            <a:off x="457200" y="1600200"/>
            <a:ext cx="8229600" cy="5029200"/>
          </a:xfrm>
        </p:spPr>
        <p:txBody>
          <a:bodyPr>
            <a:normAutofit/>
          </a:bodyPr>
          <a:lstStyle/>
          <a:p>
            <a:pPr algn="r" rtl="1"/>
            <a:r>
              <a:rPr lang="ar-IQ" sz="2400" dirty="0" smtClean="0"/>
              <a:t>مقدمة</a:t>
            </a:r>
          </a:p>
          <a:p>
            <a:pPr algn="r" rtl="1"/>
            <a:r>
              <a:rPr lang="ar-IQ" sz="2400" dirty="0" smtClean="0"/>
              <a:t>اسباب دراسة صفوف الانتظار</a:t>
            </a:r>
          </a:p>
          <a:p>
            <a:pPr algn="r" rtl="1"/>
            <a:r>
              <a:rPr lang="ar-IQ" sz="2400" dirty="0" smtClean="0"/>
              <a:t>خصائص صفوف الانتظار</a:t>
            </a:r>
          </a:p>
          <a:p>
            <a:pPr algn="r" rtl="1"/>
            <a:r>
              <a:rPr lang="ar-IQ" sz="2400" dirty="0" smtClean="0"/>
              <a:t>مقاييس الكفاءة لصفوف الانتظار</a:t>
            </a:r>
          </a:p>
          <a:p>
            <a:pPr algn="r" rtl="1"/>
            <a:r>
              <a:rPr lang="ar-IQ" sz="2400" dirty="0" smtClean="0"/>
              <a:t>اشكال صفوف صفوف الانتظار</a:t>
            </a:r>
          </a:p>
          <a:p>
            <a:pPr algn="r" rtl="1"/>
            <a:r>
              <a:rPr lang="ar-IQ" sz="2400" dirty="0" smtClean="0"/>
              <a:t>علامات او ترميز نظام صف الانتظار</a:t>
            </a:r>
          </a:p>
          <a:p>
            <a:pPr algn="r" rtl="1"/>
            <a:r>
              <a:rPr lang="ar-IQ" sz="2400" dirty="0" smtClean="0"/>
              <a:t>بعض التوزيعات التكرارية المستخدمة في صفوف الانتظار</a:t>
            </a:r>
          </a:p>
          <a:p>
            <a:pPr algn="r" rtl="1"/>
            <a:r>
              <a:rPr lang="ar-IQ" sz="2400" dirty="0" smtClean="0"/>
              <a:t>عملية الوصول</a:t>
            </a:r>
          </a:p>
          <a:p>
            <a:pPr algn="r" rtl="1"/>
            <a:r>
              <a:rPr lang="ar-IQ" sz="2400" dirty="0" smtClean="0"/>
              <a:t>عملية المغادرة</a:t>
            </a:r>
          </a:p>
          <a:p>
            <a:pPr algn="r" rtl="1"/>
            <a:r>
              <a:rPr lang="ar-IQ" sz="2400" b="1" dirty="0" smtClean="0"/>
              <a:t>النموذج الاول </a:t>
            </a:r>
            <a:r>
              <a:rPr lang="ar-IQ" sz="2400" dirty="0" smtClean="0"/>
              <a:t>:نظام الانتظار احادي الخدمة </a:t>
            </a:r>
            <a:r>
              <a:rPr lang="ar-IQ" sz="2400" b="1" dirty="0" smtClean="0"/>
              <a:t>(</a:t>
            </a:r>
            <a:r>
              <a:rPr lang="en-US" sz="2400" b="1" dirty="0" smtClean="0"/>
              <a:t>FCFS/ ∞ /</a:t>
            </a:r>
            <a:r>
              <a:rPr lang="en-US" sz="2400" b="1" dirty="0"/>
              <a:t>∞</a:t>
            </a:r>
            <a:r>
              <a:rPr lang="ar-IQ" sz="2400" b="1" dirty="0"/>
              <a:t>) :(</a:t>
            </a:r>
            <a:r>
              <a:rPr lang="en-US" sz="2400" b="1" dirty="0"/>
              <a:t>µ/µ/1</a:t>
            </a:r>
            <a:r>
              <a:rPr lang="ar-IQ" sz="2400" b="1" dirty="0"/>
              <a:t>)</a:t>
            </a:r>
            <a:endParaRPr lang="en-US" sz="2400" dirty="0"/>
          </a:p>
        </p:txBody>
      </p:sp>
    </p:spTree>
    <p:extLst>
      <p:ext uri="{BB962C8B-B14F-4D97-AF65-F5344CB8AC3E}">
        <p14:creationId xmlns:p14="http://schemas.microsoft.com/office/powerpoint/2010/main" val="426995855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304800"/>
            <a:ext cx="8915400" cy="6400800"/>
          </a:xfrm>
        </p:spPr>
        <p:txBody>
          <a:bodyPr>
            <a:normAutofit/>
          </a:bodyPr>
          <a:lstStyle/>
          <a:p>
            <a:pPr algn="just" rtl="1"/>
            <a:r>
              <a:rPr lang="ar-IQ" sz="2000" u="sng" dirty="0" smtClean="0">
                <a:solidFill>
                  <a:schemeClr val="tx1"/>
                </a:solidFill>
              </a:rPr>
              <a:t>المقدمة:</a:t>
            </a:r>
          </a:p>
          <a:p>
            <a:pPr algn="just" rtl="1"/>
            <a:r>
              <a:rPr lang="ar-IQ" sz="2000" dirty="0" smtClean="0">
                <a:solidFill>
                  <a:schemeClr val="tx1"/>
                </a:solidFill>
              </a:rPr>
              <a:t>عرفت نظرية صفوف الانتظار على يد العالم (</a:t>
            </a:r>
            <a:r>
              <a:rPr lang="en-US" sz="2000" dirty="0" smtClean="0">
                <a:solidFill>
                  <a:schemeClr val="tx1"/>
                </a:solidFill>
              </a:rPr>
              <a:t>A.K. </a:t>
            </a:r>
            <a:r>
              <a:rPr lang="en-US" sz="2000" dirty="0" err="1" smtClean="0">
                <a:solidFill>
                  <a:schemeClr val="tx1"/>
                </a:solidFill>
              </a:rPr>
              <a:t>Erlang</a:t>
            </a:r>
            <a:r>
              <a:rPr lang="en-US" sz="2000" dirty="0" smtClean="0">
                <a:solidFill>
                  <a:schemeClr val="tx1"/>
                </a:solidFill>
              </a:rPr>
              <a:t> </a:t>
            </a:r>
            <a:r>
              <a:rPr lang="ar-IQ" sz="2000" dirty="0" smtClean="0">
                <a:solidFill>
                  <a:schemeClr val="tx1"/>
                </a:solidFill>
              </a:rPr>
              <a:t>) عام 1909 بعدما  قام بدراسة مسالة الازدحام الموجودة على خط الهاتف حيث بدأ بايجاد الفترات الزمنية لتأجيل المكالمات لانشغال الهاتف وقد طورت هذه الدراسات بعد الحرب العالمية الثانية لتصبح فيما بعد نظرية صفوف الانتظار لتشمل مسائل اخرى. ان تكون خطوط الانتظار هو بطبيعة الحال حالة تظهر عندما يتعدى الطالب على خدمة ما الطاقة المتاحة لتوفير تلك الخدمة ولصعوبة التنبؤ بصورة دقيقة بالوقت الذي تصل فيه الواحدات لطلب الخدمة او الوقت المطلوب لانجاز تلك الخدمة فأن عملية اتخاذ القرارات التي تتعلق بمقدار الطاقة التي تهيأ لانجاز الخدمة هي عملية صعبة. ان توفير خدمات كثيرة يعني تكاليف </a:t>
            </a:r>
            <a:r>
              <a:rPr lang="ar-IQ" sz="2000" dirty="0" smtClean="0">
                <a:solidFill>
                  <a:schemeClr val="tx1"/>
                </a:solidFill>
              </a:rPr>
              <a:t>زائدة، </a:t>
            </a:r>
            <a:r>
              <a:rPr lang="ar-IQ" sz="2000" dirty="0" smtClean="0">
                <a:solidFill>
                  <a:schemeClr val="tx1"/>
                </a:solidFill>
              </a:rPr>
              <a:t>وان عدم توفير طاقة خدمية </a:t>
            </a:r>
            <a:r>
              <a:rPr lang="ar-IQ" sz="2000" dirty="0" smtClean="0">
                <a:solidFill>
                  <a:schemeClr val="tx1"/>
                </a:solidFill>
              </a:rPr>
              <a:t>كافية </a:t>
            </a:r>
            <a:r>
              <a:rPr lang="ar-IQ" sz="2000" dirty="0" smtClean="0">
                <a:solidFill>
                  <a:schemeClr val="tx1"/>
                </a:solidFill>
              </a:rPr>
              <a:t>سوف يسبب بتكوين خط انتظار طويل الى حد ما من حين لاخر وهذا يكون مكلف ايضا في بعض النواحي سواء في الكالفة الاجتماعية او كلفة فقدان الزبائن او كلفة الموظفين العاطلين وغيرها من الامور. الهدف الاساسي لنظرية الطوابير هو خلق توازن بين كلفة الخدمة والكلفة المرتبطة بالانتظار بسبب تلك الخدمة.</a:t>
            </a:r>
            <a:endParaRPr lang="en-US" sz="2000" dirty="0" smtClean="0">
              <a:solidFill>
                <a:schemeClr val="tx1"/>
              </a:solidFill>
            </a:endParaRPr>
          </a:p>
          <a:p>
            <a:pPr algn="just" rtl="1"/>
            <a:endParaRPr lang="en-US" sz="2000" dirty="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3400" y="3810000"/>
            <a:ext cx="2590800" cy="27432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19600" y="4038600"/>
            <a:ext cx="4038600" cy="2438400"/>
          </a:xfrm>
          <a:prstGeom prst="rect">
            <a:avLst/>
          </a:prstGeom>
        </p:spPr>
      </p:pic>
    </p:spTree>
    <p:extLst>
      <p:ext uri="{BB962C8B-B14F-4D97-AF65-F5344CB8AC3E}">
        <p14:creationId xmlns:p14="http://schemas.microsoft.com/office/powerpoint/2010/main" val="42229619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
            <a:ext cx="9144000" cy="6781800"/>
          </a:xfrm>
        </p:spPr>
        <p:txBody>
          <a:bodyPr/>
          <a:lstStyle/>
          <a:p>
            <a:pPr marL="0" indent="0" algn="r" rtl="1">
              <a:buNone/>
            </a:pPr>
            <a:r>
              <a:rPr lang="ar-IQ" u="sng" dirty="0" smtClean="0"/>
              <a:t>اسباب دراسة صفوف الانتظار:</a:t>
            </a:r>
          </a:p>
          <a:p>
            <a:pPr marL="0" indent="0" algn="just" rtl="1">
              <a:buNone/>
            </a:pPr>
            <a:r>
              <a:rPr lang="ar-IQ" sz="2800" dirty="0" smtClean="0"/>
              <a:t>1- عندما يكون الطلب على محطة الخدمة كبير وعدد قنوات الخدمة اقل من المطلوب. اي ان الطلب على الخدمة اكبر من العرض، حيث تتم الدراسة لتحديد عدد قنوات الخدمة الملائمة والتي تقلل من زمن الانتظار للوحدة الطالبة للخدمة.</a:t>
            </a:r>
          </a:p>
          <a:p>
            <a:pPr marL="0" indent="0" algn="r" rtl="1">
              <a:buNone/>
            </a:pPr>
            <a:endParaRPr lang="ar-IQ" sz="2800" dirty="0"/>
          </a:p>
          <a:p>
            <a:pPr marL="0" indent="0" algn="r" rtl="1">
              <a:buNone/>
            </a:pPr>
            <a:endParaRPr lang="ar-IQ" sz="2800" dirty="0" smtClean="0"/>
          </a:p>
          <a:p>
            <a:pPr marL="0" indent="0" algn="r" rtl="1">
              <a:buNone/>
            </a:pPr>
            <a:endParaRPr lang="ar-IQ" sz="2800" dirty="0" smtClean="0"/>
          </a:p>
          <a:p>
            <a:pPr marL="0" indent="0" algn="just" rtl="1">
              <a:buNone/>
            </a:pPr>
            <a:r>
              <a:rPr lang="ar-IQ" sz="2800" dirty="0" smtClean="0"/>
              <a:t>2- عندما يكون الطلب على محطة الخدمة قليل وعدد قنوات الخدمة اكثر من المطلوب. اي ان الطلب على الخدمة اقل من العرض، حيث تتم الدراسة لتحديد عدد قنوات الخدمة الملائمة لغرض التقليل من عدد قنوات الخدمة لتفادي الوقت الضائع.</a:t>
            </a:r>
          </a:p>
          <a:p>
            <a:pPr marL="0" indent="0" algn="r" rtl="1">
              <a:buNone/>
            </a:pPr>
            <a:endParaRPr lang="ar-IQ" sz="2800" dirty="0" smtClean="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4400" y="5181600"/>
            <a:ext cx="2590800" cy="15240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400" y="2133600"/>
            <a:ext cx="2590800" cy="1447800"/>
          </a:xfrm>
          <a:prstGeom prst="rect">
            <a:avLst/>
          </a:prstGeom>
        </p:spPr>
      </p:pic>
    </p:spTree>
    <p:extLst>
      <p:ext uri="{BB962C8B-B14F-4D97-AF65-F5344CB8AC3E}">
        <p14:creationId xmlns:p14="http://schemas.microsoft.com/office/powerpoint/2010/main" val="264202005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781800"/>
          </a:xfrm>
        </p:spPr>
        <p:txBody>
          <a:bodyPr/>
          <a:lstStyle/>
          <a:p>
            <a:pPr marL="0" indent="0" algn="just" rtl="1">
              <a:buNone/>
            </a:pPr>
            <a:r>
              <a:rPr lang="ar-IQ" u="sng" dirty="0" smtClean="0"/>
              <a:t>تتميز صفوف الانتظار بالوصول العشوائي للعمليات حيث ان:</a:t>
            </a:r>
          </a:p>
          <a:p>
            <a:pPr marL="0" indent="0" algn="just" rtl="1">
              <a:buNone/>
            </a:pPr>
            <a:r>
              <a:rPr lang="ar-IQ" sz="2800" dirty="0" smtClean="0"/>
              <a:t>1- وصول الوحدات الى قناة الخدمة يكون على شكل فواصل زمنية عشوائية.</a:t>
            </a:r>
          </a:p>
          <a:p>
            <a:pPr marL="0" indent="0" algn="just" rtl="1">
              <a:buNone/>
            </a:pPr>
            <a:r>
              <a:rPr lang="ar-IQ" sz="2800" dirty="0" smtClean="0"/>
              <a:t>2- زمن الخدمة هو عملية عشوائية.</a:t>
            </a:r>
          </a:p>
          <a:p>
            <a:pPr marL="0" indent="0" algn="just" rtl="1">
              <a:buNone/>
            </a:pPr>
            <a:r>
              <a:rPr lang="ar-IQ" sz="2800" dirty="0" smtClean="0"/>
              <a:t>3- ان الاستقلالية هي واحدة من الافتراضات الاساسية في بناء نماذج صفوف الانتظار. اي ان معدلات الوصول مستقلة عن اوقات الخدمة وكذلك ازمنة الخدمة تكون مستقلة فيما بينها ومستقلة عن معدلات الوصول. حيث ان الفواصل الزمنية الطويلة بين وصول واخر ترتبط بازمنة خدمة طويلة وان معدلات الوصول القصيرة ترتبط بازمنة خدمة قصيرة.</a:t>
            </a:r>
          </a:p>
          <a:p>
            <a:pPr marL="0" indent="0" algn="just" rtl="1">
              <a:buNone/>
            </a:pPr>
            <a:endParaRPr lang="ar-IQ" sz="2800" dirty="0"/>
          </a:p>
          <a:p>
            <a:pPr marL="0" indent="0" algn="just" rtl="1">
              <a:buNone/>
            </a:pPr>
            <a:r>
              <a:rPr lang="ar-IQ" sz="2800" dirty="0" smtClean="0">
                <a:solidFill>
                  <a:srgbClr val="FF0000"/>
                </a:solidFill>
              </a:rPr>
              <a:t>وبذلك يمكن تعريف صف الانتظار بانه مجموعة من الزبائن الذين يطلبون الخدمة من محطة خدمة وبصورة فورية ان امكن ذلك او الانتظار قي صف الانتظار الى حين مغادرة الزبون من محطة الخدمة. وقد يتكون نظام صف الانتظار من اشكال متعددة منها البسيطة ومنها المعقدة.</a:t>
            </a:r>
          </a:p>
          <a:p>
            <a:pPr marL="0" indent="0" algn="just" rtl="1">
              <a:buNone/>
            </a:pPr>
            <a:endParaRPr lang="en-US" sz="2400" dirty="0">
              <a:solidFill>
                <a:srgbClr val="FF0000"/>
              </a:solidFill>
            </a:endParaRPr>
          </a:p>
        </p:txBody>
      </p:sp>
    </p:spTree>
    <p:extLst>
      <p:ext uri="{BB962C8B-B14F-4D97-AF65-F5344CB8AC3E}">
        <p14:creationId xmlns:p14="http://schemas.microsoft.com/office/powerpoint/2010/main" val="289530775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991600" cy="6553200"/>
          </a:xfrm>
        </p:spPr>
        <p:txBody>
          <a:bodyPr>
            <a:normAutofit/>
          </a:bodyPr>
          <a:lstStyle/>
          <a:p>
            <a:pPr marL="0" indent="0" algn="just" rtl="1">
              <a:buNone/>
            </a:pPr>
            <a:r>
              <a:rPr lang="ar-IQ" u="sng" dirty="0" smtClean="0"/>
              <a:t>خصائص نظام صف الانتظار:</a:t>
            </a:r>
          </a:p>
          <a:p>
            <a:pPr marL="0" indent="0" algn="just" rtl="1">
              <a:buNone/>
            </a:pPr>
            <a:r>
              <a:rPr lang="ar-IQ" sz="2400" dirty="0" smtClean="0"/>
              <a:t>لكل نموذج من نماذج صف الانتظار خصائص تميزه عن بقية النماذج الاخرى من حيث:</a:t>
            </a:r>
          </a:p>
          <a:p>
            <a:pPr marL="0" indent="0" algn="just" rtl="1">
              <a:buNone/>
            </a:pPr>
            <a:r>
              <a:rPr lang="ar-IQ" sz="2400" dirty="0" smtClean="0"/>
              <a:t>1- توزيع وقت الوصول.</a:t>
            </a:r>
          </a:p>
          <a:p>
            <a:pPr marL="0" indent="0" algn="just" rtl="1">
              <a:buNone/>
            </a:pPr>
            <a:r>
              <a:rPr lang="ar-IQ" sz="2400" dirty="0" smtClean="0"/>
              <a:t>2- توزيع وقت الخدمة.</a:t>
            </a:r>
          </a:p>
          <a:p>
            <a:pPr marL="0" indent="0" algn="just" rtl="1">
              <a:buNone/>
            </a:pPr>
            <a:r>
              <a:rPr lang="ar-IQ" sz="2400" dirty="0" smtClean="0"/>
              <a:t>3- عدد قنوات الخدمة.</a:t>
            </a:r>
          </a:p>
          <a:p>
            <a:pPr marL="0" indent="0" algn="just" rtl="1">
              <a:buNone/>
            </a:pPr>
            <a:r>
              <a:rPr lang="ar-IQ" sz="2400" dirty="0" smtClean="0"/>
              <a:t>4- نظام الخدمة المتبع في النظام.</a:t>
            </a:r>
          </a:p>
          <a:p>
            <a:pPr marL="0" indent="0" algn="just" rtl="1">
              <a:buNone/>
            </a:pPr>
            <a:r>
              <a:rPr lang="ar-IQ" sz="2400" dirty="0" smtClean="0"/>
              <a:t>5- طاقة النظام.</a:t>
            </a:r>
          </a:p>
          <a:p>
            <a:pPr marL="0" indent="0" algn="just" rtl="1">
              <a:buNone/>
            </a:pPr>
            <a:r>
              <a:rPr lang="ar-IQ" sz="2400" dirty="0" smtClean="0"/>
              <a:t>6-حجم مجتمع الواصلين الى صف الانتظار.</a:t>
            </a:r>
          </a:p>
          <a:p>
            <a:pPr marL="0" indent="0" algn="just" rtl="1">
              <a:buNone/>
            </a:pPr>
            <a:r>
              <a:rPr lang="ar-IQ" sz="2400" dirty="0" smtClean="0"/>
              <a:t> ان هذه الخصائص تستخدم في تحديد النموذج الرياضي الملائم للتطبيق وسيتم التطرق الى كل خاصية بالتفصيل في الشرائح القادمة.</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57800" y="4876800"/>
            <a:ext cx="3581400" cy="14224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4495800"/>
            <a:ext cx="3124200" cy="1981200"/>
          </a:xfrm>
          <a:prstGeom prst="rect">
            <a:avLst/>
          </a:prstGeom>
        </p:spPr>
      </p:pic>
    </p:spTree>
    <p:extLst>
      <p:ext uri="{BB962C8B-B14F-4D97-AF65-F5344CB8AC3E}">
        <p14:creationId xmlns:p14="http://schemas.microsoft.com/office/powerpoint/2010/main" val="274625993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2400" y="76200"/>
            <a:ext cx="8839200" cy="6415880"/>
          </a:xfrm>
        </p:spPr>
      </p:pic>
    </p:spTree>
    <p:extLst>
      <p:ext uri="{BB962C8B-B14F-4D97-AF65-F5344CB8AC3E}">
        <p14:creationId xmlns:p14="http://schemas.microsoft.com/office/powerpoint/2010/main" val="260821288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TotalTime>
  <Words>523</Words>
  <Application>Microsoft Office PowerPoint</Application>
  <PresentationFormat>On-screen Show (4:3)</PresentationFormat>
  <Paragraphs>35</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 نظرية الطوابير(Queuing Theory) د. غزوان هاني الصوفي</vt:lpstr>
      <vt:lpstr>  مفردات الكورس الاول</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Lenovo</cp:lastModifiedBy>
  <cp:revision>20</cp:revision>
  <dcterms:created xsi:type="dcterms:W3CDTF">2020-12-10T16:28:02Z</dcterms:created>
  <dcterms:modified xsi:type="dcterms:W3CDTF">2020-12-10T19:17:37Z</dcterms:modified>
</cp:coreProperties>
</file>