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77" r:id="rId4"/>
    <p:sldId id="278" r:id="rId5"/>
    <p:sldId id="279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0E4F5-BACD-4CDB-9D59-EADC3CBCC579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B7B87-8753-469C-836F-9BC685B06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725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0E4F5-BACD-4CDB-9D59-EADC3CBCC579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B7B87-8753-469C-836F-9BC685B06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026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0E4F5-BACD-4CDB-9D59-EADC3CBCC579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B7B87-8753-469C-836F-9BC685B06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392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0E4F5-BACD-4CDB-9D59-EADC3CBCC579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B7B87-8753-469C-836F-9BC685B06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941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0E4F5-BACD-4CDB-9D59-EADC3CBCC579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B7B87-8753-469C-836F-9BC685B06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409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0E4F5-BACD-4CDB-9D59-EADC3CBCC579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B7B87-8753-469C-836F-9BC685B06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766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0E4F5-BACD-4CDB-9D59-EADC3CBCC579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B7B87-8753-469C-836F-9BC685B06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539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0E4F5-BACD-4CDB-9D59-EADC3CBCC579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B7B87-8753-469C-836F-9BC685B06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682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0E4F5-BACD-4CDB-9D59-EADC3CBCC579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B7B87-8753-469C-836F-9BC685B06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917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0E4F5-BACD-4CDB-9D59-EADC3CBCC579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B7B87-8753-469C-836F-9BC685B06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016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0E4F5-BACD-4CDB-9D59-EADC3CBCC579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B7B87-8753-469C-836F-9BC685B06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915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40E4F5-BACD-4CDB-9D59-EADC3CBCC579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AB7B87-8753-469C-836F-9BC685B06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909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001962"/>
          </a:xfrm>
        </p:spPr>
        <p:txBody>
          <a:bodyPr>
            <a:normAutofit/>
          </a:bodyPr>
          <a:lstStyle/>
          <a:p>
            <a:pPr rtl="1"/>
            <a:r>
              <a:rPr lang="en-US" dirty="0" smtClean="0"/>
              <a:t> </a:t>
            </a:r>
            <a:r>
              <a:rPr lang="ar-IQ" dirty="0" smtClean="0"/>
              <a:t>نظرية الطوابير(</a:t>
            </a:r>
            <a:r>
              <a:rPr lang="en-US" dirty="0" smtClean="0"/>
              <a:t>Queuing Theory</a:t>
            </a:r>
            <a:r>
              <a:rPr lang="ar-IQ" dirty="0" smtClean="0"/>
              <a:t>)</a:t>
            </a:r>
            <a:br>
              <a:rPr lang="ar-IQ" dirty="0" smtClean="0"/>
            </a:br>
            <a:r>
              <a:rPr lang="ar-IQ" dirty="0" smtClean="0"/>
              <a:t>د. غزوان هاني الصوفي</a:t>
            </a:r>
            <a:br>
              <a:rPr lang="ar-IQ" dirty="0" smtClean="0"/>
            </a:br>
            <a:r>
              <a:rPr lang="ar-IQ" dirty="0" smtClean="0"/>
              <a:t>المحاضرة التاسعة</a:t>
            </a:r>
            <a:r>
              <a:rPr lang="ar-IQ" smtClean="0"/>
              <a:t/>
            </a:r>
            <a:br>
              <a:rPr lang="ar-IQ" smtClean="0"/>
            </a:b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3429000"/>
            <a:ext cx="5410200" cy="297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4908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0" y="0"/>
                <a:ext cx="9144000" cy="6858000"/>
              </a:xfrm>
            </p:spPr>
            <p:txBody>
              <a:bodyPr>
                <a:normAutofit/>
              </a:bodyPr>
              <a:lstStyle/>
              <a:p>
                <a:pPr marL="0" indent="0" algn="ctr" rtl="1">
                  <a:buNone/>
                </a:pPr>
                <a:r>
                  <a:rPr lang="ar-IQ" sz="2400" dirty="0"/>
                  <a:t>مراجعة لشرائح </a:t>
                </a:r>
                <a:r>
                  <a:rPr lang="ar-IQ" sz="2400" dirty="0" smtClean="0"/>
                  <a:t>المحاضرات السابقة</a:t>
                </a:r>
                <a:endParaRPr lang="en-US" sz="2400" dirty="0" smtClean="0"/>
              </a:p>
              <a:p>
                <a:pPr algn="r" rtl="1"/>
                <a:r>
                  <a:rPr lang="ar-IQ" sz="2400" dirty="0" smtClean="0"/>
                  <a:t>مقدمة.</a:t>
                </a:r>
              </a:p>
              <a:p>
                <a:pPr algn="r" rtl="1"/>
                <a:r>
                  <a:rPr lang="ar-IQ" sz="2400" dirty="0" smtClean="0"/>
                  <a:t>اسباب دراسة صفوف الانتظار.</a:t>
                </a:r>
              </a:p>
              <a:p>
                <a:pPr algn="r" rtl="1"/>
                <a:r>
                  <a:rPr lang="ar-IQ" sz="2400" dirty="0" smtClean="0"/>
                  <a:t>مفهوم الوصول العشوائي للعمليات.</a:t>
                </a:r>
              </a:p>
              <a:p>
                <a:pPr algn="r" rtl="1"/>
                <a:r>
                  <a:rPr lang="ar-IQ" sz="2400" dirty="0" smtClean="0"/>
                  <a:t>توضيح خصائص صفوف الانتظار.</a:t>
                </a:r>
              </a:p>
              <a:p>
                <a:pPr algn="r" rtl="1"/>
                <a:r>
                  <a:rPr lang="ar-IQ" sz="2400" dirty="0" smtClean="0"/>
                  <a:t>مقاييس </a:t>
                </a:r>
                <a:r>
                  <a:rPr lang="ar-IQ" sz="2400" dirty="0"/>
                  <a:t>الكفاءة لصفوف الانتظار</a:t>
                </a:r>
                <a:r>
                  <a:rPr lang="ar-IQ" sz="2400" dirty="0" smtClean="0"/>
                  <a:t>.</a:t>
                </a:r>
              </a:p>
              <a:p>
                <a:pPr algn="r" rtl="1"/>
                <a:r>
                  <a:rPr lang="ar-IQ" sz="2400" dirty="0"/>
                  <a:t>الاهداف الاساسية لدراسة صفوف </a:t>
                </a:r>
                <a:r>
                  <a:rPr lang="ar-IQ" sz="2400" dirty="0" smtClean="0"/>
                  <a:t>الانتظار.</a:t>
                </a:r>
              </a:p>
              <a:p>
                <a:pPr algn="r" rtl="1"/>
                <a:r>
                  <a:rPr lang="ar-IQ" sz="2400" dirty="0" smtClean="0"/>
                  <a:t>اشكال صفوف الانتظار.</a:t>
                </a:r>
              </a:p>
              <a:p>
                <a:pPr algn="r" rtl="1"/>
                <a:r>
                  <a:rPr lang="ar-IQ" sz="2400" dirty="0" smtClean="0"/>
                  <a:t>علامات </a:t>
                </a:r>
                <a:r>
                  <a:rPr lang="ar-IQ" sz="2400" dirty="0"/>
                  <a:t>او ترميز نظام صف </a:t>
                </a:r>
                <a:r>
                  <a:rPr lang="ar-IQ" sz="2400" dirty="0" smtClean="0"/>
                  <a:t>الانتظار.</a:t>
                </a:r>
              </a:p>
              <a:p>
                <a:pPr algn="r" rtl="1"/>
                <a:r>
                  <a:rPr lang="ar-IQ" sz="2400" dirty="0"/>
                  <a:t>عملية </a:t>
                </a:r>
                <a:r>
                  <a:rPr lang="ar-IQ" sz="2400" dirty="0" smtClean="0"/>
                  <a:t>الوصول.</a:t>
                </a:r>
              </a:p>
              <a:p>
                <a:pPr algn="r" rtl="1"/>
                <a:r>
                  <a:rPr lang="ar-IQ" sz="2400" dirty="0" smtClean="0"/>
                  <a:t>عملية المغادرة.</a:t>
                </a:r>
              </a:p>
              <a:p>
                <a:pPr algn="r" rtl="1"/>
                <a:r>
                  <a:rPr lang="ar-IQ" sz="2400" dirty="0" smtClean="0"/>
                  <a:t>نظام الانتظار احادي الخدمة.</a:t>
                </a:r>
              </a:p>
              <a:p>
                <a:pPr algn="r" rtl="1"/>
                <a:r>
                  <a:rPr lang="ar-IQ" sz="2400" dirty="0"/>
                  <a:t>التوزيع الاحتمالي لـ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ar-IQ" sz="2400" dirty="0"/>
                  <a:t> وعدد </a:t>
                </a:r>
                <a:r>
                  <a:rPr lang="ar-IQ" sz="2400" dirty="0" smtClean="0"/>
                  <a:t>الوحدات </a:t>
                </a:r>
                <a:r>
                  <a:rPr lang="ar-IQ" sz="2400" dirty="0"/>
                  <a:t>المتوقعة بالنظام </a:t>
                </a:r>
                <a:r>
                  <a:rPr lang="en-US" sz="2400" dirty="0" err="1" smtClean="0"/>
                  <a:t>Ls</a:t>
                </a:r>
                <a:r>
                  <a:rPr lang="ar-IQ" sz="2400" dirty="0"/>
                  <a:t> </a:t>
                </a:r>
                <a:r>
                  <a:rPr lang="ar-IQ" sz="2400" dirty="0" smtClean="0"/>
                  <a:t>.</a:t>
                </a:r>
              </a:p>
              <a:p>
                <a:pPr algn="r" rtl="1"/>
                <a:r>
                  <a:rPr lang="ar-IQ" sz="2400" dirty="0"/>
                  <a:t>في هذه المحاضرة سيتم </a:t>
                </a:r>
                <a:r>
                  <a:rPr lang="ar-IQ" sz="2400" dirty="0" smtClean="0"/>
                  <a:t>تناول عدد الوحدات المتوقعة في صف الانتظار</a:t>
                </a:r>
                <a:r>
                  <a:rPr lang="en-US" sz="2400" dirty="0" smtClean="0"/>
                  <a:t> </a:t>
                </a:r>
                <a:r>
                  <a:rPr lang="ar-IQ" sz="2400" dirty="0" smtClean="0"/>
                  <a:t>وصف الانتظار غير الفارغ. </a:t>
                </a:r>
              </a:p>
              <a:p>
                <a:pPr marL="0" indent="0" algn="r" rtl="1">
                  <a:buNone/>
                </a:pPr>
                <a:endParaRPr lang="ar-IQ" sz="2400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0"/>
                <a:ext cx="9144000" cy="6858000"/>
              </a:xfrm>
              <a:blipFill rotWithShape="1">
                <a:blip r:embed="rId2"/>
                <a:stretch>
                  <a:fillRect t="-800" r="-9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69958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0" y="0"/>
                <a:ext cx="9144000" cy="6781800"/>
              </a:xfrm>
            </p:spPr>
            <p:txBody>
              <a:bodyPr>
                <a:normAutofit/>
              </a:bodyPr>
              <a:lstStyle/>
              <a:p>
                <a:pPr marL="0" indent="0" algn="r" rtl="1">
                  <a:buNone/>
                </a:pPr>
                <a:r>
                  <a:rPr lang="ar-IQ" sz="2400" dirty="0" smtClean="0"/>
                  <a:t>2- اذا كان </a:t>
                </a:r>
                <a:r>
                  <a:rPr lang="en-US" sz="2400" dirty="0" smtClean="0"/>
                  <a:t>n</a:t>
                </a:r>
                <a:r>
                  <a:rPr lang="ar-IQ" sz="2400" dirty="0" smtClean="0"/>
                  <a:t> متغير عشوائي يمثل عدد الوحدات في صف الانتظارتحت حالة الثبات فان عدد الوحدات المتوقعة في صف الانتظار (ويشمل عدد الوحدات المتوقعة في صف الانتظار فقط) والذي يرمز له بالرمز </a:t>
                </a:r>
                <a:r>
                  <a:rPr lang="en-US" sz="2400" dirty="0" err="1" smtClean="0"/>
                  <a:t>Lq</a:t>
                </a:r>
                <a:r>
                  <a:rPr lang="ar-IQ" sz="2400" dirty="0" smtClean="0"/>
                  <a:t> (</a:t>
                </a:r>
                <a:r>
                  <a:rPr lang="en-US" sz="2400" dirty="0" smtClean="0"/>
                  <a:t>Length Queue</a:t>
                </a:r>
                <a:r>
                  <a:rPr lang="ar-IQ" sz="2400" dirty="0" smtClean="0"/>
                  <a:t>)هو:</a:t>
                </a:r>
                <a:endParaRPr lang="en-US" sz="2400" dirty="0" smtClean="0"/>
              </a:p>
              <a:p>
                <a:pPr marL="0" indent="0" algn="l">
                  <a:buNone/>
                </a:pPr>
                <a:r>
                  <a:rPr lang="en-US" sz="2800" dirty="0" err="1" smtClean="0"/>
                  <a:t>Lq</a:t>
                </a:r>
                <a:r>
                  <a:rPr lang="en-US" sz="2800" dirty="0" smtClean="0"/>
                  <a:t>= 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/>
                      </a:rPr>
                      <m:t>𝐿</m:t>
                    </m:r>
                    <m:r>
                      <a:rPr lang="en-US" sz="2800" b="0" i="1" smtClean="0">
                        <a:latin typeface="Cambria Math"/>
                      </a:rPr>
                      <m:t>𝑠</m:t>
                    </m:r>
                    <m:r>
                      <a:rPr lang="en-US" sz="2800" b="0" i="1" smtClean="0">
                        <a:latin typeface="Cambria Math"/>
                      </a:rPr>
                      <m:t> −</m:t>
                    </m:r>
                    <m:f>
                      <m:fPr>
                        <m:ctrlPr>
                          <a:rPr lang="en-US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 sz="2800" i="1" smtClean="0">
                            <a:latin typeface="Cambria Math"/>
                          </a:rPr>
                          <m:t>λ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l-GR" sz="2800" i="1" smtClean="0">
                            <a:latin typeface="Cambria Math"/>
                          </a:rPr>
                          <m:t>μ</m:t>
                        </m:r>
                      </m:den>
                    </m:f>
                  </m:oMath>
                </a14:m>
                <a:r>
                  <a:rPr lang="en-US" sz="2800" dirty="0" smtClean="0"/>
                  <a:t>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80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l-GR" sz="2800" i="1" smtClean="0">
                                <a:latin typeface="Cambria Math"/>
                              </a:rPr>
                              <m:t>λ</m:t>
                            </m:r>
                          </m:e>
                          <m:sup>
                            <m:r>
                              <a:rPr lang="en-US" sz="28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m:rPr>
                            <m:sty m:val="p"/>
                          </m:rPr>
                          <a:rPr lang="el-GR" sz="2800" i="1" smtClean="0">
                            <a:latin typeface="Cambria Math"/>
                          </a:rPr>
                          <m:t>μ</m:t>
                        </m:r>
                        <m:r>
                          <a:rPr lang="en-US" sz="2800" b="0" i="1" smtClean="0">
                            <a:latin typeface="Cambria Math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l-GR" sz="2800" b="0" i="1" smtClean="0">
                            <a:latin typeface="Cambria Math"/>
                          </a:rPr>
                          <m:t>μ</m:t>
                        </m:r>
                        <m:r>
                          <a:rPr lang="en-US" sz="2800" b="0" i="1" smtClean="0">
                            <a:latin typeface="Cambria Math"/>
                          </a:rPr>
                          <m:t> − </m:t>
                        </m:r>
                        <m:r>
                          <m:rPr>
                            <m:sty m:val="p"/>
                          </m:rPr>
                          <a:rPr lang="el-GR" sz="2800" b="0" i="1" smtClean="0">
                            <a:latin typeface="Cambria Math"/>
                          </a:rPr>
                          <m:t>λ</m:t>
                        </m:r>
                        <m:r>
                          <a:rPr lang="en-US" sz="2800" b="0" i="1" smtClean="0">
                            <a:latin typeface="Cambria Math"/>
                          </a:rPr>
                          <m:t>)</m:t>
                        </m:r>
                      </m:den>
                    </m:f>
                  </m:oMath>
                </a14:m>
                <a:endParaRPr lang="en-US" sz="2800" dirty="0" smtClean="0"/>
              </a:p>
              <a:p>
                <a:pPr marL="0" indent="0" algn="l">
                  <a:buNone/>
                </a:pPr>
                <a:r>
                  <a:rPr lang="en-US" sz="2800" dirty="0" smtClean="0"/>
                  <a:t>Proof:</a:t>
                </a:r>
              </a:p>
              <a:p>
                <a:pPr marL="0" indent="0">
                  <a:buNone/>
                </a:pPr>
                <a:r>
                  <a:rPr lang="en-US" sz="2800" dirty="0" err="1" smtClean="0"/>
                  <a:t>Lq</a:t>
                </a:r>
                <a:r>
                  <a:rPr lang="en-US" sz="2800" dirty="0" smtClean="0"/>
                  <a:t>= E(</a:t>
                </a:r>
                <a:r>
                  <a:rPr lang="en-US" sz="2800" dirty="0" err="1" smtClean="0"/>
                  <a:t>nq</a:t>
                </a:r>
                <a:r>
                  <a:rPr lang="en-US" sz="2800" dirty="0" smtClean="0"/>
                  <a:t>) =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sz="2800" i="1" smtClean="0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2800" b="0" i="1" smtClean="0">
                            <a:latin typeface="Cambria Math"/>
                          </a:rPr>
                          <m:t>𝑛</m:t>
                        </m:r>
                        <m:r>
                          <m:rPr>
                            <m:brk m:alnAt="23"/>
                          </m:rPr>
                          <a:rPr lang="en-US" sz="2800" b="0" i="1" smtClean="0">
                            <a:latin typeface="Cambria Math"/>
                          </a:rPr>
                          <m:t>=</m:t>
                        </m:r>
                        <m:r>
                          <m:rPr>
                            <m:brk m:alnAt="23"/>
                          </m:rPr>
                          <a:rPr lang="en-US" sz="2800" b="0" i="1" smtClean="0">
                            <a:latin typeface="Cambria Math"/>
                          </a:rPr>
                          <m:t>0</m:t>
                        </m:r>
                      </m:sub>
                      <m:sup>
                        <m:r>
                          <a:rPr lang="en-US" sz="2800" i="1" smtClean="0">
                            <a:latin typeface="Cambria Math"/>
                          </a:rPr>
                          <m:t>∞</m:t>
                        </m:r>
                      </m:sup>
                      <m:e>
                        <m:r>
                          <a:rPr lang="en-US" sz="2800" b="0" i="1" smtClean="0">
                            <a:latin typeface="Cambria Math"/>
                          </a:rPr>
                          <m:t>𝑛</m:t>
                        </m:r>
                      </m:e>
                    </m:nary>
                    <m:sSub>
                      <m:sSubPr>
                        <m:ctrlPr>
                          <a:rPr lang="ar-IQ" sz="2800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i="1" dirty="0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sz="2800" i="1" dirty="0">
                            <a:latin typeface="Cambria Math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sz="2800" dirty="0" smtClean="0"/>
                  <a:t> </a:t>
                </a:r>
              </a:p>
              <a:p>
                <a:pPr marL="0" indent="0">
                  <a:buNone/>
                </a:pPr>
                <a:r>
                  <a:rPr lang="en-US" sz="2800" dirty="0"/>
                  <a:t> </a:t>
                </a:r>
                <a:r>
                  <a:rPr lang="en-US" sz="2800" dirty="0" smtClean="0"/>
                  <a:t>     = 0</a:t>
                </a:r>
                <a:r>
                  <a:rPr lang="ar-IQ" sz="28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ar-IQ" sz="2800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i="1" dirty="0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sz="2800" b="0" i="1" dirty="0" smtClean="0"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en-US" sz="2800" b="0" i="1" dirty="0" smtClean="0">
                        <a:latin typeface="Cambria Math"/>
                      </a:rPr>
                      <m:t>+</m:t>
                    </m:r>
                    <m:nary>
                      <m:naryPr>
                        <m:chr m:val="∑"/>
                        <m:ctrlPr>
                          <a:rPr lang="en-US" sz="2800" i="1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2800" i="1">
                            <a:latin typeface="Cambria Math"/>
                          </a:rPr>
                          <m:t>𝑛</m:t>
                        </m:r>
                        <m:r>
                          <m:rPr>
                            <m:brk m:alnAt="23"/>
                          </m:rPr>
                          <a:rPr lang="en-US" sz="2800" i="1">
                            <a:latin typeface="Cambria Math"/>
                          </a:rPr>
                          <m:t>=</m:t>
                        </m:r>
                        <m:r>
                          <a:rPr lang="en-US" sz="2800" b="0" i="1" smtClean="0">
                            <a:latin typeface="Cambria Math"/>
                          </a:rPr>
                          <m:t>1</m:t>
                        </m:r>
                      </m:sub>
                      <m:sup>
                        <m:r>
                          <a:rPr lang="en-US" sz="2800" i="1">
                            <a:latin typeface="Cambria Math"/>
                          </a:rPr>
                          <m:t>∞</m:t>
                        </m:r>
                      </m:sup>
                      <m:e>
                        <m:r>
                          <a:rPr lang="en-US" sz="2800" b="0" i="1" smtClean="0">
                            <a:latin typeface="Cambria Math"/>
                          </a:rPr>
                          <m:t>(</m:t>
                        </m:r>
                        <m:r>
                          <a:rPr lang="en-US" sz="2800" i="1">
                            <a:latin typeface="Cambria Math"/>
                          </a:rPr>
                          <m:t>𝑛</m:t>
                        </m:r>
                      </m:e>
                    </m:nary>
                    <m:r>
                      <a:rPr lang="en-US" sz="2800" b="0" i="1" smtClean="0">
                        <a:latin typeface="Cambria Math"/>
                      </a:rPr>
                      <m:t>−</m:t>
                    </m:r>
                    <m:r>
                      <a:rPr lang="en-US" sz="2800" b="0" i="1" smtClean="0">
                        <a:latin typeface="Cambria Math"/>
                      </a:rPr>
                      <m:t>1</m:t>
                    </m:r>
                    <m:r>
                      <a:rPr lang="en-US" sz="2800" b="0" i="1" smtClean="0">
                        <a:latin typeface="Cambria Math"/>
                      </a:rPr>
                      <m:t>)</m:t>
                    </m:r>
                    <m:sSub>
                      <m:sSubPr>
                        <m:ctrlPr>
                          <a:rPr lang="ar-IQ" sz="2800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i="1" dirty="0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sz="2800" i="1" dirty="0">
                            <a:latin typeface="Cambria Math"/>
                          </a:rPr>
                          <m:t>𝑛</m:t>
                        </m:r>
                      </m:sub>
                    </m:sSub>
                  </m:oMath>
                </a14:m>
                <a:endParaRPr lang="en-US" sz="2800" i="1" dirty="0" smtClean="0">
                  <a:latin typeface="Cambria Math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FF0000"/>
                        </a:solidFill>
                        <a:latin typeface="Cambria Math"/>
                      </a:rPr>
                      <m:t>     </m:t>
                    </m:r>
                  </m:oMath>
                </a14:m>
                <a:r>
                  <a:rPr lang="en-US" sz="2800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sz="2800" dirty="0" smtClean="0"/>
                  <a:t>=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sz="2800" i="1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2800" i="1">
                            <a:latin typeface="Cambria Math"/>
                          </a:rPr>
                          <m:t>𝑛</m:t>
                        </m:r>
                        <m:r>
                          <m:rPr>
                            <m:brk m:alnAt="23"/>
                          </m:rPr>
                          <a:rPr lang="en-US" sz="2800" i="1">
                            <a:latin typeface="Cambria Math"/>
                          </a:rPr>
                          <m:t>=</m:t>
                        </m:r>
                        <m:r>
                          <a:rPr lang="en-US" sz="2800" b="0" i="1" smtClean="0">
                            <a:latin typeface="Cambria Math"/>
                          </a:rPr>
                          <m:t>1</m:t>
                        </m:r>
                      </m:sub>
                      <m:sup>
                        <m:r>
                          <a:rPr lang="en-US" sz="2800" i="1">
                            <a:latin typeface="Cambria Math"/>
                          </a:rPr>
                          <m:t>∞</m:t>
                        </m:r>
                      </m:sup>
                      <m:e>
                        <m:r>
                          <a:rPr lang="en-US" sz="2800" i="1">
                            <a:latin typeface="Cambria Math"/>
                          </a:rPr>
                          <m:t>𝑛</m:t>
                        </m:r>
                      </m:e>
                    </m:nary>
                    <m:sSub>
                      <m:sSubPr>
                        <m:ctrlPr>
                          <a:rPr lang="ar-IQ" sz="2800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i="1" dirty="0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sz="2800" i="1" dirty="0">
                            <a:latin typeface="Cambria Math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sz="2800" dirty="0" smtClean="0"/>
                  <a:t> -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sz="2800" i="1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2800" i="1">
                            <a:latin typeface="Cambria Math"/>
                          </a:rPr>
                          <m:t>𝑛</m:t>
                        </m:r>
                        <m:r>
                          <m:rPr>
                            <m:brk m:alnAt="23"/>
                          </m:rPr>
                          <a:rPr lang="en-US" sz="2800" i="1">
                            <a:latin typeface="Cambria Math"/>
                          </a:rPr>
                          <m:t>=</m:t>
                        </m:r>
                        <m:r>
                          <a:rPr lang="en-US" sz="2800" i="1">
                            <a:latin typeface="Cambria Math"/>
                          </a:rPr>
                          <m:t>1</m:t>
                        </m:r>
                      </m:sub>
                      <m:sup>
                        <m:r>
                          <a:rPr lang="en-US" sz="2800" i="1">
                            <a:latin typeface="Cambria Math"/>
                          </a:rPr>
                          <m:t>∞</m:t>
                        </m:r>
                      </m:sup>
                      <m:e>
                        <m:r>
                          <a:rPr lang="en-US" sz="2800" b="0" i="1" smtClean="0">
                            <a:latin typeface="Cambria Math"/>
                          </a:rPr>
                          <m:t>1</m:t>
                        </m:r>
                      </m:e>
                    </m:nary>
                    <m:sSub>
                      <m:sSubPr>
                        <m:ctrlPr>
                          <a:rPr lang="ar-IQ" sz="2800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i="1" dirty="0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sz="2800" i="1" dirty="0">
                            <a:latin typeface="Cambria Math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ar-IQ" sz="2800" dirty="0" smtClean="0"/>
                  <a:t>   </a:t>
                </a:r>
                <a:r>
                  <a:rPr lang="en-US" sz="2800" dirty="0" smtClean="0"/>
                  <a:t>     we know that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ar-IQ" sz="2800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i="1" dirty="0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sz="2800" i="1" dirty="0"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sz="2800" dirty="0" smtClean="0"/>
                  <a:t>= </a:t>
                </a:r>
                <a14:m>
                  <m:oMath xmlns:m="http://schemas.openxmlformats.org/officeDocument/2006/math">
                    <m:r>
                      <a:rPr lang="en-US" sz="2800" i="1" dirty="0">
                        <a:latin typeface="Cambria Math"/>
                      </a:rPr>
                      <m:t>1</m:t>
                    </m:r>
                    <m:r>
                      <a:rPr lang="en-US" sz="2800" i="1" dirty="0">
                        <a:latin typeface="Cambria Math"/>
                      </a:rPr>
                      <m:t>−</m:t>
                    </m:r>
                    <m:r>
                      <m:rPr>
                        <m:sty m:val="p"/>
                      </m:rPr>
                      <a:rPr lang="el-GR" sz="2800" i="1" dirty="0">
                        <a:latin typeface="Cambria Math"/>
                        <a:ea typeface="Cambria Math"/>
                      </a:rPr>
                      <m:t>ρ</m:t>
                    </m:r>
                  </m:oMath>
                </a14:m>
                <a:r>
                  <a:rPr lang="en-US" sz="2800" dirty="0" smtClean="0"/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      </m:t>
                    </m:r>
                  </m:oMath>
                </a14:m>
                <a:r>
                  <a:rPr lang="en-US" sz="2800" dirty="0"/>
                  <a:t>= </a:t>
                </a:r>
                <a:r>
                  <a:rPr lang="en-US" sz="2800" dirty="0" err="1"/>
                  <a:t>Ls</a:t>
                </a:r>
                <a:r>
                  <a:rPr lang="en-US" sz="2800" dirty="0"/>
                  <a:t> </a:t>
                </a:r>
                <a:r>
                  <a:rPr lang="en-US" sz="2800" dirty="0" smtClean="0"/>
                  <a:t>– (1-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ar-IQ" sz="2800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i="1" dirty="0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sz="2800" i="1" dirty="0"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sz="2800" dirty="0" smtClean="0"/>
                  <a:t>)</a:t>
                </a:r>
              </a:p>
              <a:p>
                <a:pPr marL="0" indent="0">
                  <a:buNone/>
                </a:pPr>
                <a:r>
                  <a:rPr lang="en-US" sz="2800" dirty="0"/>
                  <a:t> </a:t>
                </a:r>
                <a:r>
                  <a:rPr lang="en-US" sz="2800" dirty="0" smtClean="0"/>
                  <a:t>      </a:t>
                </a:r>
                <a:r>
                  <a:rPr lang="en-US" sz="2800" dirty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dirty="0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 sz="2800" i="1" dirty="0">
                            <a:latin typeface="Cambria Math"/>
                          </a:rPr>
                          <m:t>ρ</m:t>
                        </m:r>
                      </m:num>
                      <m:den>
                        <m:r>
                          <a:rPr lang="en-US" sz="2800" i="1" dirty="0">
                            <a:latin typeface="Cambria Math"/>
                          </a:rPr>
                          <m:t>1</m:t>
                        </m:r>
                        <m:r>
                          <a:rPr lang="en-US" sz="2800" i="1" dirty="0">
                            <a:latin typeface="Cambria Math"/>
                          </a:rPr>
                          <m:t>−</m:t>
                        </m:r>
                        <m:r>
                          <a:rPr lang="en-US" sz="2800" i="1" dirty="0">
                            <a:latin typeface="Cambria Math"/>
                            <a:ea typeface="Cambria Math"/>
                          </a:rPr>
                          <m:t>𝜌</m:t>
                        </m:r>
                      </m:den>
                    </m:f>
                  </m:oMath>
                </a14:m>
                <a:r>
                  <a:rPr lang="en-US" sz="2800" dirty="0" smtClean="0"/>
                  <a:t> -</a:t>
                </a: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2800" i="1" dirty="0">
                        <a:latin typeface="Cambria Math"/>
                      </a:rPr>
                      <m:t>ρ</m:t>
                    </m:r>
                  </m:oMath>
                </a14:m>
                <a:r>
                  <a:rPr lang="en-US" sz="2800" dirty="0" smtClean="0"/>
                  <a:t> </a:t>
                </a:r>
              </a:p>
              <a:p>
                <a:pPr marL="0" indent="0">
                  <a:buNone/>
                </a:pPr>
                <a:r>
                  <a:rPr lang="ar-IQ" sz="4000" dirty="0" smtClean="0"/>
                  <a:t>؞</a:t>
                </a:r>
                <a:r>
                  <a:rPr lang="en-US" sz="2800" dirty="0" err="1" smtClean="0"/>
                  <a:t>Lq</a:t>
                </a:r>
                <a:r>
                  <a:rPr lang="en-US" sz="280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dirty="0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8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l-GR" sz="2800" i="1" smtClean="0">
                                <a:latin typeface="Cambria Math"/>
                              </a:rPr>
                              <m:t>ρ</m:t>
                            </m:r>
                          </m:e>
                          <m:sup>
                            <m:r>
                              <a:rPr lang="en-US" sz="28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2800" i="1" dirty="0">
                            <a:latin typeface="Cambria Math"/>
                          </a:rPr>
                          <m:t>1</m:t>
                        </m:r>
                        <m:r>
                          <a:rPr lang="en-US" sz="2800" i="1" dirty="0">
                            <a:latin typeface="Cambria Math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l-GR" sz="2800" i="1" dirty="0" smtClean="0">
                            <a:latin typeface="Cambria Math"/>
                            <a:ea typeface="Cambria Math"/>
                          </a:rPr>
                          <m:t>ρ</m:t>
                        </m:r>
                      </m:den>
                    </m:f>
                  </m:oMath>
                </a14:m>
                <a:r>
                  <a:rPr lang="en-US" sz="2800" dirty="0" smtClean="0"/>
                  <a:t> =</a:t>
                </a: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8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l-GR" sz="2800" i="1">
                                <a:latin typeface="Cambria Math"/>
                              </a:rPr>
                              <m:t>λ</m:t>
                            </m:r>
                          </m:e>
                          <m:sup>
                            <m:r>
                              <a:rPr lang="en-US" sz="28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m:rPr>
                            <m:sty m:val="p"/>
                          </m:rPr>
                          <a:rPr lang="el-GR" sz="2800" i="1">
                            <a:latin typeface="Cambria Math"/>
                          </a:rPr>
                          <m:t>μ</m:t>
                        </m:r>
                        <m:r>
                          <a:rPr lang="en-US" sz="2800" i="1">
                            <a:latin typeface="Cambria Math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l-GR" sz="2800" i="1">
                            <a:latin typeface="Cambria Math"/>
                          </a:rPr>
                          <m:t>μ</m:t>
                        </m:r>
                        <m:r>
                          <a:rPr lang="en-US" sz="2800" i="1">
                            <a:latin typeface="Cambria Math"/>
                          </a:rPr>
                          <m:t> − </m:t>
                        </m:r>
                        <m:r>
                          <m:rPr>
                            <m:sty m:val="p"/>
                          </m:rPr>
                          <a:rPr lang="el-GR" sz="2800" i="1">
                            <a:latin typeface="Cambria Math"/>
                          </a:rPr>
                          <m:t>λ</m:t>
                        </m:r>
                        <m:r>
                          <a:rPr lang="en-US" sz="2800" i="1">
                            <a:latin typeface="Cambria Math"/>
                          </a:rPr>
                          <m:t>)</m:t>
                        </m:r>
                      </m:den>
                    </m:f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0"/>
                <a:ext cx="9144000" cy="6781800"/>
              </a:xfrm>
              <a:blipFill rotWithShape="1">
                <a:blip r:embed="rId2"/>
                <a:stretch>
                  <a:fillRect l="-2400" t="-809" r="-10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42736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0" y="0"/>
                <a:ext cx="9144000" cy="6858000"/>
              </a:xfrm>
            </p:spPr>
            <p:txBody>
              <a:bodyPr>
                <a:normAutofit fontScale="70000" lnSpcReduction="20000"/>
              </a:bodyPr>
              <a:lstStyle/>
              <a:p>
                <a:pPr marL="0" indent="0" algn="r" rtl="1">
                  <a:buNone/>
                </a:pPr>
                <a:r>
                  <a:rPr lang="ar-IQ" sz="2800" b="1" dirty="0" smtClean="0"/>
                  <a:t>2- توقع طول صف الانتظار غير الفارغ والذي يرمز له بالرمز </a:t>
                </a:r>
                <a:r>
                  <a:rPr lang="en-US" sz="2800" b="1" dirty="0" err="1" smtClean="0"/>
                  <a:t>Eq</a:t>
                </a:r>
                <a:r>
                  <a:rPr lang="ar-IQ" sz="2800" b="1" dirty="0" smtClean="0"/>
                  <a:t> هو:</a:t>
                </a:r>
                <a:endParaRPr lang="en-US" sz="2800" b="1" dirty="0"/>
              </a:p>
              <a:p>
                <a:pPr marL="0" indent="0">
                  <a:buNone/>
                </a:pPr>
                <a:r>
                  <a:rPr lang="en-US" sz="3100" dirty="0" err="1"/>
                  <a:t>E</a:t>
                </a:r>
                <a:r>
                  <a:rPr lang="en-US" sz="3100" dirty="0" err="1" smtClean="0"/>
                  <a:t>q</a:t>
                </a:r>
                <a:r>
                  <a:rPr lang="en-US" sz="3100" dirty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100" i="1" dirty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3100" b="0" i="1" dirty="0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3100" i="1" dirty="0">
                            <a:latin typeface="Cambria Math"/>
                          </a:rPr>
                          <m:t>1</m:t>
                        </m:r>
                        <m:r>
                          <a:rPr lang="en-US" sz="3100" i="1" dirty="0">
                            <a:latin typeface="Cambria Math"/>
                          </a:rPr>
                          <m:t>−</m:t>
                        </m:r>
                        <m:r>
                          <a:rPr lang="en-US" sz="3100" i="1" dirty="0">
                            <a:latin typeface="Cambria Math"/>
                            <a:ea typeface="Cambria Math"/>
                          </a:rPr>
                          <m:t>𝜌</m:t>
                        </m:r>
                      </m:den>
                    </m:f>
                    <m:r>
                      <a:rPr lang="en-US" sz="31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3100" i="1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 sz="3100" i="1">
                            <a:latin typeface="Cambria Math"/>
                          </a:rPr>
                          <m:t>μ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l-GR" sz="3100" i="1">
                            <a:latin typeface="Cambria Math"/>
                          </a:rPr>
                          <m:t>μ</m:t>
                        </m:r>
                        <m:r>
                          <a:rPr lang="en-US" sz="3100" i="1">
                            <a:latin typeface="Cambria Math"/>
                          </a:rPr>
                          <m:t>− </m:t>
                        </m:r>
                        <m:r>
                          <m:rPr>
                            <m:sty m:val="p"/>
                          </m:rPr>
                          <a:rPr lang="el-GR" sz="3100" i="1">
                            <a:latin typeface="Cambria Math"/>
                          </a:rPr>
                          <m:t>λ</m:t>
                        </m:r>
                      </m:den>
                    </m:f>
                  </m:oMath>
                </a14:m>
                <a:endParaRPr lang="en-US" sz="3100" dirty="0"/>
              </a:p>
              <a:p>
                <a:pPr marL="0" indent="0">
                  <a:buNone/>
                </a:pPr>
                <a:r>
                  <a:rPr lang="en-US" sz="3100" dirty="0"/>
                  <a:t>Proof</a:t>
                </a:r>
                <a:r>
                  <a:rPr lang="en-US" sz="3100" dirty="0" smtClean="0"/>
                  <a:t>:</a:t>
                </a:r>
                <a:endParaRPr lang="en-US" sz="3100" dirty="0"/>
              </a:p>
              <a:p>
                <a:pPr marL="0" indent="0">
                  <a:buNone/>
                </a:pPr>
                <a:r>
                  <a:rPr lang="en-US" sz="3100" dirty="0" err="1" smtClean="0"/>
                  <a:t>Eq</a:t>
                </a:r>
                <a:r>
                  <a:rPr lang="en-US" sz="3100" dirty="0"/>
                  <a:t>= E(</a:t>
                </a:r>
                <a:r>
                  <a:rPr lang="en-US" sz="3100" dirty="0" err="1"/>
                  <a:t>nq</a:t>
                </a:r>
                <a:r>
                  <a:rPr lang="en-US" sz="3100" dirty="0" smtClean="0"/>
                  <a:t>) ; </a:t>
                </a:r>
                <a:r>
                  <a:rPr lang="en-US" sz="3100" dirty="0" err="1" smtClean="0"/>
                  <a:t>nq</a:t>
                </a:r>
                <a14:m>
                  <m:oMath xmlns:m="http://schemas.openxmlformats.org/officeDocument/2006/math">
                    <m:r>
                      <a:rPr lang="en-US" sz="3100" i="1" smtClean="0">
                        <a:latin typeface="Cambria Math"/>
                        <a:ea typeface="Cambria Math"/>
                      </a:rPr>
                      <m:t>≠</m:t>
                    </m:r>
                    <m:r>
                      <a:rPr lang="en-US" sz="3100" b="0" i="1" smtClean="0">
                        <a:latin typeface="Cambria Math"/>
                        <a:ea typeface="Cambria Math"/>
                      </a:rPr>
                      <m:t>0</m:t>
                    </m:r>
                  </m:oMath>
                </a14:m>
                <a:endParaRPr lang="en-US" sz="3100" dirty="0" smtClean="0"/>
              </a:p>
              <a:p>
                <a:pPr marL="0" indent="0" algn="r" rtl="1">
                  <a:buNone/>
                </a:pPr>
                <a:r>
                  <a:rPr lang="ar-IQ" sz="3100" dirty="0" smtClean="0"/>
                  <a:t>باستخدام التوقع الشرطي نحصل على:</a:t>
                </a:r>
                <a:endParaRPr lang="en-US" sz="3100" dirty="0" smtClean="0"/>
              </a:p>
              <a:p>
                <a:pPr marL="0" indent="0">
                  <a:buNone/>
                </a:pPr>
                <a:r>
                  <a:rPr lang="en-US" sz="3100" dirty="0"/>
                  <a:t>Eq= </a:t>
                </a:r>
                <a:r>
                  <a:rPr lang="en-US" sz="3100" dirty="0" smtClean="0"/>
                  <a:t>E[</a:t>
                </a:r>
                <a:r>
                  <a:rPr lang="en-US" sz="3100" dirty="0" err="1" smtClean="0"/>
                  <a:t>nq|nq</a:t>
                </a:r>
                <a14:m>
                  <m:oMath xmlns:m="http://schemas.openxmlformats.org/officeDocument/2006/math">
                    <m:r>
                      <a:rPr lang="en-US" sz="3100" i="1">
                        <a:latin typeface="Cambria Math"/>
                        <a:ea typeface="Cambria Math"/>
                      </a:rPr>
                      <m:t>≠</m:t>
                    </m:r>
                    <m:r>
                      <a:rPr lang="en-US" sz="3100" i="1">
                        <a:latin typeface="Cambria Math"/>
                        <a:ea typeface="Cambria Math"/>
                      </a:rPr>
                      <m:t>0</m:t>
                    </m:r>
                    <m:r>
                      <a:rPr lang="en-US" sz="3100" b="0" i="1" smtClean="0">
                        <a:latin typeface="Cambria Math"/>
                        <a:ea typeface="Cambria Math"/>
                      </a:rPr>
                      <m:t>]</m:t>
                    </m:r>
                  </m:oMath>
                </a14:m>
                <a:r>
                  <a:rPr lang="en-US" sz="3100" dirty="0" smtClean="0"/>
                  <a:t>=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sz="3100" i="1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3100" i="1">
                            <a:latin typeface="Cambria Math"/>
                          </a:rPr>
                          <m:t>𝑛</m:t>
                        </m:r>
                        <m:r>
                          <m:rPr>
                            <m:brk m:alnAt="23"/>
                          </m:rPr>
                          <a:rPr lang="en-US" sz="3100" i="1">
                            <a:latin typeface="Cambria Math"/>
                          </a:rPr>
                          <m:t>=</m:t>
                        </m:r>
                        <m:r>
                          <a:rPr lang="en-US" sz="3100" i="1">
                            <a:latin typeface="Cambria Math"/>
                          </a:rPr>
                          <m:t>1</m:t>
                        </m:r>
                      </m:sub>
                      <m:sup>
                        <m:r>
                          <a:rPr lang="en-US" sz="3100" i="1">
                            <a:latin typeface="Cambria Math"/>
                          </a:rPr>
                          <m:t>∞</m:t>
                        </m:r>
                      </m:sup>
                      <m:e>
                        <m:r>
                          <a:rPr lang="en-US" sz="3100" i="1">
                            <a:latin typeface="Cambria Math"/>
                          </a:rPr>
                          <m:t>(</m:t>
                        </m:r>
                        <m:r>
                          <a:rPr lang="en-US" sz="3100" i="1">
                            <a:latin typeface="Cambria Math"/>
                          </a:rPr>
                          <m:t>𝑛</m:t>
                        </m:r>
                      </m:e>
                    </m:nary>
                    <m:r>
                      <a:rPr lang="en-US" sz="3100" i="1">
                        <a:latin typeface="Cambria Math"/>
                      </a:rPr>
                      <m:t>−</m:t>
                    </m:r>
                    <m:r>
                      <a:rPr lang="en-US" sz="3100" i="1">
                        <a:latin typeface="Cambria Math"/>
                      </a:rPr>
                      <m:t>1</m:t>
                    </m:r>
                    <m:r>
                      <a:rPr lang="en-US" sz="3100" i="1">
                        <a:latin typeface="Cambria Math"/>
                      </a:rPr>
                      <m:t>)</m:t>
                    </m:r>
                    <m:sSub>
                      <m:sSubPr>
                        <m:ctrlPr>
                          <a:rPr lang="en-US" sz="31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100" i="1">
                            <a:latin typeface="Cambria Math"/>
                          </a:rPr>
                          <m:t>Ṕ</m:t>
                        </m:r>
                      </m:e>
                      <m:sub>
                        <m:r>
                          <a:rPr lang="en-US" sz="3100" b="0" i="1" smtClean="0">
                            <a:latin typeface="Cambria Math"/>
                          </a:rPr>
                          <m:t>𝑛</m:t>
                        </m:r>
                      </m:sub>
                    </m:sSub>
                    <m:r>
                      <a:rPr lang="en-US" sz="3100" b="0" i="1" dirty="0" smtClean="0">
                        <a:latin typeface="Cambria Math"/>
                      </a:rPr>
                      <m:t>=</m:t>
                    </m:r>
                    <m:nary>
                      <m:naryPr>
                        <m:chr m:val="∑"/>
                        <m:ctrlPr>
                          <a:rPr lang="en-US" sz="3100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3100" i="1">
                            <a:solidFill>
                              <a:srgbClr val="00B050"/>
                            </a:solidFill>
                            <a:latin typeface="Cambria Math"/>
                          </a:rPr>
                          <m:t>𝑛</m:t>
                        </m:r>
                        <m:r>
                          <m:rPr>
                            <m:brk m:alnAt="23"/>
                          </m:rPr>
                          <a:rPr lang="en-US" sz="3100" i="1">
                            <a:solidFill>
                              <a:srgbClr val="00B05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3100" b="0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2</m:t>
                        </m:r>
                      </m:sub>
                      <m:sup>
                        <m:r>
                          <a:rPr lang="en-US" sz="3100" i="1">
                            <a:solidFill>
                              <a:srgbClr val="00B050"/>
                            </a:solidFill>
                            <a:latin typeface="Cambria Math"/>
                          </a:rPr>
                          <m:t>∞</m:t>
                        </m:r>
                      </m:sup>
                      <m:e>
                        <m:r>
                          <a:rPr lang="en-US" sz="3100" i="1">
                            <a:solidFill>
                              <a:srgbClr val="00B050"/>
                            </a:solidFill>
                            <a:latin typeface="Cambria Math"/>
                          </a:rPr>
                          <m:t>(</m:t>
                        </m:r>
                        <m:r>
                          <a:rPr lang="en-US" sz="3100" i="1">
                            <a:solidFill>
                              <a:srgbClr val="00B050"/>
                            </a:solidFill>
                            <a:latin typeface="Cambria Math"/>
                          </a:rPr>
                          <m:t>𝑛</m:t>
                        </m:r>
                      </m:e>
                    </m:nary>
                    <m:r>
                      <a:rPr lang="en-US" sz="3100" i="1">
                        <a:solidFill>
                          <a:srgbClr val="00B050"/>
                        </a:solidFill>
                        <a:latin typeface="Cambria Math"/>
                      </a:rPr>
                      <m:t>−</m:t>
                    </m:r>
                    <m:r>
                      <a:rPr lang="en-US" sz="3100" i="1">
                        <a:solidFill>
                          <a:srgbClr val="00B050"/>
                        </a:solidFill>
                        <a:latin typeface="Cambria Math"/>
                      </a:rPr>
                      <m:t>1</m:t>
                    </m:r>
                    <m:r>
                      <a:rPr lang="en-US" sz="3100" i="1">
                        <a:solidFill>
                          <a:srgbClr val="00B050"/>
                        </a:solidFill>
                        <a:latin typeface="Cambria Math"/>
                      </a:rPr>
                      <m:t>)</m:t>
                    </m:r>
                    <m:sSub>
                      <m:sSubPr>
                        <m:ctrlPr>
                          <a:rPr lang="en-US" sz="310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31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Ṕ</m:t>
                        </m:r>
                      </m:e>
                      <m:sub>
                        <m:r>
                          <a:rPr lang="en-US" sz="31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𝑛</m:t>
                        </m:r>
                      </m:sub>
                    </m:sSub>
                  </m:oMath>
                </a14:m>
                <a:endParaRPr lang="en-US" sz="3100" dirty="0"/>
              </a:p>
              <a:p>
                <a:pPr marL="0" indent="0" algn="r" rtl="1">
                  <a:buNone/>
                </a:pPr>
                <a:r>
                  <a:rPr lang="ar-IQ" sz="3100" dirty="0" smtClean="0"/>
                  <a:t>حيث ان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1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100" i="1">
                            <a:latin typeface="Cambria Math"/>
                          </a:rPr>
                          <m:t>Ṕ</m:t>
                        </m:r>
                      </m:e>
                      <m:sub>
                        <m:r>
                          <a:rPr lang="en-US" sz="3100" i="1">
                            <a:latin typeface="Cambria Math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ar-IQ" sz="3100" dirty="0" smtClean="0"/>
                  <a:t> تمثل التوزيع الاحتمالي الشرطي لـ </a:t>
                </a:r>
                <a:r>
                  <a:rPr lang="en-US" sz="3100" dirty="0" smtClean="0"/>
                  <a:t>n</a:t>
                </a:r>
                <a:r>
                  <a:rPr lang="ar-IQ" sz="3100" dirty="0" smtClean="0"/>
                  <a:t> من الوحدات في النظام علما</a:t>
                </a:r>
              </a:p>
              <a:p>
                <a:pPr marL="0" indent="0" algn="r" rtl="1">
                  <a:buNone/>
                </a:pPr>
                <a:r>
                  <a:rPr lang="ar-IQ" sz="3100" dirty="0" smtClean="0"/>
                  <a:t>بان الصف غير فارغ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31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100" i="1">
                            <a:latin typeface="Cambria Math"/>
                          </a:rPr>
                          <m:t>Ṕ</m:t>
                        </m:r>
                      </m:e>
                      <m:sub>
                        <m:r>
                          <a:rPr lang="en-US" sz="3100" i="1">
                            <a:latin typeface="Cambria Math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sz="3100" dirty="0" smtClean="0"/>
                  <a:t>=p[n in </a:t>
                </a:r>
                <a:r>
                  <a:rPr lang="en-US" sz="3100" dirty="0" err="1" smtClean="0"/>
                  <a:t>system|n</a:t>
                </a:r>
                <a14:m>
                  <m:oMath xmlns:m="http://schemas.openxmlformats.org/officeDocument/2006/math">
                    <m:r>
                      <a:rPr lang="en-US" sz="3100" i="1" smtClean="0">
                        <a:latin typeface="Cambria Math"/>
                        <a:ea typeface="Cambria Math"/>
                      </a:rPr>
                      <m:t>≥</m:t>
                    </m:r>
                    <m:r>
                      <a:rPr lang="en-US" sz="3100" b="0" i="1" smtClean="0">
                        <a:latin typeface="Cambria Math"/>
                        <a:ea typeface="Cambria Math"/>
                      </a:rPr>
                      <m:t>2</m:t>
                    </m:r>
                  </m:oMath>
                </a14:m>
                <a:r>
                  <a:rPr lang="en-US" sz="3100" dirty="0" smtClean="0"/>
                  <a:t>]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31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100" i="1">
                            <a:latin typeface="Cambria Math"/>
                          </a:rPr>
                          <m:t>Ṕ</m:t>
                        </m:r>
                      </m:e>
                      <m:sub>
                        <m:r>
                          <a:rPr lang="en-US" sz="3100" i="1">
                            <a:latin typeface="Cambria Math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sz="3100" dirty="0" smtClean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10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3100" dirty="0"/>
                          <m:t>p</m:t>
                        </m:r>
                        <m:r>
                          <m:rPr>
                            <m:nor/>
                          </m:rPr>
                          <a:rPr lang="en-US" sz="3100" dirty="0"/>
                          <m:t>[</m:t>
                        </m:r>
                        <m:r>
                          <m:rPr>
                            <m:nor/>
                          </m:rPr>
                          <a:rPr lang="en-US" sz="3100" dirty="0"/>
                          <m:t>n</m:t>
                        </m:r>
                        <m:r>
                          <m:rPr>
                            <m:nor/>
                          </m:rPr>
                          <a:rPr lang="en-US" sz="3100" dirty="0"/>
                          <m:t> </m:t>
                        </m:r>
                        <m:r>
                          <m:rPr>
                            <m:nor/>
                          </m:rPr>
                          <a:rPr lang="en-US" sz="3100" dirty="0"/>
                          <m:t>in</m:t>
                        </m:r>
                        <m:r>
                          <m:rPr>
                            <m:nor/>
                          </m:rPr>
                          <a:rPr lang="en-US" sz="3100" dirty="0"/>
                          <m:t> </m:t>
                        </m:r>
                        <m:r>
                          <m:rPr>
                            <m:nor/>
                          </m:rPr>
                          <a:rPr lang="en-US" sz="3100" dirty="0"/>
                          <m:t>system</m:t>
                        </m:r>
                        <m:r>
                          <m:rPr>
                            <m:nor/>
                          </m:rPr>
                          <a:rPr lang="en-US" sz="3100" b="0" i="0" dirty="0" smtClean="0"/>
                          <m:t> </m:t>
                        </m:r>
                        <m:r>
                          <m:rPr>
                            <m:nor/>
                          </m:rPr>
                          <a:rPr lang="en-US" sz="3100" b="0" i="0" dirty="0" smtClean="0"/>
                          <m:t>and</m:t>
                        </m:r>
                        <m:r>
                          <m:rPr>
                            <m:nor/>
                          </m:rPr>
                          <a:rPr lang="en-US" sz="3100" b="0" i="0" dirty="0" smtClean="0"/>
                          <m:t> </m:t>
                        </m:r>
                        <m:r>
                          <m:rPr>
                            <m:nor/>
                          </m:rPr>
                          <a:rPr lang="en-US" sz="3100" dirty="0"/>
                          <m:t>n</m:t>
                        </m:r>
                        <m:r>
                          <a:rPr lang="en-US" sz="3100" i="1">
                            <a:latin typeface="Cambria Math"/>
                            <a:ea typeface="Cambria Math"/>
                          </a:rPr>
                          <m:t>≥</m:t>
                        </m:r>
                        <m:r>
                          <a:rPr lang="en-US" sz="3100" i="1">
                            <a:latin typeface="Cambria Math"/>
                            <a:ea typeface="Cambria Math"/>
                          </a:rPr>
                          <m:t>2</m:t>
                        </m:r>
                        <m:r>
                          <m:rPr>
                            <m:nor/>
                          </m:rPr>
                          <a:rPr lang="en-US" sz="3100" dirty="0"/>
                          <m:t>] </m:t>
                        </m:r>
                      </m:num>
                      <m:den>
                        <m:r>
                          <a:rPr lang="en-US" sz="3100" b="0" i="1" dirty="0" smtClean="0">
                            <a:latin typeface="Cambria Math"/>
                          </a:rPr>
                          <m:t>𝑃</m:t>
                        </m:r>
                        <m:r>
                          <a:rPr lang="en-US" sz="3100" b="0" i="1" dirty="0" smtClean="0">
                            <a:latin typeface="Cambria Math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 sz="3100" dirty="0"/>
                          <m:t>n</m:t>
                        </m:r>
                        <m:r>
                          <a:rPr lang="en-US" sz="3100" i="1">
                            <a:latin typeface="Cambria Math"/>
                            <a:ea typeface="Cambria Math"/>
                          </a:rPr>
                          <m:t>≥</m:t>
                        </m:r>
                        <m:r>
                          <a:rPr lang="en-US" sz="3100" i="1">
                            <a:latin typeface="Cambria Math"/>
                            <a:ea typeface="Cambria Math"/>
                          </a:rPr>
                          <m:t>2</m:t>
                        </m:r>
                        <m:r>
                          <a:rPr lang="en-US" sz="3100" b="0" i="1" dirty="0" smtClean="0">
                            <a:latin typeface="Cambria Math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sz="31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100" i="1" smtClean="0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ar-IQ" sz="3100" i="1" dirty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3100" i="1" dirty="0">
                                <a:latin typeface="Cambria Math"/>
                              </a:rPr>
                              <m:t>𝑃</m:t>
                            </m:r>
                          </m:e>
                          <m:sub>
                            <m:r>
                              <a:rPr lang="en-US" sz="3100" i="1" dirty="0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</m:num>
                      <m:den>
                        <m:nary>
                          <m:naryPr>
                            <m:chr m:val="∑"/>
                            <m:ctrlPr>
                              <a:rPr lang="en-US" sz="3100" i="1">
                                <a:latin typeface="Cambria Math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US" sz="3100" i="1">
                                <a:latin typeface="Cambria Math"/>
                              </a:rPr>
                              <m:t>𝑛</m:t>
                            </m:r>
                            <m:r>
                              <m:rPr>
                                <m:brk m:alnAt="23"/>
                              </m:rPr>
                              <a:rPr lang="en-US" sz="3100" i="1">
                                <a:latin typeface="Cambria Math"/>
                              </a:rPr>
                              <m:t>=</m:t>
                            </m:r>
                            <m:r>
                              <a:rPr lang="en-US" sz="3100" b="0" i="1" smtClean="0">
                                <a:latin typeface="Cambria Math"/>
                              </a:rPr>
                              <m:t>2</m:t>
                            </m:r>
                          </m:sub>
                          <m:sup>
                            <m:r>
                              <a:rPr lang="en-US" sz="3100" i="1">
                                <a:latin typeface="Cambria Math"/>
                              </a:rPr>
                              <m:t>∞</m:t>
                            </m:r>
                          </m:sup>
                          <m:e>
                            <m:sSub>
                              <m:sSubPr>
                                <m:ctrlPr>
                                  <a:rPr lang="ar-IQ" sz="3100" i="1" dirty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3100" i="1" dirty="0">
                                    <a:latin typeface="Cambria Math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en-US" sz="3100" i="1" dirty="0">
                                    <a:latin typeface="Cambria Math"/>
                                  </a:rPr>
                                  <m:t>𝑛</m:t>
                                </m:r>
                              </m:sub>
                            </m:sSub>
                          </m:e>
                        </m:nary>
                      </m:den>
                    </m:f>
                  </m:oMath>
                </a14:m>
                <a:endParaRPr lang="en-US" sz="3100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31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100" i="1">
                            <a:latin typeface="Cambria Math"/>
                          </a:rPr>
                          <m:t>Ṕ</m:t>
                        </m:r>
                      </m:e>
                      <m:sub>
                        <m:r>
                          <a:rPr lang="en-US" sz="3100" i="1">
                            <a:latin typeface="Cambria Math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sz="3100" dirty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100" i="1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ar-IQ" sz="3100" i="1" dirty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3100" i="1" dirty="0">
                                <a:latin typeface="Cambria Math"/>
                              </a:rPr>
                              <m:t>𝑃</m:t>
                            </m:r>
                          </m:e>
                          <m:sub>
                            <m:r>
                              <a:rPr lang="en-US" sz="3100" i="1" dirty="0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</m:num>
                      <m:den>
                        <m:r>
                          <a:rPr lang="en-US" sz="3100" b="0" i="1" smtClean="0">
                            <a:latin typeface="Cambria Math"/>
                          </a:rPr>
                          <m:t>1</m:t>
                        </m:r>
                        <m:r>
                          <a:rPr lang="en-US" sz="3100" b="0" i="1" smtClean="0">
                            <a:latin typeface="Cambria Math"/>
                          </a:rPr>
                          <m:t>−</m:t>
                        </m:r>
                        <m:sSub>
                          <m:sSubPr>
                            <m:ctrlPr>
                              <a:rPr lang="ar-IQ" sz="3100" i="1" dirty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3100" i="1" dirty="0">
                                <a:latin typeface="Cambria Math"/>
                              </a:rPr>
                              <m:t>𝑃</m:t>
                            </m:r>
                          </m:e>
                          <m:sub>
                            <m:r>
                              <a:rPr lang="en-US" sz="3100" i="1" dirty="0">
                                <a:latin typeface="Cambria Math"/>
                              </a:rPr>
                              <m:t>0</m:t>
                            </m:r>
                          </m:sub>
                        </m:sSub>
                        <m:r>
                          <a:rPr lang="en-US" sz="3100" b="0" i="1" dirty="0" smtClean="0">
                            <a:latin typeface="Cambria Math"/>
                          </a:rPr>
                          <m:t>−</m:t>
                        </m:r>
                        <m:sSub>
                          <m:sSubPr>
                            <m:ctrlPr>
                              <a:rPr lang="ar-IQ" sz="3100" i="1" dirty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3100" i="1" dirty="0">
                                <a:latin typeface="Cambria Math"/>
                              </a:rPr>
                              <m:t>𝑃</m:t>
                            </m:r>
                          </m:e>
                          <m:sub>
                            <m:r>
                              <a:rPr lang="en-US" sz="3100" b="0" i="1" dirty="0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endParaRPr lang="ar-IQ" sz="3100" dirty="0" smtClean="0"/>
              </a:p>
              <a:p>
                <a:pPr marL="0" indent="0" algn="r" rtl="1">
                  <a:buNone/>
                </a:pPr>
                <a:r>
                  <a:rPr lang="ar-IQ" sz="3100" dirty="0" smtClean="0"/>
                  <a:t>بالتعويض عن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ar-IQ" sz="3100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100" i="1" dirty="0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sz="3100" i="1" dirty="0"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ar-IQ" sz="3100" dirty="0" smtClean="0"/>
                  <a:t> و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ar-IQ" sz="3100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100" i="1" dirty="0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ar-IQ" sz="3100" b="0" i="1" dirty="0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ar-IQ" sz="3100" dirty="0" smtClean="0"/>
                  <a:t> بما يساويها نحصل على :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31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100" i="1">
                            <a:latin typeface="Cambria Math"/>
                          </a:rPr>
                          <m:t>Ṕ</m:t>
                        </m:r>
                      </m:e>
                      <m:sub>
                        <m:r>
                          <a:rPr lang="en-US" sz="3100" i="1">
                            <a:latin typeface="Cambria Math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sz="3100" dirty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100" i="1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ar-IQ" sz="3100" i="1" dirty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3100" i="1" dirty="0">
                                <a:latin typeface="Cambria Math"/>
                              </a:rPr>
                              <m:t>𝑃</m:t>
                            </m:r>
                          </m:e>
                          <m:sub>
                            <m:r>
                              <a:rPr lang="en-US" sz="3100" i="1" dirty="0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</m:num>
                      <m:den>
                        <m:r>
                          <a:rPr lang="en-US" sz="3100" i="1">
                            <a:latin typeface="Cambria Math"/>
                          </a:rPr>
                          <m:t>1</m:t>
                        </m:r>
                        <m:r>
                          <a:rPr lang="en-US" sz="3100" i="1">
                            <a:latin typeface="Cambria Math"/>
                          </a:rPr>
                          <m:t>−(</m:t>
                        </m:r>
                        <m:r>
                          <a:rPr lang="en-US" sz="3100" i="1" dirty="0">
                            <a:latin typeface="Cambria Math"/>
                          </a:rPr>
                          <m:t>1</m:t>
                        </m:r>
                        <m:r>
                          <a:rPr lang="en-US" sz="3100" i="1" dirty="0">
                            <a:latin typeface="Cambria Math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l-GR" sz="3100" i="1" dirty="0">
                            <a:latin typeface="Cambria Math"/>
                            <a:ea typeface="Cambria Math"/>
                          </a:rPr>
                          <m:t>ρ</m:t>
                        </m:r>
                        <m:r>
                          <a:rPr lang="en-US" sz="3100" b="0" i="1" dirty="0" smtClean="0">
                            <a:latin typeface="Cambria Math"/>
                          </a:rPr>
                          <m:t>)</m:t>
                        </m:r>
                        <m:r>
                          <a:rPr lang="en-US" sz="3100" i="1" dirty="0">
                            <a:latin typeface="Cambria Math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l-GR" sz="3100" i="1" dirty="0">
                            <a:latin typeface="Cambria Math"/>
                            <a:ea typeface="Cambria Math"/>
                          </a:rPr>
                          <m:t>ρ</m:t>
                        </m:r>
                        <m:r>
                          <a:rPr lang="en-US" sz="3100" b="0" i="1" dirty="0" smtClean="0">
                            <a:latin typeface="Cambria Math"/>
                          </a:rPr>
                          <m:t>(</m:t>
                        </m:r>
                        <m:r>
                          <a:rPr lang="en-US" sz="3100" i="1" dirty="0">
                            <a:latin typeface="Cambria Math"/>
                          </a:rPr>
                          <m:t>1</m:t>
                        </m:r>
                        <m:r>
                          <a:rPr lang="en-US" sz="3100" i="1" dirty="0">
                            <a:latin typeface="Cambria Math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l-GR" sz="3100" i="1" dirty="0">
                            <a:latin typeface="Cambria Math"/>
                            <a:ea typeface="Cambria Math"/>
                          </a:rPr>
                          <m:t>ρ</m:t>
                        </m:r>
                        <m:r>
                          <a:rPr lang="en-US" sz="3100" b="0" i="1" dirty="0" smtClean="0">
                            <a:latin typeface="Cambria Math"/>
                          </a:rPr>
                          <m:t>)</m:t>
                        </m:r>
                      </m:den>
                    </m:f>
                  </m:oMath>
                </a14:m>
                <a:endParaRPr lang="en-US" sz="3100" dirty="0"/>
              </a:p>
              <a:p>
                <a:pPr marL="0" indent="0">
                  <a:buNone/>
                </a:pPr>
                <a:endParaRPr lang="en-US" sz="3100" dirty="0" smtClean="0"/>
              </a:p>
              <a:p>
                <a:pPr marL="0" indent="0">
                  <a:buNone/>
                </a:pPr>
                <a:r>
                  <a:rPr lang="ar-IQ" sz="3100" dirty="0" smtClean="0"/>
                  <a:t>؞</a:t>
                </a:r>
                <a:r>
                  <a:rPr lang="en-US" sz="3100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1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100" i="1">
                            <a:latin typeface="Cambria Math"/>
                          </a:rPr>
                          <m:t>Ṕ</m:t>
                        </m:r>
                      </m:e>
                      <m:sub>
                        <m:r>
                          <a:rPr lang="en-US" sz="3100" i="1">
                            <a:latin typeface="Cambria Math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sz="3100" dirty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100" i="1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ar-IQ" sz="3100" i="1" dirty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3100" i="1" dirty="0">
                                <a:latin typeface="Cambria Math"/>
                              </a:rPr>
                              <m:t>𝑃</m:t>
                            </m:r>
                          </m:e>
                          <m:sub>
                            <m:r>
                              <a:rPr lang="en-US" sz="3100" i="1" dirty="0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</m:num>
                      <m:den>
                        <m:r>
                          <a:rPr lang="en-US" sz="3100" i="1">
                            <a:latin typeface="Cambria Math"/>
                          </a:rPr>
                          <m:t>1</m:t>
                        </m:r>
                        <m:r>
                          <a:rPr lang="en-US" sz="3100" b="0" i="1" smtClean="0">
                            <a:latin typeface="Cambria Math"/>
                          </a:rPr>
                          <m:t>−</m:t>
                        </m:r>
                        <m:r>
                          <a:rPr lang="en-US" sz="3100" i="1" dirty="0">
                            <a:latin typeface="Cambria Math"/>
                          </a:rPr>
                          <m:t>1</m:t>
                        </m:r>
                        <m:r>
                          <a:rPr lang="en-US" sz="3100" b="0" i="1" dirty="0" smtClean="0">
                            <a:latin typeface="Cambria Math"/>
                          </a:rPr>
                          <m:t>+</m:t>
                        </m:r>
                        <m:r>
                          <m:rPr>
                            <m:sty m:val="p"/>
                          </m:rPr>
                          <a:rPr lang="el-GR" sz="3100" i="1" dirty="0">
                            <a:latin typeface="Cambria Math"/>
                            <a:ea typeface="Cambria Math"/>
                          </a:rPr>
                          <m:t>ρ</m:t>
                        </m:r>
                        <m:r>
                          <a:rPr lang="en-US" sz="3100" i="1" dirty="0">
                            <a:latin typeface="Cambria Math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l-GR" sz="3100" i="1" dirty="0">
                            <a:latin typeface="Cambria Math"/>
                            <a:ea typeface="Cambria Math"/>
                          </a:rPr>
                          <m:t>ρ</m:t>
                        </m:r>
                        <m:r>
                          <a:rPr lang="en-US" sz="3100" b="0" i="1" dirty="0" smtClean="0">
                            <a:latin typeface="Cambria Math"/>
                            <a:ea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en-US" sz="31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l-GR" sz="3100" i="1">
                                <a:latin typeface="Cambria Math"/>
                              </a:rPr>
                              <m:t>ρ</m:t>
                            </m:r>
                          </m:e>
                          <m:sup>
                            <m:r>
                              <a:rPr lang="en-US" sz="31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31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10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ar-IQ" sz="3100" i="1" dirty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3100" i="1" dirty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𝑃</m:t>
                            </m:r>
                          </m:e>
                          <m:sub>
                            <m:r>
                              <a:rPr lang="en-US" sz="3100" i="1" dirty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</m:num>
                      <m:den>
                        <m:sSup>
                          <m:sSupPr>
                            <m:ctrlPr>
                              <a:rPr lang="en-US" sz="31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l-GR" sz="31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ρ</m:t>
                            </m:r>
                          </m:e>
                          <m:sup>
                            <m:r>
                              <a:rPr lang="en-US" sz="31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n-US" sz="3100" dirty="0"/>
              </a:p>
              <a:p>
                <a:pPr marL="0" indent="0">
                  <a:buNone/>
                </a:pPr>
                <a:r>
                  <a:rPr lang="en-US" sz="3100" dirty="0"/>
                  <a:t>      </a:t>
                </a:r>
                <a:endParaRPr lang="en-US" sz="3100" i="1" dirty="0">
                  <a:latin typeface="Cambria Math"/>
                </a:endParaRPr>
              </a:p>
              <a:p>
                <a:pPr marL="0" indent="0">
                  <a:buNone/>
                </a:pPr>
                <a:endParaRPr lang="en-US" sz="26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0"/>
                <a:ext cx="9144000" cy="6858000"/>
              </a:xfrm>
              <a:blipFill rotWithShape="1">
                <a:blip r:embed="rId2"/>
                <a:stretch>
                  <a:fillRect l="-867" t="-1333" r="-8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38003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0" y="76200"/>
                <a:ext cx="9067800" cy="6705600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800" dirty="0" smtClean="0"/>
                  <a:t>Eq</a:t>
                </a:r>
                <a14:m>
                  <m:oMath xmlns:m="http://schemas.openxmlformats.org/officeDocument/2006/math">
                    <m:r>
                      <a:rPr lang="en-US" sz="2800" i="1" dirty="0">
                        <a:latin typeface="Cambria Math"/>
                      </a:rPr>
                      <m:t>=</m:t>
                    </m:r>
                    <m:nary>
                      <m:naryPr>
                        <m:chr m:val="∑"/>
                        <m:ctrlPr>
                          <a:rPr lang="en-US" sz="2800" i="1">
                            <a:solidFill>
                              <a:srgbClr val="00B050"/>
                            </a:solidFill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2800" i="1">
                            <a:solidFill>
                              <a:srgbClr val="00B050"/>
                            </a:solidFill>
                            <a:latin typeface="Cambria Math"/>
                          </a:rPr>
                          <m:t>𝑛</m:t>
                        </m:r>
                        <m:r>
                          <m:rPr>
                            <m:brk m:alnAt="23"/>
                          </m:rPr>
                          <a:rPr lang="en-US" sz="2800" i="1">
                            <a:solidFill>
                              <a:srgbClr val="00B05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800" i="1">
                            <a:solidFill>
                              <a:srgbClr val="00B050"/>
                            </a:solidFill>
                            <a:latin typeface="Cambria Math"/>
                          </a:rPr>
                          <m:t>2</m:t>
                        </m:r>
                      </m:sub>
                      <m:sup>
                        <m:r>
                          <a:rPr lang="en-US" sz="2800" i="1">
                            <a:solidFill>
                              <a:srgbClr val="00B050"/>
                            </a:solidFill>
                            <a:latin typeface="Cambria Math"/>
                          </a:rPr>
                          <m:t>∞</m:t>
                        </m:r>
                      </m:sup>
                      <m:e>
                        <m:r>
                          <a:rPr lang="en-US" sz="2800" i="1">
                            <a:solidFill>
                              <a:srgbClr val="00B050"/>
                            </a:solidFill>
                            <a:latin typeface="Cambria Math"/>
                          </a:rPr>
                          <m:t>(</m:t>
                        </m:r>
                        <m:r>
                          <a:rPr lang="en-US" sz="2800" i="1">
                            <a:solidFill>
                              <a:srgbClr val="00B050"/>
                            </a:solidFill>
                            <a:latin typeface="Cambria Math"/>
                          </a:rPr>
                          <m:t>𝑛</m:t>
                        </m:r>
                      </m:e>
                    </m:nary>
                    <m:r>
                      <a:rPr lang="en-US" sz="2800" i="1">
                        <a:solidFill>
                          <a:srgbClr val="00B050"/>
                        </a:solidFill>
                        <a:latin typeface="Cambria Math"/>
                      </a:rPr>
                      <m:t>−</m:t>
                    </m:r>
                    <m:r>
                      <a:rPr lang="en-US" sz="2800" i="1">
                        <a:solidFill>
                          <a:srgbClr val="00B050"/>
                        </a:solidFill>
                        <a:latin typeface="Cambria Math"/>
                      </a:rPr>
                      <m:t>1</m:t>
                    </m:r>
                    <m:r>
                      <a:rPr lang="en-US" sz="2800" i="1">
                        <a:solidFill>
                          <a:srgbClr val="00B050"/>
                        </a:solidFill>
                        <a:latin typeface="Cambria Math"/>
                      </a:rPr>
                      <m:t>)</m:t>
                    </m:r>
                    <m:f>
                      <m:fPr>
                        <m:ctrlPr>
                          <a:rPr lang="en-US" sz="2800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ar-IQ" sz="2800" i="1" dirty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i="1" dirty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𝑃</m:t>
                            </m:r>
                          </m:e>
                          <m:sub>
                            <m:r>
                              <a:rPr lang="en-US" sz="2800" i="1" dirty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</m:num>
                      <m:den>
                        <m:sSup>
                          <m:sSupPr>
                            <m:ctrlPr>
                              <a:rPr lang="en-US" sz="28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l-GR" sz="28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ρ</m:t>
                            </m:r>
                          </m:e>
                          <m:sup>
                            <m:r>
                              <a:rPr lang="en-US" sz="28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n-US" sz="2800" dirty="0" smtClean="0"/>
              </a:p>
              <a:p>
                <a:pPr marL="0" indent="0">
                  <a:buNone/>
                </a:pPr>
                <a:r>
                  <a:rPr lang="en-US" sz="2800" dirty="0"/>
                  <a:t>	</a:t>
                </a:r>
                <a:r>
                  <a:rPr lang="en-US" sz="2800" dirty="0" smtClean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latin typeface="Cambria Math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ctrlPr>
                              <a:rPr lang="en-US" sz="2800" i="1">
                                <a:latin typeface="Cambria Math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US" sz="2800" i="1">
                                <a:latin typeface="Cambria Math"/>
                              </a:rPr>
                              <m:t>𝑛</m:t>
                            </m:r>
                            <m:r>
                              <m:rPr>
                                <m:brk m:alnAt="23"/>
                              </m:rPr>
                              <a:rPr lang="en-US" sz="2800" i="1">
                                <a:latin typeface="Cambria Math"/>
                              </a:rPr>
                              <m:t>=</m:t>
                            </m:r>
                            <m:r>
                              <a:rPr lang="en-US" sz="2800" b="0" i="1" smtClean="0">
                                <a:latin typeface="Cambria Math"/>
                              </a:rPr>
                              <m:t>2</m:t>
                            </m:r>
                          </m:sub>
                          <m:sup>
                            <m:r>
                              <a:rPr lang="en-US" sz="2800" i="1">
                                <a:latin typeface="Cambria Math"/>
                              </a:rPr>
                              <m:t>∞</m:t>
                            </m:r>
                          </m:sup>
                          <m:e>
                            <m:r>
                              <a:rPr lang="en-US" sz="2800" i="1">
                                <a:latin typeface="Cambria Math"/>
                              </a:rPr>
                              <m:t>𝑛</m:t>
                            </m:r>
                          </m:e>
                        </m:nary>
                        <m:sSub>
                          <m:sSubPr>
                            <m:ctrlPr>
                              <a:rPr lang="ar-IQ" sz="2800" i="1" dirty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i="1" dirty="0">
                                <a:latin typeface="Cambria Math"/>
                              </a:rPr>
                              <m:t>𝑃</m:t>
                            </m:r>
                          </m:e>
                          <m:sub>
                            <m:r>
                              <a:rPr lang="en-US" sz="2800" i="1" dirty="0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  <m:r>
                          <m:rPr>
                            <m:nor/>
                          </m:rPr>
                          <a:rPr lang="en-US" sz="2800" dirty="0"/>
                          <m:t> − </m:t>
                        </m:r>
                        <m:nary>
                          <m:naryPr>
                            <m:chr m:val="∑"/>
                            <m:ctrlPr>
                              <a:rPr lang="en-US" sz="2800" i="1">
                                <a:latin typeface="Cambria Math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US" sz="2800" i="1">
                                <a:latin typeface="Cambria Math"/>
                              </a:rPr>
                              <m:t>𝑛</m:t>
                            </m:r>
                            <m:r>
                              <m:rPr>
                                <m:brk m:alnAt="23"/>
                              </m:rPr>
                              <a:rPr lang="en-US" sz="2800" i="1">
                                <a:latin typeface="Cambria Math"/>
                              </a:rPr>
                              <m:t>=</m:t>
                            </m:r>
                            <m:r>
                              <a:rPr lang="en-US" sz="2800" b="0" i="1" smtClean="0">
                                <a:latin typeface="Cambria Math"/>
                              </a:rPr>
                              <m:t>2</m:t>
                            </m:r>
                          </m:sub>
                          <m:sup>
                            <m:r>
                              <a:rPr lang="en-US" sz="2800" i="1">
                                <a:latin typeface="Cambria Math"/>
                              </a:rPr>
                              <m:t>∞</m:t>
                            </m:r>
                          </m:sup>
                          <m:e>
                            <m:sSub>
                              <m:sSubPr>
                                <m:ctrlPr>
                                  <a:rPr lang="ar-IQ" sz="2800" i="1" dirty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2800" i="1" dirty="0">
                                    <a:latin typeface="Cambria Math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en-US" sz="2800" i="1" dirty="0">
                                    <a:latin typeface="Cambria Math"/>
                                  </a:rPr>
                                  <m:t>𝑛</m:t>
                                </m:r>
                              </m:sub>
                            </m:sSub>
                          </m:e>
                        </m:nary>
                      </m:num>
                      <m:den>
                        <m:sSup>
                          <m:sSupPr>
                            <m:ctrlPr>
                              <a:rPr lang="en-US" sz="280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l-GR" sz="28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ρ</m:t>
                            </m:r>
                          </m:e>
                          <m:sup>
                            <m:r>
                              <a:rPr lang="en-US" sz="28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ar-IQ" sz="2800" dirty="0" smtClean="0"/>
              </a:p>
              <a:p>
                <a:pPr marL="0" indent="0">
                  <a:buNone/>
                </a:pPr>
                <a:r>
                  <a:rPr lang="ar-IQ" sz="2800" dirty="0"/>
                  <a:t>	</a:t>
                </a:r>
                <a:r>
                  <a:rPr lang="ar-IQ" sz="2800" dirty="0" smtClean="0"/>
                  <a:t>=</a:t>
                </a:r>
                <a:r>
                  <a:rPr lang="en-US" sz="2800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dirty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</a:rPr>
                          <m:t>𝐿𝑠</m:t>
                        </m:r>
                        <m:r>
                          <a:rPr lang="en-US" sz="2800" i="1" dirty="0">
                            <a:latin typeface="Cambria Math"/>
                          </a:rPr>
                          <m:t>−</m:t>
                        </m:r>
                        <m:sSub>
                          <m:sSubPr>
                            <m:ctrlPr>
                              <a:rPr lang="ar-IQ" sz="2800" i="1" dirty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i="1" dirty="0">
                                <a:latin typeface="Cambria Math"/>
                              </a:rPr>
                              <m:t>𝑃</m:t>
                            </m:r>
                          </m:e>
                          <m:sub>
                            <m:r>
                              <a:rPr lang="en-US" sz="2800" i="1" dirty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en-US" sz="2800" b="0" i="1" smtClean="0">
                            <a:latin typeface="Cambria Math"/>
                          </a:rPr>
                          <m:t>−(</m:t>
                        </m:r>
                        <m:r>
                          <a:rPr lang="en-US" sz="2800" i="1">
                            <a:latin typeface="Cambria Math"/>
                          </a:rPr>
                          <m:t>1</m:t>
                        </m:r>
                        <m:r>
                          <a:rPr lang="en-US" sz="2800" i="1">
                            <a:latin typeface="Cambria Math"/>
                          </a:rPr>
                          <m:t>−</m:t>
                        </m:r>
                        <m:sSub>
                          <m:sSubPr>
                            <m:ctrlPr>
                              <a:rPr lang="ar-IQ" sz="2800" i="1" dirty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i="1" dirty="0">
                                <a:latin typeface="Cambria Math"/>
                              </a:rPr>
                              <m:t>𝑃</m:t>
                            </m:r>
                          </m:e>
                          <m:sub>
                            <m:r>
                              <a:rPr lang="en-US" sz="2800" i="1" dirty="0">
                                <a:latin typeface="Cambria Math"/>
                              </a:rPr>
                              <m:t>0</m:t>
                            </m:r>
                          </m:sub>
                        </m:sSub>
                        <m:r>
                          <a:rPr lang="en-US" sz="2800" i="1" dirty="0">
                            <a:latin typeface="Cambria Math"/>
                          </a:rPr>
                          <m:t>−</m:t>
                        </m:r>
                        <m:sSub>
                          <m:sSubPr>
                            <m:ctrlPr>
                              <a:rPr lang="ar-IQ" sz="2800" i="1" dirty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i="1" dirty="0">
                                <a:latin typeface="Cambria Math"/>
                              </a:rPr>
                              <m:t>𝑃</m:t>
                            </m:r>
                          </m:e>
                          <m:sub>
                            <m:r>
                              <a:rPr lang="en-US" sz="2800" i="1" dirty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en-US" sz="2800" b="0" i="1" smtClean="0">
                            <a:latin typeface="Cambria Math"/>
                          </a:rPr>
                          <m:t>)</m:t>
                        </m:r>
                      </m:num>
                      <m:den>
                        <m:sSup>
                          <m:sSupPr>
                            <m:ctrlPr>
                              <a:rPr lang="en-US" sz="28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l-GR" sz="2800" i="1">
                                <a:latin typeface="Cambria Math"/>
                              </a:rPr>
                              <m:t>ρ</m:t>
                            </m:r>
                          </m:e>
                          <m:sup>
                            <m:r>
                              <a:rPr lang="en-US" sz="28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n-US" sz="2800" dirty="0" smtClean="0">
                  <a:ea typeface="Cambria Math"/>
                </a:endParaRPr>
              </a:p>
              <a:p>
                <a:pPr marL="0" indent="0">
                  <a:buNone/>
                </a:pPr>
                <a:r>
                  <a:rPr lang="en-US" sz="2800" dirty="0" smtClean="0">
                    <a:ea typeface="Cambria Math"/>
                  </a:rPr>
                  <a:t>	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dirty="0">
                            <a:latin typeface="Cambria Math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en-US" sz="2800" i="1" dirty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el-GR" sz="2800" i="1" dirty="0">
                                <a:latin typeface="Cambria Math"/>
                                <a:ea typeface="Cambria Math"/>
                              </a:rPr>
                              <m:t>ρ</m:t>
                            </m:r>
                          </m:num>
                          <m:den>
                            <m:r>
                              <a:rPr lang="en-US" sz="2800" i="1" dirty="0">
                                <a:latin typeface="Cambria Math"/>
                              </a:rPr>
                              <m:t>1</m:t>
                            </m:r>
                            <m:r>
                              <a:rPr lang="en-US" sz="2800" i="1" dirty="0">
                                <a:latin typeface="Cambria Math"/>
                              </a:rPr>
                              <m:t>−</m:t>
                            </m:r>
                            <m:r>
                              <a:rPr lang="en-US" sz="2800" i="1" dirty="0">
                                <a:latin typeface="Cambria Math"/>
                                <a:ea typeface="Cambria Math"/>
                              </a:rPr>
                              <m:t>𝜌</m:t>
                            </m:r>
                          </m:den>
                        </m:f>
                        <m:r>
                          <a:rPr lang="en-US" sz="2800" i="1" dirty="0">
                            <a:latin typeface="Cambria Math"/>
                          </a:rPr>
                          <m:t>−</m:t>
                        </m:r>
                        <m:r>
                          <a:rPr lang="en-US" sz="2800" b="0" i="1" dirty="0" smtClean="0">
                            <a:latin typeface="Cambria Math"/>
                          </a:rPr>
                          <m:t>1</m:t>
                        </m:r>
                        <m:r>
                          <a:rPr lang="en-US" sz="2800" b="0" i="1" smtClean="0">
                            <a:latin typeface="Cambria Math"/>
                          </a:rPr>
                          <m:t>+</m:t>
                        </m:r>
                        <m:r>
                          <a:rPr lang="en-US" sz="2800" i="1">
                            <a:latin typeface="Cambria Math"/>
                          </a:rPr>
                          <m:t>(</m:t>
                        </m:r>
                        <m:r>
                          <a:rPr lang="en-US" sz="2800" i="1">
                            <a:latin typeface="Cambria Math"/>
                          </a:rPr>
                          <m:t>1</m:t>
                        </m:r>
                        <m:r>
                          <a:rPr lang="en-US" sz="2800" i="1">
                            <a:latin typeface="Cambria Math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l-GR" sz="2800" i="1" dirty="0">
                            <a:latin typeface="Cambria Math"/>
                            <a:ea typeface="Cambria Math"/>
                          </a:rPr>
                          <m:t>ρ</m:t>
                        </m:r>
                        <m:r>
                          <a:rPr lang="en-US" sz="2800" i="1">
                            <a:latin typeface="Cambria Math"/>
                          </a:rPr>
                          <m:t>)</m:t>
                        </m:r>
                      </m:num>
                      <m:den>
                        <m:sSup>
                          <m:sSupPr>
                            <m:ctrlPr>
                              <a:rPr lang="en-US" sz="28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l-GR" sz="2800" i="1">
                                <a:latin typeface="Cambria Math"/>
                              </a:rPr>
                              <m:t>ρ</m:t>
                            </m:r>
                          </m:e>
                          <m:sup>
                            <m:r>
                              <a:rPr lang="en-US" sz="28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n-US" sz="2800" dirty="0" smtClean="0">
                  <a:ea typeface="Cambria Math"/>
                </a:endParaRPr>
              </a:p>
              <a:p>
                <a:pPr marL="0" indent="0">
                  <a:buNone/>
                </a:pPr>
                <a:r>
                  <a:rPr lang="en-US" sz="2800" dirty="0" smtClean="0"/>
                  <a:t>	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dirty="0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 sz="2800" i="1" dirty="0">
                            <a:latin typeface="Cambria Math"/>
                            <a:ea typeface="Cambria Math"/>
                          </a:rPr>
                          <m:t>ρ</m:t>
                        </m:r>
                        <m:r>
                          <a:rPr lang="en-US" sz="2800" i="1">
                            <a:latin typeface="Cambria Math"/>
                          </a:rPr>
                          <m:t>−(</m:t>
                        </m:r>
                        <m:r>
                          <a:rPr lang="en-US" sz="2800" i="1" dirty="0">
                            <a:latin typeface="Cambria Math"/>
                          </a:rPr>
                          <m:t>1</m:t>
                        </m:r>
                        <m:r>
                          <a:rPr lang="en-US" sz="2800" i="1" dirty="0">
                            <a:latin typeface="Cambria Math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l-GR" sz="2800" i="1" dirty="0">
                            <a:latin typeface="Cambria Math"/>
                            <a:ea typeface="Cambria Math"/>
                          </a:rPr>
                          <m:t>ρ</m:t>
                        </m:r>
                        <m:r>
                          <a:rPr lang="en-US" sz="2800" i="1">
                            <a:latin typeface="Cambria Math"/>
                          </a:rPr>
                          <m:t>)</m:t>
                        </m:r>
                        <m:r>
                          <m:rPr>
                            <m:sty m:val="p"/>
                          </m:rPr>
                          <a:rPr lang="el-GR" sz="2800" i="1" dirty="0">
                            <a:latin typeface="Cambria Math"/>
                            <a:ea typeface="Cambria Math"/>
                          </a:rPr>
                          <m:t>ρ</m:t>
                        </m:r>
                      </m:num>
                      <m:den>
                        <m:r>
                          <a:rPr lang="en-US" sz="2800" b="0" i="1" smtClean="0">
                            <a:latin typeface="Cambria Math"/>
                          </a:rPr>
                          <m:t>(</m:t>
                        </m:r>
                        <m:r>
                          <a:rPr lang="en-US" sz="2800" i="1" dirty="0">
                            <a:latin typeface="Cambria Math"/>
                          </a:rPr>
                          <m:t>1</m:t>
                        </m:r>
                        <m:r>
                          <a:rPr lang="en-US" sz="2800" i="1" dirty="0">
                            <a:latin typeface="Cambria Math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l-GR" sz="2800" i="1" dirty="0">
                            <a:latin typeface="Cambria Math"/>
                            <a:ea typeface="Cambria Math"/>
                          </a:rPr>
                          <m:t>ρ</m:t>
                        </m:r>
                        <m:r>
                          <a:rPr lang="en-US" sz="2800" b="0" i="1" smtClean="0">
                            <a:latin typeface="Cambria Math"/>
                          </a:rPr>
                          <m:t>)</m:t>
                        </m:r>
                        <m:sSup>
                          <m:sSupPr>
                            <m:ctrlPr>
                              <a:rPr lang="en-US" sz="28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l-GR" sz="2800" i="1">
                                <a:latin typeface="Cambria Math"/>
                              </a:rPr>
                              <m:t>ρ</m:t>
                            </m:r>
                          </m:e>
                          <m:sup>
                            <m:r>
                              <a:rPr lang="en-US" sz="28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n-US" sz="2800" dirty="0" smtClean="0">
                  <a:solidFill>
                    <a:srgbClr val="FF0000"/>
                  </a:solidFill>
                </a:endParaRPr>
              </a:p>
              <a:p>
                <a:pPr marL="400050" lvl="1" indent="0">
                  <a:buNone/>
                </a:pPr>
                <a:r>
                  <a:rPr lang="en-US" dirty="0" smtClean="0"/>
                  <a:t>    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 i="1" dirty="0">
                            <a:latin typeface="Cambria Math"/>
                            <a:ea typeface="Cambria Math"/>
                          </a:rPr>
                          <m:t>ρ</m:t>
                        </m:r>
                        <m:r>
                          <a:rPr lang="en-US" b="0" i="1" dirty="0" smtClean="0"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l-GR" i="1" dirty="0">
                            <a:latin typeface="Cambria Math"/>
                            <a:ea typeface="Cambria Math"/>
                          </a:rPr>
                          <m:t>ρ</m:t>
                        </m:r>
                        <m:r>
                          <a:rPr lang="en-US" b="0" i="1" dirty="0" smtClean="0">
                            <a:latin typeface="Cambria Math"/>
                            <a:ea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en-US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l-GR" i="1">
                                <a:latin typeface="Cambria Math"/>
                              </a:rPr>
                              <m:t>ρ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i="1">
                            <a:latin typeface="Cambria Math"/>
                          </a:rPr>
                          <m:t>(</m:t>
                        </m:r>
                        <m:r>
                          <a:rPr lang="en-US" i="1" dirty="0">
                            <a:latin typeface="Cambria Math"/>
                          </a:rPr>
                          <m:t>1</m:t>
                        </m:r>
                        <m:r>
                          <a:rPr lang="en-US" i="1" dirty="0">
                            <a:latin typeface="Cambria Math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l-GR" i="1" dirty="0">
                            <a:latin typeface="Cambria Math"/>
                            <a:ea typeface="Cambria Math"/>
                          </a:rPr>
                          <m:t>ρ</m:t>
                        </m:r>
                        <m:r>
                          <a:rPr lang="en-US" i="1">
                            <a:latin typeface="Cambria Math"/>
                          </a:rPr>
                          <m:t>)</m:t>
                        </m:r>
                        <m:sSup>
                          <m:sSupPr>
                            <m:ctrlPr>
                              <a:rPr lang="en-US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l-GR" i="1">
                                <a:latin typeface="Cambria Math"/>
                              </a:rPr>
                              <m:t>ρ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n-US" dirty="0" smtClean="0">
                  <a:ea typeface="Cambria Math"/>
                </a:endParaRPr>
              </a:p>
              <a:p>
                <a:pPr marL="0" indent="0">
                  <a:buNone/>
                </a:pPr>
                <a:r>
                  <a:rPr lang="en-US" sz="2800" dirty="0" smtClean="0"/>
                  <a:t>    </a:t>
                </a:r>
                <a:r>
                  <a:rPr lang="ar-IQ" sz="4000" dirty="0" smtClean="0"/>
                  <a:t>؞</a:t>
                </a:r>
                <a:r>
                  <a:rPr lang="en-US" sz="2800" dirty="0" err="1" smtClean="0"/>
                  <a:t>Eq</a:t>
                </a:r>
                <a:r>
                  <a:rPr lang="en-US" sz="2800" dirty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dirty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i="1" dirty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800" i="1" dirty="0">
                            <a:latin typeface="Cambria Math"/>
                          </a:rPr>
                          <m:t>1</m:t>
                        </m:r>
                        <m:r>
                          <a:rPr lang="en-US" sz="2800" i="1" dirty="0">
                            <a:latin typeface="Cambria Math"/>
                          </a:rPr>
                          <m:t>−</m:t>
                        </m:r>
                        <m:r>
                          <a:rPr lang="en-US" sz="2800" i="1" dirty="0">
                            <a:latin typeface="Cambria Math"/>
                            <a:ea typeface="Cambria Math"/>
                          </a:rPr>
                          <m:t>𝜌</m:t>
                        </m:r>
                      </m:den>
                    </m:f>
                    <m:r>
                      <a:rPr lang="en-US" sz="28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800" i="1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 sz="2800" i="1">
                            <a:latin typeface="Cambria Math"/>
                          </a:rPr>
                          <m:t>μ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l-GR" sz="2800" i="1">
                            <a:latin typeface="Cambria Math"/>
                          </a:rPr>
                          <m:t>μ</m:t>
                        </m:r>
                        <m:r>
                          <a:rPr lang="en-US" sz="2800" i="1">
                            <a:latin typeface="Cambria Math"/>
                          </a:rPr>
                          <m:t>− </m:t>
                        </m:r>
                        <m:r>
                          <m:rPr>
                            <m:sty m:val="p"/>
                          </m:rPr>
                          <a:rPr lang="el-GR" sz="2800" i="1">
                            <a:latin typeface="Cambria Math"/>
                          </a:rPr>
                          <m:t>λ</m:t>
                        </m:r>
                      </m:den>
                    </m:f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76200"/>
                <a:ext cx="9067800" cy="6705600"/>
              </a:xfrm>
              <a:blipFill rotWithShape="1">
                <a:blip r:embed="rId2"/>
                <a:stretch>
                  <a:fillRect l="-13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458722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76200"/>
            <a:ext cx="8839200" cy="6415880"/>
          </a:xfrm>
        </p:spPr>
      </p:pic>
    </p:spTree>
    <p:extLst>
      <p:ext uri="{BB962C8B-B14F-4D97-AF65-F5344CB8AC3E}">
        <p14:creationId xmlns:p14="http://schemas.microsoft.com/office/powerpoint/2010/main" val="2608212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2860</TotalTime>
  <Words>556</Words>
  <Application>Microsoft Office PowerPoint</Application>
  <PresentationFormat>On-screen Show (4:3)</PresentationFormat>
  <Paragraphs>47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 نظرية الطوابير(Queuing Theory) د. غزوان هاني الصوفي المحاضرة التاسعة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Lenovo</dc:creator>
  <cp:lastModifiedBy>Lenovo</cp:lastModifiedBy>
  <cp:revision>255</cp:revision>
  <dcterms:created xsi:type="dcterms:W3CDTF">2020-12-10T16:28:02Z</dcterms:created>
  <dcterms:modified xsi:type="dcterms:W3CDTF">2025-05-21T17:07:50Z</dcterms:modified>
</cp:coreProperties>
</file>