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1" r:id="rId6"/>
    <p:sldId id="263" r:id="rId7"/>
    <p:sldId id="264" r:id="rId8"/>
    <p:sldId id="265" r:id="rId9"/>
    <p:sldId id="266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725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02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392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41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40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66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3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682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17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16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15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0E4F5-BACD-4CDB-9D59-EADC3CBCC579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B7B87-8753-469C-836F-9BC685B06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09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01962"/>
          </a:xfrm>
        </p:spPr>
        <p:txBody>
          <a:bodyPr>
            <a:normAutofit/>
          </a:bodyPr>
          <a:lstStyle/>
          <a:p>
            <a:pPr rtl="1"/>
            <a:r>
              <a:rPr lang="en-US" dirty="0" smtClean="0"/>
              <a:t> </a:t>
            </a:r>
            <a:r>
              <a:rPr lang="ar-IQ" dirty="0" smtClean="0"/>
              <a:t>نظرية الطوابير(</a:t>
            </a:r>
            <a:r>
              <a:rPr lang="en-US" dirty="0" smtClean="0"/>
              <a:t>Queuing Theory</a:t>
            </a:r>
            <a:r>
              <a:rPr lang="ar-IQ" dirty="0" smtClean="0"/>
              <a:t>)</a:t>
            </a:r>
            <a:br>
              <a:rPr lang="ar-IQ" dirty="0" smtClean="0"/>
            </a:br>
            <a:r>
              <a:rPr lang="ar-IQ" dirty="0" smtClean="0"/>
              <a:t>د. غزوان هاني الصوفي</a:t>
            </a:r>
            <a:br>
              <a:rPr lang="ar-IQ" dirty="0" smtClean="0"/>
            </a:br>
            <a:r>
              <a:rPr lang="ar-IQ" dirty="0" smtClean="0"/>
              <a:t>المحاضرة الثالثة</a:t>
            </a:r>
            <a:r>
              <a:rPr lang="ar-IQ" smtClean="0"/>
              <a:t/>
            </a:r>
            <a:br>
              <a:rPr lang="ar-IQ" smtClean="0"/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429000"/>
            <a:ext cx="541020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90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839200" cy="6415880"/>
          </a:xfrm>
        </p:spPr>
      </p:pic>
    </p:spTree>
    <p:extLst>
      <p:ext uri="{BB962C8B-B14F-4D97-AF65-F5344CB8AC3E}">
        <p14:creationId xmlns:p14="http://schemas.microsoft.com/office/powerpoint/2010/main" val="260821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6096000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IQ" sz="2400" dirty="0"/>
              <a:t>مراجعة لشرائح </a:t>
            </a:r>
            <a:r>
              <a:rPr lang="ar-IQ" sz="2400" dirty="0" smtClean="0"/>
              <a:t>المحاضرات السابقة</a:t>
            </a:r>
          </a:p>
          <a:p>
            <a:pPr marL="0" indent="0" algn="ctr" rtl="1">
              <a:buNone/>
            </a:pPr>
            <a:endParaRPr lang="en-US" sz="2400" dirty="0" smtClean="0"/>
          </a:p>
          <a:p>
            <a:pPr algn="r" rtl="1"/>
            <a:r>
              <a:rPr lang="ar-IQ" sz="2400" dirty="0" smtClean="0"/>
              <a:t>مقدمة.</a:t>
            </a:r>
          </a:p>
          <a:p>
            <a:pPr algn="r" rtl="1"/>
            <a:r>
              <a:rPr lang="ar-IQ" sz="2400" dirty="0" smtClean="0"/>
              <a:t>اسباب دراسة صفوف الانتظار.</a:t>
            </a:r>
          </a:p>
          <a:p>
            <a:pPr algn="r" rtl="1"/>
            <a:r>
              <a:rPr lang="ar-IQ" sz="2400" dirty="0" smtClean="0"/>
              <a:t>مفهوم الوصول العشوائي للعمليات.</a:t>
            </a:r>
          </a:p>
          <a:p>
            <a:pPr algn="r" rtl="1"/>
            <a:r>
              <a:rPr lang="ar-IQ" sz="2400" dirty="0" smtClean="0"/>
              <a:t>توضيح خصائص صفوف الانتظار.</a:t>
            </a:r>
          </a:p>
          <a:p>
            <a:pPr algn="r" rtl="1"/>
            <a:r>
              <a:rPr lang="ar-IQ" sz="2400" dirty="0" smtClean="0"/>
              <a:t>في هذه المحاضرة سيتم التطرق الى مقاييس الكفاءة لصفوف الانتظار.</a:t>
            </a:r>
          </a:p>
          <a:p>
            <a:pPr marL="0" indent="0" algn="r" rtl="1">
              <a:buNone/>
            </a:pPr>
            <a:endParaRPr lang="ar-IQ" sz="2400" dirty="0" smtClean="0"/>
          </a:p>
          <a:p>
            <a:pPr marL="0" indent="0" algn="just" rtl="1">
              <a:buNone/>
            </a:pPr>
            <a:r>
              <a:rPr lang="ar-IQ" sz="2800" dirty="0" smtClean="0"/>
              <a:t>لقد </a:t>
            </a:r>
            <a:r>
              <a:rPr lang="ar-IQ" sz="2800" dirty="0"/>
              <a:t>انصبت معضم الدراسات الخاصة بصفوف الانتظار </a:t>
            </a:r>
            <a:r>
              <a:rPr lang="ar-IQ" sz="2800" dirty="0" smtClean="0"/>
              <a:t>على </a:t>
            </a:r>
            <a:r>
              <a:rPr lang="ar-IQ" sz="2800" dirty="0"/>
              <a:t>تحديد مدى كفاءة او فاعلية </a:t>
            </a:r>
            <a:r>
              <a:rPr lang="ar-IQ" sz="2800" dirty="0" smtClean="0"/>
              <a:t>النظام </a:t>
            </a:r>
            <a:r>
              <a:rPr lang="ar-IQ" sz="2800" dirty="0"/>
              <a:t>قيد </a:t>
            </a:r>
            <a:r>
              <a:rPr lang="ar-IQ" sz="2800" dirty="0" smtClean="0"/>
              <a:t>الدراسة. </a:t>
            </a:r>
            <a:r>
              <a:rPr lang="ar-IQ" sz="2800" dirty="0"/>
              <a:t>اذ يتم تقييم مدى كفاءة هذا النظام باستخدام مقاييس متعددة </a:t>
            </a:r>
            <a:r>
              <a:rPr lang="ar-IQ" sz="2800" dirty="0" smtClean="0"/>
              <a:t>وكل مقياس </a:t>
            </a:r>
            <a:r>
              <a:rPr lang="ar-IQ" sz="2800" dirty="0"/>
              <a:t>من هذه المقاييس يؤكد الوجوه المهمة </a:t>
            </a:r>
            <a:r>
              <a:rPr lang="ar-IQ" sz="2800" dirty="0" smtClean="0"/>
              <a:t>للنظام، </a:t>
            </a:r>
            <a:r>
              <a:rPr lang="ar-IQ" sz="2800" dirty="0"/>
              <a:t>ويؤدي تحليلها الى الخروج بتوصيات حول اداء النظام قيد </a:t>
            </a:r>
            <a:r>
              <a:rPr lang="ar-IQ" sz="2800" dirty="0" smtClean="0"/>
              <a:t>الدراسة. وفي </a:t>
            </a:r>
            <a:r>
              <a:rPr lang="ar-IQ" sz="2800" dirty="0"/>
              <a:t>ما يلي المقاييس المستخدمة في تقييم اداء نظام صف الانتظار .</a:t>
            </a:r>
            <a:endParaRPr lang="ar-IQ" sz="2800" dirty="0" smtClean="0"/>
          </a:p>
        </p:txBody>
      </p:sp>
    </p:spTree>
    <p:extLst>
      <p:ext uri="{BB962C8B-B14F-4D97-AF65-F5344CB8AC3E}">
        <p14:creationId xmlns:p14="http://schemas.microsoft.com/office/powerpoint/2010/main" val="426995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Subtitle 1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52400"/>
                <a:ext cx="9144000" cy="5943600"/>
              </a:xfrm>
            </p:spPr>
            <p:txBody>
              <a:bodyPr>
                <a:normAutofit/>
              </a:bodyPr>
              <a:lstStyle/>
              <a:p>
                <a:pPr algn="just" rtl="1"/>
                <a:endParaRPr lang="ar-IQ" u="sng" dirty="0" smtClean="0">
                  <a:solidFill>
                    <a:schemeClr val="tx1"/>
                  </a:solidFill>
                </a:endParaRPr>
              </a:p>
              <a:p>
                <a:pPr algn="just" rtl="1"/>
                <a:r>
                  <a:rPr lang="ar-IQ" u="sng" dirty="0">
                    <a:solidFill>
                      <a:schemeClr val="tx1"/>
                    </a:solidFill>
                  </a:rPr>
                  <a:t>1</a:t>
                </a:r>
                <a:r>
                  <a:rPr lang="ar-IQ" u="sng" dirty="0" smtClean="0">
                    <a:solidFill>
                      <a:schemeClr val="tx1"/>
                    </a:solidFill>
                  </a:rPr>
                  <a:t>- معدل وقت الوصول: </a:t>
                </a:r>
              </a:p>
              <a:p>
                <a:pPr algn="just" rtl="1"/>
                <a:endParaRPr lang="ar-IQ" u="sng" dirty="0" smtClean="0">
                  <a:solidFill>
                    <a:schemeClr val="tx1"/>
                  </a:solidFill>
                </a:endParaRPr>
              </a:p>
              <a:p>
                <a:pPr algn="just" rtl="1"/>
                <a:r>
                  <a:rPr lang="ar-IQ" dirty="0">
                    <a:solidFill>
                      <a:schemeClr val="tx1"/>
                    </a:solidFill>
                  </a:rPr>
                  <a:t>يقصد به معدل الوقت اللازم لوصول وحدة واحدة الى صف </a:t>
                </a:r>
                <a:r>
                  <a:rPr lang="ar-IQ" dirty="0" smtClean="0">
                    <a:solidFill>
                      <a:schemeClr val="tx1"/>
                    </a:solidFill>
                  </a:rPr>
                  <a:t>الانتظار. فاذا </a:t>
                </a:r>
                <a:r>
                  <a:rPr lang="ar-IQ" dirty="0">
                    <a:solidFill>
                      <a:schemeClr val="tx1"/>
                    </a:solidFill>
                  </a:rPr>
                  <a:t>فرضنا ان عدد الوحدات الواصلة في وحدة الزمن </a:t>
                </a:r>
                <a:r>
                  <a:rPr lang="ar-IQ" dirty="0" smtClean="0">
                    <a:solidFill>
                      <a:schemeClr val="tx1"/>
                    </a:solidFill>
                  </a:rPr>
                  <a:t>هو </a:t>
                </a:r>
                <a:r>
                  <a:rPr lang="el-GR" dirty="0" smtClean="0">
                    <a:solidFill>
                      <a:schemeClr val="tx1"/>
                    </a:solidFill>
                  </a:rPr>
                  <a:t>λ</a:t>
                </a:r>
                <a:r>
                  <a:rPr lang="ar-IQ" dirty="0" smtClean="0">
                    <a:solidFill>
                      <a:schemeClr val="tx1"/>
                    </a:solidFill>
                  </a:rPr>
                  <a:t> فان:</a:t>
                </a:r>
              </a:p>
              <a:p>
                <a:pPr algn="just"/>
                <a:r>
                  <a:rPr lang="ar-IQ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/>
                      </a:rPr>
                      <m:t>ú</m:t>
                    </m:r>
                    <m:r>
                      <a:rPr lang="ar-IQ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ar-IQ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ar-IQ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λ</m:t>
                        </m:r>
                      </m:den>
                    </m:f>
                  </m:oMath>
                </a14:m>
                <a:r>
                  <a:rPr lang="ar-IQ" dirty="0" smtClean="0">
                    <a:solidFill>
                      <a:schemeClr val="tx1"/>
                    </a:solidFill>
                  </a:rPr>
                  <a:t>   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; </a:t>
                </a:r>
                <a:r>
                  <a:rPr lang="el-GR" dirty="0" smtClean="0">
                    <a:solidFill>
                      <a:schemeClr val="tx1"/>
                    </a:solidFill>
                  </a:rPr>
                  <a:t>λ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&gt;0</a:t>
                </a:r>
                <a:endParaRPr lang="ar-IQ" dirty="0" smtClean="0">
                  <a:solidFill>
                    <a:schemeClr val="tx1"/>
                  </a:solidFill>
                </a:endParaRPr>
              </a:p>
              <a:p>
                <a:pPr algn="just" rtl="1"/>
                <a:r>
                  <a:rPr lang="ar-IQ" dirty="0" smtClean="0">
                    <a:solidFill>
                      <a:schemeClr val="tx1"/>
                    </a:solidFill>
                  </a:rPr>
                  <a:t>حيث ان كلما زادت قيمة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ú</a:t>
                </a:r>
                <a:r>
                  <a:rPr lang="ar-IQ" dirty="0" smtClean="0">
                    <a:solidFill>
                      <a:schemeClr val="tx1"/>
                    </a:solidFill>
                  </a:rPr>
                  <a:t> قل طول صف الانتظار والعكس صحيح وذلك بسبب العلاقة العكسية بين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ú</a:t>
                </a:r>
                <a:r>
                  <a:rPr lang="ar-IQ" dirty="0" smtClean="0">
                    <a:solidFill>
                      <a:schemeClr val="tx1"/>
                    </a:solidFill>
                  </a:rPr>
                  <a:t> و </a:t>
                </a:r>
                <a:r>
                  <a:rPr lang="el-GR" dirty="0" smtClean="0">
                    <a:solidFill>
                      <a:schemeClr val="tx1"/>
                    </a:solidFill>
                  </a:rPr>
                  <a:t>λ</a:t>
                </a:r>
                <a:r>
                  <a:rPr lang="ar-IQ" dirty="0" smtClean="0">
                    <a:solidFill>
                      <a:schemeClr val="tx1"/>
                    </a:solidFill>
                  </a:rPr>
                  <a:t>.</a:t>
                </a:r>
              </a:p>
              <a:p>
                <a:pPr algn="just" rtl="1"/>
                <a:endParaRPr lang="ar-IQ" sz="2800" dirty="0" smtClean="0">
                  <a:solidFill>
                    <a:schemeClr val="tx1"/>
                  </a:solidFill>
                </a:endParaRPr>
              </a:p>
              <a:p>
                <a:pPr algn="just" rtl="1"/>
                <a:endParaRPr lang="ar-IQ" sz="280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Sub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52400"/>
                <a:ext cx="9144000" cy="5943600"/>
              </a:xfrm>
              <a:blipFill rotWithShape="1">
                <a:blip r:embed="rId2"/>
                <a:stretch>
                  <a:fillRect l="-2867" r="-17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296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76200" y="76201"/>
                <a:ext cx="9067800" cy="5562599"/>
              </a:xfrm>
            </p:spPr>
            <p:txBody>
              <a:bodyPr>
                <a:normAutofit/>
              </a:bodyPr>
              <a:lstStyle/>
              <a:p>
                <a:pPr marL="0" indent="0" algn="just" rtl="1">
                  <a:buNone/>
                </a:pPr>
                <a:endParaRPr lang="ar-IQ" u="sng" dirty="0" smtClean="0"/>
              </a:p>
              <a:p>
                <a:pPr marL="0" indent="0" algn="just" rtl="1">
                  <a:buNone/>
                </a:pPr>
                <a:r>
                  <a:rPr lang="ar-IQ" u="sng" dirty="0" smtClean="0"/>
                  <a:t>2- معدل وقت الخدمة : </a:t>
                </a:r>
              </a:p>
              <a:p>
                <a:pPr marL="0" indent="0" algn="just" rtl="1">
                  <a:buNone/>
                </a:pPr>
                <a:endParaRPr lang="ar-IQ" u="sng" dirty="0"/>
              </a:p>
              <a:p>
                <a:pPr marL="0" indent="0" algn="just" rtl="1">
                  <a:buNone/>
                </a:pPr>
                <a:r>
                  <a:rPr lang="ar-IQ" dirty="0" smtClean="0"/>
                  <a:t>يقصد </a:t>
                </a:r>
                <a:r>
                  <a:rPr lang="ar-IQ" dirty="0"/>
                  <a:t>به الوقت الازم لخدمة وحدة واحدة في وحدة الزمن . </a:t>
                </a:r>
                <a:r>
                  <a:rPr lang="ar-IQ" dirty="0" smtClean="0"/>
                  <a:t>فاذا </a:t>
                </a:r>
                <a:r>
                  <a:rPr lang="ar-IQ" dirty="0"/>
                  <a:t>فرضنا ان </a:t>
                </a:r>
                <a:r>
                  <a:rPr lang="el-GR" dirty="0" smtClean="0"/>
                  <a:t>μ</a:t>
                </a:r>
                <a:r>
                  <a:rPr lang="ar-IQ" dirty="0" smtClean="0"/>
                  <a:t> تمثل </a:t>
                </a:r>
                <a:r>
                  <a:rPr lang="ar-IQ" dirty="0"/>
                  <a:t>عدد المخدومين في وحدة الزمن </a:t>
                </a:r>
                <a:r>
                  <a:rPr lang="ar-IQ" dirty="0" smtClean="0"/>
                  <a:t>فأن:</a:t>
                </a:r>
              </a:p>
              <a:p>
                <a:pPr marL="0" indent="0" algn="just">
                  <a:buNone/>
                </a:pPr>
                <a:r>
                  <a:rPr lang="ar-IQ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ṽ</m:t>
                    </m:r>
                    <m:r>
                      <a:rPr lang="ar-IQ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ar-IQ" i="1">
                            <a:latin typeface="Cambria Math"/>
                          </a:rPr>
                        </m:ctrlPr>
                      </m:fPr>
                      <m:num>
                        <m:r>
                          <a:rPr lang="ar-IQ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i="1" smtClean="0">
                            <a:latin typeface="Cambria Math"/>
                          </a:rPr>
                          <m:t>μ</m:t>
                        </m:r>
                      </m:den>
                    </m:f>
                  </m:oMath>
                </a14:m>
                <a:r>
                  <a:rPr lang="ar-IQ" dirty="0"/>
                  <a:t>    </a:t>
                </a:r>
                <a:r>
                  <a:rPr lang="en-US" dirty="0"/>
                  <a:t>; </a:t>
                </a:r>
                <a:r>
                  <a:rPr lang="el-GR" dirty="0" smtClean="0"/>
                  <a:t>μ</a:t>
                </a:r>
                <a:r>
                  <a:rPr lang="en-US" dirty="0" smtClean="0"/>
                  <a:t>&gt;0</a:t>
                </a:r>
                <a:endParaRPr lang="ar-IQ" dirty="0"/>
              </a:p>
              <a:p>
                <a:pPr marL="0" indent="0" algn="just">
                  <a:buNone/>
                </a:pPr>
                <a:endParaRPr lang="ar-IQ" dirty="0" smtClean="0"/>
              </a:p>
              <a:p>
                <a:pPr marL="0" indent="0" algn="just" rtl="1">
                  <a:buNone/>
                </a:pPr>
                <a:r>
                  <a:rPr lang="ar-IQ" dirty="0" smtClean="0"/>
                  <a:t>كل </a:t>
                </a:r>
                <a:r>
                  <a:rPr lang="ar-IQ" dirty="0"/>
                  <a:t>ما زادت قيمة </a:t>
                </a:r>
                <a:r>
                  <a:rPr lang="en-US" dirty="0" smtClean="0"/>
                  <a:t>ṽ</a:t>
                </a:r>
                <a:r>
                  <a:rPr lang="ar-IQ" dirty="0" smtClean="0"/>
                  <a:t> قل </a:t>
                </a:r>
                <a:r>
                  <a:rPr lang="ar-IQ" dirty="0"/>
                  <a:t>عدد المخدومين </a:t>
                </a:r>
                <a:r>
                  <a:rPr lang="ar-IQ" dirty="0" smtClean="0"/>
                  <a:t>وزاد </a:t>
                </a:r>
                <a:r>
                  <a:rPr lang="ar-IQ" dirty="0"/>
                  <a:t>طول صف الانتظار مما يؤدي الى تقليل كفاءة النظام والعكس </a:t>
                </a:r>
                <a:r>
                  <a:rPr lang="ar-IQ" dirty="0" smtClean="0"/>
                  <a:t>صحيح.</a:t>
                </a: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76201"/>
                <a:ext cx="9067800" cy="5562599"/>
              </a:xfrm>
              <a:blipFill rotWithShape="1">
                <a:blip r:embed="rId2"/>
                <a:stretch>
                  <a:fillRect l="-3026" r="-17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2020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6553200"/>
              </a:xfrm>
            </p:spPr>
            <p:txBody>
              <a:bodyPr>
                <a:normAutofit/>
              </a:bodyPr>
              <a:lstStyle/>
              <a:p>
                <a:pPr marL="0" indent="0" algn="just" rtl="1">
                  <a:buNone/>
                </a:pPr>
                <a:endParaRPr lang="ar-IQ" sz="2800" u="sng" dirty="0" smtClean="0"/>
              </a:p>
              <a:p>
                <a:pPr marL="0" indent="0" algn="just" rtl="1">
                  <a:buNone/>
                </a:pPr>
                <a:r>
                  <a:rPr lang="ar-IQ" u="sng" dirty="0" smtClean="0"/>
                  <a:t>3- كثافة المرور(</a:t>
                </a:r>
                <a:r>
                  <a:rPr lang="el-GR" u="sng" dirty="0" smtClean="0"/>
                  <a:t>ρ</a:t>
                </a:r>
                <a:r>
                  <a:rPr lang="ar-IQ" u="sng" dirty="0" smtClean="0"/>
                  <a:t>):</a:t>
                </a:r>
              </a:p>
              <a:p>
                <a:pPr marL="0" indent="0" algn="just" rtl="1">
                  <a:buNone/>
                </a:pPr>
                <a:endParaRPr lang="ar-IQ" sz="2800" u="sng" dirty="0" smtClean="0"/>
              </a:p>
              <a:p>
                <a:pPr marL="0" indent="0" algn="just" rtl="1">
                  <a:buNone/>
                </a:pPr>
                <a:r>
                  <a:rPr lang="ar-IQ" dirty="0" smtClean="0"/>
                  <a:t>يطلق </a:t>
                </a:r>
                <a:r>
                  <a:rPr lang="ar-IQ" dirty="0"/>
                  <a:t>عليه احيانا كثافة الخدمة وهي نسبة معدل عدد الوحدات الداخلة الى صف الانتظار الى معدل عدد الوحدات المغادرين خلال وحدة من </a:t>
                </a:r>
                <a:r>
                  <a:rPr lang="ar-IQ" dirty="0" smtClean="0"/>
                  <a:t>الزمن. </a:t>
                </a:r>
                <a:r>
                  <a:rPr lang="ar-IQ" dirty="0"/>
                  <a:t>او نسبة معدل وقت الخدمة الى معدل وقت الوصول خلال وحدة </a:t>
                </a:r>
                <a:r>
                  <a:rPr lang="ar-IQ" dirty="0" smtClean="0"/>
                  <a:t>الزمن.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ρ=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ar-IQ" b="0" i="1" smtClean="0">
                            <a:latin typeface="Cambria Math"/>
                          </a:rPr>
                          <m:t>الواصلين</m:t>
                        </m:r>
                        <m:r>
                          <a:rPr lang="ar-IQ" b="0" i="1" smtClean="0">
                            <a:latin typeface="Cambria Math"/>
                          </a:rPr>
                          <m:t> </m:t>
                        </m:r>
                        <m:r>
                          <a:rPr lang="ar-IQ" b="0" i="1" smtClean="0">
                            <a:latin typeface="Cambria Math"/>
                          </a:rPr>
                          <m:t>عدد</m:t>
                        </m:r>
                        <m:r>
                          <a:rPr lang="ar-IQ" b="0" i="1" smtClean="0">
                            <a:latin typeface="Cambria Math"/>
                          </a:rPr>
                          <m:t> </m:t>
                        </m:r>
                        <m:r>
                          <a:rPr lang="ar-IQ" b="0" i="1" smtClean="0">
                            <a:latin typeface="Cambria Math"/>
                          </a:rPr>
                          <m:t>معدل</m:t>
                        </m:r>
                      </m:num>
                      <m:den>
                        <m:r>
                          <a:rPr lang="ar-IQ" b="0" i="1" smtClean="0">
                            <a:latin typeface="Cambria Math"/>
                          </a:rPr>
                          <m:t>المخدومين</m:t>
                        </m:r>
                        <m:r>
                          <a:rPr lang="ar-IQ" b="0" i="1" smtClean="0">
                            <a:latin typeface="Cambria Math"/>
                          </a:rPr>
                          <m:t> </m:t>
                        </m:r>
                        <m:r>
                          <a:rPr lang="ar-IQ" b="0" i="1" smtClean="0">
                            <a:latin typeface="Cambria Math"/>
                          </a:rPr>
                          <m:t>عدد</m:t>
                        </m:r>
                        <m:r>
                          <a:rPr lang="ar-IQ" b="0" i="1" smtClean="0">
                            <a:latin typeface="Cambria Math"/>
                          </a:rPr>
                          <m:t> </m:t>
                        </m:r>
                        <m:r>
                          <a:rPr lang="ar-IQ" b="0" i="1" smtClean="0">
                            <a:latin typeface="Cambria Math"/>
                          </a:rPr>
                          <m:t>معدل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/>
                          </a:rPr>
                          <m:t>λ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/>
                          </a:rPr>
                          <m:t>μ</m:t>
                        </m:r>
                      </m:den>
                    </m:f>
                  </m:oMath>
                </a14:m>
                <a:endParaRPr lang="ar-IQ" dirty="0" smtClean="0"/>
              </a:p>
              <a:p>
                <a:pPr marL="0" indent="0" algn="just">
                  <a:buNone/>
                </a:pPr>
                <a:r>
                  <a:rPr lang="en-US" dirty="0" smtClean="0"/>
                  <a:t>Or</a:t>
                </a:r>
              </a:p>
              <a:p>
                <a:pPr marL="0" indent="0" algn="just">
                  <a:buNone/>
                </a:pPr>
                <a:r>
                  <a:rPr lang="en-US" dirty="0"/>
                  <a:t>ρ=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ar-IQ" b="0" i="1" smtClean="0">
                            <a:latin typeface="Cambria Math"/>
                          </a:rPr>
                          <m:t>الخدمة</m:t>
                        </m:r>
                        <m:r>
                          <a:rPr lang="ar-IQ" b="0" i="1" smtClean="0">
                            <a:latin typeface="Cambria Math"/>
                          </a:rPr>
                          <m:t> </m:t>
                        </m:r>
                        <m:r>
                          <a:rPr lang="ar-IQ" b="0" i="1" smtClean="0">
                            <a:latin typeface="Cambria Math"/>
                          </a:rPr>
                          <m:t>وقت</m:t>
                        </m:r>
                        <m:r>
                          <a:rPr lang="ar-IQ" b="0" i="1" smtClean="0">
                            <a:latin typeface="Cambria Math"/>
                          </a:rPr>
                          <m:t> </m:t>
                        </m:r>
                        <m:r>
                          <a:rPr lang="ar-IQ" b="0" i="1" smtClean="0">
                            <a:latin typeface="Cambria Math"/>
                          </a:rPr>
                          <m:t>معدل</m:t>
                        </m:r>
                      </m:num>
                      <m:den>
                        <m:r>
                          <a:rPr lang="ar-IQ" b="0" i="1" smtClean="0">
                            <a:latin typeface="Cambria Math"/>
                          </a:rPr>
                          <m:t>الوصول</m:t>
                        </m:r>
                        <m:r>
                          <a:rPr lang="ar-IQ" b="0" i="1" smtClean="0">
                            <a:latin typeface="Cambria Math"/>
                          </a:rPr>
                          <m:t> </m:t>
                        </m:r>
                        <m:r>
                          <a:rPr lang="ar-IQ" b="0" i="1" smtClean="0">
                            <a:latin typeface="Cambria Math"/>
                          </a:rPr>
                          <m:t>وقت</m:t>
                        </m:r>
                        <m:r>
                          <a:rPr lang="ar-IQ" b="0" i="1" smtClean="0">
                            <a:latin typeface="Cambria Math"/>
                          </a:rPr>
                          <m:t> </m:t>
                        </m:r>
                        <m:r>
                          <a:rPr lang="ar-IQ" b="0" i="1" smtClean="0">
                            <a:latin typeface="Cambria Math"/>
                          </a:rPr>
                          <m:t>معدل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</a:rPr>
                          <m:t>ṽ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</a:rPr>
                          <m:t>ú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6553200"/>
              </a:xfrm>
              <a:blipFill rotWithShape="1">
                <a:blip r:embed="rId2"/>
                <a:stretch>
                  <a:fillRect l="-2867" r="-17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5307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15400" cy="662940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IQ" sz="2800" u="sng" dirty="0"/>
              <a:t>4</a:t>
            </a:r>
            <a:r>
              <a:rPr lang="ar-IQ" sz="2800" u="sng" dirty="0" smtClean="0"/>
              <a:t>- طول صف الانتظار (</a:t>
            </a:r>
            <a:r>
              <a:rPr lang="en-US" sz="2800" u="sng" dirty="0" err="1" smtClean="0"/>
              <a:t>Lq</a:t>
            </a:r>
            <a:r>
              <a:rPr lang="ar-IQ" sz="2800" u="sng" dirty="0" smtClean="0"/>
              <a:t>):</a:t>
            </a:r>
            <a:endParaRPr lang="ar-IQ" sz="2800" dirty="0"/>
          </a:p>
          <a:p>
            <a:pPr marL="0" indent="0" algn="just" rtl="1">
              <a:buNone/>
            </a:pPr>
            <a:r>
              <a:rPr lang="ar-IQ" sz="2800" dirty="0" smtClean="0"/>
              <a:t>يمثل </a:t>
            </a:r>
            <a:r>
              <a:rPr lang="ar-IQ" sz="2800" dirty="0"/>
              <a:t>عدد الوحدات في صف الانتظار (العدد المتوقع للوحدات في صف الانتظار في وقت معين) ويدرس طول صف الانتظار عادة من خلال معرفة التوزيع الاحتمالي له في حالة </a:t>
            </a:r>
            <a:r>
              <a:rPr lang="ar-IQ" sz="2800" dirty="0" smtClean="0"/>
              <a:t>الاستقرار. </a:t>
            </a:r>
            <a:r>
              <a:rPr lang="ar-IQ" sz="2800" dirty="0"/>
              <a:t>اذ يعد من اهم المقاييس المستخدمة لقياس كفاءة النظام لانه بزيادة طول صف الانتظار تقل كفاءة </a:t>
            </a:r>
            <a:r>
              <a:rPr lang="ar-IQ" sz="2800" dirty="0" smtClean="0"/>
              <a:t>النظام.</a:t>
            </a:r>
            <a:endParaRPr lang="en-US" sz="2800" dirty="0" smtClean="0"/>
          </a:p>
          <a:p>
            <a:pPr marL="0" indent="0" algn="just" rtl="1">
              <a:buNone/>
            </a:pPr>
            <a:endParaRPr lang="en-US" sz="2800" dirty="0"/>
          </a:p>
          <a:p>
            <a:pPr marL="0" indent="0" algn="just" rtl="1">
              <a:buNone/>
            </a:pPr>
            <a:r>
              <a:rPr lang="ar-IQ" sz="2800" u="sng" dirty="0" smtClean="0"/>
              <a:t>5- </a:t>
            </a:r>
            <a:r>
              <a:rPr lang="ar-IQ" sz="2800" u="sng" dirty="0"/>
              <a:t>طول صف </a:t>
            </a:r>
            <a:r>
              <a:rPr lang="ar-IQ" sz="2800" u="sng" dirty="0" smtClean="0"/>
              <a:t>الانتظار في النظام (</a:t>
            </a:r>
            <a:r>
              <a:rPr lang="en-US" sz="2800" u="sng" dirty="0" err="1" smtClean="0"/>
              <a:t>Ls</a:t>
            </a:r>
            <a:r>
              <a:rPr lang="ar-IQ" sz="2800" u="sng" dirty="0" smtClean="0"/>
              <a:t>):</a:t>
            </a:r>
            <a:endParaRPr lang="ar-IQ" sz="2800" dirty="0" smtClean="0"/>
          </a:p>
          <a:p>
            <a:pPr marL="0" indent="0" algn="just" rtl="1">
              <a:buNone/>
            </a:pPr>
            <a:r>
              <a:rPr lang="ar-IQ" sz="2800" dirty="0" smtClean="0"/>
              <a:t>يمثل </a:t>
            </a:r>
            <a:r>
              <a:rPr lang="ar-IQ" sz="2800" dirty="0"/>
              <a:t>عدد الوحدات في النظام ( الوحدات الموجودة في صف الانتظار مضافا اليها عدد الوحدات الموجودة في قناة الخدمة في وقت معين</a:t>
            </a:r>
            <a:r>
              <a:rPr lang="ar-IQ" sz="2800" dirty="0" smtClean="0"/>
              <a:t>). </a:t>
            </a:r>
            <a:r>
              <a:rPr lang="ar-IQ" sz="2800" dirty="0"/>
              <a:t>اذ غالبا ما يكون هناك عدد من الوحدات الذين يتلقون الخدمة حتى وان كان صف الانتظار فارغا وبذلك يتأثر </a:t>
            </a:r>
            <a:r>
              <a:rPr lang="ar-IQ" sz="2800" dirty="0" smtClean="0"/>
              <a:t>النظام. </a:t>
            </a:r>
            <a:r>
              <a:rPr lang="ar-IQ" sz="2800" dirty="0"/>
              <a:t>حيث تقل كفاءة النظام بزيادة عدد الوحدات الموجودة في الخدمة ويدرس ايضا من خلال التوزيع الاحتمالي له عند حالة الاستقرار </a:t>
            </a:r>
            <a:r>
              <a:rPr lang="ar-IQ" sz="2800" dirty="0" smtClean="0"/>
              <a:t>ايضا.</a:t>
            </a:r>
            <a:endParaRPr lang="ar-IQ" sz="2800" dirty="0"/>
          </a:p>
          <a:p>
            <a:r>
              <a:rPr lang="ar-IQ" sz="2800" dirty="0"/>
              <a:t/>
            </a:r>
            <a:br>
              <a:rPr lang="ar-IQ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39486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"/>
            <a:ext cx="8991600" cy="685799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IQ" u="sng" dirty="0" smtClean="0"/>
              <a:t>6- معدل وقت الانتظار في صف الانتظار(</a:t>
            </a:r>
            <a:r>
              <a:rPr lang="en-US" u="sng" dirty="0" err="1" smtClean="0"/>
              <a:t>Wq</a:t>
            </a:r>
            <a:r>
              <a:rPr lang="ar-IQ" u="sng" dirty="0" smtClean="0"/>
              <a:t>):</a:t>
            </a:r>
          </a:p>
          <a:p>
            <a:pPr marL="0" indent="0" algn="just" rtl="1">
              <a:buNone/>
            </a:pPr>
            <a:r>
              <a:rPr lang="ar-IQ" dirty="0" smtClean="0"/>
              <a:t>هو </a:t>
            </a:r>
            <a:r>
              <a:rPr lang="ar-IQ" dirty="0"/>
              <a:t>الوقت المتوقع لانتظار وحدة واحدة داخل صف الانتظار مستثنى منه الوقت المستغرق داخل قناة الخدمة (وقت الخدمة</a:t>
            </a:r>
            <a:r>
              <a:rPr lang="ar-IQ" dirty="0" smtClean="0"/>
              <a:t>). كذلك يمثل وقت الانتظار الوقت </a:t>
            </a:r>
            <a:r>
              <a:rPr lang="ar-IQ" dirty="0"/>
              <a:t>المبذول من قبل الوحدات في صف الانتظار الى ان تتم عملية الخدمة لجميع </a:t>
            </a:r>
            <a:r>
              <a:rPr lang="ar-IQ" dirty="0" smtClean="0"/>
              <a:t>الوحدات. زيادة </a:t>
            </a:r>
            <a:r>
              <a:rPr lang="ar-IQ" dirty="0"/>
              <a:t>وقت الانتظار يقلل من كفاءة </a:t>
            </a:r>
            <a:r>
              <a:rPr lang="ar-IQ" dirty="0" smtClean="0"/>
              <a:t>النظام.</a:t>
            </a:r>
            <a:endParaRPr lang="en-US" dirty="0" smtClean="0"/>
          </a:p>
          <a:p>
            <a:pPr marL="0" indent="0" algn="just" rtl="1">
              <a:buNone/>
            </a:pPr>
            <a:endParaRPr lang="en-US" dirty="0" smtClean="0"/>
          </a:p>
          <a:p>
            <a:pPr marL="0" indent="0" algn="just" rtl="1">
              <a:buNone/>
            </a:pPr>
            <a:r>
              <a:rPr lang="ar-IQ" u="sng" dirty="0" smtClean="0"/>
              <a:t>7- </a:t>
            </a:r>
            <a:r>
              <a:rPr lang="ar-IQ" u="sng" dirty="0"/>
              <a:t>معدل وقت الانتظار في </a:t>
            </a:r>
            <a:r>
              <a:rPr lang="ar-IQ" u="sng" dirty="0" smtClean="0"/>
              <a:t>النظام (</a:t>
            </a:r>
            <a:r>
              <a:rPr lang="en-US" u="sng" dirty="0" err="1" smtClean="0"/>
              <a:t>W</a:t>
            </a:r>
            <a:r>
              <a:rPr lang="en-US" u="sng" dirty="0" err="1"/>
              <a:t>s</a:t>
            </a:r>
            <a:r>
              <a:rPr lang="ar-IQ" u="sng" dirty="0" smtClean="0"/>
              <a:t>):</a:t>
            </a:r>
            <a:endParaRPr lang="en-US" dirty="0"/>
          </a:p>
          <a:p>
            <a:pPr marL="0" indent="0" algn="just" rtl="1">
              <a:buNone/>
            </a:pPr>
            <a:r>
              <a:rPr lang="ar-IQ" dirty="0"/>
              <a:t>ه</a:t>
            </a:r>
            <a:r>
              <a:rPr lang="ar-IQ" dirty="0" smtClean="0"/>
              <a:t>و </a:t>
            </a:r>
            <a:r>
              <a:rPr lang="ar-IQ" dirty="0"/>
              <a:t>الوقت المتوقع لانتظار وحدة واحدة داخل صف الانتظار مضافا اليه الوقت المستغرق داخل قناة الخدمة . يمكن من خلال تحليل قيمة المتوسط الحصول على قياسات لاداء النظام باستخدام علاقات بسيطة من صيفة لتل </a:t>
            </a:r>
            <a:r>
              <a:rPr lang="en-US" dirty="0" smtClean="0"/>
              <a:t>Little’s formula</a:t>
            </a:r>
            <a:r>
              <a:rPr lang="ar-IQ" dirty="0" smtClean="0"/>
              <a:t> وهي </a:t>
            </a:r>
            <a:r>
              <a:rPr lang="ar-IQ" dirty="0"/>
              <a:t>علاقة تربط بين معدل وقت الانتظار ومعدل طول صف </a:t>
            </a:r>
            <a:r>
              <a:rPr lang="ar-IQ" dirty="0" smtClean="0"/>
              <a:t>الانتظار</a:t>
            </a:r>
            <a:r>
              <a:rPr lang="ar-IQ" dirty="0"/>
              <a:t>.</a:t>
            </a:r>
          </a:p>
          <a:p>
            <a:pPr marL="0" indent="0">
              <a:buNone/>
            </a:pP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42291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200" y="152400"/>
                <a:ext cx="8915400" cy="6476999"/>
              </a:xfrm>
            </p:spPr>
            <p:txBody>
              <a:bodyPr>
                <a:normAutofit/>
              </a:bodyPr>
              <a:lstStyle/>
              <a:p>
                <a:pPr marL="0" indent="0" algn="r" rtl="1">
                  <a:buNone/>
                </a:pPr>
                <a:r>
                  <a:rPr lang="ar-IQ" u="sng" dirty="0" smtClean="0"/>
                  <a:t> صيغة لتل </a:t>
                </a:r>
                <a:r>
                  <a:rPr lang="en-US" u="sng" dirty="0" smtClean="0"/>
                  <a:t>Little’s formula</a:t>
                </a:r>
                <a:r>
                  <a:rPr lang="ar-IQ" u="sng" dirty="0" smtClean="0"/>
                  <a:t>:</a:t>
                </a:r>
              </a:p>
              <a:p>
                <a:pPr marL="0" indent="0" algn="just" rtl="1">
                  <a:buNone/>
                </a:pPr>
                <a:r>
                  <a:rPr lang="ar-IQ" dirty="0" smtClean="0"/>
                  <a:t>وهي </a:t>
                </a:r>
                <a:r>
                  <a:rPr lang="ar-IQ" dirty="0"/>
                  <a:t>علاقة تربط بين معدل وقت </a:t>
                </a:r>
                <a:r>
                  <a:rPr lang="ar-IQ" dirty="0" smtClean="0"/>
                  <a:t>الانتظار في النظام وطول </a:t>
                </a:r>
                <a:r>
                  <a:rPr lang="ar-IQ" dirty="0"/>
                  <a:t>صف </a:t>
                </a:r>
                <a:r>
                  <a:rPr lang="ar-IQ" dirty="0" smtClean="0"/>
                  <a:t>الانتظار في النظام.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𝐿𝑠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/>
                        </a:rPr>
                        <m:t>λ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𝑊𝑠</m:t>
                      </m:r>
                    </m:oMath>
                  </m:oMathPara>
                </a14:m>
                <a:endParaRPr lang="ar-IQ" dirty="0"/>
              </a:p>
              <a:p>
                <a:pPr marL="0" indent="0" algn="just" rtl="1">
                  <a:buNone/>
                </a:pPr>
                <a:r>
                  <a:rPr lang="ar-IQ" dirty="0" smtClean="0"/>
                  <a:t>كذلك تربط هذه العلاقة بين متوسط عدد الوحدات في صف الانتظار مع متوسط وقت الانتظار في الصف عن طريق العلاقة الاتية: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𝐿</m:t>
                      </m:r>
                      <m:r>
                        <a:rPr lang="en-US" b="0" i="1" smtClean="0">
                          <a:latin typeface="Cambria Math"/>
                        </a:rPr>
                        <m:t>𝑞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/>
                        </a:rPr>
                        <m:t>λ</m:t>
                      </m:r>
                      <m:r>
                        <a:rPr lang="en-US" i="1">
                          <a:latin typeface="Cambria Math"/>
                        </a:rPr>
                        <m:t> </m:t>
                      </m:r>
                      <m:r>
                        <a:rPr lang="en-US" i="1">
                          <a:latin typeface="Cambria Math"/>
                        </a:rPr>
                        <m:t>𝑊𝑞</m:t>
                      </m:r>
                    </m:oMath>
                  </m:oMathPara>
                </a14:m>
                <a:endParaRPr lang="ar-IQ" b="0" dirty="0" smtClean="0"/>
              </a:p>
              <a:p>
                <a:pPr marL="0" indent="0" algn="just" rtl="1">
                  <a:buNone/>
                </a:pPr>
                <a:r>
                  <a:rPr lang="ar-IQ" dirty="0" smtClean="0"/>
                  <a:t>كما ان الوقت المتوقع للانتظار في النظام يساوي الوقت المتوقع للانتظار في الصف مضافا اليه الوقت المتوقع في الخدمة (معدل وقت الخدمة) اي ان: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𝑊𝑠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𝑊𝑞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/>
                            </a:rPr>
                            <m:t>μ</m:t>
                          </m:r>
                        </m:den>
                      </m:f>
                    </m:oMath>
                  </m:oMathPara>
                </a14:m>
                <a:endParaRPr lang="ar-IQ" dirty="0"/>
              </a:p>
              <a:p>
                <a:pPr marL="0" indent="0" algn="l">
                  <a:buNone/>
                </a:pPr>
                <a:endParaRPr lang="ar-IQ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152400"/>
                <a:ext cx="8915400" cy="6476999"/>
              </a:xfrm>
              <a:blipFill rotWithShape="1">
                <a:blip r:embed="rId2"/>
                <a:stretch>
                  <a:fillRect l="-3078" t="-1412" r="-17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7396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200" y="76200"/>
                <a:ext cx="8991600" cy="6705600"/>
              </a:xfrm>
            </p:spPr>
            <p:txBody>
              <a:bodyPr>
                <a:normAutofit lnSpcReduction="10000"/>
              </a:bodyPr>
              <a:lstStyle/>
              <a:p>
                <a:pPr marL="0" indent="0" algn="r" rtl="1">
                  <a:buNone/>
                </a:pPr>
                <a:r>
                  <a:rPr lang="ar-IQ" sz="2800" dirty="0" smtClean="0"/>
                  <a:t>وعند ضرب طرفي العلاقة المذكورة انفا بـ </a:t>
                </a:r>
                <a:r>
                  <a:rPr lang="el-GR" sz="2800" dirty="0" smtClean="0"/>
                  <a:t>λ</a:t>
                </a:r>
                <a:r>
                  <a:rPr lang="ar-IQ" sz="2800" dirty="0" smtClean="0"/>
                  <a:t> نحصل على المعادلة الاتية:</a:t>
                </a:r>
              </a:p>
              <a:p>
                <a:pPr marL="0" indent="0" algn="ctr">
                  <a:buNone/>
                </a:pPr>
                <a:r>
                  <a:rPr lang="el-GR" sz="2800" dirty="0" smtClean="0"/>
                  <a:t>λ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𝑊𝑠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800" i="1" smtClean="0">
                        <a:latin typeface="Cambria Math"/>
                      </a:rPr>
                      <m:t>λ</m:t>
                    </m:r>
                    <m:r>
                      <a:rPr lang="en-US" sz="2800" b="0" i="1" smtClean="0">
                        <a:latin typeface="Cambria Math"/>
                      </a:rPr>
                      <m:t>[</m:t>
                    </m:r>
                    <m:r>
                      <a:rPr lang="en-US" sz="2800" i="1">
                        <a:latin typeface="Cambria Math"/>
                      </a:rPr>
                      <m:t>𝑊𝑞</m:t>
                    </m:r>
                    <m:r>
                      <a:rPr lang="en-US" sz="28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μ</m:t>
                        </m:r>
                      </m:den>
                    </m:f>
                  </m:oMath>
                </a14:m>
                <a:r>
                  <a:rPr lang="en-US" sz="2800" dirty="0" smtClean="0"/>
                  <a:t>]</a:t>
                </a:r>
              </a:p>
              <a:p>
                <a:pPr marL="0" indent="0" algn="ctr">
                  <a:buNone/>
                </a:pPr>
                <a:r>
                  <a:rPr lang="el-GR" sz="2800" dirty="0"/>
                  <a:t>λ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𝑊𝑠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800" i="1">
                        <a:latin typeface="Cambria Math"/>
                      </a:rPr>
                      <m:t>λ</m:t>
                    </m:r>
                    <m:r>
                      <a:rPr lang="en-US" sz="2800" i="1">
                        <a:latin typeface="Cambria Math"/>
                      </a:rPr>
                      <m:t>𝑊𝑞</m:t>
                    </m:r>
                    <m:r>
                      <a:rPr lang="en-US" sz="28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i="1">
                            <a:latin typeface="Cambria Math"/>
                          </a:rPr>
                          <m:t>λ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μ</m:t>
                        </m:r>
                      </m:den>
                    </m:f>
                  </m:oMath>
                </a14:m>
                <a:endParaRPr lang="en-US" sz="2800" dirty="0" smtClean="0"/>
              </a:p>
              <a:p>
                <a:pPr marL="0" indent="0" algn="r">
                  <a:buNone/>
                </a:pPr>
                <a:r>
                  <a:rPr lang="en-US" sz="2800" dirty="0" smtClean="0"/>
                  <a:t> </a:t>
                </a:r>
                <a:r>
                  <a:rPr lang="ar-IQ" sz="2800" dirty="0" smtClean="0"/>
                  <a:t>وبما ان: </a:t>
                </a:r>
                <a:endParaRPr lang="en-US" sz="2800" dirty="0" smtClean="0"/>
              </a:p>
              <a:p>
                <a:pPr marL="0" indent="0" algn="ctr">
                  <a:buNone/>
                </a:pPr>
                <a:endParaRPr lang="ar-IQ" sz="28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𝐿𝑞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800" i="1">
                        <a:latin typeface="Cambria Math"/>
                      </a:rPr>
                      <m:t>λ</m:t>
                    </m:r>
                    <m:r>
                      <a:rPr lang="en-US" sz="2800" i="1">
                        <a:latin typeface="Cambria Math"/>
                      </a:rPr>
                      <m:t> </m:t>
                    </m:r>
                    <m:r>
                      <a:rPr lang="en-US" sz="2800" i="1">
                        <a:latin typeface="Cambria Math"/>
                      </a:rPr>
                      <m:t>𝑊𝑞</m:t>
                    </m:r>
                  </m:oMath>
                </a14:m>
                <a:r>
                  <a:rPr lang="en-US" sz="2800" dirty="0" smtClean="0"/>
                  <a:t>          ,       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𝐿𝑠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800" i="1">
                        <a:latin typeface="Cambria Math"/>
                      </a:rPr>
                      <m:t>λ</m:t>
                    </m:r>
                    <m:r>
                      <a:rPr lang="en-US" sz="2800" i="1">
                        <a:latin typeface="Cambria Math"/>
                      </a:rPr>
                      <m:t> </m:t>
                    </m:r>
                    <m:r>
                      <a:rPr lang="en-US" sz="2800" i="1">
                        <a:latin typeface="Cambria Math"/>
                      </a:rPr>
                      <m:t>𝑊𝑠</m:t>
                    </m:r>
                  </m:oMath>
                </a14:m>
                <a:r>
                  <a:rPr lang="en-US" sz="2800" dirty="0" smtClean="0"/>
                  <a:t>     ,              </a:t>
                </a:r>
                <a:r>
                  <a:rPr lang="el-GR" sz="2800" dirty="0" smtClean="0"/>
                  <a:t>ρ</a:t>
                </a:r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/>
                          </a:rPr>
                          <m:t>λ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/>
                          </a:rPr>
                          <m:t>μ</m:t>
                        </m:r>
                      </m:den>
                    </m:f>
                  </m:oMath>
                </a14:m>
                <a:endParaRPr lang="ar-IQ" sz="2800" dirty="0"/>
              </a:p>
              <a:p>
                <a:pPr marL="0" indent="0" algn="r" rtl="1">
                  <a:buNone/>
                </a:pPr>
                <a:r>
                  <a:rPr lang="ar-IQ" sz="2800" dirty="0" smtClean="0"/>
                  <a:t>اذن </a:t>
                </a:r>
              </a:p>
              <a:p>
                <a:pPr marL="0" indent="0" algn="ctr">
                  <a:buNone/>
                </a:pPr>
                <a:r>
                  <a:rPr lang="en-US" sz="2800" dirty="0" err="1" smtClean="0"/>
                  <a:t>Ls</a:t>
                </a:r>
                <a:r>
                  <a:rPr lang="en-US" sz="2800" dirty="0" smtClean="0"/>
                  <a:t>=</a:t>
                </a:r>
                <a:r>
                  <a:rPr lang="en-US" sz="2800" dirty="0" err="1" smtClean="0"/>
                  <a:t>Lq</a:t>
                </a:r>
                <a:r>
                  <a:rPr lang="en-US" sz="2800" dirty="0" smtClean="0"/>
                  <a:t>+</a:t>
                </a:r>
                <a:r>
                  <a:rPr lang="el-GR" sz="2800" dirty="0" smtClean="0"/>
                  <a:t>ρ</a:t>
                </a:r>
                <a:endParaRPr lang="ar-IQ" sz="2800" dirty="0"/>
              </a:p>
              <a:p>
                <a:pPr marL="0" indent="0" algn="just" rtl="1">
                  <a:buNone/>
                </a:pPr>
                <a:r>
                  <a:rPr lang="ar-IQ" sz="2800" dirty="0" smtClean="0"/>
                  <a:t>نلاحظ ان الكميات الاربعة </a:t>
                </a:r>
                <a:r>
                  <a:rPr lang="en-US" sz="2800" dirty="0" err="1" smtClean="0"/>
                  <a:t>Ls</a:t>
                </a:r>
                <a:r>
                  <a:rPr lang="en-US" sz="2800" dirty="0" smtClean="0"/>
                  <a:t>, </a:t>
                </a:r>
                <a:r>
                  <a:rPr lang="en-US" sz="2800" dirty="0" err="1" smtClean="0"/>
                  <a:t>Lq</a:t>
                </a:r>
                <a:r>
                  <a:rPr lang="en-US" sz="2800" dirty="0" smtClean="0"/>
                  <a:t>, </a:t>
                </a:r>
                <a:r>
                  <a:rPr lang="en-US" sz="2800" dirty="0" err="1" smtClean="0"/>
                  <a:t>Ws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and </a:t>
                </a:r>
                <a:r>
                  <a:rPr lang="en-US" sz="2800" dirty="0" err="1" smtClean="0"/>
                  <a:t>Wq</a:t>
                </a:r>
                <a:r>
                  <a:rPr lang="ar-IQ" sz="2800" dirty="0" smtClean="0"/>
                  <a:t> يرتبط بعضها مع بعضها الاخر. اذ عند معرفة قيمة احداها يمكن ايجاد القيم الاخرى باستخدام صيغة لتل، لانه من السهولة ان نجد اولا اما </a:t>
                </a:r>
                <a:r>
                  <a:rPr lang="en-US" sz="2800" dirty="0" err="1" smtClean="0"/>
                  <a:t>Ls</a:t>
                </a:r>
                <a:r>
                  <a:rPr lang="en-US" sz="2800" dirty="0" smtClean="0"/>
                  <a:t> </a:t>
                </a:r>
                <a:r>
                  <a:rPr lang="ar-IQ" sz="2800" dirty="0" smtClean="0"/>
                  <a:t> او </a:t>
                </a:r>
                <a:r>
                  <a:rPr lang="en-US" sz="2800" dirty="0" err="1" smtClean="0"/>
                  <a:t>Lq</a:t>
                </a:r>
                <a:r>
                  <a:rPr lang="ar-IQ" sz="2800" dirty="0"/>
                  <a:t> </a:t>
                </a:r>
                <a:r>
                  <a:rPr lang="ar-IQ" sz="2800" dirty="0" smtClean="0"/>
                  <a:t>لان </a:t>
                </a:r>
                <a:r>
                  <a:rPr lang="en-US" sz="2800" dirty="0" err="1" smtClean="0"/>
                  <a:t>Ws</a:t>
                </a:r>
                <a:r>
                  <a:rPr lang="ar-IQ" sz="2800" dirty="0"/>
                  <a:t> </a:t>
                </a:r>
                <a:r>
                  <a:rPr lang="ar-IQ" sz="2800" dirty="0" smtClean="0"/>
                  <a:t>و </a:t>
                </a:r>
                <a:r>
                  <a:rPr lang="en-US" sz="2800" dirty="0" err="1" smtClean="0"/>
                  <a:t>Wq</a:t>
                </a:r>
                <a:r>
                  <a:rPr lang="ar-IQ" sz="2800" dirty="0" smtClean="0"/>
                  <a:t> عبارة عن متوسطات حسابية للقيم.</a:t>
                </a:r>
              </a:p>
              <a:p>
                <a:pPr marL="0" indent="0" algn="l">
                  <a:buNone/>
                </a:pP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76200"/>
                <a:ext cx="8991600" cy="6705600"/>
              </a:xfrm>
              <a:blipFill rotWithShape="1">
                <a:blip r:embed="rId2"/>
                <a:stretch>
                  <a:fillRect l="-2576" t="-1727" r="-13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498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733</Words>
  <Application>Microsoft Office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نظرية الطوابير(Queuing Theory) د. غزوان هاني الصوفي المحاضرة الثالثة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76</cp:revision>
  <dcterms:created xsi:type="dcterms:W3CDTF">2020-12-10T16:28:02Z</dcterms:created>
  <dcterms:modified xsi:type="dcterms:W3CDTF">2025-05-21T17:08:05Z</dcterms:modified>
</cp:coreProperties>
</file>