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6" r:id="rId4"/>
    <p:sldId id="259" r:id="rId5"/>
    <p:sldId id="269" r:id="rId6"/>
    <p:sldId id="270" r:id="rId7"/>
    <p:sldId id="271" r:id="rId8"/>
    <p:sldId id="262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296" y="-6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0E4F5-BACD-4CDB-9D59-EADC3CBCC579}" type="datetimeFigureOut">
              <a:rPr lang="en-US" smtClean="0"/>
              <a:t>5/21/2025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AB7B87-8753-469C-836F-9BC685B064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77256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0E4F5-BACD-4CDB-9D59-EADC3CBCC579}" type="datetimeFigureOut">
              <a:rPr lang="en-US" smtClean="0"/>
              <a:t>5/21/2025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AB7B87-8753-469C-836F-9BC685B064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20266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0E4F5-BACD-4CDB-9D59-EADC3CBCC579}" type="datetimeFigureOut">
              <a:rPr lang="en-US" smtClean="0"/>
              <a:t>5/21/2025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AB7B87-8753-469C-836F-9BC685B064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93920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0E4F5-BACD-4CDB-9D59-EADC3CBCC579}" type="datetimeFigureOut">
              <a:rPr lang="en-US" smtClean="0"/>
              <a:t>5/21/2025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AB7B87-8753-469C-836F-9BC685B064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59413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0E4F5-BACD-4CDB-9D59-EADC3CBCC579}" type="datetimeFigureOut">
              <a:rPr lang="en-US" smtClean="0"/>
              <a:t>5/21/2025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AB7B87-8753-469C-836F-9BC685B064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04098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0E4F5-BACD-4CDB-9D59-EADC3CBCC579}" type="datetimeFigureOut">
              <a:rPr lang="en-US" smtClean="0"/>
              <a:t>5/21/2025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AB7B87-8753-469C-836F-9BC685B064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47661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0E4F5-BACD-4CDB-9D59-EADC3CBCC579}" type="datetimeFigureOut">
              <a:rPr lang="en-US" smtClean="0"/>
              <a:t>5/21/2025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AB7B87-8753-469C-836F-9BC685B064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05399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0E4F5-BACD-4CDB-9D59-EADC3CBCC579}" type="datetimeFigureOut">
              <a:rPr lang="en-US" smtClean="0"/>
              <a:t>5/21/2025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AB7B87-8753-469C-836F-9BC685B064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46824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0E4F5-BACD-4CDB-9D59-EADC3CBCC579}" type="datetimeFigureOut">
              <a:rPr lang="en-US" smtClean="0"/>
              <a:t>5/21/2025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AB7B87-8753-469C-836F-9BC685B064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49173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0E4F5-BACD-4CDB-9D59-EADC3CBCC579}" type="datetimeFigureOut">
              <a:rPr lang="en-US" smtClean="0"/>
              <a:t>5/21/2025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AB7B87-8753-469C-836F-9BC685B064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90161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0E4F5-BACD-4CDB-9D59-EADC3CBCC579}" type="datetimeFigureOut">
              <a:rPr lang="en-US" smtClean="0"/>
              <a:t>5/21/2025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AB7B87-8753-469C-836F-9BC685B064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99154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40E4F5-BACD-4CDB-9D59-EADC3CBCC579}" type="datetimeFigureOut">
              <a:rPr lang="en-US" smtClean="0"/>
              <a:t>5/21/2025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AB7B87-8753-469C-836F-9BC685B064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19097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001962"/>
          </a:xfrm>
        </p:spPr>
        <p:txBody>
          <a:bodyPr>
            <a:normAutofit/>
          </a:bodyPr>
          <a:lstStyle/>
          <a:p>
            <a:pPr rtl="1"/>
            <a:r>
              <a:rPr lang="en-US" dirty="0" smtClean="0"/>
              <a:t> </a:t>
            </a:r>
            <a:r>
              <a:rPr lang="ar-IQ" dirty="0" smtClean="0"/>
              <a:t>نظرية الطوابير(</a:t>
            </a:r>
            <a:r>
              <a:rPr lang="en-US" dirty="0" smtClean="0"/>
              <a:t>Queuing Theory</a:t>
            </a:r>
            <a:r>
              <a:rPr lang="ar-IQ" dirty="0" smtClean="0"/>
              <a:t>)</a:t>
            </a:r>
            <a:br>
              <a:rPr lang="ar-IQ" dirty="0" smtClean="0"/>
            </a:br>
            <a:r>
              <a:rPr lang="ar-IQ" dirty="0" smtClean="0"/>
              <a:t>د. غزوان هاني الصوفي</a:t>
            </a:r>
            <a:br>
              <a:rPr lang="ar-IQ" dirty="0" smtClean="0"/>
            </a:br>
            <a:r>
              <a:rPr lang="ar-IQ" dirty="0" smtClean="0"/>
              <a:t>المحاضرة الخامسة</a:t>
            </a:r>
            <a:r>
              <a:rPr lang="ar-IQ" smtClean="0"/>
              <a:t/>
            </a:r>
            <a:br>
              <a:rPr lang="ar-IQ" smtClean="0"/>
            </a:b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5000" y="3429000"/>
            <a:ext cx="5410200" cy="2971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49088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52400"/>
            <a:ext cx="9144000" cy="6096000"/>
          </a:xfrm>
        </p:spPr>
        <p:txBody>
          <a:bodyPr>
            <a:normAutofit/>
          </a:bodyPr>
          <a:lstStyle/>
          <a:p>
            <a:pPr marL="0" indent="0" algn="ctr" rtl="1">
              <a:buNone/>
            </a:pPr>
            <a:r>
              <a:rPr lang="ar-IQ" sz="2800" dirty="0"/>
              <a:t>مراجعة لشرائح </a:t>
            </a:r>
            <a:r>
              <a:rPr lang="ar-IQ" sz="2800" dirty="0" smtClean="0"/>
              <a:t>المحاضرات السابقة</a:t>
            </a:r>
          </a:p>
          <a:p>
            <a:pPr marL="0" indent="0" algn="ctr" rtl="1">
              <a:buNone/>
            </a:pPr>
            <a:endParaRPr lang="en-US" sz="2800" dirty="0" smtClean="0"/>
          </a:p>
          <a:p>
            <a:pPr algn="r" rtl="1"/>
            <a:r>
              <a:rPr lang="ar-IQ" sz="2800" dirty="0" smtClean="0"/>
              <a:t>مقدمة.</a:t>
            </a:r>
          </a:p>
          <a:p>
            <a:pPr algn="r" rtl="1"/>
            <a:r>
              <a:rPr lang="ar-IQ" sz="2800" dirty="0" smtClean="0"/>
              <a:t>اسباب دراسة صفوف الانتظار.</a:t>
            </a:r>
          </a:p>
          <a:p>
            <a:pPr algn="r" rtl="1"/>
            <a:r>
              <a:rPr lang="ar-IQ" sz="2800" dirty="0" smtClean="0"/>
              <a:t>مفهوم الوصول العشوائي للعمليات.</a:t>
            </a:r>
          </a:p>
          <a:p>
            <a:pPr algn="r" rtl="1"/>
            <a:r>
              <a:rPr lang="ar-IQ" sz="2800" dirty="0" smtClean="0"/>
              <a:t>توضيح خصائص صفوف الانتظار.</a:t>
            </a:r>
          </a:p>
          <a:p>
            <a:pPr algn="r" rtl="1"/>
            <a:r>
              <a:rPr lang="ar-IQ" sz="2800" dirty="0" smtClean="0"/>
              <a:t>مقاييس </a:t>
            </a:r>
            <a:r>
              <a:rPr lang="ar-IQ" sz="2800" dirty="0"/>
              <a:t>الكفاءة لصفوف الانتظار</a:t>
            </a:r>
            <a:r>
              <a:rPr lang="ar-IQ" sz="2800" dirty="0" smtClean="0"/>
              <a:t>.</a:t>
            </a:r>
          </a:p>
          <a:p>
            <a:pPr algn="r" rtl="1"/>
            <a:r>
              <a:rPr lang="ar-IQ" sz="2800" dirty="0"/>
              <a:t>الاهداف الاساسية لدراسة صفوف </a:t>
            </a:r>
            <a:r>
              <a:rPr lang="ar-IQ" sz="2800" dirty="0" smtClean="0"/>
              <a:t>الانتظار.</a:t>
            </a:r>
          </a:p>
          <a:p>
            <a:pPr algn="r" rtl="1"/>
            <a:r>
              <a:rPr lang="ar-IQ" sz="2800" dirty="0"/>
              <a:t>واشكال </a:t>
            </a:r>
            <a:r>
              <a:rPr lang="ar-IQ" sz="2800" dirty="0" smtClean="0"/>
              <a:t>صفوف الانتظار.</a:t>
            </a:r>
          </a:p>
          <a:p>
            <a:pPr algn="r" rtl="1"/>
            <a:r>
              <a:rPr lang="ar-IQ" sz="2800" dirty="0" smtClean="0"/>
              <a:t>علامات </a:t>
            </a:r>
            <a:r>
              <a:rPr lang="ar-IQ" sz="2800" dirty="0"/>
              <a:t>او ترميز نظام صف </a:t>
            </a:r>
            <a:r>
              <a:rPr lang="ar-IQ" sz="2800" dirty="0" smtClean="0"/>
              <a:t>الانتظار.</a:t>
            </a:r>
          </a:p>
          <a:p>
            <a:pPr algn="r" rtl="1"/>
            <a:r>
              <a:rPr lang="ar-IQ" sz="2800" dirty="0" smtClean="0"/>
              <a:t>في هذه المحاضرة سيتم تناول عملية الوصول.</a:t>
            </a:r>
          </a:p>
        </p:txBody>
      </p:sp>
    </p:spTree>
    <p:extLst>
      <p:ext uri="{BB962C8B-B14F-4D97-AF65-F5344CB8AC3E}">
        <p14:creationId xmlns:p14="http://schemas.microsoft.com/office/powerpoint/2010/main" val="42699585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Subtitle 1"/>
              <p:cNvSpPr>
                <a:spLocks noGrp="1"/>
              </p:cNvSpPr>
              <p:nvPr>
                <p:ph type="subTitle" idx="1"/>
              </p:nvPr>
            </p:nvSpPr>
            <p:spPr>
              <a:xfrm>
                <a:off x="0" y="0"/>
                <a:ext cx="9144000" cy="6781800"/>
              </a:xfrm>
            </p:spPr>
            <p:txBody>
              <a:bodyPr>
                <a:normAutofit/>
              </a:bodyPr>
              <a:lstStyle/>
              <a:p>
                <a:pPr algn="just" rtl="1"/>
                <a:r>
                  <a:rPr lang="ar-IQ" sz="2400" b="1" u="sng" dirty="0" smtClean="0">
                    <a:solidFill>
                      <a:schemeClr val="tx1"/>
                    </a:solidFill>
                  </a:rPr>
                  <a:t>عملية الوصول: </a:t>
                </a:r>
              </a:p>
              <a:p>
                <a:pPr algn="just" rtl="1"/>
                <a:r>
                  <a:rPr lang="ar-IQ" sz="2000" dirty="0" smtClean="0">
                    <a:solidFill>
                      <a:schemeClr val="tx1"/>
                    </a:solidFill>
                  </a:rPr>
                  <a:t>تدعى ايضا بعملية الولادة الصرفة لانها تفترض ان الوحدات تنضم الى صف الانتظار دون مغادرة.</a:t>
                </a:r>
              </a:p>
              <a:p>
                <a:pPr algn="just" rtl="1"/>
                <a:endParaRPr lang="ar-IQ" sz="2000" dirty="0">
                  <a:solidFill>
                    <a:schemeClr val="tx1"/>
                  </a:solidFill>
                </a:endParaRPr>
              </a:p>
              <a:p>
                <a:pPr algn="just" rtl="1"/>
                <a:r>
                  <a:rPr lang="ar-IQ" sz="2400" b="1" u="sng" dirty="0" smtClean="0">
                    <a:solidFill>
                      <a:schemeClr val="tx1"/>
                    </a:solidFill>
                  </a:rPr>
                  <a:t>التوزيع الاحتمالي لعملية الوصول:</a:t>
                </a:r>
              </a:p>
              <a:p>
                <a:pPr algn="just" rtl="1"/>
                <a:r>
                  <a:rPr lang="ar-IQ" sz="2000" dirty="0" smtClean="0">
                    <a:solidFill>
                      <a:schemeClr val="tx1"/>
                    </a:solidFill>
                  </a:rPr>
                  <a:t>ان تحديد شكل الدالة الاحتمالية التي تخضع لها عملية الوصول خلال وحدة الزمن </a:t>
                </a:r>
                <a:r>
                  <a:rPr lang="en-US" sz="2000" dirty="0" smtClean="0">
                    <a:solidFill>
                      <a:schemeClr val="tx1"/>
                    </a:solidFill>
                  </a:rPr>
                  <a:t>(t)</a:t>
                </a:r>
                <a:r>
                  <a:rPr lang="ar-IQ" sz="2000" dirty="0" smtClean="0">
                    <a:solidFill>
                      <a:schemeClr val="tx1"/>
                    </a:solidFill>
                  </a:rPr>
                  <a:t> تستند في الحقيقة على العشوائية الكاملة للعملية المعبر عنها بالدالة الاتية:</a:t>
                </a:r>
              </a:p>
              <a:p>
                <a:pPr algn="just"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ar-IQ" sz="200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2000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𝑃</m:t>
                          </m:r>
                        </m:e>
                        <m:sub>
                          <m:r>
                            <a:rPr lang="en-US" sz="2000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𝑛</m:t>
                          </m:r>
                        </m:sub>
                      </m:sSub>
                      <m:r>
                        <a:rPr lang="en-US" sz="2000" b="0" i="0" smtClean="0">
                          <a:solidFill>
                            <a:schemeClr val="tx1"/>
                          </a:solidFill>
                          <a:latin typeface="Cambria Math"/>
                        </a:rPr>
                        <m:t>(</m:t>
                      </m:r>
                      <m:r>
                        <m:rPr>
                          <m:sty m:val="p"/>
                        </m:rPr>
                        <a:rPr lang="en-US" sz="2000" b="0" i="0" smtClean="0">
                          <a:solidFill>
                            <a:schemeClr val="tx1"/>
                          </a:solidFill>
                          <a:latin typeface="Cambria Math"/>
                        </a:rPr>
                        <m:t>t</m:t>
                      </m:r>
                      <m:r>
                        <a:rPr lang="en-US" sz="2000" b="0" i="0" smtClean="0">
                          <a:solidFill>
                            <a:schemeClr val="tx1"/>
                          </a:solidFill>
                          <a:latin typeface="Cambria Math"/>
                        </a:rPr>
                        <m:t>)</m:t>
                      </m:r>
                    </m:oMath>
                  </m:oMathPara>
                </a14:m>
                <a:endParaRPr lang="ar-IQ" sz="2000" dirty="0" smtClean="0">
                  <a:solidFill>
                    <a:schemeClr val="tx1"/>
                  </a:solidFill>
                </a:endParaRPr>
              </a:p>
              <a:p>
                <a:pPr algn="just" rtl="1"/>
                <a:r>
                  <a:rPr lang="ar-IQ" sz="2000" dirty="0" smtClean="0">
                    <a:solidFill>
                      <a:schemeClr val="tx1"/>
                    </a:solidFill>
                  </a:rPr>
                  <a:t>فاذا كانت لدينا عملية وصول معرفة حسب الصيغة الاتية:</a:t>
                </a:r>
              </a:p>
              <a:p>
                <a:pPr algn="just"/>
                <a:r>
                  <a:rPr lang="en-US" sz="2000" dirty="0" smtClean="0">
                    <a:solidFill>
                      <a:schemeClr val="tx1"/>
                    </a:solidFill>
                  </a:rPr>
                  <a:t>n(t) ; t≥0</a:t>
                </a:r>
              </a:p>
              <a:p>
                <a:pPr algn="just" rtl="1"/>
                <a:r>
                  <a:rPr lang="ar-IQ" sz="2000" dirty="0" smtClean="0">
                    <a:solidFill>
                      <a:schemeClr val="tx1"/>
                    </a:solidFill>
                  </a:rPr>
                  <a:t>حيث ان </a:t>
                </a:r>
                <a:r>
                  <a:rPr lang="en-US" sz="2000" dirty="0">
                    <a:solidFill>
                      <a:schemeClr val="tx1"/>
                    </a:solidFill>
                  </a:rPr>
                  <a:t>n(t) </a:t>
                </a:r>
                <a:r>
                  <a:rPr lang="ar-IQ" sz="2000" dirty="0" smtClean="0">
                    <a:solidFill>
                      <a:schemeClr val="tx1"/>
                    </a:solidFill>
                  </a:rPr>
                  <a:t> تمثل العدد الكلي للواصلين خلال الفترة الزمنية </a:t>
                </a:r>
                <a:r>
                  <a:rPr lang="en-US" sz="2000" dirty="0" smtClean="0">
                    <a:solidFill>
                      <a:schemeClr val="tx1"/>
                    </a:solidFill>
                  </a:rPr>
                  <a:t>[0,t)</a:t>
                </a:r>
                <a:r>
                  <a:rPr lang="ar-IQ" sz="2000" dirty="0" smtClean="0">
                    <a:solidFill>
                      <a:schemeClr val="tx1"/>
                    </a:solidFill>
                  </a:rPr>
                  <a:t> وتحقق الشروط الاتية:</a:t>
                </a:r>
              </a:p>
              <a:p>
                <a:pPr algn="just" rtl="1"/>
                <a:r>
                  <a:rPr lang="ar-IQ" sz="2000" dirty="0" smtClean="0">
                    <a:solidFill>
                      <a:schemeClr val="tx1"/>
                    </a:solidFill>
                  </a:rPr>
                  <a:t>1- احتمال الوصول بين الفترة </a:t>
                </a:r>
                <a:r>
                  <a:rPr lang="en-US" sz="2000" dirty="0" smtClean="0">
                    <a:solidFill>
                      <a:schemeClr val="tx1"/>
                    </a:solidFill>
                  </a:rPr>
                  <a:t>(t)</a:t>
                </a:r>
                <a:r>
                  <a:rPr lang="ar-IQ" sz="2000" dirty="0" smtClean="0">
                    <a:solidFill>
                      <a:schemeClr val="tx1"/>
                    </a:solidFill>
                  </a:rPr>
                  <a:t> والفترة </a:t>
                </a:r>
                <a:r>
                  <a:rPr lang="en-US" sz="2000" dirty="0" smtClean="0">
                    <a:solidFill>
                      <a:schemeClr val="tx1"/>
                    </a:solidFill>
                  </a:rPr>
                  <a:t>(t+∆t)</a:t>
                </a:r>
                <a:r>
                  <a:rPr lang="ar-IQ" sz="2000" dirty="0" smtClean="0">
                    <a:solidFill>
                      <a:schemeClr val="tx1"/>
                    </a:solidFill>
                  </a:rPr>
                  <a:t> يساوي </a:t>
                </a:r>
                <a:r>
                  <a:rPr lang="el-GR" sz="2000" dirty="0" smtClean="0">
                    <a:solidFill>
                      <a:schemeClr val="tx1"/>
                    </a:solidFill>
                  </a:rPr>
                  <a:t>λ∆</a:t>
                </a:r>
                <a:r>
                  <a:rPr lang="en-US" sz="2000" dirty="0" smtClean="0">
                    <a:solidFill>
                      <a:schemeClr val="tx1"/>
                    </a:solidFill>
                  </a:rPr>
                  <a:t>t+0(</a:t>
                </a:r>
                <a:r>
                  <a:rPr lang="el-GR" sz="2000" dirty="0">
                    <a:solidFill>
                      <a:schemeClr val="tx1"/>
                    </a:solidFill>
                  </a:rPr>
                  <a:t>∆</a:t>
                </a:r>
                <a:r>
                  <a:rPr lang="en-US" sz="2000" dirty="0" smtClean="0">
                    <a:solidFill>
                      <a:schemeClr val="tx1"/>
                    </a:solidFill>
                  </a:rPr>
                  <a:t>t)</a:t>
                </a:r>
                <a:endParaRPr lang="ar-IQ" sz="2000" dirty="0" smtClean="0">
                  <a:solidFill>
                    <a:schemeClr val="tx1"/>
                  </a:solidFill>
                </a:endParaRPr>
              </a:p>
              <a:p>
                <a:pPr algn="just" rtl="1"/>
                <a:r>
                  <a:rPr lang="ar-IQ" sz="2000" dirty="0" smtClean="0">
                    <a:solidFill>
                      <a:schemeClr val="tx1"/>
                    </a:solidFill>
                  </a:rPr>
                  <a:t>اي ان </a:t>
                </a:r>
              </a:p>
              <a:p>
                <a:pPr algn="just"/>
                <a:r>
                  <a:rPr lang="en-US" sz="2000" dirty="0" smtClean="0">
                    <a:solidFill>
                      <a:schemeClr val="tx1"/>
                    </a:solidFill>
                  </a:rPr>
                  <a:t>P(t&lt;n(t)&lt;t+∆t)=</a:t>
                </a:r>
                <a:r>
                  <a:rPr lang="el-GR" sz="2000" dirty="0" smtClean="0">
                    <a:solidFill>
                      <a:schemeClr val="tx1"/>
                    </a:solidFill>
                  </a:rPr>
                  <a:t>λ∆</a:t>
                </a:r>
                <a:r>
                  <a:rPr lang="en-US" sz="2000" dirty="0" smtClean="0">
                    <a:solidFill>
                      <a:schemeClr val="tx1"/>
                    </a:solidFill>
                  </a:rPr>
                  <a:t>t+0(</a:t>
                </a:r>
                <a:r>
                  <a:rPr lang="el-GR" sz="2000" dirty="0">
                    <a:solidFill>
                      <a:schemeClr val="tx1"/>
                    </a:solidFill>
                  </a:rPr>
                  <a:t>∆</a:t>
                </a:r>
                <a:r>
                  <a:rPr lang="en-US" sz="2000" dirty="0">
                    <a:solidFill>
                      <a:schemeClr val="tx1"/>
                    </a:solidFill>
                  </a:rPr>
                  <a:t>t</a:t>
                </a:r>
                <a:r>
                  <a:rPr lang="en-US" sz="2000" dirty="0" smtClean="0">
                    <a:solidFill>
                      <a:schemeClr val="tx1"/>
                    </a:solidFill>
                  </a:rPr>
                  <a:t>)</a:t>
                </a:r>
              </a:p>
              <a:p>
                <a:pPr algn="just" rtl="1"/>
                <a:r>
                  <a:rPr lang="ar-IQ" sz="2000" dirty="0" smtClean="0">
                    <a:solidFill>
                      <a:schemeClr val="tx1"/>
                    </a:solidFill>
                  </a:rPr>
                  <a:t>حيث ان: </a:t>
                </a:r>
              </a:p>
              <a:p>
                <a:pPr algn="just" rtl="1"/>
                <a:r>
                  <a:rPr lang="el-GR" sz="2000" dirty="0" smtClean="0">
                    <a:solidFill>
                      <a:schemeClr val="tx1"/>
                    </a:solidFill>
                  </a:rPr>
                  <a:t>λ</a:t>
                </a:r>
                <a:r>
                  <a:rPr lang="ar-IQ" sz="2000" dirty="0" smtClean="0">
                    <a:solidFill>
                      <a:schemeClr val="tx1"/>
                    </a:solidFill>
                  </a:rPr>
                  <a:t> : كمية ثابتة ومستقلة عن </a:t>
                </a:r>
                <a:r>
                  <a:rPr lang="en-US" sz="2000" dirty="0" smtClean="0">
                    <a:solidFill>
                      <a:schemeClr val="tx1"/>
                    </a:solidFill>
                  </a:rPr>
                  <a:t>n(t)</a:t>
                </a:r>
                <a:endParaRPr lang="ar-IQ" sz="2000" dirty="0" smtClean="0">
                  <a:solidFill>
                    <a:schemeClr val="tx1"/>
                  </a:solidFill>
                </a:endParaRPr>
              </a:p>
              <a:p>
                <a:pPr algn="just" rtl="1"/>
                <a:r>
                  <a:rPr lang="en-US" sz="2000" dirty="0" smtClean="0">
                    <a:solidFill>
                      <a:schemeClr val="tx1"/>
                    </a:solidFill>
                  </a:rPr>
                  <a:t>:</a:t>
                </a:r>
                <a:r>
                  <a:rPr lang="el-GR" sz="2000" dirty="0" smtClean="0">
                    <a:solidFill>
                      <a:schemeClr val="tx1"/>
                    </a:solidFill>
                  </a:rPr>
                  <a:t>∆</a:t>
                </a:r>
                <a:r>
                  <a:rPr lang="en-US" sz="2000" dirty="0" smtClean="0">
                    <a:solidFill>
                      <a:schemeClr val="tx1"/>
                    </a:solidFill>
                  </a:rPr>
                  <a:t>t</a:t>
                </a:r>
                <a:r>
                  <a:rPr lang="ar-IQ" sz="2000" dirty="0">
                    <a:solidFill>
                      <a:schemeClr val="tx1"/>
                    </a:solidFill>
                  </a:rPr>
                  <a:t> </a:t>
                </a:r>
                <a:r>
                  <a:rPr lang="ar-IQ" sz="2000" dirty="0" smtClean="0">
                    <a:solidFill>
                      <a:schemeClr val="tx1"/>
                    </a:solidFill>
                  </a:rPr>
                  <a:t> هي الاضافات الزائدة او </a:t>
                </a:r>
                <a:r>
                  <a:rPr lang="ar-IQ" sz="2000" smtClean="0">
                    <a:solidFill>
                      <a:schemeClr val="tx1"/>
                    </a:solidFill>
                  </a:rPr>
                  <a:t>الحدود المحذوفة </a:t>
                </a:r>
                <a:r>
                  <a:rPr lang="ar-IQ" sz="2000" dirty="0" smtClean="0">
                    <a:solidFill>
                      <a:schemeClr val="tx1"/>
                    </a:solidFill>
                  </a:rPr>
                  <a:t>او الكميات التي ستصبح مهملة عندما </a:t>
                </a:r>
                <a:r>
                  <a:rPr lang="el-GR" sz="2000" dirty="0">
                    <a:solidFill>
                      <a:schemeClr val="tx1"/>
                    </a:solidFill>
                  </a:rPr>
                  <a:t>∆</a:t>
                </a:r>
                <a:r>
                  <a:rPr lang="en-US" sz="2000" dirty="0" smtClean="0">
                    <a:solidFill>
                      <a:schemeClr val="tx1"/>
                    </a:solidFill>
                  </a:rPr>
                  <a:t>t→</a:t>
                </a:r>
                <a:r>
                  <a:rPr lang="en-US" sz="2000" dirty="0">
                    <a:solidFill>
                      <a:schemeClr val="tx1"/>
                    </a:solidFill>
                  </a:rPr>
                  <a:t>0</a:t>
                </a:r>
                <a:endParaRPr lang="ar-IQ" sz="2000" dirty="0" smtClean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" name="Subtitle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subTitle" idx="1"/>
              </p:nvPr>
            </p:nvSpPr>
            <p:spPr>
              <a:xfrm>
                <a:off x="0" y="0"/>
                <a:ext cx="9144000" cy="6781800"/>
              </a:xfrm>
              <a:blipFill rotWithShape="1">
                <a:blip r:embed="rId2"/>
                <a:stretch>
                  <a:fillRect l="-1400" t="-629" r="-1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222961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Content Placeholder 1"/>
              <p:cNvSpPr>
                <a:spLocks noGrp="1"/>
              </p:cNvSpPr>
              <p:nvPr>
                <p:ph idx="1"/>
              </p:nvPr>
            </p:nvSpPr>
            <p:spPr>
              <a:xfrm>
                <a:off x="76200" y="76201"/>
                <a:ext cx="9067800" cy="6629399"/>
              </a:xfrm>
            </p:spPr>
            <p:txBody>
              <a:bodyPr>
                <a:normAutofit/>
              </a:bodyPr>
              <a:lstStyle/>
              <a:p>
                <a:pPr marL="0" indent="0" algn="just" rtl="1">
                  <a:buNone/>
                </a:pPr>
                <a:r>
                  <a:rPr lang="ar-IQ" sz="2400" dirty="0" smtClean="0"/>
                  <a:t>2- احتمال حدوث وصولين او اكثر خلال الفترة الزمنية (</a:t>
                </a:r>
                <a:r>
                  <a:rPr lang="en-US" sz="2400" dirty="0" smtClean="0"/>
                  <a:t>t, t+</a:t>
                </a:r>
                <a:r>
                  <a:rPr lang="el-GR" sz="2400" dirty="0" smtClean="0"/>
                  <a:t>∆</a:t>
                </a:r>
                <a:r>
                  <a:rPr lang="en-US" sz="2400" dirty="0" smtClean="0"/>
                  <a:t>t</a:t>
                </a:r>
                <a:r>
                  <a:rPr lang="ar-IQ" sz="2400" dirty="0" smtClean="0"/>
                  <a:t>)</a:t>
                </a:r>
                <a:r>
                  <a:rPr lang="en-US" sz="2400" dirty="0" smtClean="0"/>
                  <a:t> </a:t>
                </a:r>
                <a:r>
                  <a:rPr lang="ar-IQ" sz="2400" dirty="0" smtClean="0"/>
                  <a:t> يساوي </a:t>
                </a:r>
                <a:r>
                  <a:rPr lang="en-US" sz="2400" dirty="0" smtClean="0"/>
                  <a:t>0(</a:t>
                </a:r>
                <a:r>
                  <a:rPr lang="el-GR" sz="2400" dirty="0"/>
                  <a:t>∆</a:t>
                </a:r>
                <a:r>
                  <a:rPr lang="en-US" sz="2400" dirty="0" smtClean="0"/>
                  <a:t>t)</a:t>
                </a:r>
              </a:p>
              <a:p>
                <a:pPr marL="0" indent="0" algn="just" rtl="1">
                  <a:buNone/>
                </a:pPr>
                <a:r>
                  <a:rPr lang="ar-IQ" sz="2400" dirty="0" smtClean="0"/>
                  <a:t>3- ان لعملية الوصول زيادات مستقلة ومستقرة، وعليه فاذا فرضنا ان </a:t>
                </a:r>
                <a:r>
                  <a:rPr lang="en-US" sz="2400" dirty="0"/>
                  <a:t>(</a:t>
                </a:r>
                <a:r>
                  <a:rPr lang="el-GR" sz="2400" dirty="0"/>
                  <a:t>∆</a:t>
                </a:r>
                <a:r>
                  <a:rPr lang="en-US" sz="2400" dirty="0"/>
                  <a:t>t</a:t>
                </a:r>
                <a:r>
                  <a:rPr lang="en-US" sz="2400" dirty="0" smtClean="0"/>
                  <a:t>)</a:t>
                </a:r>
                <a:r>
                  <a:rPr lang="ar-IQ" sz="2400" dirty="0" smtClean="0"/>
                  <a:t> هي كمية موجبة صغيرة جدا فانه اذا كان </a:t>
                </a:r>
                <a:r>
                  <a:rPr lang="en-US" sz="2400" dirty="0" smtClean="0"/>
                  <a:t>n&gt;0</a:t>
                </a:r>
                <a:r>
                  <a:rPr lang="ar-IQ" sz="2400" dirty="0" smtClean="0"/>
                  <a:t> حيث ان </a:t>
                </a:r>
                <a:r>
                  <a:rPr lang="en-US" sz="2400" dirty="0" smtClean="0"/>
                  <a:t>n</a:t>
                </a:r>
                <a:r>
                  <a:rPr lang="ar-IQ" sz="2400" dirty="0" smtClean="0"/>
                  <a:t> تمثل عدد الوحدات الواصلة سنفرض ما يلي:</a:t>
                </a:r>
              </a:p>
              <a:p>
                <a:pPr marL="0" indent="0" algn="just" rtl="1">
                  <a:buNone/>
                </a:pPr>
                <a:endParaRPr lang="en-US" sz="2400" dirty="0" smtClean="0"/>
              </a:p>
              <a:p>
                <a:pPr marL="0" indent="0" algn="just" rtl="1">
                  <a:buNone/>
                </a:pPr>
                <a:endParaRPr lang="en-US" sz="2400" dirty="0"/>
              </a:p>
              <a:p>
                <a:pPr marL="0" indent="0" algn="just" rtl="1">
                  <a:buNone/>
                </a:pPr>
                <a:endParaRPr lang="en-US" sz="2400" dirty="0" smtClean="0"/>
              </a:p>
              <a:p>
                <a:pPr marL="0" indent="0" algn="just" rtl="1">
                  <a:buNone/>
                </a:pPr>
                <a:endParaRPr lang="en-US" sz="2400" dirty="0"/>
              </a:p>
              <a:p>
                <a:pPr marL="0" indent="0" algn="just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ar-IQ" sz="240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latin typeface="Cambria Math"/>
                          </a:rPr>
                          <m:t>𝑃</m:t>
                        </m:r>
                      </m:e>
                      <m:sub>
                        <m:r>
                          <a:rPr lang="en-US" sz="2400" b="0" i="1" smtClean="0">
                            <a:latin typeface="Cambria Math"/>
                          </a:rPr>
                          <m:t>𝑛</m:t>
                        </m:r>
                        <m:r>
                          <a:rPr lang="en-US" sz="2400" b="0" i="1" smtClean="0">
                            <a:latin typeface="Cambria Math"/>
                          </a:rPr>
                          <m:t> </m:t>
                        </m:r>
                      </m:sub>
                    </m:sSub>
                    <m:r>
                      <a:rPr lang="en-US" sz="2400" b="0" i="1" smtClean="0">
                        <a:latin typeface="Cambria Math"/>
                      </a:rPr>
                      <m:t>(</m:t>
                    </m:r>
                    <m:r>
                      <a:rPr lang="en-US" sz="2400" i="1">
                        <a:latin typeface="Cambria Math"/>
                      </a:rPr>
                      <m:t>𝑡</m:t>
                    </m:r>
                    <m:r>
                      <a:rPr lang="en-US" sz="2400" i="1">
                        <a:latin typeface="Cambria Math"/>
                      </a:rPr>
                      <m:t>+</m:t>
                    </m:r>
                    <m:r>
                      <m:rPr>
                        <m:nor/>
                      </m:rPr>
                      <a:rPr lang="el-GR" sz="2400" dirty="0"/>
                      <m:t>∆</m:t>
                    </m:r>
                    <m:r>
                      <m:rPr>
                        <m:nor/>
                      </m:rPr>
                      <a:rPr lang="en-US" sz="2400" dirty="0"/>
                      <m:t>t</m:t>
                    </m:r>
                    <m:r>
                      <a:rPr lang="en-US" sz="2400" b="0" i="1" smtClean="0">
                        <a:latin typeface="Cambria Math"/>
                      </a:rPr>
                      <m:t>)</m:t>
                    </m:r>
                  </m:oMath>
                </a14:m>
                <a:r>
                  <a:rPr lang="en-US" sz="2400" dirty="0" smtClean="0"/>
                  <a:t> = P[n(</a:t>
                </a:r>
                <a14:m>
                  <m:oMath xmlns:m="http://schemas.openxmlformats.org/officeDocument/2006/math">
                    <m:r>
                      <a:rPr lang="en-US" sz="2400" i="1">
                        <a:latin typeface="Cambria Math"/>
                      </a:rPr>
                      <m:t>𝑡</m:t>
                    </m:r>
                  </m:oMath>
                </a14:m>
                <a:r>
                  <a:rPr lang="en-US" sz="2400" dirty="0" smtClean="0"/>
                  <a:t>)=n]</a:t>
                </a:r>
              </a:p>
              <a:p>
                <a:pPr marL="0" indent="0" algn="just">
                  <a:buNone/>
                </a:pPr>
                <a:r>
                  <a:rPr lang="en-US" sz="2400" dirty="0" smtClean="0"/>
                  <a:t>If n=0</a:t>
                </a:r>
              </a:p>
              <a:p>
                <a:pPr marL="0" indent="0" algn="just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ar-IQ" sz="240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sz="2400" i="1">
                            <a:latin typeface="Cambria Math"/>
                          </a:rPr>
                          <m:t>𝑃</m:t>
                        </m:r>
                      </m:e>
                      <m:sub>
                        <m:r>
                          <a:rPr lang="en-US" sz="2400" b="0" i="1" smtClean="0">
                            <a:latin typeface="Cambria Math"/>
                          </a:rPr>
                          <m:t>0</m:t>
                        </m:r>
                        <m:r>
                          <a:rPr lang="en-US" sz="2400" i="1">
                            <a:latin typeface="Cambria Math"/>
                          </a:rPr>
                          <m:t> </m:t>
                        </m:r>
                      </m:sub>
                    </m:sSub>
                    <m:r>
                      <a:rPr lang="en-US" sz="2400" i="1">
                        <a:latin typeface="Cambria Math"/>
                      </a:rPr>
                      <m:t>(</m:t>
                    </m:r>
                    <m:r>
                      <a:rPr lang="en-US" sz="2400" i="1">
                        <a:latin typeface="Cambria Math"/>
                      </a:rPr>
                      <m:t>𝑡</m:t>
                    </m:r>
                    <m:r>
                      <a:rPr lang="en-US" sz="2400" i="1">
                        <a:latin typeface="Cambria Math"/>
                      </a:rPr>
                      <m:t>+</m:t>
                    </m:r>
                    <m:r>
                      <m:rPr>
                        <m:nor/>
                      </m:rPr>
                      <a:rPr lang="el-GR" sz="2400" dirty="0"/>
                      <m:t>∆</m:t>
                    </m:r>
                    <m:r>
                      <m:rPr>
                        <m:nor/>
                      </m:rPr>
                      <a:rPr lang="en-US" sz="2400" dirty="0"/>
                      <m:t>t</m:t>
                    </m:r>
                    <m:r>
                      <a:rPr lang="en-US" sz="2400" i="1">
                        <a:latin typeface="Cambria Math"/>
                      </a:rPr>
                      <m:t>)</m:t>
                    </m:r>
                  </m:oMath>
                </a14:m>
                <a:r>
                  <a:rPr lang="en-US" sz="2400" dirty="0"/>
                  <a:t> = P[n</a:t>
                </a:r>
                <a:r>
                  <a:rPr lang="en-US" sz="2400" dirty="0" smtClean="0"/>
                  <a:t>(</a:t>
                </a:r>
                <a14:m>
                  <m:oMath xmlns:m="http://schemas.openxmlformats.org/officeDocument/2006/math">
                    <m:r>
                      <a:rPr lang="en-US" sz="2400" i="1">
                        <a:latin typeface="Cambria Math"/>
                      </a:rPr>
                      <m:t>𝑡</m:t>
                    </m:r>
                    <m:r>
                      <a:rPr lang="en-US" sz="2400" i="1">
                        <a:latin typeface="Cambria Math"/>
                      </a:rPr>
                      <m:t>+</m:t>
                    </m:r>
                    <m:r>
                      <m:rPr>
                        <m:nor/>
                      </m:rPr>
                      <a:rPr lang="el-GR" sz="2400" dirty="0"/>
                      <m:t>∆</m:t>
                    </m:r>
                    <m:r>
                      <m:rPr>
                        <m:nor/>
                      </m:rPr>
                      <a:rPr lang="en-US" sz="2400" dirty="0"/>
                      <m:t>t</m:t>
                    </m:r>
                  </m:oMath>
                </a14:m>
                <a:r>
                  <a:rPr lang="en-US" sz="2400" dirty="0" smtClean="0"/>
                  <a:t>)=0]</a:t>
                </a:r>
                <a:endParaRPr lang="en-US" sz="2400" dirty="0"/>
              </a:p>
              <a:p>
                <a:pPr marL="0" indent="0" algn="just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ar-IQ" sz="2400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sz="2400" i="1">
                            <a:latin typeface="Cambria Math"/>
                          </a:rPr>
                          <m:t>𝑃</m:t>
                        </m:r>
                      </m:e>
                      <m:sub>
                        <m:r>
                          <a:rPr lang="en-US" sz="2400" i="1">
                            <a:latin typeface="Cambria Math"/>
                          </a:rPr>
                          <m:t>0</m:t>
                        </m:r>
                        <m:r>
                          <a:rPr lang="en-US" sz="2400" i="1">
                            <a:latin typeface="Cambria Math"/>
                          </a:rPr>
                          <m:t> </m:t>
                        </m:r>
                      </m:sub>
                    </m:sSub>
                    <m:r>
                      <a:rPr lang="en-US" sz="2400" i="1">
                        <a:latin typeface="Cambria Math"/>
                      </a:rPr>
                      <m:t>(</m:t>
                    </m:r>
                    <m:r>
                      <a:rPr lang="en-US" sz="2400" i="1">
                        <a:latin typeface="Cambria Math"/>
                      </a:rPr>
                      <m:t>𝑡</m:t>
                    </m:r>
                    <m:r>
                      <a:rPr lang="en-US" sz="2400" i="1">
                        <a:latin typeface="Cambria Math"/>
                      </a:rPr>
                      <m:t>+</m:t>
                    </m:r>
                    <m:r>
                      <m:rPr>
                        <m:nor/>
                      </m:rPr>
                      <a:rPr lang="el-GR" sz="2400" dirty="0"/>
                      <m:t>∆</m:t>
                    </m:r>
                    <m:r>
                      <m:rPr>
                        <m:nor/>
                      </m:rPr>
                      <a:rPr lang="en-US" sz="2400" dirty="0"/>
                      <m:t>t</m:t>
                    </m:r>
                    <m:r>
                      <a:rPr lang="en-US" sz="2400" i="1">
                        <a:latin typeface="Cambria Math"/>
                      </a:rPr>
                      <m:t>)</m:t>
                    </m:r>
                  </m:oMath>
                </a14:m>
                <a:r>
                  <a:rPr lang="en-US" sz="2400" dirty="0"/>
                  <a:t> = P[n(</a:t>
                </a:r>
                <a14:m>
                  <m:oMath xmlns:m="http://schemas.openxmlformats.org/officeDocument/2006/math">
                    <m:r>
                      <a:rPr lang="en-US" sz="2400" i="1">
                        <a:latin typeface="Cambria Math"/>
                      </a:rPr>
                      <m:t>𝑡</m:t>
                    </m:r>
                    <m:r>
                      <a:rPr lang="en-US" sz="2400" b="0" i="1" smtClean="0">
                        <a:latin typeface="Cambria Math"/>
                      </a:rPr>
                      <m:t>)=</m:t>
                    </m:r>
                    <m:r>
                      <a:rPr lang="en-US" sz="2400" b="0" i="1" smtClean="0">
                        <a:latin typeface="Cambria Math"/>
                      </a:rPr>
                      <m:t>0</m:t>
                    </m:r>
                    <m:r>
                      <a:rPr lang="en-US" sz="2400" b="0" i="1" smtClean="0">
                        <a:latin typeface="Cambria Math"/>
                      </a:rPr>
                      <m:t>,</m:t>
                    </m:r>
                    <m:r>
                      <a:rPr lang="en-US" sz="2400" b="0" i="1" smtClean="0">
                        <a:latin typeface="Cambria Math"/>
                      </a:rPr>
                      <m:t>𝑛</m:t>
                    </m:r>
                    <m:r>
                      <a:rPr lang="en-US" sz="2400" b="0" i="1" smtClean="0">
                        <a:latin typeface="Cambria Math"/>
                      </a:rPr>
                      <m:t>(</m:t>
                    </m:r>
                    <m:r>
                      <a:rPr lang="en-US" sz="2400" b="0" i="1" smtClean="0">
                        <a:latin typeface="Cambria Math"/>
                      </a:rPr>
                      <m:t>𝑡</m:t>
                    </m:r>
                    <m:r>
                      <a:rPr lang="en-US" sz="2400" i="1">
                        <a:latin typeface="Cambria Math"/>
                      </a:rPr>
                      <m:t>+</m:t>
                    </m:r>
                    <m:r>
                      <m:rPr>
                        <m:nor/>
                      </m:rPr>
                      <a:rPr lang="el-GR" sz="2400" dirty="0"/>
                      <m:t>∆</m:t>
                    </m:r>
                    <m:r>
                      <m:rPr>
                        <m:nor/>
                      </m:rPr>
                      <a:rPr lang="en-US" sz="2400" dirty="0"/>
                      <m:t>t</m:t>
                    </m:r>
                  </m:oMath>
                </a14:m>
                <a:r>
                  <a:rPr lang="en-US" sz="2400" dirty="0" smtClean="0"/>
                  <a:t>)-n(t)=0]</a:t>
                </a:r>
                <a:r>
                  <a:rPr lang="ar-IQ" sz="2400" dirty="0" smtClean="0"/>
                  <a:t>       </a:t>
                </a:r>
                <a:r>
                  <a:rPr lang="en-US" sz="2400" dirty="0" smtClean="0"/>
                  <a:t>       </a:t>
                </a:r>
                <a:r>
                  <a:rPr lang="ar-IQ" sz="2400" dirty="0" smtClean="0"/>
                  <a:t>للفترتين</a:t>
                </a:r>
                <a:r>
                  <a:rPr lang="en-US" sz="2400" dirty="0" smtClean="0"/>
                  <a:t> </a:t>
                </a:r>
                <a:r>
                  <a:rPr lang="ar-IQ" sz="2400" dirty="0" smtClean="0"/>
                  <a:t>لا يوجد وصول</a:t>
                </a:r>
                <a:endParaRPr lang="en-US" sz="2400" dirty="0" smtClean="0"/>
              </a:p>
              <a:p>
                <a:pPr marL="0" indent="0" algn="just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ar-IQ" sz="2400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sz="2400" i="1">
                            <a:latin typeface="Cambria Math"/>
                          </a:rPr>
                          <m:t>𝑃</m:t>
                        </m:r>
                      </m:e>
                      <m:sub>
                        <m:r>
                          <a:rPr lang="en-US" sz="2400" i="1">
                            <a:latin typeface="Cambria Math"/>
                          </a:rPr>
                          <m:t>0</m:t>
                        </m:r>
                        <m:r>
                          <a:rPr lang="en-US" sz="2400" i="1">
                            <a:latin typeface="Cambria Math"/>
                          </a:rPr>
                          <m:t> </m:t>
                        </m:r>
                      </m:sub>
                    </m:sSub>
                    <m:r>
                      <a:rPr lang="en-US" sz="2400" i="1">
                        <a:latin typeface="Cambria Math"/>
                      </a:rPr>
                      <m:t>(</m:t>
                    </m:r>
                    <m:r>
                      <a:rPr lang="en-US" sz="2400" i="1">
                        <a:latin typeface="Cambria Math"/>
                      </a:rPr>
                      <m:t>𝑡</m:t>
                    </m:r>
                    <m:r>
                      <a:rPr lang="en-US" sz="2400" i="1">
                        <a:latin typeface="Cambria Math"/>
                      </a:rPr>
                      <m:t>+</m:t>
                    </m:r>
                    <m:r>
                      <m:rPr>
                        <m:nor/>
                      </m:rPr>
                      <a:rPr lang="el-GR" sz="2400" dirty="0"/>
                      <m:t>∆</m:t>
                    </m:r>
                    <m:r>
                      <m:rPr>
                        <m:nor/>
                      </m:rPr>
                      <a:rPr lang="en-US" sz="2400" dirty="0"/>
                      <m:t>t</m:t>
                    </m:r>
                    <m:r>
                      <a:rPr lang="en-US" sz="2400" i="1">
                        <a:latin typeface="Cambria Math"/>
                      </a:rPr>
                      <m:t>)</m:t>
                    </m:r>
                  </m:oMath>
                </a14:m>
                <a:r>
                  <a:rPr lang="en-US" sz="2400" dirty="0"/>
                  <a:t> = P[n(</a:t>
                </a:r>
                <a14:m>
                  <m:oMath xmlns:m="http://schemas.openxmlformats.org/officeDocument/2006/math">
                    <m:r>
                      <a:rPr lang="en-US" sz="2400" i="1">
                        <a:latin typeface="Cambria Math"/>
                      </a:rPr>
                      <m:t>𝑡</m:t>
                    </m:r>
                    <m:r>
                      <a:rPr lang="en-US" sz="2400" i="1">
                        <a:latin typeface="Cambria Math"/>
                      </a:rPr>
                      <m:t>)=</m:t>
                    </m:r>
                    <m:r>
                      <a:rPr lang="en-US" sz="2400" i="1">
                        <a:latin typeface="Cambria Math"/>
                      </a:rPr>
                      <m:t>0</m:t>
                    </m:r>
                    <m:r>
                      <a:rPr lang="en-US" sz="2400" b="0" i="1" smtClean="0">
                        <a:latin typeface="Cambria Math"/>
                      </a:rPr>
                      <m:t>]∗</m:t>
                    </m:r>
                    <m:r>
                      <a:rPr lang="en-US" sz="2400" b="0" i="1" smtClean="0">
                        <a:latin typeface="Cambria Math"/>
                      </a:rPr>
                      <m:t>𝑃</m:t>
                    </m:r>
                    <m:r>
                      <a:rPr lang="en-US" sz="2400" b="0" i="1" smtClean="0">
                        <a:latin typeface="Cambria Math"/>
                      </a:rPr>
                      <m:t>[</m:t>
                    </m:r>
                    <m:r>
                      <a:rPr lang="en-US" sz="2400" i="1">
                        <a:latin typeface="Cambria Math"/>
                      </a:rPr>
                      <m:t>𝑛</m:t>
                    </m:r>
                    <m:r>
                      <a:rPr lang="en-US" sz="2400" i="1">
                        <a:latin typeface="Cambria Math"/>
                      </a:rPr>
                      <m:t>(</m:t>
                    </m:r>
                    <m:r>
                      <a:rPr lang="en-US" sz="2400" i="1">
                        <a:latin typeface="Cambria Math"/>
                      </a:rPr>
                      <m:t>𝑡</m:t>
                    </m:r>
                    <m:r>
                      <a:rPr lang="en-US" sz="2400" i="1">
                        <a:latin typeface="Cambria Math"/>
                      </a:rPr>
                      <m:t>+</m:t>
                    </m:r>
                    <m:r>
                      <m:rPr>
                        <m:nor/>
                      </m:rPr>
                      <a:rPr lang="el-GR" sz="2400" dirty="0"/>
                      <m:t>∆</m:t>
                    </m:r>
                    <m:r>
                      <m:rPr>
                        <m:nor/>
                      </m:rPr>
                      <a:rPr lang="en-US" sz="2400" dirty="0"/>
                      <m:t>t</m:t>
                    </m:r>
                  </m:oMath>
                </a14:m>
                <a:r>
                  <a:rPr lang="en-US" sz="2400" dirty="0"/>
                  <a:t>)-n(t)=0</a:t>
                </a:r>
                <a:r>
                  <a:rPr lang="en-US" sz="2400" dirty="0" smtClean="0"/>
                  <a:t>]              </a:t>
                </a:r>
                <a:r>
                  <a:rPr lang="ar-IQ" sz="2400" dirty="0" smtClean="0"/>
                  <a:t>حوادث مستقلة</a:t>
                </a:r>
                <a:endParaRPr lang="en-US" sz="2400" dirty="0"/>
              </a:p>
              <a:p>
                <a:pPr marL="0" indent="0" algn="just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ar-IQ" sz="2400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sz="2400" i="1">
                            <a:latin typeface="Cambria Math"/>
                          </a:rPr>
                          <m:t>𝑃</m:t>
                        </m:r>
                      </m:e>
                      <m:sub>
                        <m:r>
                          <a:rPr lang="en-US" sz="2400" i="1">
                            <a:latin typeface="Cambria Math"/>
                          </a:rPr>
                          <m:t>0</m:t>
                        </m:r>
                        <m:r>
                          <a:rPr lang="en-US" sz="2400" i="1">
                            <a:latin typeface="Cambria Math"/>
                          </a:rPr>
                          <m:t> </m:t>
                        </m:r>
                      </m:sub>
                    </m:sSub>
                    <m:r>
                      <a:rPr lang="en-US" sz="2400" i="1">
                        <a:latin typeface="Cambria Math"/>
                      </a:rPr>
                      <m:t>(</m:t>
                    </m:r>
                    <m:r>
                      <a:rPr lang="en-US" sz="2400" i="1">
                        <a:latin typeface="Cambria Math"/>
                      </a:rPr>
                      <m:t>𝑡</m:t>
                    </m:r>
                    <m:r>
                      <a:rPr lang="en-US" sz="2400" i="1">
                        <a:latin typeface="Cambria Math"/>
                      </a:rPr>
                      <m:t>+</m:t>
                    </m:r>
                    <m:r>
                      <m:rPr>
                        <m:nor/>
                      </m:rPr>
                      <a:rPr lang="el-GR" sz="2400" dirty="0"/>
                      <m:t>∆</m:t>
                    </m:r>
                    <m:r>
                      <m:rPr>
                        <m:nor/>
                      </m:rPr>
                      <a:rPr lang="en-US" sz="2400" dirty="0"/>
                      <m:t>t</m:t>
                    </m:r>
                    <m:r>
                      <a:rPr lang="en-US" sz="2400" i="1">
                        <a:latin typeface="Cambria Math"/>
                      </a:rPr>
                      <m:t>)</m:t>
                    </m:r>
                  </m:oMath>
                </a14:m>
                <a:r>
                  <a:rPr lang="en-US" sz="2400" dirty="0"/>
                  <a:t> =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ar-IQ" sz="2400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sz="2400" i="1">
                            <a:latin typeface="Cambria Math"/>
                          </a:rPr>
                          <m:t>𝑃</m:t>
                        </m:r>
                      </m:e>
                      <m:sub>
                        <m:r>
                          <a:rPr lang="en-US" sz="2400" i="1">
                            <a:latin typeface="Cambria Math"/>
                          </a:rPr>
                          <m:t>0</m:t>
                        </m:r>
                        <m:r>
                          <a:rPr lang="en-US" sz="2400" i="1">
                            <a:latin typeface="Cambria Math"/>
                          </a:rPr>
                          <m:t> </m:t>
                        </m:r>
                      </m:sub>
                    </m:sSub>
                  </m:oMath>
                </a14:m>
                <a:r>
                  <a:rPr lang="en-US" sz="2400" dirty="0" smtClean="0"/>
                  <a:t>(</a:t>
                </a:r>
                <a14:m>
                  <m:oMath xmlns:m="http://schemas.openxmlformats.org/officeDocument/2006/math">
                    <m:r>
                      <a:rPr lang="en-US" sz="2400" i="1">
                        <a:latin typeface="Cambria Math"/>
                      </a:rPr>
                      <m:t>𝑡</m:t>
                    </m:r>
                    <m:r>
                      <a:rPr lang="en-US" sz="2400" i="1">
                        <a:latin typeface="Cambria Math"/>
                      </a:rPr>
                      <m:t>) [</m:t>
                    </m:r>
                    <m:r>
                      <a:rPr lang="en-US" sz="2400" b="0" i="1" smtClean="0">
                        <a:latin typeface="Cambria Math"/>
                      </a:rPr>
                      <m:t>1</m:t>
                    </m:r>
                    <m:r>
                      <a:rPr lang="en-US" sz="2400" b="0" i="1" smtClean="0">
                        <a:latin typeface="Cambria Math"/>
                      </a:rPr>
                      <m:t>−</m:t>
                    </m:r>
                    <m:r>
                      <m:rPr>
                        <m:nor/>
                      </m:rPr>
                      <a:rPr lang="el-GR" sz="2400" dirty="0"/>
                      <m:t>λ</m:t>
                    </m:r>
                    <m:r>
                      <m:rPr>
                        <m:nor/>
                      </m:rPr>
                      <a:rPr lang="el-GR" sz="2400" dirty="0"/>
                      <m:t>∆</m:t>
                    </m:r>
                    <m:r>
                      <m:rPr>
                        <m:nor/>
                      </m:rPr>
                      <a:rPr lang="en-US" sz="2400" dirty="0"/>
                      <m:t>t</m:t>
                    </m:r>
                    <m:r>
                      <m:rPr>
                        <m:nor/>
                      </m:rPr>
                      <a:rPr lang="en-US" sz="2400" b="0" i="0" dirty="0" smtClean="0"/>
                      <m:t>−</m:t>
                    </m:r>
                    <m:r>
                      <m:rPr>
                        <m:nor/>
                      </m:rPr>
                      <a:rPr lang="en-US" sz="2400" dirty="0"/>
                      <m:t>0</m:t>
                    </m:r>
                    <m:r>
                      <m:rPr>
                        <m:nor/>
                      </m:rPr>
                      <a:rPr lang="en-US" sz="2400" dirty="0"/>
                      <m:t>(</m:t>
                    </m:r>
                    <m:r>
                      <m:rPr>
                        <m:nor/>
                      </m:rPr>
                      <a:rPr lang="el-GR" sz="2400" dirty="0"/>
                      <m:t>∆</m:t>
                    </m:r>
                    <m:r>
                      <m:rPr>
                        <m:nor/>
                      </m:rPr>
                      <a:rPr lang="en-US" sz="2400" dirty="0"/>
                      <m:t>t</m:t>
                    </m:r>
                    <m:r>
                      <m:rPr>
                        <m:nor/>
                      </m:rPr>
                      <a:rPr lang="en-US" sz="2400" dirty="0"/>
                      <m:t>)</m:t>
                    </m:r>
                  </m:oMath>
                </a14:m>
                <a:r>
                  <a:rPr lang="en-US" sz="2400" dirty="0" smtClean="0"/>
                  <a:t>]                            </a:t>
                </a:r>
                <a:r>
                  <a:rPr lang="ar-IQ" sz="2400" dirty="0" smtClean="0"/>
                  <a:t>حسب الشرط الاول</a:t>
                </a:r>
                <a:endParaRPr lang="en-US" sz="2400" dirty="0"/>
              </a:p>
              <a:p>
                <a:pPr marL="0" indent="0" algn="just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ar-IQ" sz="2400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sz="2400" i="1">
                            <a:latin typeface="Cambria Math"/>
                          </a:rPr>
                          <m:t>𝑃</m:t>
                        </m:r>
                      </m:e>
                      <m:sub>
                        <m:r>
                          <a:rPr lang="en-US" sz="2400" i="1">
                            <a:latin typeface="Cambria Math"/>
                          </a:rPr>
                          <m:t>0</m:t>
                        </m:r>
                        <m:r>
                          <a:rPr lang="en-US" sz="2400" i="1">
                            <a:latin typeface="Cambria Math"/>
                          </a:rPr>
                          <m:t> </m:t>
                        </m:r>
                      </m:sub>
                    </m:sSub>
                    <m:r>
                      <a:rPr lang="en-US" sz="2400" i="1">
                        <a:latin typeface="Cambria Math"/>
                      </a:rPr>
                      <m:t>(</m:t>
                    </m:r>
                    <m:r>
                      <a:rPr lang="en-US" sz="2400" i="1">
                        <a:latin typeface="Cambria Math"/>
                      </a:rPr>
                      <m:t>𝑡</m:t>
                    </m:r>
                    <m:r>
                      <a:rPr lang="en-US" sz="2400" i="1">
                        <a:latin typeface="Cambria Math"/>
                      </a:rPr>
                      <m:t>+</m:t>
                    </m:r>
                    <m:r>
                      <m:rPr>
                        <m:nor/>
                      </m:rPr>
                      <a:rPr lang="el-GR" sz="2400" dirty="0"/>
                      <m:t>∆</m:t>
                    </m:r>
                    <m:r>
                      <m:rPr>
                        <m:nor/>
                      </m:rPr>
                      <a:rPr lang="en-US" sz="2400" dirty="0"/>
                      <m:t>t</m:t>
                    </m:r>
                    <m:r>
                      <a:rPr lang="en-US" sz="2400" i="1">
                        <a:latin typeface="Cambria Math"/>
                      </a:rPr>
                      <m:t>)</m:t>
                    </m:r>
                  </m:oMath>
                </a14:m>
                <a:r>
                  <a:rPr lang="en-US" sz="2400" dirty="0"/>
                  <a:t> =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ar-IQ" sz="2400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sz="2400" i="1">
                            <a:latin typeface="Cambria Math"/>
                          </a:rPr>
                          <m:t>𝑃</m:t>
                        </m:r>
                      </m:e>
                      <m:sub>
                        <m:r>
                          <a:rPr lang="en-US" sz="2400" i="1">
                            <a:latin typeface="Cambria Math"/>
                          </a:rPr>
                          <m:t>0</m:t>
                        </m:r>
                        <m:r>
                          <a:rPr lang="en-US" sz="2400" i="1">
                            <a:latin typeface="Cambria Math"/>
                          </a:rPr>
                          <m:t> </m:t>
                        </m:r>
                      </m:sub>
                    </m:sSub>
                  </m:oMath>
                </a14:m>
                <a:r>
                  <a:rPr lang="en-US" sz="2400" dirty="0"/>
                  <a:t>(</a:t>
                </a:r>
                <a14:m>
                  <m:oMath xmlns:m="http://schemas.openxmlformats.org/officeDocument/2006/math">
                    <m:r>
                      <a:rPr lang="en-US" sz="2400" i="1">
                        <a:latin typeface="Cambria Math"/>
                      </a:rPr>
                      <m:t>𝑡</m:t>
                    </m:r>
                    <m:r>
                      <a:rPr lang="en-US" sz="2400" i="1">
                        <a:latin typeface="Cambria Math"/>
                      </a:rPr>
                      <m:t>)−</m:t>
                    </m:r>
                    <m:r>
                      <m:rPr>
                        <m:nor/>
                      </m:rPr>
                      <a:rPr lang="el-GR" sz="2400" dirty="0"/>
                      <m:t>λ</m:t>
                    </m:r>
                    <m:r>
                      <m:rPr>
                        <m:nor/>
                      </m:rPr>
                      <a:rPr lang="el-GR" sz="2400" dirty="0"/>
                      <m:t>∆</m:t>
                    </m:r>
                    <m:r>
                      <m:rPr>
                        <m:nor/>
                      </m:rPr>
                      <a:rPr lang="en-US" sz="2400" b="0" i="0" dirty="0" smtClean="0"/>
                      <m:t>t</m:t>
                    </m:r>
                    <m:sSub>
                      <m:sSubPr>
                        <m:ctrlPr>
                          <a:rPr lang="ar-IQ" sz="2400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sz="2400" i="1">
                            <a:latin typeface="Cambria Math"/>
                          </a:rPr>
                          <m:t>𝑃</m:t>
                        </m:r>
                      </m:e>
                      <m:sub>
                        <m:r>
                          <a:rPr lang="en-US" sz="2400" i="1">
                            <a:latin typeface="Cambria Math"/>
                          </a:rPr>
                          <m:t>0</m:t>
                        </m:r>
                        <m:r>
                          <a:rPr lang="en-US" sz="2400" i="1" smtClean="0">
                            <a:latin typeface="Cambria Math"/>
                          </a:rPr>
                          <m:t> </m:t>
                        </m:r>
                      </m:sub>
                    </m:sSub>
                    <m:r>
                      <m:rPr>
                        <m:nor/>
                      </m:rPr>
                      <a:rPr lang="en-US" sz="2400" dirty="0"/>
                      <m:t>(</m:t>
                    </m:r>
                    <m:r>
                      <a:rPr lang="en-US" sz="2400" i="1">
                        <a:latin typeface="Cambria Math"/>
                      </a:rPr>
                      <m:t>𝑡</m:t>
                    </m:r>
                    <m:r>
                      <a:rPr lang="en-US" sz="2400" i="1">
                        <a:latin typeface="Cambria Math"/>
                      </a:rPr>
                      <m:t>)</m:t>
                    </m:r>
                    <m:r>
                      <m:rPr>
                        <m:nor/>
                      </m:rPr>
                      <a:rPr lang="en-US" sz="2400" dirty="0"/>
                      <m:t>−</m:t>
                    </m:r>
                    <m:r>
                      <m:rPr>
                        <m:nor/>
                      </m:rPr>
                      <a:rPr lang="en-US" sz="2400" dirty="0"/>
                      <m:t>0</m:t>
                    </m:r>
                    <m:r>
                      <m:rPr>
                        <m:nor/>
                      </m:rPr>
                      <a:rPr lang="en-US" sz="2400" dirty="0"/>
                      <m:t>(</m:t>
                    </m:r>
                    <m:r>
                      <m:rPr>
                        <m:nor/>
                      </m:rPr>
                      <a:rPr lang="el-GR" sz="2400" dirty="0"/>
                      <m:t>∆</m:t>
                    </m:r>
                    <m:r>
                      <m:rPr>
                        <m:nor/>
                      </m:rPr>
                      <a:rPr lang="en-US" sz="2400" dirty="0"/>
                      <m:t>t</m:t>
                    </m:r>
                    <m:r>
                      <m:rPr>
                        <m:nor/>
                      </m:rPr>
                      <a:rPr lang="en-US" sz="2400" dirty="0"/>
                      <m:t>)</m:t>
                    </m:r>
                    <m:sSub>
                      <m:sSubPr>
                        <m:ctrlPr>
                          <a:rPr lang="ar-IQ" sz="2400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sz="2400" i="1">
                            <a:latin typeface="Cambria Math"/>
                          </a:rPr>
                          <m:t>𝑃</m:t>
                        </m:r>
                      </m:e>
                      <m:sub>
                        <m:r>
                          <a:rPr lang="en-US" sz="2400" i="1">
                            <a:latin typeface="Cambria Math"/>
                          </a:rPr>
                          <m:t>0</m:t>
                        </m:r>
                        <m:r>
                          <a:rPr lang="en-US" sz="2400" i="1">
                            <a:latin typeface="Cambria Math"/>
                          </a:rPr>
                          <m:t> </m:t>
                        </m:r>
                      </m:sub>
                    </m:sSub>
                    <m:r>
                      <m:rPr>
                        <m:nor/>
                      </m:rPr>
                      <a:rPr lang="en-US" sz="2400" dirty="0"/>
                      <m:t>(</m:t>
                    </m:r>
                    <m:r>
                      <a:rPr lang="en-US" sz="2400" i="1">
                        <a:latin typeface="Cambria Math"/>
                      </a:rPr>
                      <m:t>𝑡</m:t>
                    </m:r>
                    <m:r>
                      <a:rPr lang="en-US" sz="2400" i="1">
                        <a:latin typeface="Cambria Math"/>
                      </a:rPr>
                      <m:t>)</m:t>
                    </m:r>
                  </m:oMath>
                </a14:m>
                <a:r>
                  <a:rPr lang="en-US" sz="2400" dirty="0" smtClean="0"/>
                  <a:t>          </a:t>
                </a:r>
                <a:r>
                  <a:rPr lang="ar-IQ" sz="2400" dirty="0" smtClean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ar-IQ" sz="2400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sz="2400" i="1">
                            <a:latin typeface="Cambria Math"/>
                          </a:rPr>
                          <m:t>𝑃</m:t>
                        </m:r>
                      </m:e>
                      <m:sub>
                        <m:r>
                          <a:rPr lang="en-US" sz="2400" i="1">
                            <a:latin typeface="Cambria Math"/>
                          </a:rPr>
                          <m:t>0</m:t>
                        </m:r>
                        <m:r>
                          <a:rPr lang="en-US" sz="2400" i="1">
                            <a:latin typeface="Cambria Math"/>
                          </a:rPr>
                          <m:t> </m:t>
                        </m:r>
                      </m:sub>
                    </m:sSub>
                  </m:oMath>
                </a14:m>
                <a:r>
                  <a:rPr lang="en-US" sz="2400" dirty="0"/>
                  <a:t>(</a:t>
                </a:r>
                <a14:m>
                  <m:oMath xmlns:m="http://schemas.openxmlformats.org/officeDocument/2006/math">
                    <m:r>
                      <a:rPr lang="en-US" sz="2400" i="1">
                        <a:latin typeface="Cambria Math"/>
                      </a:rPr>
                      <m:t>𝑡</m:t>
                    </m:r>
                    <m:r>
                      <a:rPr lang="en-US" sz="2400" i="1">
                        <a:latin typeface="Cambria Math"/>
                      </a:rPr>
                      <m:t>)</m:t>
                    </m:r>
                  </m:oMath>
                </a14:m>
                <a:r>
                  <a:rPr lang="ar-IQ" sz="2400" dirty="0" smtClean="0"/>
                  <a:t> توزيع </a:t>
                </a:r>
              </a:p>
            </p:txBody>
          </p:sp>
        </mc:Choice>
        <mc:Fallback xmlns="">
          <p:sp>
            <p:nvSpPr>
              <p:cNvPr id="2" name="Content Placeholder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76200" y="76201"/>
                <a:ext cx="9067800" cy="6629399"/>
              </a:xfrm>
              <a:blipFill rotWithShape="1">
                <a:blip r:embed="rId2"/>
                <a:stretch>
                  <a:fillRect l="-2017" t="-828" r="-107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TextBox 2"/>
          <p:cNvSpPr txBox="1"/>
          <p:nvPr/>
        </p:nvSpPr>
        <p:spPr>
          <a:xfrm>
            <a:off x="1704933" y="1465131"/>
            <a:ext cx="73152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rtl="1"/>
            <a:r>
              <a:rPr lang="ar-IQ" sz="2400" dirty="0"/>
              <a:t>1- ان هناك (</a:t>
            </a:r>
            <a:r>
              <a:rPr lang="en-US" sz="2400" dirty="0"/>
              <a:t>n</a:t>
            </a:r>
            <a:r>
              <a:rPr lang="ar-IQ" sz="2400" dirty="0"/>
              <a:t>) من الوحدات الواصلة خلال الفترة الزمنية (</a:t>
            </a:r>
            <a:r>
              <a:rPr lang="en-US" sz="2400" dirty="0"/>
              <a:t>t</a:t>
            </a:r>
            <a:r>
              <a:rPr lang="ar-IQ" sz="2400" dirty="0"/>
              <a:t>) وليس هناك اي وحدة واصلة </a:t>
            </a:r>
            <a:r>
              <a:rPr lang="ar-IQ" sz="2400" dirty="0" smtClean="0"/>
              <a:t>خلال  </a:t>
            </a:r>
            <a:r>
              <a:rPr lang="ar-IQ" sz="2400" dirty="0"/>
              <a:t>الفترة الزمنية (</a:t>
            </a:r>
            <a:r>
              <a:rPr lang="el-GR" sz="2400" dirty="0"/>
              <a:t>∆</a:t>
            </a:r>
            <a:r>
              <a:rPr lang="en-US" sz="2400" dirty="0"/>
              <a:t>t</a:t>
            </a:r>
            <a:r>
              <a:rPr lang="ar-IQ" sz="2400" dirty="0" smtClean="0"/>
              <a:t>)</a:t>
            </a:r>
          </a:p>
          <a:p>
            <a:pPr algn="just" rtl="1"/>
            <a:r>
              <a:rPr lang="ar-IQ" sz="2400" dirty="0" smtClean="0"/>
              <a:t>2- </a:t>
            </a:r>
            <a:r>
              <a:rPr lang="ar-IQ" sz="2400" dirty="0"/>
              <a:t>ان هناك (</a:t>
            </a:r>
            <a:r>
              <a:rPr lang="en-US" sz="2400" dirty="0" smtClean="0"/>
              <a:t>n-1</a:t>
            </a:r>
            <a:r>
              <a:rPr lang="ar-IQ" sz="2400" dirty="0" smtClean="0"/>
              <a:t>) </a:t>
            </a:r>
            <a:r>
              <a:rPr lang="ar-IQ" sz="2400" dirty="0"/>
              <a:t>من الوحدات الواصلة خلال الفترة الزمنية (</a:t>
            </a:r>
            <a:r>
              <a:rPr lang="en-US" sz="2400" dirty="0"/>
              <a:t>t</a:t>
            </a:r>
            <a:r>
              <a:rPr lang="ar-IQ" sz="2400" dirty="0" smtClean="0"/>
              <a:t>)</a:t>
            </a:r>
            <a:r>
              <a:rPr lang="en-US" sz="2400" dirty="0" smtClean="0"/>
              <a:t> </a:t>
            </a:r>
            <a:r>
              <a:rPr lang="ar-IQ" sz="2400" dirty="0" smtClean="0"/>
              <a:t> ووحدة واحدة فقط تصل خلال الفترة </a:t>
            </a:r>
            <a:r>
              <a:rPr lang="ar-IQ" sz="2400" dirty="0"/>
              <a:t>الزمنية (</a:t>
            </a:r>
            <a:r>
              <a:rPr lang="el-GR" sz="2400" dirty="0"/>
              <a:t>∆</a:t>
            </a:r>
            <a:r>
              <a:rPr lang="en-US" sz="2400" dirty="0"/>
              <a:t>t</a:t>
            </a:r>
            <a:r>
              <a:rPr lang="ar-IQ" sz="2400" dirty="0"/>
              <a:t>)</a:t>
            </a:r>
          </a:p>
          <a:p>
            <a:pPr algn="just" rtl="1"/>
            <a:endParaRPr lang="ar-IQ" sz="24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-1" y="2010384"/>
                <a:ext cx="1669266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latin typeface="Cambria Math"/>
                          </a:rPr>
                          <m:t>𝑃</m:t>
                        </m:r>
                      </m:e>
                      <m:sub>
                        <m:r>
                          <a:rPr lang="en-US" sz="2400" b="0" i="1" smtClean="0">
                            <a:latin typeface="Cambria Math"/>
                          </a:rPr>
                          <m:t>𝑛</m:t>
                        </m:r>
                      </m:sub>
                    </m:sSub>
                    <m:r>
                      <a:rPr lang="en-US" sz="2400" b="0" i="1" smtClean="0">
                        <a:latin typeface="Cambria Math"/>
                      </a:rPr>
                      <m:t>(</m:t>
                    </m:r>
                    <m:r>
                      <a:rPr lang="en-US" sz="2400" b="0" i="1" smtClean="0">
                        <a:latin typeface="Cambria Math"/>
                      </a:rPr>
                      <m:t>𝑡</m:t>
                    </m:r>
                    <m:r>
                      <a:rPr lang="en-US" sz="2400" b="0" i="1" smtClean="0">
                        <a:latin typeface="Cambria Math"/>
                      </a:rPr>
                      <m:t>+</m:t>
                    </m:r>
                    <m:r>
                      <m:rPr>
                        <m:nor/>
                      </m:rPr>
                      <a:rPr lang="el-GR" sz="2400" dirty="0"/>
                      <m:t>∆</m:t>
                    </m:r>
                    <m:r>
                      <m:rPr>
                        <m:nor/>
                      </m:rPr>
                      <a:rPr lang="en-US" sz="2400" dirty="0"/>
                      <m:t>t</m:t>
                    </m:r>
                    <m:r>
                      <a:rPr lang="en-US" sz="2400" b="0" i="1" smtClean="0">
                        <a:latin typeface="Cambria Math"/>
                      </a:rPr>
                      <m:t>)</m:t>
                    </m:r>
                  </m:oMath>
                </a14:m>
                <a:r>
                  <a:rPr lang="ar-IQ" sz="2400" dirty="0" smtClean="0"/>
                  <a:t>=</a:t>
                </a:r>
                <a:endParaRPr lang="en-US" sz="2400" dirty="0"/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-1" y="2010384"/>
                <a:ext cx="1669266" cy="461665"/>
              </a:xfrm>
              <a:prstGeom prst="rect">
                <a:avLst/>
              </a:prstGeom>
              <a:blipFill rotWithShape="1">
                <a:blip r:embed="rId3"/>
                <a:stretch>
                  <a:fillRect l="-730" t="-11842" r="-5474" b="-2763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Left Brace 4"/>
          <p:cNvSpPr/>
          <p:nvPr/>
        </p:nvSpPr>
        <p:spPr>
          <a:xfrm>
            <a:off x="1587391" y="1500985"/>
            <a:ext cx="163748" cy="1452292"/>
          </a:xfrm>
          <a:prstGeom prst="leftBrace">
            <a:avLst/>
          </a:prstGeom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ight Brace 5"/>
          <p:cNvSpPr/>
          <p:nvPr/>
        </p:nvSpPr>
        <p:spPr>
          <a:xfrm>
            <a:off x="8915400" y="1468904"/>
            <a:ext cx="138131" cy="1591894"/>
          </a:xfrm>
          <a:prstGeom prst="rightBrac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20200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0" y="0"/>
                <a:ext cx="9144000" cy="6781800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ar-IQ" sz="240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sz="2400" i="1">
                            <a:latin typeface="Cambria Math"/>
                          </a:rPr>
                          <m:t>𝑃</m:t>
                        </m:r>
                      </m:e>
                      <m:sub>
                        <m:r>
                          <a:rPr lang="en-US" sz="2400" i="1">
                            <a:latin typeface="Cambria Math"/>
                          </a:rPr>
                          <m:t>0</m:t>
                        </m:r>
                        <m:r>
                          <a:rPr lang="en-US" sz="2400" i="1">
                            <a:latin typeface="Cambria Math"/>
                          </a:rPr>
                          <m:t> </m:t>
                        </m:r>
                      </m:sub>
                    </m:sSub>
                    <m:r>
                      <a:rPr lang="en-US" sz="2400" i="1">
                        <a:latin typeface="Cambria Math"/>
                      </a:rPr>
                      <m:t>(</m:t>
                    </m:r>
                    <m:r>
                      <a:rPr lang="en-US" sz="2400" i="1">
                        <a:latin typeface="Cambria Math"/>
                      </a:rPr>
                      <m:t>𝑡</m:t>
                    </m:r>
                    <m:r>
                      <a:rPr lang="en-US" sz="2400" i="1">
                        <a:latin typeface="Cambria Math"/>
                      </a:rPr>
                      <m:t>+</m:t>
                    </m:r>
                    <m:r>
                      <m:rPr>
                        <m:nor/>
                      </m:rPr>
                      <a:rPr lang="el-GR" sz="2400" dirty="0"/>
                      <m:t>∆</m:t>
                    </m:r>
                    <m:r>
                      <m:rPr>
                        <m:nor/>
                      </m:rPr>
                      <a:rPr lang="en-US" sz="2400" dirty="0"/>
                      <m:t>t</m:t>
                    </m:r>
                    <m:r>
                      <a:rPr lang="en-US" sz="2400" i="1">
                        <a:latin typeface="Cambria Math"/>
                      </a:rPr>
                      <m:t>)</m:t>
                    </m:r>
                  </m:oMath>
                </a14:m>
                <a:r>
                  <a:rPr lang="en-US" sz="2400" dirty="0"/>
                  <a:t> </a:t>
                </a:r>
                <a:r>
                  <a:rPr lang="en-US" sz="2400" dirty="0" smtClean="0"/>
                  <a:t>-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ar-IQ" sz="2400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sz="2400" i="1">
                            <a:latin typeface="Cambria Math"/>
                          </a:rPr>
                          <m:t>𝑃</m:t>
                        </m:r>
                      </m:e>
                      <m:sub>
                        <m:r>
                          <a:rPr lang="en-US" sz="2400" i="1">
                            <a:latin typeface="Cambria Math"/>
                          </a:rPr>
                          <m:t>0</m:t>
                        </m:r>
                        <m:r>
                          <a:rPr lang="en-US" sz="2400" i="1">
                            <a:latin typeface="Cambria Math"/>
                          </a:rPr>
                          <m:t> </m:t>
                        </m:r>
                      </m:sub>
                    </m:sSub>
                  </m:oMath>
                </a14:m>
                <a:r>
                  <a:rPr lang="en-US" sz="2400" dirty="0"/>
                  <a:t>(</a:t>
                </a:r>
                <a14:m>
                  <m:oMath xmlns:m="http://schemas.openxmlformats.org/officeDocument/2006/math">
                    <m:r>
                      <a:rPr lang="en-US" sz="2400" i="1">
                        <a:latin typeface="Cambria Math"/>
                      </a:rPr>
                      <m:t>𝑡</m:t>
                    </m:r>
                    <m:r>
                      <a:rPr lang="en-US" sz="2400" i="1">
                        <a:latin typeface="Cambria Math"/>
                      </a:rPr>
                      <m:t>)=−</m:t>
                    </m:r>
                    <m:r>
                      <m:rPr>
                        <m:nor/>
                      </m:rPr>
                      <a:rPr lang="el-GR" sz="2400" dirty="0"/>
                      <m:t>λ</m:t>
                    </m:r>
                    <m:r>
                      <m:rPr>
                        <m:nor/>
                      </m:rPr>
                      <a:rPr lang="el-GR" sz="2400" dirty="0"/>
                      <m:t>∆</m:t>
                    </m:r>
                    <m:r>
                      <m:rPr>
                        <m:nor/>
                      </m:rPr>
                      <a:rPr lang="en-US" sz="2400" dirty="0"/>
                      <m:t>t</m:t>
                    </m:r>
                    <m:sSub>
                      <m:sSubPr>
                        <m:ctrlPr>
                          <a:rPr lang="ar-IQ" sz="2400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sz="2400" i="1">
                            <a:latin typeface="Cambria Math"/>
                          </a:rPr>
                          <m:t>𝑃</m:t>
                        </m:r>
                      </m:e>
                      <m:sub>
                        <m:r>
                          <a:rPr lang="en-US" sz="2400" i="1">
                            <a:latin typeface="Cambria Math"/>
                          </a:rPr>
                          <m:t>0</m:t>
                        </m:r>
                        <m:r>
                          <a:rPr lang="en-US" sz="2400" i="1">
                            <a:latin typeface="Cambria Math"/>
                          </a:rPr>
                          <m:t> </m:t>
                        </m:r>
                      </m:sub>
                    </m:sSub>
                    <m:r>
                      <m:rPr>
                        <m:nor/>
                      </m:rPr>
                      <a:rPr lang="en-US" sz="2400" dirty="0"/>
                      <m:t>(</m:t>
                    </m:r>
                    <m:r>
                      <a:rPr lang="en-US" sz="2400" i="1">
                        <a:latin typeface="Cambria Math"/>
                      </a:rPr>
                      <m:t>𝑡</m:t>
                    </m:r>
                    <m:r>
                      <a:rPr lang="en-US" sz="2400" i="1">
                        <a:latin typeface="Cambria Math"/>
                      </a:rPr>
                      <m:t>)</m:t>
                    </m:r>
                    <m:r>
                      <m:rPr>
                        <m:nor/>
                      </m:rPr>
                      <a:rPr lang="en-US" sz="2400" dirty="0"/>
                      <m:t>−</m:t>
                    </m:r>
                    <m:r>
                      <m:rPr>
                        <m:nor/>
                      </m:rPr>
                      <a:rPr lang="en-US" sz="2400" dirty="0"/>
                      <m:t>0</m:t>
                    </m:r>
                    <m:r>
                      <m:rPr>
                        <m:nor/>
                      </m:rPr>
                      <a:rPr lang="en-US" sz="2400" dirty="0"/>
                      <m:t>(</m:t>
                    </m:r>
                    <m:r>
                      <m:rPr>
                        <m:nor/>
                      </m:rPr>
                      <a:rPr lang="el-GR" sz="2400" dirty="0"/>
                      <m:t>∆</m:t>
                    </m:r>
                    <m:r>
                      <m:rPr>
                        <m:nor/>
                      </m:rPr>
                      <a:rPr lang="en-US" sz="2400" dirty="0"/>
                      <m:t>t</m:t>
                    </m:r>
                    <m:r>
                      <m:rPr>
                        <m:nor/>
                      </m:rPr>
                      <a:rPr lang="en-US" sz="2400" dirty="0"/>
                      <m:t>)</m:t>
                    </m:r>
                    <m:sSub>
                      <m:sSubPr>
                        <m:ctrlPr>
                          <a:rPr lang="ar-IQ" sz="2400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sz="2400" i="1">
                            <a:latin typeface="Cambria Math"/>
                          </a:rPr>
                          <m:t>𝑃</m:t>
                        </m:r>
                      </m:e>
                      <m:sub>
                        <m:r>
                          <a:rPr lang="en-US" sz="2400" i="1">
                            <a:latin typeface="Cambria Math"/>
                          </a:rPr>
                          <m:t>0</m:t>
                        </m:r>
                        <m:r>
                          <a:rPr lang="en-US" sz="2400" i="1">
                            <a:latin typeface="Cambria Math"/>
                          </a:rPr>
                          <m:t> </m:t>
                        </m:r>
                      </m:sub>
                    </m:sSub>
                    <m:r>
                      <m:rPr>
                        <m:nor/>
                      </m:rPr>
                      <a:rPr lang="en-US" sz="2400" dirty="0"/>
                      <m:t>(</m:t>
                    </m:r>
                    <m:r>
                      <a:rPr lang="en-US" sz="2400" i="1">
                        <a:latin typeface="Cambria Math"/>
                      </a:rPr>
                      <m:t>𝑡</m:t>
                    </m:r>
                    <m:r>
                      <a:rPr lang="en-US" sz="2400" i="1">
                        <a:latin typeface="Cambria Math"/>
                      </a:rPr>
                      <m:t>)</m:t>
                    </m:r>
                  </m:oMath>
                </a14:m>
                <a:r>
                  <a:rPr lang="en-US" sz="2400" dirty="0"/>
                  <a:t>          </a:t>
                </a:r>
                <a:r>
                  <a:rPr lang="ar-IQ" sz="2400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ar-IQ" sz="2400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sz="2400" i="1">
                            <a:latin typeface="Cambria Math"/>
                          </a:rPr>
                          <m:t>𝑃</m:t>
                        </m:r>
                      </m:e>
                      <m:sub>
                        <m:r>
                          <a:rPr lang="en-US" sz="2400" i="1">
                            <a:latin typeface="Cambria Math"/>
                          </a:rPr>
                          <m:t>0</m:t>
                        </m:r>
                        <m:r>
                          <a:rPr lang="en-US" sz="2400" i="1">
                            <a:latin typeface="Cambria Math"/>
                          </a:rPr>
                          <m:t> </m:t>
                        </m:r>
                      </m:sub>
                    </m:sSub>
                  </m:oMath>
                </a14:m>
                <a:r>
                  <a:rPr lang="en-US" sz="2400" dirty="0"/>
                  <a:t>(</a:t>
                </a:r>
                <a14:m>
                  <m:oMath xmlns:m="http://schemas.openxmlformats.org/officeDocument/2006/math">
                    <m:r>
                      <a:rPr lang="en-US" sz="2400" i="1">
                        <a:latin typeface="Cambria Math"/>
                      </a:rPr>
                      <m:t>𝑡</m:t>
                    </m:r>
                    <m:r>
                      <a:rPr lang="en-US" sz="2400" i="1">
                        <a:latin typeface="Cambria Math"/>
                      </a:rPr>
                      <m:t>)</m:t>
                    </m:r>
                  </m:oMath>
                </a14:m>
                <a:r>
                  <a:rPr lang="ar-IQ" sz="2400" dirty="0"/>
                  <a:t> </a:t>
                </a:r>
                <a:r>
                  <a:rPr lang="ar-IQ" sz="2400" dirty="0" smtClean="0"/>
                  <a:t>تحويل </a:t>
                </a:r>
                <a:endParaRPr lang="ar-IQ" sz="2400" dirty="0"/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f>
                      <m:fPr>
                        <m:ctrlPr>
                          <a:rPr lang="ar-IQ" sz="2400" i="1" smtClean="0">
                            <a:latin typeface="Cambria Math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ar-IQ" sz="2400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sz="2400" i="1">
                                <a:latin typeface="Cambria Math"/>
                              </a:rPr>
                              <m:t>𝑃</m:t>
                            </m:r>
                          </m:e>
                          <m:sub>
                            <m:r>
                              <a:rPr lang="en-US" sz="2400" i="1">
                                <a:latin typeface="Cambria Math"/>
                              </a:rPr>
                              <m:t>0</m:t>
                            </m:r>
                            <m:r>
                              <a:rPr lang="en-US" sz="2400" i="1">
                                <a:latin typeface="Cambria Math"/>
                              </a:rPr>
                              <m:t> </m:t>
                            </m:r>
                          </m:sub>
                        </m:sSub>
                        <m:r>
                          <a:rPr lang="en-US" sz="2400" i="1">
                            <a:latin typeface="Cambria Math"/>
                          </a:rPr>
                          <m:t>(</m:t>
                        </m:r>
                        <m:r>
                          <a:rPr lang="en-US" sz="2400" i="1">
                            <a:latin typeface="Cambria Math"/>
                          </a:rPr>
                          <m:t>𝑡</m:t>
                        </m:r>
                        <m:r>
                          <a:rPr lang="en-US" sz="2400" i="1">
                            <a:latin typeface="Cambria Math"/>
                          </a:rPr>
                          <m:t>+</m:t>
                        </m:r>
                        <m:r>
                          <m:rPr>
                            <m:nor/>
                          </m:rPr>
                          <a:rPr lang="el-GR" sz="2400" dirty="0"/>
                          <m:t>∆</m:t>
                        </m:r>
                        <m:r>
                          <m:rPr>
                            <m:nor/>
                          </m:rPr>
                          <a:rPr lang="en-US" sz="2400" dirty="0"/>
                          <m:t>t</m:t>
                        </m:r>
                        <m:r>
                          <a:rPr lang="en-US" sz="2400" i="1">
                            <a:latin typeface="Cambria Math"/>
                          </a:rPr>
                          <m:t>)</m:t>
                        </m:r>
                        <m:r>
                          <m:rPr>
                            <m:nor/>
                          </m:rPr>
                          <a:rPr lang="en-US" sz="2400" dirty="0"/>
                          <m:t> − </m:t>
                        </m:r>
                        <m:sSub>
                          <m:sSubPr>
                            <m:ctrlPr>
                              <a:rPr lang="ar-IQ" sz="2400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sz="2400" i="1">
                                <a:latin typeface="Cambria Math"/>
                              </a:rPr>
                              <m:t>𝑃</m:t>
                            </m:r>
                          </m:e>
                          <m:sub>
                            <m:r>
                              <a:rPr lang="en-US" sz="2400" i="1">
                                <a:latin typeface="Cambria Math"/>
                              </a:rPr>
                              <m:t>0</m:t>
                            </m:r>
                            <m:r>
                              <a:rPr lang="en-US" sz="2400" i="1">
                                <a:latin typeface="Cambria Math"/>
                              </a:rPr>
                              <m:t> </m:t>
                            </m:r>
                          </m:sub>
                        </m:sSub>
                        <m:r>
                          <m:rPr>
                            <m:nor/>
                          </m:rPr>
                          <a:rPr lang="en-US" sz="2400" dirty="0"/>
                          <m:t>(</m:t>
                        </m:r>
                        <m:r>
                          <a:rPr lang="en-US" sz="2400" i="1">
                            <a:latin typeface="Cambria Math"/>
                          </a:rPr>
                          <m:t>𝑡</m:t>
                        </m:r>
                        <m:r>
                          <a:rPr lang="en-US" sz="2400" i="1">
                            <a:latin typeface="Cambria Math"/>
                          </a:rPr>
                          <m:t>)</m:t>
                        </m:r>
                      </m:num>
                      <m:den>
                        <m:r>
                          <m:rPr>
                            <m:nor/>
                          </m:rPr>
                          <a:rPr lang="el-GR" sz="2400" dirty="0"/>
                          <m:t>∆</m:t>
                        </m:r>
                        <m:r>
                          <m:rPr>
                            <m:nor/>
                          </m:rPr>
                          <a:rPr lang="en-US" sz="2400" dirty="0"/>
                          <m:t>t</m:t>
                        </m:r>
                      </m:den>
                    </m:f>
                  </m:oMath>
                </a14:m>
                <a:r>
                  <a:rPr lang="ar-IQ" sz="2400" dirty="0" smtClean="0"/>
                  <a:t> = </a:t>
                </a:r>
                <a:r>
                  <a:rPr lang="en-US" sz="2400" dirty="0" smtClean="0"/>
                  <a:t>-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i="1" smtClean="0">
                            <a:latin typeface="Cambria Math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l-GR" sz="2400" dirty="0"/>
                          <m:t>λ</m:t>
                        </m:r>
                        <m:r>
                          <m:rPr>
                            <m:nor/>
                          </m:rPr>
                          <a:rPr lang="el-GR" sz="2400" dirty="0"/>
                          <m:t>∆</m:t>
                        </m:r>
                        <m:r>
                          <m:rPr>
                            <m:nor/>
                          </m:rPr>
                          <a:rPr lang="en-US" sz="2400" dirty="0"/>
                          <m:t>t</m:t>
                        </m:r>
                        <m:sSub>
                          <m:sSubPr>
                            <m:ctrlPr>
                              <a:rPr lang="ar-IQ" sz="2400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ar-IQ" sz="2400" b="0" i="1" smtClean="0">
                                <a:latin typeface="Cambria Math"/>
                              </a:rPr>
                              <m:t> </m:t>
                            </m:r>
                            <m:r>
                              <a:rPr lang="en-US" sz="2400" i="1">
                                <a:latin typeface="Cambria Math"/>
                              </a:rPr>
                              <m:t>𝑃</m:t>
                            </m:r>
                          </m:e>
                          <m:sub>
                            <m:r>
                              <a:rPr lang="en-US" sz="2400" i="1">
                                <a:latin typeface="Cambria Math"/>
                              </a:rPr>
                              <m:t>0</m:t>
                            </m:r>
                            <m:r>
                              <a:rPr lang="en-US" sz="2400" i="1">
                                <a:latin typeface="Cambria Math"/>
                              </a:rPr>
                              <m:t> </m:t>
                            </m:r>
                          </m:sub>
                        </m:sSub>
                        <m:r>
                          <m:rPr>
                            <m:nor/>
                          </m:rPr>
                          <a:rPr lang="en-US" sz="2400" dirty="0"/>
                          <m:t>(</m:t>
                        </m:r>
                        <m:r>
                          <a:rPr lang="en-US" sz="2400" i="1">
                            <a:latin typeface="Cambria Math"/>
                          </a:rPr>
                          <m:t>𝑡</m:t>
                        </m:r>
                        <m:r>
                          <a:rPr lang="en-US" sz="2400" i="1">
                            <a:latin typeface="Cambria Math"/>
                          </a:rPr>
                          <m:t>)</m:t>
                        </m:r>
                      </m:num>
                      <m:den>
                        <m:r>
                          <m:rPr>
                            <m:nor/>
                          </m:rPr>
                          <a:rPr lang="el-GR" sz="2400" dirty="0"/>
                          <m:t>∆</m:t>
                        </m:r>
                        <m:r>
                          <m:rPr>
                            <m:nor/>
                          </m:rPr>
                          <a:rPr lang="en-US" sz="2400" dirty="0"/>
                          <m:t>t</m:t>
                        </m:r>
                      </m:den>
                    </m:f>
                    <m:r>
                      <a:rPr lang="ar-IQ" sz="2400" b="0" i="1" smtClean="0">
                        <a:latin typeface="Cambria Math"/>
                      </a:rPr>
                      <m:t>−</m:t>
                    </m:r>
                    <m:f>
                      <m:fPr>
                        <m:ctrlPr>
                          <a:rPr lang="ar-IQ" sz="2400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US" sz="2400" dirty="0"/>
                          <m:t>0</m:t>
                        </m:r>
                        <m:r>
                          <m:rPr>
                            <m:nor/>
                          </m:rPr>
                          <a:rPr lang="en-US" sz="2400" dirty="0"/>
                          <m:t>(</m:t>
                        </m:r>
                        <m:r>
                          <m:rPr>
                            <m:nor/>
                          </m:rPr>
                          <a:rPr lang="el-GR" sz="2400" dirty="0"/>
                          <m:t>∆</m:t>
                        </m:r>
                        <m:r>
                          <m:rPr>
                            <m:nor/>
                          </m:rPr>
                          <a:rPr lang="en-US" sz="2400" dirty="0"/>
                          <m:t>t</m:t>
                        </m:r>
                        <m:r>
                          <m:rPr>
                            <m:nor/>
                          </m:rPr>
                          <a:rPr lang="en-US" sz="2400" dirty="0"/>
                          <m:t>)</m:t>
                        </m:r>
                        <m:sSub>
                          <m:sSubPr>
                            <m:ctrlPr>
                              <a:rPr lang="ar-IQ" sz="2400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sz="2400" i="1">
                                <a:latin typeface="Cambria Math"/>
                              </a:rPr>
                              <m:t>𝑃</m:t>
                            </m:r>
                          </m:e>
                          <m:sub>
                            <m:r>
                              <a:rPr lang="en-US" sz="2400" i="1">
                                <a:latin typeface="Cambria Math"/>
                              </a:rPr>
                              <m:t>0</m:t>
                            </m:r>
                            <m:r>
                              <a:rPr lang="en-US" sz="2400" i="1">
                                <a:latin typeface="Cambria Math"/>
                              </a:rPr>
                              <m:t> </m:t>
                            </m:r>
                          </m:sub>
                        </m:sSub>
                        <m:r>
                          <m:rPr>
                            <m:nor/>
                          </m:rPr>
                          <a:rPr lang="en-US" sz="2400" dirty="0"/>
                          <m:t>(</m:t>
                        </m:r>
                        <m:r>
                          <a:rPr lang="en-US" sz="2400" i="1">
                            <a:latin typeface="Cambria Math"/>
                          </a:rPr>
                          <m:t>𝑡</m:t>
                        </m:r>
                        <m:r>
                          <a:rPr lang="en-US" sz="2400" i="1">
                            <a:latin typeface="Cambria Math"/>
                          </a:rPr>
                          <m:t>)</m:t>
                        </m:r>
                      </m:num>
                      <m:den>
                        <m:r>
                          <m:rPr>
                            <m:nor/>
                          </m:rPr>
                          <a:rPr lang="el-GR" sz="2400" dirty="0"/>
                          <m:t>∆</m:t>
                        </m:r>
                        <m:r>
                          <m:rPr>
                            <m:nor/>
                          </m:rPr>
                          <a:rPr lang="en-US" sz="2400" dirty="0"/>
                          <m:t>t</m:t>
                        </m:r>
                      </m:den>
                    </m:f>
                  </m:oMath>
                </a14:m>
                <a:r>
                  <a:rPr lang="en-US" sz="2400" dirty="0" smtClean="0"/>
                  <a:t>       </a:t>
                </a:r>
                <a:r>
                  <a:rPr lang="ar-IQ" sz="2400" dirty="0" smtClean="0"/>
                  <a:t>           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l-GR" sz="2400" dirty="0"/>
                      <m:t>∆</m:t>
                    </m:r>
                    <m:r>
                      <m:rPr>
                        <m:nor/>
                      </m:rPr>
                      <a:rPr lang="en-US" sz="2400" dirty="0"/>
                      <m:t>t</m:t>
                    </m:r>
                    <m:r>
                      <m:rPr>
                        <m:nor/>
                      </m:rPr>
                      <a:rPr lang="en-US" sz="2400" b="0" i="0" dirty="0" smtClean="0"/>
                      <m:t> </m:t>
                    </m:r>
                  </m:oMath>
                </a14:m>
                <a:r>
                  <a:rPr lang="ar-IQ" sz="2400" dirty="0" smtClean="0"/>
                  <a:t> بالقسمة على</a:t>
                </a:r>
                <a:r>
                  <a:rPr lang="en-US" sz="2400" dirty="0" smtClean="0"/>
                  <a:t> </a:t>
                </a:r>
                <a:endParaRPr lang="ar-IQ" sz="2400" dirty="0" smtClean="0"/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limLow>
                      <m:limLowPr>
                        <m:ctrlPr>
                          <a:rPr lang="en-US" sz="2000" i="1">
                            <a:latin typeface="Cambria Math"/>
                          </a:rPr>
                        </m:ctrlPr>
                      </m:limLowPr>
                      <m:e>
                        <m:r>
                          <m:rPr>
                            <m:sty m:val="p"/>
                          </m:rPr>
                          <a:rPr lang="en-US" sz="2000">
                            <a:latin typeface="Cambria Math"/>
                          </a:rPr>
                          <m:t>lim</m:t>
                        </m:r>
                      </m:e>
                      <m:lim>
                        <m:r>
                          <m:rPr>
                            <m:nor/>
                          </m:rPr>
                          <a:rPr lang="el-GR" sz="2000" dirty="0"/>
                          <m:t>∆</m:t>
                        </m:r>
                        <m:r>
                          <m:rPr>
                            <m:nor/>
                          </m:rPr>
                          <a:rPr lang="en-US" sz="2000" dirty="0"/>
                          <m:t>t</m:t>
                        </m:r>
                        <m:r>
                          <a:rPr lang="en-US" sz="2000" i="1" dirty="0">
                            <a:latin typeface="Cambria Math"/>
                            <a:ea typeface="Cambria Math"/>
                          </a:rPr>
                          <m:t>→</m:t>
                        </m:r>
                        <m:r>
                          <a:rPr lang="en-US" sz="2000" i="1" dirty="0">
                            <a:latin typeface="Cambria Math"/>
                            <a:ea typeface="Cambria Math"/>
                          </a:rPr>
                          <m:t>0</m:t>
                        </m:r>
                      </m:lim>
                    </m:limLow>
                    <m:f>
                      <m:fPr>
                        <m:ctrlPr>
                          <a:rPr lang="ar-IQ" sz="2000" i="1">
                            <a:latin typeface="Cambria Math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ar-IQ" sz="2000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sz="2000" i="1">
                                <a:latin typeface="Cambria Math"/>
                              </a:rPr>
                              <m:t>𝑃</m:t>
                            </m:r>
                          </m:e>
                          <m:sub>
                            <m:r>
                              <a:rPr lang="en-US" sz="2000" i="1">
                                <a:latin typeface="Cambria Math"/>
                              </a:rPr>
                              <m:t>0</m:t>
                            </m:r>
                            <m:r>
                              <a:rPr lang="en-US" sz="2000" i="1">
                                <a:latin typeface="Cambria Math"/>
                              </a:rPr>
                              <m:t> </m:t>
                            </m:r>
                          </m:sub>
                        </m:sSub>
                        <m:r>
                          <a:rPr lang="en-US" sz="2000" i="1">
                            <a:latin typeface="Cambria Math"/>
                          </a:rPr>
                          <m:t>(</m:t>
                        </m:r>
                        <m:r>
                          <a:rPr lang="en-US" sz="2000" i="1">
                            <a:latin typeface="Cambria Math"/>
                          </a:rPr>
                          <m:t>𝑡</m:t>
                        </m:r>
                        <m:r>
                          <a:rPr lang="en-US" sz="2000" i="1">
                            <a:latin typeface="Cambria Math"/>
                          </a:rPr>
                          <m:t>+</m:t>
                        </m:r>
                        <m:r>
                          <m:rPr>
                            <m:nor/>
                          </m:rPr>
                          <a:rPr lang="el-GR" sz="2000" dirty="0"/>
                          <m:t>∆</m:t>
                        </m:r>
                        <m:r>
                          <m:rPr>
                            <m:nor/>
                          </m:rPr>
                          <a:rPr lang="en-US" sz="2000" dirty="0"/>
                          <m:t>t</m:t>
                        </m:r>
                        <m:r>
                          <a:rPr lang="en-US" sz="2000" i="1">
                            <a:latin typeface="Cambria Math"/>
                          </a:rPr>
                          <m:t>)</m:t>
                        </m:r>
                        <m:r>
                          <m:rPr>
                            <m:nor/>
                          </m:rPr>
                          <a:rPr lang="en-US" sz="2000" dirty="0"/>
                          <m:t> − </m:t>
                        </m:r>
                        <m:sSub>
                          <m:sSubPr>
                            <m:ctrlPr>
                              <a:rPr lang="ar-IQ" sz="2000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sz="2000" i="1">
                                <a:latin typeface="Cambria Math"/>
                              </a:rPr>
                              <m:t>𝑃</m:t>
                            </m:r>
                          </m:e>
                          <m:sub>
                            <m:r>
                              <a:rPr lang="en-US" sz="2000" i="1">
                                <a:latin typeface="Cambria Math"/>
                              </a:rPr>
                              <m:t>0</m:t>
                            </m:r>
                            <m:r>
                              <a:rPr lang="en-US" sz="2000" i="1">
                                <a:latin typeface="Cambria Math"/>
                              </a:rPr>
                              <m:t> </m:t>
                            </m:r>
                          </m:sub>
                        </m:sSub>
                        <m:r>
                          <m:rPr>
                            <m:nor/>
                          </m:rPr>
                          <a:rPr lang="en-US" sz="2000" dirty="0"/>
                          <m:t>(</m:t>
                        </m:r>
                        <m:r>
                          <a:rPr lang="en-US" sz="2000" i="1">
                            <a:latin typeface="Cambria Math"/>
                          </a:rPr>
                          <m:t>𝑡</m:t>
                        </m:r>
                        <m:r>
                          <a:rPr lang="en-US" sz="2000" i="1">
                            <a:latin typeface="Cambria Math"/>
                          </a:rPr>
                          <m:t>)</m:t>
                        </m:r>
                      </m:num>
                      <m:den>
                        <m:r>
                          <m:rPr>
                            <m:nor/>
                          </m:rPr>
                          <a:rPr lang="el-GR" sz="2000" dirty="0"/>
                          <m:t>∆</m:t>
                        </m:r>
                        <m:r>
                          <m:rPr>
                            <m:nor/>
                          </m:rPr>
                          <a:rPr lang="en-US" sz="2000" dirty="0"/>
                          <m:t>t</m:t>
                        </m:r>
                      </m:den>
                    </m:f>
                  </m:oMath>
                </a14:m>
                <a:r>
                  <a:rPr lang="ar-IQ" sz="2000" dirty="0"/>
                  <a:t> = </a:t>
                </a:r>
                <a14:m>
                  <m:oMath xmlns:m="http://schemas.openxmlformats.org/officeDocument/2006/math">
                    <m:limLow>
                      <m:limLowPr>
                        <m:ctrlPr>
                          <a:rPr lang="en-US" sz="2000" i="1">
                            <a:latin typeface="Cambria Math"/>
                          </a:rPr>
                        </m:ctrlPr>
                      </m:limLowPr>
                      <m:e>
                        <m:r>
                          <m:rPr>
                            <m:sty m:val="p"/>
                          </m:rPr>
                          <a:rPr lang="en-US" sz="2000">
                            <a:latin typeface="Cambria Math"/>
                          </a:rPr>
                          <m:t>lim</m:t>
                        </m:r>
                      </m:e>
                      <m:lim>
                        <m:r>
                          <m:rPr>
                            <m:nor/>
                          </m:rPr>
                          <a:rPr lang="el-GR" sz="2000" dirty="0"/>
                          <m:t>∆</m:t>
                        </m:r>
                        <m:r>
                          <m:rPr>
                            <m:nor/>
                          </m:rPr>
                          <a:rPr lang="en-US" sz="2000" dirty="0"/>
                          <m:t>t</m:t>
                        </m:r>
                        <m:r>
                          <a:rPr lang="en-US" sz="2000" i="1" dirty="0">
                            <a:latin typeface="Cambria Math"/>
                            <a:ea typeface="Cambria Math"/>
                          </a:rPr>
                          <m:t>→</m:t>
                        </m:r>
                        <m:r>
                          <a:rPr lang="en-US" sz="2000" i="1" dirty="0">
                            <a:latin typeface="Cambria Math"/>
                            <a:ea typeface="Cambria Math"/>
                          </a:rPr>
                          <m:t>0</m:t>
                        </m:r>
                      </m:lim>
                    </m:limLow>
                    <m:r>
                      <a:rPr lang="en-US" sz="2000" i="1" dirty="0">
                        <a:latin typeface="Cambria Math"/>
                        <a:ea typeface="Cambria Math"/>
                      </a:rPr>
                      <m:t> </m:t>
                    </m:r>
                    <m:r>
                      <a:rPr lang="en-US" sz="2000" b="0" i="1" dirty="0" smtClean="0">
                        <a:latin typeface="Cambria Math"/>
                        <a:ea typeface="Cambria Math"/>
                      </a:rPr>
                      <m:t>(</m:t>
                    </m:r>
                  </m:oMath>
                </a14:m>
                <a:r>
                  <a:rPr lang="en-US" sz="2000" dirty="0" smtClean="0"/>
                  <a:t>-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000" i="1">
                            <a:latin typeface="Cambria Math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l-GR" sz="2000" dirty="0"/>
                          <m:t>λ</m:t>
                        </m:r>
                        <m:r>
                          <m:rPr>
                            <m:nor/>
                          </m:rPr>
                          <a:rPr lang="el-GR" sz="2000" dirty="0"/>
                          <m:t>∆</m:t>
                        </m:r>
                        <m:r>
                          <m:rPr>
                            <m:nor/>
                          </m:rPr>
                          <a:rPr lang="en-US" sz="2000" dirty="0"/>
                          <m:t>t</m:t>
                        </m:r>
                        <m:sSub>
                          <m:sSubPr>
                            <m:ctrlPr>
                              <a:rPr lang="ar-IQ" sz="2000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ar-IQ" sz="2000" i="1">
                                <a:latin typeface="Cambria Math"/>
                              </a:rPr>
                              <m:t> </m:t>
                            </m:r>
                            <m:r>
                              <a:rPr lang="en-US" sz="2000" i="1">
                                <a:latin typeface="Cambria Math"/>
                              </a:rPr>
                              <m:t>𝑃</m:t>
                            </m:r>
                          </m:e>
                          <m:sub>
                            <m:r>
                              <a:rPr lang="en-US" sz="2000" i="1">
                                <a:latin typeface="Cambria Math"/>
                              </a:rPr>
                              <m:t>0</m:t>
                            </m:r>
                            <m:r>
                              <a:rPr lang="en-US" sz="2000" i="1">
                                <a:latin typeface="Cambria Math"/>
                              </a:rPr>
                              <m:t> </m:t>
                            </m:r>
                          </m:sub>
                        </m:sSub>
                        <m:r>
                          <m:rPr>
                            <m:nor/>
                          </m:rPr>
                          <a:rPr lang="en-US" sz="2000" dirty="0"/>
                          <m:t>(</m:t>
                        </m:r>
                        <m:r>
                          <a:rPr lang="en-US" sz="2000" i="1">
                            <a:latin typeface="Cambria Math"/>
                          </a:rPr>
                          <m:t>𝑡</m:t>
                        </m:r>
                        <m:r>
                          <a:rPr lang="en-US" sz="2000" i="1">
                            <a:latin typeface="Cambria Math"/>
                          </a:rPr>
                          <m:t>)</m:t>
                        </m:r>
                      </m:num>
                      <m:den>
                        <m:r>
                          <m:rPr>
                            <m:nor/>
                          </m:rPr>
                          <a:rPr lang="el-GR" sz="2000" dirty="0"/>
                          <m:t>∆</m:t>
                        </m:r>
                        <m:r>
                          <m:rPr>
                            <m:nor/>
                          </m:rPr>
                          <a:rPr lang="en-US" sz="2000" dirty="0"/>
                          <m:t>t</m:t>
                        </m:r>
                      </m:den>
                    </m:f>
                    <m:r>
                      <a:rPr lang="en-US" sz="2000" b="0" i="1" dirty="0" smtClean="0">
                        <a:latin typeface="Cambria Math"/>
                      </a:rPr>
                      <m:t>)</m:t>
                    </m:r>
                    <m:r>
                      <a:rPr lang="ar-IQ" sz="2000" i="1">
                        <a:latin typeface="Cambria Math"/>
                      </a:rPr>
                      <m:t>−</m:t>
                    </m:r>
                    <m:limLow>
                      <m:limLowPr>
                        <m:ctrlPr>
                          <a:rPr lang="en-US" sz="2000" i="1">
                            <a:latin typeface="Cambria Math"/>
                          </a:rPr>
                        </m:ctrlPr>
                      </m:limLowPr>
                      <m:e>
                        <m:r>
                          <m:rPr>
                            <m:sty m:val="p"/>
                          </m:rPr>
                          <a:rPr lang="en-US" sz="2000">
                            <a:latin typeface="Cambria Math"/>
                          </a:rPr>
                          <m:t>lim</m:t>
                        </m:r>
                      </m:e>
                      <m:lim>
                        <m:r>
                          <m:rPr>
                            <m:nor/>
                          </m:rPr>
                          <a:rPr lang="el-GR" sz="2000" dirty="0"/>
                          <m:t>∆</m:t>
                        </m:r>
                        <m:r>
                          <m:rPr>
                            <m:nor/>
                          </m:rPr>
                          <a:rPr lang="en-US" sz="2000" dirty="0"/>
                          <m:t>t</m:t>
                        </m:r>
                        <m:r>
                          <a:rPr lang="en-US" sz="2000" i="1" dirty="0">
                            <a:latin typeface="Cambria Math"/>
                            <a:ea typeface="Cambria Math"/>
                          </a:rPr>
                          <m:t>→</m:t>
                        </m:r>
                        <m:r>
                          <a:rPr lang="en-US" sz="2000" i="1" dirty="0">
                            <a:latin typeface="Cambria Math"/>
                            <a:ea typeface="Cambria Math"/>
                          </a:rPr>
                          <m:t>0</m:t>
                        </m:r>
                      </m:lim>
                    </m:limLow>
                    <m:f>
                      <m:fPr>
                        <m:ctrlPr>
                          <a:rPr lang="ar-IQ" sz="2000" i="1">
                            <a:latin typeface="Cambria Math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US" sz="2000" dirty="0"/>
                          <m:t>0</m:t>
                        </m:r>
                        <m:r>
                          <m:rPr>
                            <m:nor/>
                          </m:rPr>
                          <a:rPr lang="en-US" sz="2000" dirty="0"/>
                          <m:t>(</m:t>
                        </m:r>
                        <m:r>
                          <m:rPr>
                            <m:nor/>
                          </m:rPr>
                          <a:rPr lang="el-GR" sz="2000" dirty="0"/>
                          <m:t>∆</m:t>
                        </m:r>
                        <m:r>
                          <m:rPr>
                            <m:nor/>
                          </m:rPr>
                          <a:rPr lang="en-US" sz="2000" dirty="0"/>
                          <m:t>t</m:t>
                        </m:r>
                        <m:r>
                          <m:rPr>
                            <m:nor/>
                          </m:rPr>
                          <a:rPr lang="en-US" sz="2000" dirty="0"/>
                          <m:t>)</m:t>
                        </m:r>
                        <m:sSub>
                          <m:sSubPr>
                            <m:ctrlPr>
                              <a:rPr lang="ar-IQ" sz="2000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sz="2000" i="1">
                                <a:latin typeface="Cambria Math"/>
                              </a:rPr>
                              <m:t>𝑃</m:t>
                            </m:r>
                          </m:e>
                          <m:sub>
                            <m:r>
                              <a:rPr lang="en-US" sz="2000" i="1">
                                <a:latin typeface="Cambria Math"/>
                              </a:rPr>
                              <m:t>0</m:t>
                            </m:r>
                            <m:r>
                              <a:rPr lang="en-US" sz="2000" i="1">
                                <a:latin typeface="Cambria Math"/>
                              </a:rPr>
                              <m:t> </m:t>
                            </m:r>
                          </m:sub>
                        </m:sSub>
                        <m:r>
                          <m:rPr>
                            <m:nor/>
                          </m:rPr>
                          <a:rPr lang="en-US" sz="2000" dirty="0"/>
                          <m:t>(</m:t>
                        </m:r>
                        <m:r>
                          <a:rPr lang="en-US" sz="2000" i="1">
                            <a:latin typeface="Cambria Math"/>
                          </a:rPr>
                          <m:t>𝑡</m:t>
                        </m:r>
                        <m:r>
                          <a:rPr lang="en-US" sz="2000" i="1">
                            <a:latin typeface="Cambria Math"/>
                          </a:rPr>
                          <m:t>)</m:t>
                        </m:r>
                      </m:num>
                      <m:den>
                        <m:r>
                          <m:rPr>
                            <m:nor/>
                          </m:rPr>
                          <a:rPr lang="el-GR" sz="2000" dirty="0"/>
                          <m:t>∆</m:t>
                        </m:r>
                        <m:r>
                          <m:rPr>
                            <m:nor/>
                          </m:rPr>
                          <a:rPr lang="en-US" sz="2000" dirty="0"/>
                          <m:t>t</m:t>
                        </m:r>
                      </m:den>
                    </m:f>
                  </m:oMath>
                </a14:m>
                <a:r>
                  <a:rPr lang="en-US" sz="2400" dirty="0" smtClean="0"/>
                  <a:t>      </a:t>
                </a:r>
                <a:r>
                  <a:rPr lang="ar-IQ" sz="2400" dirty="0"/>
                  <a:t>اخذ الغاية </a:t>
                </a:r>
                <a:r>
                  <a:rPr lang="ar-IQ" sz="2400" dirty="0" smtClean="0"/>
                  <a:t>للطرفين</a:t>
                </a:r>
                <a:endParaRPr lang="en-US" sz="2000" dirty="0" smtClean="0"/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sz="2400" i="1" smtClean="0">
                            <a:latin typeface="Cambria Math"/>
                          </a:rPr>
                          <m:t>Ṕ</m:t>
                        </m:r>
                      </m:e>
                      <m:sub>
                        <m:r>
                          <a:rPr lang="en-US" sz="2400" b="0" i="1" smtClean="0">
                            <a:latin typeface="Cambria Math"/>
                          </a:rPr>
                          <m:t>0</m:t>
                        </m:r>
                      </m:sub>
                    </m:sSub>
                    <m:r>
                      <m:rPr>
                        <m:nor/>
                      </m:rPr>
                      <a:rPr lang="en-US" sz="2400" dirty="0"/>
                      <m:t>(</m:t>
                    </m:r>
                    <m:r>
                      <a:rPr lang="en-US" sz="2400" i="1">
                        <a:latin typeface="Cambria Math"/>
                      </a:rPr>
                      <m:t>𝑡</m:t>
                    </m:r>
                    <m:r>
                      <a:rPr lang="en-US" sz="2400" i="1">
                        <a:latin typeface="Cambria Math"/>
                      </a:rPr>
                      <m:t>)</m:t>
                    </m:r>
                  </m:oMath>
                </a14:m>
                <a:r>
                  <a:rPr lang="en-US" sz="2400" dirty="0" smtClean="0"/>
                  <a:t>= -</a:t>
                </a:r>
                <a:r>
                  <a:rPr lang="el-GR" sz="2400" dirty="0" smtClean="0"/>
                  <a:t>λ</a:t>
                </a:r>
                <a:r>
                  <a:rPr lang="en-US" sz="2400" dirty="0" smtClean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ar-IQ" sz="2400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sz="2400" i="1">
                            <a:latin typeface="Cambria Math"/>
                          </a:rPr>
                          <m:t>𝑃</m:t>
                        </m:r>
                      </m:e>
                      <m:sub>
                        <m:r>
                          <a:rPr lang="en-US" sz="2400" i="1">
                            <a:latin typeface="Cambria Math"/>
                          </a:rPr>
                          <m:t>0</m:t>
                        </m:r>
                        <m:r>
                          <a:rPr lang="en-US" sz="2400" i="1">
                            <a:latin typeface="Cambria Math"/>
                          </a:rPr>
                          <m:t> </m:t>
                        </m:r>
                      </m:sub>
                    </m:sSub>
                    <m:r>
                      <m:rPr>
                        <m:nor/>
                      </m:rPr>
                      <a:rPr lang="en-US" sz="2400" dirty="0"/>
                      <m:t>(</m:t>
                    </m:r>
                    <m:r>
                      <a:rPr lang="en-US" sz="2400" i="1">
                        <a:latin typeface="Cambria Math"/>
                      </a:rPr>
                      <m:t>𝑡</m:t>
                    </m:r>
                    <m:r>
                      <a:rPr lang="en-US" sz="2400" i="1">
                        <a:latin typeface="Cambria Math"/>
                      </a:rPr>
                      <m:t>)</m:t>
                    </m:r>
                  </m:oMath>
                </a14:m>
                <a:endParaRPr lang="en-US" sz="2400" dirty="0" smtClean="0"/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sz="2400" i="1">
                            <a:latin typeface="Cambria Math"/>
                          </a:rPr>
                          <m:t>Ṕ</m:t>
                        </m:r>
                      </m:e>
                      <m:sub>
                        <m:r>
                          <a:rPr lang="en-US" sz="2400" i="1">
                            <a:latin typeface="Cambria Math"/>
                          </a:rPr>
                          <m:t>0</m:t>
                        </m:r>
                      </m:sub>
                    </m:sSub>
                    <m:r>
                      <m:rPr>
                        <m:nor/>
                      </m:rPr>
                      <a:rPr lang="en-US" sz="2400" dirty="0"/>
                      <m:t>(</m:t>
                    </m:r>
                    <m:r>
                      <a:rPr lang="en-US" sz="2400" i="1">
                        <a:latin typeface="Cambria Math"/>
                      </a:rPr>
                      <m:t>𝑡</m:t>
                    </m:r>
                    <m:r>
                      <a:rPr lang="en-US" sz="2400" i="1">
                        <a:latin typeface="Cambria Math"/>
                      </a:rPr>
                      <m:t>)</m:t>
                    </m:r>
                  </m:oMath>
                </a14:m>
                <a:r>
                  <a:rPr lang="en-US" sz="2400" dirty="0" smtClean="0"/>
                  <a:t>+</a:t>
                </a:r>
                <a:r>
                  <a:rPr lang="el-GR" sz="2400" dirty="0"/>
                  <a:t>λ</a:t>
                </a:r>
                <a:r>
                  <a:rPr lang="en-US" sz="2400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ar-IQ" sz="2400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sz="2400" i="1">
                            <a:latin typeface="Cambria Math"/>
                          </a:rPr>
                          <m:t>𝑃</m:t>
                        </m:r>
                      </m:e>
                      <m:sub>
                        <m:r>
                          <a:rPr lang="en-US" sz="2400" i="1">
                            <a:latin typeface="Cambria Math"/>
                          </a:rPr>
                          <m:t>0</m:t>
                        </m:r>
                        <m:r>
                          <a:rPr lang="en-US" sz="2400" i="1">
                            <a:latin typeface="Cambria Math"/>
                          </a:rPr>
                          <m:t> </m:t>
                        </m:r>
                      </m:sub>
                    </m:sSub>
                    <m:r>
                      <m:rPr>
                        <m:nor/>
                      </m:rPr>
                      <a:rPr lang="en-US" sz="2400" dirty="0"/>
                      <m:t>(</m:t>
                    </m:r>
                    <m:r>
                      <a:rPr lang="en-US" sz="2400" i="1">
                        <a:latin typeface="Cambria Math"/>
                      </a:rPr>
                      <m:t>𝑡</m:t>
                    </m:r>
                    <m:r>
                      <a:rPr lang="en-US" sz="2400" i="1">
                        <a:latin typeface="Cambria Math"/>
                      </a:rPr>
                      <m:t>)</m:t>
                    </m:r>
                    <m:r>
                      <a:rPr lang="en-US" sz="2400" b="0" i="1" smtClean="0">
                        <a:latin typeface="Cambria Math"/>
                      </a:rPr>
                      <m:t>=</m:t>
                    </m:r>
                    <m:r>
                      <a:rPr lang="en-US" sz="2400" b="0" i="1" smtClean="0">
                        <a:latin typeface="Cambria Math"/>
                      </a:rPr>
                      <m:t>0</m:t>
                    </m:r>
                  </m:oMath>
                </a14:m>
                <a:endParaRPr lang="en-US" sz="2400" b="0" dirty="0" smtClean="0"/>
              </a:p>
              <a:p>
                <a:pPr marL="0" indent="0" algn="r" rtl="1">
                  <a:buNone/>
                </a:pPr>
                <a:r>
                  <a:rPr lang="en-US" sz="2400" dirty="0" smtClean="0"/>
                  <a:t> </a:t>
                </a:r>
                <a:r>
                  <a:rPr lang="ar-IQ" sz="2400" dirty="0" smtClean="0"/>
                  <a:t>نضرب طرفي المعادلة في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ar-IQ" sz="240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latin typeface="Cambria Math"/>
                          </a:rPr>
                          <m:t>𝑒</m:t>
                        </m:r>
                      </m:e>
                      <m:sup>
                        <m:r>
                          <m:rPr>
                            <m:sty m:val="p"/>
                          </m:rPr>
                          <a:rPr lang="el-GR" sz="2400" i="1" smtClean="0">
                            <a:latin typeface="Cambria Math"/>
                          </a:rPr>
                          <m:t>λ</m:t>
                        </m:r>
                        <m:r>
                          <a:rPr lang="en-US" sz="2400" b="0" i="1" smtClean="0">
                            <a:latin typeface="Cambria Math"/>
                          </a:rPr>
                          <m:t>𝑡</m:t>
                        </m:r>
                      </m:sup>
                    </m:sSup>
                  </m:oMath>
                </a14:m>
                <a:r>
                  <a:rPr lang="en-US" sz="2400" dirty="0" smtClean="0"/>
                  <a:t> </a:t>
                </a:r>
                <a:r>
                  <a:rPr lang="ar-IQ" sz="2400" dirty="0" smtClean="0"/>
                  <a:t> نحصل على: 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sz="2400" i="1">
                            <a:latin typeface="Cambria Math"/>
                          </a:rPr>
                          <m:t>Ṕ</m:t>
                        </m:r>
                      </m:e>
                      <m:sub>
                        <m:r>
                          <a:rPr lang="en-US" sz="2400" i="1">
                            <a:latin typeface="Cambria Math"/>
                          </a:rPr>
                          <m:t>0</m:t>
                        </m:r>
                      </m:sub>
                    </m:sSub>
                    <m:r>
                      <m:rPr>
                        <m:nor/>
                      </m:rPr>
                      <a:rPr lang="en-US" sz="2400" dirty="0"/>
                      <m:t>(</m:t>
                    </m:r>
                    <m:r>
                      <a:rPr lang="en-US" sz="2400" i="1">
                        <a:latin typeface="Cambria Math"/>
                      </a:rPr>
                      <m:t>𝑡</m:t>
                    </m:r>
                    <m:r>
                      <a:rPr lang="en-US" sz="2400" i="1">
                        <a:latin typeface="Cambria Math"/>
                      </a:rPr>
                      <m:t>) </m:t>
                    </m:r>
                    <m:sSup>
                      <m:sSupPr>
                        <m:ctrlPr>
                          <a:rPr lang="ar-IQ" sz="2400" i="1">
                            <a:latin typeface="Cambria Math"/>
                          </a:rPr>
                        </m:ctrlPr>
                      </m:sSupPr>
                      <m:e>
                        <m:r>
                          <a:rPr lang="en-US" sz="2400" i="1">
                            <a:latin typeface="Cambria Math"/>
                          </a:rPr>
                          <m:t>𝑒</m:t>
                        </m:r>
                      </m:e>
                      <m:sup>
                        <m:r>
                          <m:rPr>
                            <m:sty m:val="p"/>
                          </m:rPr>
                          <a:rPr lang="el-GR" sz="2400" i="1">
                            <a:latin typeface="Cambria Math"/>
                          </a:rPr>
                          <m:t>λ</m:t>
                        </m:r>
                        <m:r>
                          <a:rPr lang="en-US" sz="2400" i="1">
                            <a:latin typeface="Cambria Math"/>
                          </a:rPr>
                          <m:t>𝑡</m:t>
                        </m:r>
                      </m:sup>
                    </m:sSup>
                  </m:oMath>
                </a14:m>
                <a:r>
                  <a:rPr lang="en-US" sz="2400" dirty="0"/>
                  <a:t> +</a:t>
                </a:r>
                <a:r>
                  <a:rPr lang="el-GR" sz="2400" dirty="0"/>
                  <a:t>λ</a:t>
                </a:r>
                <a:r>
                  <a:rPr lang="en-US" sz="2400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ar-IQ" sz="2400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sz="2400" i="1">
                            <a:latin typeface="Cambria Math"/>
                          </a:rPr>
                          <m:t>𝑃</m:t>
                        </m:r>
                      </m:e>
                      <m:sub>
                        <m:r>
                          <a:rPr lang="en-US" sz="2400" i="1">
                            <a:latin typeface="Cambria Math"/>
                          </a:rPr>
                          <m:t>0</m:t>
                        </m:r>
                        <m:r>
                          <a:rPr lang="en-US" sz="2400" i="1">
                            <a:latin typeface="Cambria Math"/>
                          </a:rPr>
                          <m:t> </m:t>
                        </m:r>
                      </m:sub>
                    </m:sSub>
                    <m:r>
                      <m:rPr>
                        <m:nor/>
                      </m:rPr>
                      <a:rPr lang="en-US" sz="2400" dirty="0"/>
                      <m:t>(</m:t>
                    </m:r>
                    <m:r>
                      <a:rPr lang="en-US" sz="2400" i="1">
                        <a:latin typeface="Cambria Math"/>
                      </a:rPr>
                      <m:t>𝑡</m:t>
                    </m:r>
                    <m:r>
                      <a:rPr lang="en-US" sz="2400" i="1">
                        <a:latin typeface="Cambria Math"/>
                      </a:rPr>
                      <m:t>)</m:t>
                    </m:r>
                    <m:sSup>
                      <m:sSupPr>
                        <m:ctrlPr>
                          <a:rPr lang="ar-IQ" sz="2400" i="1">
                            <a:latin typeface="Cambria Math"/>
                          </a:rPr>
                        </m:ctrlPr>
                      </m:sSupPr>
                      <m:e>
                        <m:r>
                          <a:rPr lang="en-US" sz="2400" i="1">
                            <a:latin typeface="Cambria Math"/>
                          </a:rPr>
                          <m:t>𝑒</m:t>
                        </m:r>
                      </m:e>
                      <m:sup>
                        <m:r>
                          <m:rPr>
                            <m:sty m:val="p"/>
                          </m:rPr>
                          <a:rPr lang="el-GR" sz="2400" i="1">
                            <a:latin typeface="Cambria Math"/>
                          </a:rPr>
                          <m:t>λ</m:t>
                        </m:r>
                        <m:r>
                          <a:rPr lang="en-US" sz="2400" i="1">
                            <a:latin typeface="Cambria Math"/>
                          </a:rPr>
                          <m:t>𝑡</m:t>
                        </m:r>
                      </m:sup>
                    </m:sSup>
                    <m:r>
                      <a:rPr lang="en-US" sz="2400" i="1">
                        <a:latin typeface="Cambria Math"/>
                      </a:rPr>
                      <m:t>=</m:t>
                    </m:r>
                    <m:r>
                      <a:rPr lang="en-US" sz="2400" i="1">
                        <a:latin typeface="Cambria Math"/>
                      </a:rPr>
                      <m:t>0</m:t>
                    </m:r>
                  </m:oMath>
                </a14:m>
                <a:endParaRPr lang="en-US" sz="2400" dirty="0"/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ar-IQ" sz="2400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sz="2400" i="1">
                            <a:latin typeface="Cambria Math"/>
                          </a:rPr>
                          <m:t>𝑃</m:t>
                        </m:r>
                      </m:e>
                      <m:sub>
                        <m:r>
                          <a:rPr lang="en-US" sz="2400" i="1">
                            <a:latin typeface="Cambria Math"/>
                          </a:rPr>
                          <m:t>0</m:t>
                        </m:r>
                        <m:r>
                          <a:rPr lang="en-US" sz="2400" i="1">
                            <a:latin typeface="Cambria Math"/>
                          </a:rPr>
                          <m:t> </m:t>
                        </m:r>
                      </m:sub>
                    </m:sSub>
                    <m:r>
                      <m:rPr>
                        <m:nor/>
                      </m:rPr>
                      <a:rPr lang="en-US" sz="2400" dirty="0"/>
                      <m:t>(</m:t>
                    </m:r>
                    <m:r>
                      <a:rPr lang="en-US" sz="2400" i="1">
                        <a:latin typeface="Cambria Math"/>
                      </a:rPr>
                      <m:t>𝑡</m:t>
                    </m:r>
                    <m:r>
                      <a:rPr lang="en-US" sz="2400" i="1">
                        <a:latin typeface="Cambria Math"/>
                      </a:rPr>
                      <m:t>)</m:t>
                    </m:r>
                    <m:sSup>
                      <m:sSupPr>
                        <m:ctrlPr>
                          <a:rPr lang="ar-IQ" sz="2400" i="1">
                            <a:latin typeface="Cambria Math"/>
                          </a:rPr>
                        </m:ctrlPr>
                      </m:sSupPr>
                      <m:e>
                        <m:r>
                          <a:rPr lang="en-US" sz="2400" i="1">
                            <a:latin typeface="Cambria Math"/>
                          </a:rPr>
                          <m:t>𝑒</m:t>
                        </m:r>
                      </m:e>
                      <m:sup>
                        <m:r>
                          <m:rPr>
                            <m:sty m:val="p"/>
                          </m:rPr>
                          <a:rPr lang="el-GR" sz="2400" i="1">
                            <a:latin typeface="Cambria Math"/>
                          </a:rPr>
                          <m:t>λ</m:t>
                        </m:r>
                        <m:r>
                          <a:rPr lang="en-US" sz="2400" i="1">
                            <a:latin typeface="Cambria Math"/>
                          </a:rPr>
                          <m:t>𝑡</m:t>
                        </m:r>
                      </m:sup>
                    </m:sSup>
                    <m:r>
                      <a:rPr lang="en-US" sz="2400" i="1">
                        <a:latin typeface="Cambria Math"/>
                      </a:rPr>
                      <m:t>=</m:t>
                    </m:r>
                    <m:r>
                      <a:rPr lang="en-US" sz="2400" b="0" i="1" smtClean="0">
                        <a:latin typeface="Cambria Math"/>
                      </a:rPr>
                      <m:t>𝐶</m:t>
                    </m:r>
                  </m:oMath>
                </a14:m>
                <a:r>
                  <a:rPr lang="en-US" sz="2400" dirty="0" smtClean="0"/>
                  <a:t>                            Let C=1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ar-IQ" sz="2400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sz="2400" i="1">
                            <a:latin typeface="Cambria Math"/>
                          </a:rPr>
                          <m:t>𝑃</m:t>
                        </m:r>
                      </m:e>
                      <m:sub>
                        <m:r>
                          <a:rPr lang="en-US" sz="2400" i="1">
                            <a:latin typeface="Cambria Math"/>
                          </a:rPr>
                          <m:t>0</m:t>
                        </m:r>
                        <m:r>
                          <a:rPr lang="en-US" sz="2400" i="1">
                            <a:latin typeface="Cambria Math"/>
                          </a:rPr>
                          <m:t> </m:t>
                        </m:r>
                      </m:sub>
                    </m:sSub>
                    <m:r>
                      <m:rPr>
                        <m:nor/>
                      </m:rPr>
                      <a:rPr lang="en-US" sz="2400" dirty="0"/>
                      <m:t>(</m:t>
                    </m:r>
                    <m:r>
                      <a:rPr lang="en-US" sz="2400" i="1">
                        <a:latin typeface="Cambria Math"/>
                      </a:rPr>
                      <m:t>𝑡</m:t>
                    </m:r>
                    <m:r>
                      <a:rPr lang="en-US" sz="2400" i="1">
                        <a:latin typeface="Cambria Math"/>
                      </a:rPr>
                      <m:t>) =</m:t>
                    </m:r>
                    <m:sSup>
                      <m:sSupPr>
                        <m:ctrlPr>
                          <a:rPr lang="ar-IQ" sz="2400" i="1">
                            <a:latin typeface="Cambria Math"/>
                          </a:rPr>
                        </m:ctrlPr>
                      </m:sSupPr>
                      <m:e>
                        <m:r>
                          <a:rPr lang="en-US" sz="2400" i="1">
                            <a:latin typeface="Cambria Math"/>
                          </a:rPr>
                          <m:t>𝑒</m:t>
                        </m:r>
                      </m:e>
                      <m:sup>
                        <m:r>
                          <a:rPr lang="en-US" sz="2400" b="0" i="1" smtClean="0">
                            <a:latin typeface="Cambria Math"/>
                          </a:rPr>
                          <m:t>−</m:t>
                        </m:r>
                        <m:r>
                          <m:rPr>
                            <m:sty m:val="p"/>
                          </m:rPr>
                          <a:rPr lang="el-GR" sz="2400" i="1">
                            <a:latin typeface="Cambria Math"/>
                          </a:rPr>
                          <m:t>λ</m:t>
                        </m:r>
                        <m:r>
                          <a:rPr lang="en-US" sz="2400" i="1">
                            <a:latin typeface="Cambria Math"/>
                          </a:rPr>
                          <m:t>𝑡</m:t>
                        </m:r>
                      </m:sup>
                    </m:sSup>
                  </m:oMath>
                </a14:m>
                <a:r>
                  <a:rPr lang="en-US" sz="2400" dirty="0" smtClean="0"/>
                  <a:t>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i="1" dirty="0" smtClean="0">
                            <a:latin typeface="Cambria Math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ar-IQ" sz="2400" i="1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sz="2400" i="1">
                                <a:latin typeface="Cambria Math"/>
                              </a:rPr>
                              <m:t>𝑒</m:t>
                            </m:r>
                          </m:e>
                          <m:sup>
                            <m:r>
                              <a:rPr lang="en-US" sz="2400" i="1">
                                <a:latin typeface="Cambria Math"/>
                              </a:rPr>
                              <m:t>−</m:t>
                            </m:r>
                            <m:r>
                              <m:rPr>
                                <m:sty m:val="p"/>
                              </m:rPr>
                              <a:rPr lang="el-GR" sz="2400" i="1">
                                <a:latin typeface="Cambria Math"/>
                              </a:rPr>
                              <m:t>λ</m:t>
                            </m:r>
                            <m:r>
                              <a:rPr lang="en-US" sz="2400" i="1">
                                <a:latin typeface="Cambria Math"/>
                              </a:rPr>
                              <m:t>𝑡</m:t>
                            </m:r>
                          </m:sup>
                        </m:sSup>
                        <m:r>
                          <a:rPr lang="en-US" sz="2400" b="0" i="1" smtClean="0">
                            <a:latin typeface="Cambria Math"/>
                          </a:rPr>
                          <m:t> (</m:t>
                        </m:r>
                        <m:sSup>
                          <m:sSupPr>
                            <m:ctrlPr>
                              <a:rPr lang="en-US" sz="2400" b="0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m:rPr>
                                <m:sty m:val="p"/>
                              </m:rPr>
                              <a:rPr lang="el-GR" sz="2400" b="0" i="1" smtClean="0">
                                <a:latin typeface="Cambria Math"/>
                              </a:rPr>
                              <m:t>λ</m:t>
                            </m:r>
                            <m:r>
                              <m:rPr>
                                <m:sty m:val="p"/>
                              </m:rPr>
                              <a:rPr lang="en-US" sz="2400" b="0" i="1" smtClean="0">
                                <a:latin typeface="Cambria Math"/>
                              </a:rPr>
                              <m:t>t</m:t>
                            </m:r>
                            <m:r>
                              <a:rPr lang="en-US" sz="2400" b="0" i="1" smtClean="0">
                                <a:latin typeface="Cambria Math"/>
                              </a:rPr>
                              <m:t>)</m:t>
                            </m:r>
                          </m:e>
                          <m:sup>
                            <m:r>
                              <a:rPr lang="en-US" sz="2400" b="0" i="1" smtClean="0">
                                <a:latin typeface="Cambria Math"/>
                              </a:rPr>
                              <m:t>0</m:t>
                            </m:r>
                          </m:sup>
                        </m:sSup>
                      </m:num>
                      <m:den>
                        <m:r>
                          <a:rPr lang="en-US" sz="2400" b="0" i="1" dirty="0" smtClean="0">
                            <a:latin typeface="Cambria Math"/>
                          </a:rPr>
                          <m:t>0</m:t>
                        </m:r>
                        <m:r>
                          <a:rPr lang="en-US" sz="2400" b="0" i="1" dirty="0" smtClean="0">
                            <a:latin typeface="Cambria Math"/>
                          </a:rPr>
                          <m:t>!</m:t>
                        </m:r>
                      </m:den>
                    </m:f>
                  </m:oMath>
                </a14:m>
                <a:r>
                  <a:rPr lang="en-US" sz="2400" dirty="0" smtClean="0"/>
                  <a:t>   ; n=0</a:t>
                </a:r>
              </a:p>
              <a:p>
                <a:pPr marL="0" indent="0">
                  <a:buNone/>
                </a:pPr>
                <a:r>
                  <a:rPr lang="he-IL" sz="2400" dirty="0" smtClean="0"/>
                  <a:t>؞</a:t>
                </a:r>
                <a:r>
                  <a:rPr lang="en-US" sz="2400" dirty="0" smtClean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ar-IQ" sz="2400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sz="2400" i="1">
                            <a:latin typeface="Cambria Math"/>
                          </a:rPr>
                          <m:t>𝑃</m:t>
                        </m:r>
                      </m:e>
                      <m:sub>
                        <m:r>
                          <a:rPr lang="en-US" sz="2400" i="1">
                            <a:latin typeface="Cambria Math"/>
                          </a:rPr>
                          <m:t>0</m:t>
                        </m:r>
                        <m:r>
                          <a:rPr lang="en-US" sz="2400" i="1">
                            <a:latin typeface="Cambria Math"/>
                          </a:rPr>
                          <m:t> </m:t>
                        </m:r>
                      </m:sub>
                    </m:sSub>
                    <m:r>
                      <m:rPr>
                        <m:nor/>
                      </m:rPr>
                      <a:rPr lang="en-US" sz="2400" dirty="0"/>
                      <m:t>(</m:t>
                    </m:r>
                    <m:r>
                      <a:rPr lang="en-US" sz="2400" i="1">
                        <a:latin typeface="Cambria Math"/>
                      </a:rPr>
                      <m:t>𝑡</m:t>
                    </m:r>
                    <m:r>
                      <a:rPr lang="en-US" sz="2400" i="1">
                        <a:latin typeface="Cambria Math"/>
                      </a:rPr>
                      <m:t>) ∼</m:t>
                    </m:r>
                    <m:r>
                      <a:rPr lang="en-US" sz="2400" b="0" i="1" smtClean="0">
                        <a:latin typeface="Cambria Math"/>
                      </a:rPr>
                      <m:t>𝑃𝑂</m:t>
                    </m:r>
                    <m:r>
                      <m:rPr>
                        <m:nor/>
                      </m:rPr>
                      <a:rPr lang="en-US" sz="2400" dirty="0"/>
                      <m:t>(</m:t>
                    </m:r>
                    <m:r>
                      <m:rPr>
                        <m:sty m:val="p"/>
                      </m:rPr>
                      <a:rPr lang="el-GR" sz="2400" i="1" dirty="0" smtClean="0">
                        <a:latin typeface="Cambria Math"/>
                      </a:rPr>
                      <m:t>λ</m:t>
                    </m:r>
                    <m:r>
                      <a:rPr lang="en-US" sz="2400" i="1">
                        <a:latin typeface="Cambria Math"/>
                      </a:rPr>
                      <m:t>𝑡</m:t>
                    </m:r>
                    <m:r>
                      <a:rPr lang="en-US" sz="2400" i="1">
                        <a:latin typeface="Cambria Math"/>
                      </a:rPr>
                      <m:t>) </m:t>
                    </m:r>
                  </m:oMath>
                </a14:m>
                <a:endParaRPr lang="en-US" sz="2400" dirty="0" smtClean="0"/>
              </a:p>
              <a:p>
                <a:pPr marL="0" indent="0" algn="r" rtl="1">
                  <a:buNone/>
                </a:pPr>
                <a:r>
                  <a:rPr lang="ar-IQ" sz="2400" dirty="0" smtClean="0"/>
                  <a:t>هذا يعني ان الدالة الاحتمالية لعملية الوصول تتبع توزيع بواسون بمعلمة 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US" sz="2400" dirty="0"/>
                      <m:t>(</m:t>
                    </m:r>
                    <m:r>
                      <m:rPr>
                        <m:sty m:val="p"/>
                      </m:rPr>
                      <a:rPr lang="el-GR" sz="2400" i="1" dirty="0">
                        <a:latin typeface="Cambria Math"/>
                      </a:rPr>
                      <m:t>λ</m:t>
                    </m:r>
                    <m:r>
                      <a:rPr lang="en-US" sz="2400" i="1">
                        <a:latin typeface="Cambria Math"/>
                      </a:rPr>
                      <m:t>𝑡</m:t>
                    </m:r>
                    <m:r>
                      <a:rPr lang="en-US" sz="2400" i="1">
                        <a:latin typeface="Cambria Math"/>
                      </a:rPr>
                      <m:t>) </m:t>
                    </m:r>
                  </m:oMath>
                </a14:m>
                <a:endParaRPr lang="en-US" sz="2400" dirty="0" smtClean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0" y="0"/>
                <a:ext cx="9144000" cy="6781800"/>
              </a:xfrm>
              <a:blipFill rotWithShape="1">
                <a:blip r:embed="rId2"/>
                <a:stretch>
                  <a:fillRect l="-1067" t="-809" r="-1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8523669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0" y="0"/>
                <a:ext cx="9144000" cy="6858000"/>
              </a:xfrm>
            </p:spPr>
            <p:txBody>
              <a:bodyPr>
                <a:normAutofit/>
              </a:bodyPr>
              <a:lstStyle/>
              <a:p>
                <a:pPr marL="0" indent="0" algn="just">
                  <a:buNone/>
                </a:pPr>
                <a:r>
                  <a:rPr lang="en-US" sz="2400" dirty="0" smtClean="0"/>
                  <a:t>If n&gt;0</a:t>
                </a:r>
                <a:endParaRPr lang="en-US" sz="2400" dirty="0"/>
              </a:p>
              <a:p>
                <a:pPr marL="0" indent="0" algn="just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ar-IQ" sz="2400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sz="2400" i="1">
                            <a:latin typeface="Cambria Math"/>
                          </a:rPr>
                          <m:t>𝑃</m:t>
                        </m:r>
                      </m:e>
                      <m:sub>
                        <m:r>
                          <a:rPr lang="en-US" sz="2400" b="0" i="1" smtClean="0">
                            <a:latin typeface="Cambria Math"/>
                          </a:rPr>
                          <m:t>𝑛</m:t>
                        </m:r>
                      </m:sub>
                    </m:sSub>
                    <m:r>
                      <a:rPr lang="en-US" sz="2400" i="1">
                        <a:latin typeface="Cambria Math"/>
                      </a:rPr>
                      <m:t>(</m:t>
                    </m:r>
                    <m:r>
                      <a:rPr lang="en-US" sz="2400" i="1">
                        <a:latin typeface="Cambria Math"/>
                      </a:rPr>
                      <m:t>𝑡</m:t>
                    </m:r>
                    <m:r>
                      <a:rPr lang="en-US" sz="2400" i="1">
                        <a:latin typeface="Cambria Math"/>
                      </a:rPr>
                      <m:t>+</m:t>
                    </m:r>
                    <m:r>
                      <m:rPr>
                        <m:nor/>
                      </m:rPr>
                      <a:rPr lang="el-GR" sz="2400" dirty="0"/>
                      <m:t>∆</m:t>
                    </m:r>
                    <m:r>
                      <m:rPr>
                        <m:nor/>
                      </m:rPr>
                      <a:rPr lang="en-US" sz="2400" dirty="0"/>
                      <m:t>t</m:t>
                    </m:r>
                    <m:r>
                      <a:rPr lang="en-US" sz="2400" i="1">
                        <a:latin typeface="Cambria Math"/>
                      </a:rPr>
                      <m:t>)</m:t>
                    </m:r>
                  </m:oMath>
                </a14:m>
                <a:r>
                  <a:rPr lang="en-US" sz="2400" dirty="0"/>
                  <a:t> = </a:t>
                </a:r>
                <a:r>
                  <a:rPr lang="en-US" sz="2400" dirty="0" smtClean="0"/>
                  <a:t>P[n(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/>
                      </a:rPr>
                      <m:t>𝑡</m:t>
                    </m:r>
                  </m:oMath>
                </a14:m>
                <a:r>
                  <a:rPr lang="en-US" sz="2400" dirty="0" smtClean="0"/>
                  <a:t>)=</a:t>
                </a:r>
                <a:r>
                  <a:rPr lang="en-US" sz="2400" dirty="0"/>
                  <a:t>n</a:t>
                </a:r>
                <a:r>
                  <a:rPr lang="en-US" sz="2400" dirty="0" smtClean="0"/>
                  <a:t>]</a:t>
                </a:r>
              </a:p>
              <a:p>
                <a:pPr marL="0" indent="0" algn="just">
                  <a:buNone/>
                </a:pPr>
                <a:endParaRPr lang="en-US" sz="2400" dirty="0" smtClean="0"/>
              </a:p>
              <a:p>
                <a:pPr marL="0" indent="0" algn="just">
                  <a:buNone/>
                </a:pPr>
                <a:endParaRPr lang="en-US" sz="2400" dirty="0"/>
              </a:p>
              <a:p>
                <a:pPr marL="0" indent="0" algn="just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ar-IQ" sz="2400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sz="2400" i="1">
                            <a:latin typeface="Cambria Math"/>
                          </a:rPr>
                          <m:t>𝑃</m:t>
                        </m:r>
                      </m:e>
                      <m:sub>
                        <m:r>
                          <a:rPr lang="en-US" sz="2400" i="1">
                            <a:latin typeface="Cambria Math"/>
                          </a:rPr>
                          <m:t>𝑛</m:t>
                        </m:r>
                      </m:sub>
                    </m:sSub>
                    <m:r>
                      <a:rPr lang="en-US" sz="2400" i="1">
                        <a:latin typeface="Cambria Math"/>
                      </a:rPr>
                      <m:t>(</m:t>
                    </m:r>
                    <m:r>
                      <a:rPr lang="en-US" sz="2400" i="1">
                        <a:latin typeface="Cambria Math"/>
                      </a:rPr>
                      <m:t>𝑡</m:t>
                    </m:r>
                    <m:r>
                      <a:rPr lang="en-US" sz="2400" i="1">
                        <a:latin typeface="Cambria Math"/>
                      </a:rPr>
                      <m:t>+</m:t>
                    </m:r>
                    <m:r>
                      <m:rPr>
                        <m:nor/>
                      </m:rPr>
                      <a:rPr lang="el-GR" sz="2400" dirty="0"/>
                      <m:t>∆</m:t>
                    </m:r>
                    <m:r>
                      <m:rPr>
                        <m:nor/>
                      </m:rPr>
                      <a:rPr lang="en-US" sz="2400" dirty="0"/>
                      <m:t>t</m:t>
                    </m:r>
                    <m:r>
                      <a:rPr lang="en-US" sz="2400" i="1">
                        <a:latin typeface="Cambria Math"/>
                      </a:rPr>
                      <m:t>)</m:t>
                    </m:r>
                  </m:oMath>
                </a14:m>
                <a:r>
                  <a:rPr lang="en-US" sz="2400" dirty="0"/>
                  <a:t> =</a:t>
                </a:r>
                <a:endParaRPr lang="en-US" sz="2400" dirty="0" smtClean="0"/>
              </a:p>
              <a:p>
                <a:pPr marL="0" indent="0" algn="just">
                  <a:buNone/>
                </a:pPr>
                <a:endParaRPr lang="en-US" sz="2400" dirty="0"/>
              </a:p>
              <a:p>
                <a:pPr marL="0" indent="0" algn="just">
                  <a:buNone/>
                </a:pPr>
                <a:endParaRPr lang="en-US" sz="2400" dirty="0" smtClean="0"/>
              </a:p>
              <a:p>
                <a:pPr marL="0" indent="0" algn="just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ar-IQ" sz="2400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sz="2400" i="1">
                            <a:latin typeface="Cambria Math"/>
                          </a:rPr>
                          <m:t>𝑃</m:t>
                        </m:r>
                      </m:e>
                      <m:sub>
                        <m:r>
                          <a:rPr lang="en-US" sz="2400" i="1">
                            <a:latin typeface="Cambria Math"/>
                          </a:rPr>
                          <m:t>𝑛</m:t>
                        </m:r>
                      </m:sub>
                    </m:sSub>
                    <m:r>
                      <a:rPr lang="en-US" sz="2400" i="1">
                        <a:latin typeface="Cambria Math"/>
                      </a:rPr>
                      <m:t>(</m:t>
                    </m:r>
                    <m:r>
                      <a:rPr lang="en-US" sz="2400" i="1">
                        <a:latin typeface="Cambria Math"/>
                      </a:rPr>
                      <m:t>𝑡</m:t>
                    </m:r>
                    <m:r>
                      <a:rPr lang="en-US" sz="2400" i="1">
                        <a:latin typeface="Cambria Math"/>
                      </a:rPr>
                      <m:t>+</m:t>
                    </m:r>
                    <m:r>
                      <m:rPr>
                        <m:nor/>
                      </m:rPr>
                      <a:rPr lang="el-GR" sz="2400" dirty="0"/>
                      <m:t>∆</m:t>
                    </m:r>
                    <m:r>
                      <m:rPr>
                        <m:nor/>
                      </m:rPr>
                      <a:rPr lang="en-US" sz="2400" dirty="0"/>
                      <m:t>t</m:t>
                    </m:r>
                    <m:r>
                      <a:rPr lang="en-US" sz="2400" i="1">
                        <a:latin typeface="Cambria Math"/>
                      </a:rPr>
                      <m:t>)</m:t>
                    </m:r>
                  </m:oMath>
                </a14:m>
                <a:r>
                  <a:rPr lang="en-US" sz="2400" dirty="0"/>
                  <a:t> = P[n(</a:t>
                </a:r>
                <a14:m>
                  <m:oMath xmlns:m="http://schemas.openxmlformats.org/officeDocument/2006/math">
                    <m:r>
                      <a:rPr lang="en-US" sz="2400" i="1">
                        <a:latin typeface="Cambria Math"/>
                      </a:rPr>
                      <m:t>𝑡</m:t>
                    </m:r>
                  </m:oMath>
                </a14:m>
                <a:r>
                  <a:rPr lang="en-US" sz="2400" dirty="0" smtClean="0"/>
                  <a:t>)=n,</a:t>
                </a:r>
                <a:r>
                  <a:rPr lang="en-US" sz="2400" dirty="0"/>
                  <a:t> </a:t>
                </a:r>
                <a14:m>
                  <m:oMath xmlns:m="http://schemas.openxmlformats.org/officeDocument/2006/math">
                    <m:r>
                      <a:rPr lang="en-US" sz="2400" i="1">
                        <a:latin typeface="Cambria Math"/>
                      </a:rPr>
                      <m:t>𝑛</m:t>
                    </m:r>
                    <m:r>
                      <a:rPr lang="en-US" sz="2400" i="1">
                        <a:latin typeface="Cambria Math"/>
                      </a:rPr>
                      <m:t>(</m:t>
                    </m:r>
                    <m:r>
                      <a:rPr lang="en-US" sz="2400" i="1">
                        <a:latin typeface="Cambria Math"/>
                      </a:rPr>
                      <m:t>𝑡</m:t>
                    </m:r>
                    <m:r>
                      <a:rPr lang="en-US" sz="2400" i="1">
                        <a:latin typeface="Cambria Math"/>
                      </a:rPr>
                      <m:t>+</m:t>
                    </m:r>
                    <m:r>
                      <m:rPr>
                        <m:nor/>
                      </m:rPr>
                      <a:rPr lang="el-GR" sz="2400" dirty="0"/>
                      <m:t>∆</m:t>
                    </m:r>
                    <m:r>
                      <m:rPr>
                        <m:nor/>
                      </m:rPr>
                      <a:rPr lang="en-US" sz="2400" dirty="0"/>
                      <m:t>t</m:t>
                    </m:r>
                  </m:oMath>
                </a14:m>
                <a:r>
                  <a:rPr lang="en-US" sz="2400" dirty="0"/>
                  <a:t>)-n(t)=0</a:t>
                </a:r>
                <a:r>
                  <a:rPr lang="en-US" sz="2400" dirty="0" smtClean="0"/>
                  <a:t>]+</a:t>
                </a:r>
                <a:r>
                  <a:rPr lang="en-US" sz="2400" dirty="0"/>
                  <a:t> P[n(</a:t>
                </a:r>
                <a14:m>
                  <m:oMath xmlns:m="http://schemas.openxmlformats.org/officeDocument/2006/math">
                    <m:r>
                      <a:rPr lang="en-US" sz="2400" i="1">
                        <a:latin typeface="Cambria Math"/>
                      </a:rPr>
                      <m:t>𝑡</m:t>
                    </m:r>
                  </m:oMath>
                </a14:m>
                <a:r>
                  <a:rPr lang="en-US" sz="2400" dirty="0"/>
                  <a:t>)=</a:t>
                </a:r>
                <a:r>
                  <a:rPr lang="en-US" sz="2400" dirty="0" smtClean="0"/>
                  <a:t>n-1, </a:t>
                </a:r>
                <a14:m>
                  <m:oMath xmlns:m="http://schemas.openxmlformats.org/officeDocument/2006/math">
                    <m:r>
                      <a:rPr lang="en-US" sz="2400" i="1">
                        <a:latin typeface="Cambria Math"/>
                      </a:rPr>
                      <m:t>𝑛</m:t>
                    </m:r>
                    <m:r>
                      <a:rPr lang="en-US" sz="2400" i="1">
                        <a:latin typeface="Cambria Math"/>
                      </a:rPr>
                      <m:t>(</m:t>
                    </m:r>
                    <m:r>
                      <a:rPr lang="en-US" sz="2400" i="1">
                        <a:latin typeface="Cambria Math"/>
                      </a:rPr>
                      <m:t>𝑡</m:t>
                    </m:r>
                    <m:r>
                      <a:rPr lang="en-US" sz="2400" i="1">
                        <a:latin typeface="Cambria Math"/>
                      </a:rPr>
                      <m:t>+</m:t>
                    </m:r>
                    <m:r>
                      <m:rPr>
                        <m:nor/>
                      </m:rPr>
                      <a:rPr lang="el-GR" sz="2400" dirty="0"/>
                      <m:t>∆</m:t>
                    </m:r>
                    <m:r>
                      <m:rPr>
                        <m:nor/>
                      </m:rPr>
                      <a:rPr lang="en-US" sz="2400" dirty="0"/>
                      <m:t>t</m:t>
                    </m:r>
                  </m:oMath>
                </a14:m>
                <a:r>
                  <a:rPr lang="en-US" sz="2400" dirty="0"/>
                  <a:t>)-n(t</a:t>
                </a:r>
                <a:r>
                  <a:rPr lang="en-US" sz="2400" dirty="0" smtClean="0"/>
                  <a:t>)=1]+</a:t>
                </a:r>
              </a:p>
              <a:p>
                <a:pPr marL="0" indent="0" algn="just">
                  <a:buNone/>
                </a:pPr>
                <a:r>
                  <a:rPr lang="en-US" sz="2400" dirty="0"/>
                  <a:t> </a:t>
                </a:r>
                <a:r>
                  <a:rPr lang="en-US" sz="2400" dirty="0" smtClean="0"/>
                  <a:t>         	 </a:t>
                </a:r>
                <a:r>
                  <a:rPr lang="en-US" sz="2400" dirty="0"/>
                  <a:t>P[n(</a:t>
                </a:r>
                <a14:m>
                  <m:oMath xmlns:m="http://schemas.openxmlformats.org/officeDocument/2006/math">
                    <m:r>
                      <a:rPr lang="en-US" sz="2400" i="1">
                        <a:latin typeface="Cambria Math"/>
                      </a:rPr>
                      <m:t>𝑡</m:t>
                    </m:r>
                  </m:oMath>
                </a14:m>
                <a:r>
                  <a:rPr lang="en-US" sz="2400" dirty="0"/>
                  <a:t>)=</a:t>
                </a:r>
                <a:r>
                  <a:rPr lang="en-US" sz="2400" dirty="0" smtClean="0"/>
                  <a:t>n-2, </a:t>
                </a:r>
                <a14:m>
                  <m:oMath xmlns:m="http://schemas.openxmlformats.org/officeDocument/2006/math">
                    <m:r>
                      <a:rPr lang="en-US" sz="2400" i="1">
                        <a:latin typeface="Cambria Math"/>
                      </a:rPr>
                      <m:t>𝑛</m:t>
                    </m:r>
                    <m:r>
                      <a:rPr lang="en-US" sz="2400" i="1">
                        <a:latin typeface="Cambria Math"/>
                      </a:rPr>
                      <m:t>(</m:t>
                    </m:r>
                    <m:r>
                      <a:rPr lang="en-US" sz="2400" i="1">
                        <a:latin typeface="Cambria Math"/>
                      </a:rPr>
                      <m:t>𝑡</m:t>
                    </m:r>
                    <m:r>
                      <a:rPr lang="en-US" sz="2400" i="1">
                        <a:latin typeface="Cambria Math"/>
                      </a:rPr>
                      <m:t>+</m:t>
                    </m:r>
                    <m:r>
                      <m:rPr>
                        <m:nor/>
                      </m:rPr>
                      <a:rPr lang="el-GR" sz="2400" dirty="0"/>
                      <m:t>∆</m:t>
                    </m:r>
                    <m:r>
                      <m:rPr>
                        <m:nor/>
                      </m:rPr>
                      <a:rPr lang="en-US" sz="2400" dirty="0"/>
                      <m:t>t</m:t>
                    </m:r>
                  </m:oMath>
                </a14:m>
                <a:r>
                  <a:rPr lang="en-US" sz="2400" dirty="0"/>
                  <a:t>)-n(t</a:t>
                </a:r>
                <a:r>
                  <a:rPr lang="en-US" sz="2400" dirty="0" smtClean="0"/>
                  <a:t>)=2]+….+</a:t>
                </a:r>
                <a:r>
                  <a:rPr lang="en-US" sz="2400" dirty="0"/>
                  <a:t> P[n(</a:t>
                </a:r>
                <a14:m>
                  <m:oMath xmlns:m="http://schemas.openxmlformats.org/officeDocument/2006/math">
                    <m:r>
                      <a:rPr lang="en-US" sz="2400" i="1">
                        <a:latin typeface="Cambria Math"/>
                      </a:rPr>
                      <m:t>𝑡</m:t>
                    </m:r>
                  </m:oMath>
                </a14:m>
                <a:r>
                  <a:rPr lang="en-US" sz="2400" dirty="0" smtClean="0"/>
                  <a:t>)=0, </a:t>
                </a:r>
                <a14:m>
                  <m:oMath xmlns:m="http://schemas.openxmlformats.org/officeDocument/2006/math">
                    <m:r>
                      <a:rPr lang="en-US" sz="2400" i="1">
                        <a:latin typeface="Cambria Math"/>
                      </a:rPr>
                      <m:t>𝑛</m:t>
                    </m:r>
                    <m:r>
                      <a:rPr lang="en-US" sz="2400" i="1">
                        <a:latin typeface="Cambria Math"/>
                      </a:rPr>
                      <m:t>(</m:t>
                    </m:r>
                    <m:r>
                      <a:rPr lang="en-US" sz="2400" i="1">
                        <a:latin typeface="Cambria Math"/>
                      </a:rPr>
                      <m:t>𝑡</m:t>
                    </m:r>
                    <m:r>
                      <a:rPr lang="en-US" sz="2400" i="1">
                        <a:latin typeface="Cambria Math"/>
                      </a:rPr>
                      <m:t>+</m:t>
                    </m:r>
                    <m:r>
                      <m:rPr>
                        <m:nor/>
                      </m:rPr>
                      <a:rPr lang="el-GR" sz="2400" dirty="0"/>
                      <m:t>∆</m:t>
                    </m:r>
                    <m:r>
                      <m:rPr>
                        <m:nor/>
                      </m:rPr>
                      <a:rPr lang="en-US" sz="2400" dirty="0"/>
                      <m:t>t</m:t>
                    </m:r>
                  </m:oMath>
                </a14:m>
                <a:r>
                  <a:rPr lang="en-US" sz="2400" dirty="0"/>
                  <a:t>)-n(t</a:t>
                </a:r>
                <a:r>
                  <a:rPr lang="en-US" sz="2400" dirty="0" smtClean="0"/>
                  <a:t>)=n]</a:t>
                </a:r>
                <a:endParaRPr lang="en-US" sz="2400" dirty="0"/>
              </a:p>
              <a:p>
                <a:pPr marL="0" indent="0" algn="just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ar-IQ" sz="2400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sz="2400" i="1">
                            <a:latin typeface="Cambria Math"/>
                          </a:rPr>
                          <m:t>𝑃</m:t>
                        </m:r>
                      </m:e>
                      <m:sub>
                        <m:r>
                          <a:rPr lang="en-US" sz="2400" b="0" i="1" smtClean="0">
                            <a:latin typeface="Cambria Math"/>
                          </a:rPr>
                          <m:t>𝑛</m:t>
                        </m:r>
                      </m:sub>
                    </m:sSub>
                    <m:r>
                      <a:rPr lang="en-US" sz="2400" i="1">
                        <a:latin typeface="Cambria Math"/>
                      </a:rPr>
                      <m:t>(</m:t>
                    </m:r>
                    <m:r>
                      <a:rPr lang="en-US" sz="2400" i="1">
                        <a:latin typeface="Cambria Math"/>
                      </a:rPr>
                      <m:t>𝑡</m:t>
                    </m:r>
                    <m:r>
                      <a:rPr lang="en-US" sz="2400" i="1">
                        <a:latin typeface="Cambria Math"/>
                      </a:rPr>
                      <m:t>+</m:t>
                    </m:r>
                    <m:r>
                      <m:rPr>
                        <m:nor/>
                      </m:rPr>
                      <a:rPr lang="el-GR" sz="2400" dirty="0"/>
                      <m:t>∆</m:t>
                    </m:r>
                    <m:r>
                      <m:rPr>
                        <m:nor/>
                      </m:rPr>
                      <a:rPr lang="en-US" sz="2400" dirty="0"/>
                      <m:t>t</m:t>
                    </m:r>
                    <m:r>
                      <a:rPr lang="en-US" sz="2400" i="1">
                        <a:latin typeface="Cambria Math"/>
                      </a:rPr>
                      <m:t>)</m:t>
                    </m:r>
                  </m:oMath>
                </a14:m>
                <a:r>
                  <a:rPr lang="en-US" sz="2400" dirty="0"/>
                  <a:t> =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ar-IQ" sz="2400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sz="2400" i="1">
                            <a:latin typeface="Cambria Math"/>
                          </a:rPr>
                          <m:t>𝑃</m:t>
                        </m:r>
                      </m:e>
                      <m:sub>
                        <m:r>
                          <a:rPr lang="en-US" sz="2400" b="0" i="1" smtClean="0">
                            <a:latin typeface="Cambria Math"/>
                          </a:rPr>
                          <m:t>𝑛</m:t>
                        </m:r>
                        <m:r>
                          <a:rPr lang="en-US" sz="2400" i="1">
                            <a:latin typeface="Cambria Math"/>
                          </a:rPr>
                          <m:t> </m:t>
                        </m:r>
                      </m:sub>
                    </m:sSub>
                  </m:oMath>
                </a14:m>
                <a:r>
                  <a:rPr lang="en-US" sz="2400" dirty="0"/>
                  <a:t>(</a:t>
                </a:r>
                <a14:m>
                  <m:oMath xmlns:m="http://schemas.openxmlformats.org/officeDocument/2006/math">
                    <m:r>
                      <a:rPr lang="en-US" sz="2400" i="1">
                        <a:latin typeface="Cambria Math"/>
                      </a:rPr>
                      <m:t>𝑡</m:t>
                    </m:r>
                    <m:r>
                      <a:rPr lang="en-US" sz="2400" i="1">
                        <a:latin typeface="Cambria Math"/>
                      </a:rPr>
                      <m:t>) [</m:t>
                    </m:r>
                    <m:r>
                      <a:rPr lang="en-US" sz="2400" i="1">
                        <a:latin typeface="Cambria Math"/>
                      </a:rPr>
                      <m:t>1</m:t>
                    </m:r>
                    <m:r>
                      <a:rPr lang="en-US" sz="2400" i="1">
                        <a:latin typeface="Cambria Math"/>
                      </a:rPr>
                      <m:t>−</m:t>
                    </m:r>
                    <m:r>
                      <m:rPr>
                        <m:nor/>
                      </m:rPr>
                      <a:rPr lang="el-GR" sz="2400" dirty="0"/>
                      <m:t>λ</m:t>
                    </m:r>
                    <m:r>
                      <m:rPr>
                        <m:nor/>
                      </m:rPr>
                      <a:rPr lang="el-GR" sz="2400" dirty="0"/>
                      <m:t>∆</m:t>
                    </m:r>
                    <m:r>
                      <m:rPr>
                        <m:nor/>
                      </m:rPr>
                      <a:rPr lang="en-US" sz="2400" dirty="0"/>
                      <m:t>t</m:t>
                    </m:r>
                    <m:r>
                      <m:rPr>
                        <m:nor/>
                      </m:rPr>
                      <a:rPr lang="en-US" sz="2400" dirty="0"/>
                      <m:t>−</m:t>
                    </m:r>
                    <m:r>
                      <m:rPr>
                        <m:nor/>
                      </m:rPr>
                      <a:rPr lang="en-US" sz="2400" dirty="0"/>
                      <m:t>0</m:t>
                    </m:r>
                    <m:r>
                      <m:rPr>
                        <m:nor/>
                      </m:rPr>
                      <a:rPr lang="en-US" sz="2400" dirty="0"/>
                      <m:t>(</m:t>
                    </m:r>
                    <m:r>
                      <m:rPr>
                        <m:nor/>
                      </m:rPr>
                      <a:rPr lang="el-GR" sz="2400" dirty="0"/>
                      <m:t>∆</m:t>
                    </m:r>
                    <m:r>
                      <m:rPr>
                        <m:nor/>
                      </m:rPr>
                      <a:rPr lang="en-US" sz="2400" dirty="0"/>
                      <m:t>t</m:t>
                    </m:r>
                    <m:r>
                      <m:rPr>
                        <m:nor/>
                      </m:rPr>
                      <a:rPr lang="en-US" sz="2400" dirty="0"/>
                      <m:t>)</m:t>
                    </m:r>
                  </m:oMath>
                </a14:m>
                <a:r>
                  <a:rPr lang="en-US" sz="2400" dirty="0"/>
                  <a:t>]</a:t>
                </a:r>
                <a:r>
                  <a:rPr lang="en-US" sz="2400" dirty="0" smtClean="0"/>
                  <a:t>+</a:t>
                </a:r>
                <a:r>
                  <a:rPr lang="ar-IQ" sz="2400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ar-IQ" sz="2400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sz="2400" i="1">
                            <a:latin typeface="Cambria Math"/>
                          </a:rPr>
                          <m:t>𝑃</m:t>
                        </m:r>
                      </m:e>
                      <m:sub>
                        <m:r>
                          <a:rPr lang="en-US" sz="2400" i="1">
                            <a:latin typeface="Cambria Math"/>
                          </a:rPr>
                          <m:t>𝑛</m:t>
                        </m:r>
                        <m:r>
                          <a:rPr lang="en-US" sz="2400" b="0" i="1" smtClean="0">
                            <a:latin typeface="Cambria Math"/>
                          </a:rPr>
                          <m:t>−</m:t>
                        </m:r>
                        <m:r>
                          <a:rPr lang="en-US" sz="2400" b="0" i="1" smtClean="0">
                            <a:latin typeface="Cambria Math"/>
                          </a:rPr>
                          <m:t>1</m:t>
                        </m:r>
                        <m:r>
                          <a:rPr lang="en-US" sz="2400" i="1">
                            <a:latin typeface="Cambria Math"/>
                          </a:rPr>
                          <m:t> </m:t>
                        </m:r>
                      </m:sub>
                    </m:sSub>
                  </m:oMath>
                </a14:m>
                <a:r>
                  <a:rPr lang="en-US" sz="2400" dirty="0"/>
                  <a:t>(</a:t>
                </a:r>
                <a14:m>
                  <m:oMath xmlns:m="http://schemas.openxmlformats.org/officeDocument/2006/math">
                    <m:r>
                      <a:rPr lang="en-US" sz="2400" i="1">
                        <a:latin typeface="Cambria Math"/>
                      </a:rPr>
                      <m:t>𝑡</m:t>
                    </m:r>
                    <m:r>
                      <a:rPr lang="en-US" sz="2400" i="1">
                        <a:latin typeface="Cambria Math"/>
                      </a:rPr>
                      <m:t>) [</m:t>
                    </m:r>
                    <m:r>
                      <m:rPr>
                        <m:nor/>
                      </m:rPr>
                      <a:rPr lang="el-GR" sz="2400" dirty="0"/>
                      <m:t>λ</m:t>
                    </m:r>
                    <m:r>
                      <m:rPr>
                        <m:nor/>
                      </m:rPr>
                      <a:rPr lang="el-GR" sz="2400" dirty="0"/>
                      <m:t>∆</m:t>
                    </m:r>
                    <m:r>
                      <m:rPr>
                        <m:nor/>
                      </m:rPr>
                      <a:rPr lang="en-US" sz="2400" dirty="0"/>
                      <m:t>t</m:t>
                    </m:r>
                    <m:r>
                      <m:rPr>
                        <m:nor/>
                      </m:rPr>
                      <a:rPr lang="en-US" sz="2400" b="0" i="0" dirty="0" smtClean="0"/>
                      <m:t>+</m:t>
                    </m:r>
                    <m:r>
                      <m:rPr>
                        <m:nor/>
                      </m:rPr>
                      <a:rPr lang="en-US" sz="2400" dirty="0"/>
                      <m:t>0</m:t>
                    </m:r>
                    <m:r>
                      <m:rPr>
                        <m:nor/>
                      </m:rPr>
                      <a:rPr lang="en-US" sz="2400" dirty="0"/>
                      <m:t>(</m:t>
                    </m:r>
                    <m:r>
                      <m:rPr>
                        <m:nor/>
                      </m:rPr>
                      <a:rPr lang="el-GR" sz="2400" dirty="0"/>
                      <m:t>∆</m:t>
                    </m:r>
                    <m:r>
                      <m:rPr>
                        <m:nor/>
                      </m:rPr>
                      <a:rPr lang="en-US" sz="2400" dirty="0"/>
                      <m:t>t</m:t>
                    </m:r>
                    <m:r>
                      <m:rPr>
                        <m:nor/>
                      </m:rPr>
                      <a:rPr lang="en-US" sz="2400" dirty="0"/>
                      <m:t>)</m:t>
                    </m:r>
                  </m:oMath>
                </a14:m>
                <a:r>
                  <a:rPr lang="en-US" sz="2400" dirty="0"/>
                  <a:t>]+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US" sz="2400" dirty="0"/>
                      <m:t>0</m:t>
                    </m:r>
                    <m:r>
                      <m:rPr>
                        <m:nor/>
                      </m:rPr>
                      <a:rPr lang="en-US" sz="2400" dirty="0"/>
                      <m:t>(</m:t>
                    </m:r>
                    <m:r>
                      <m:rPr>
                        <m:nor/>
                      </m:rPr>
                      <a:rPr lang="el-GR" sz="2400" dirty="0"/>
                      <m:t>∆</m:t>
                    </m:r>
                    <m:r>
                      <m:rPr>
                        <m:nor/>
                      </m:rPr>
                      <a:rPr lang="en-US" sz="2400" dirty="0"/>
                      <m:t>t</m:t>
                    </m:r>
                    <m:r>
                      <m:rPr>
                        <m:nor/>
                      </m:rPr>
                      <a:rPr lang="en-US" sz="2400" dirty="0"/>
                      <m:t>)</m:t>
                    </m:r>
                  </m:oMath>
                </a14:m>
                <a:endParaRPr lang="en-US" sz="2400" dirty="0" smtClean="0"/>
              </a:p>
              <a:p>
                <a:pPr marL="0" indent="0" algn="just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ar-IQ" sz="2400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sz="2400" i="1">
                            <a:latin typeface="Cambria Math"/>
                          </a:rPr>
                          <m:t>𝑃</m:t>
                        </m:r>
                      </m:e>
                      <m:sub>
                        <m:r>
                          <a:rPr lang="en-US" sz="2400" i="1">
                            <a:latin typeface="Cambria Math"/>
                          </a:rPr>
                          <m:t>𝑛</m:t>
                        </m:r>
                      </m:sub>
                    </m:sSub>
                    <m:r>
                      <a:rPr lang="en-US" sz="2400" i="1">
                        <a:latin typeface="Cambria Math"/>
                      </a:rPr>
                      <m:t>(</m:t>
                    </m:r>
                    <m:r>
                      <a:rPr lang="en-US" sz="2400" i="1">
                        <a:latin typeface="Cambria Math"/>
                      </a:rPr>
                      <m:t>𝑡</m:t>
                    </m:r>
                    <m:r>
                      <a:rPr lang="en-US" sz="2400" i="1">
                        <a:latin typeface="Cambria Math"/>
                      </a:rPr>
                      <m:t>+</m:t>
                    </m:r>
                    <m:r>
                      <m:rPr>
                        <m:nor/>
                      </m:rPr>
                      <a:rPr lang="el-GR" sz="2400" dirty="0"/>
                      <m:t>∆</m:t>
                    </m:r>
                    <m:r>
                      <m:rPr>
                        <m:nor/>
                      </m:rPr>
                      <a:rPr lang="en-US" sz="2400" dirty="0"/>
                      <m:t>t</m:t>
                    </m:r>
                    <m:r>
                      <a:rPr lang="en-US" sz="2400" i="1">
                        <a:latin typeface="Cambria Math"/>
                      </a:rPr>
                      <m:t>)</m:t>
                    </m:r>
                  </m:oMath>
                </a14:m>
                <a:r>
                  <a:rPr lang="en-US" sz="2400" dirty="0"/>
                  <a:t> =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ar-IQ" sz="2400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sz="2400" i="1">
                            <a:latin typeface="Cambria Math"/>
                          </a:rPr>
                          <m:t>𝑃</m:t>
                        </m:r>
                      </m:e>
                      <m:sub>
                        <m:r>
                          <a:rPr lang="en-US" sz="2400" i="1">
                            <a:latin typeface="Cambria Math"/>
                          </a:rPr>
                          <m:t>𝑛</m:t>
                        </m:r>
                        <m:r>
                          <a:rPr lang="en-US" sz="2400" i="1">
                            <a:latin typeface="Cambria Math"/>
                          </a:rPr>
                          <m:t> </m:t>
                        </m:r>
                      </m:sub>
                    </m:sSub>
                  </m:oMath>
                </a14:m>
                <a:r>
                  <a:rPr lang="en-US" sz="2400" dirty="0"/>
                  <a:t>(</a:t>
                </a:r>
                <a14:m>
                  <m:oMath xmlns:m="http://schemas.openxmlformats.org/officeDocument/2006/math">
                    <m:r>
                      <a:rPr lang="en-US" sz="2400" i="1">
                        <a:latin typeface="Cambria Math"/>
                      </a:rPr>
                      <m:t>𝑡</m:t>
                    </m:r>
                    <m:r>
                      <a:rPr lang="en-US" sz="2400" i="1">
                        <a:latin typeface="Cambria Math"/>
                      </a:rPr>
                      <m:t>)−</m:t>
                    </m:r>
                    <m:sSub>
                      <m:sSubPr>
                        <m:ctrlPr>
                          <a:rPr lang="ar-IQ" sz="2400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sz="2400" i="1">
                            <a:latin typeface="Cambria Math"/>
                          </a:rPr>
                          <m:t>𝑃</m:t>
                        </m:r>
                      </m:e>
                      <m:sub>
                        <m:r>
                          <a:rPr lang="en-US" sz="2400" i="1">
                            <a:latin typeface="Cambria Math"/>
                          </a:rPr>
                          <m:t>𝑛</m:t>
                        </m:r>
                        <m:r>
                          <a:rPr lang="en-US" sz="2400" i="1">
                            <a:latin typeface="Cambria Math"/>
                          </a:rPr>
                          <m:t> </m:t>
                        </m:r>
                      </m:sub>
                    </m:sSub>
                    <m:r>
                      <m:rPr>
                        <m:nor/>
                      </m:rPr>
                      <a:rPr lang="en-US" sz="2400" dirty="0"/>
                      <m:t>(</m:t>
                    </m:r>
                    <m:r>
                      <a:rPr lang="en-US" sz="2400" i="1">
                        <a:latin typeface="Cambria Math"/>
                      </a:rPr>
                      <m:t>𝑡</m:t>
                    </m:r>
                    <m:r>
                      <a:rPr lang="en-US" sz="2400" i="1">
                        <a:latin typeface="Cambria Math"/>
                      </a:rPr>
                      <m:t>)</m:t>
                    </m:r>
                    <m:r>
                      <m:rPr>
                        <m:nor/>
                      </m:rPr>
                      <a:rPr lang="el-GR" sz="2400" dirty="0"/>
                      <m:t>λ</m:t>
                    </m:r>
                    <m:r>
                      <m:rPr>
                        <m:nor/>
                      </m:rPr>
                      <a:rPr lang="el-GR" sz="2400" dirty="0"/>
                      <m:t>∆</m:t>
                    </m:r>
                    <m:r>
                      <m:rPr>
                        <m:nor/>
                      </m:rPr>
                      <a:rPr lang="en-US" sz="2400" dirty="0"/>
                      <m:t>t</m:t>
                    </m:r>
                    <m:r>
                      <a:rPr lang="en-US" sz="2400" b="0" i="0" dirty="0" smtClean="0">
                        <a:latin typeface="Cambria Math"/>
                      </a:rPr>
                      <m:t>+</m:t>
                    </m:r>
                    <m:sSub>
                      <m:sSubPr>
                        <m:ctrlPr>
                          <a:rPr lang="ar-IQ" sz="2400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sz="2400" i="1">
                            <a:latin typeface="Cambria Math"/>
                          </a:rPr>
                          <m:t>𝑃</m:t>
                        </m:r>
                      </m:e>
                      <m:sub>
                        <m:r>
                          <a:rPr lang="en-US" sz="2400" i="1">
                            <a:latin typeface="Cambria Math"/>
                          </a:rPr>
                          <m:t>𝑛</m:t>
                        </m:r>
                        <m:r>
                          <a:rPr lang="en-US" sz="2400" i="1">
                            <a:latin typeface="Cambria Math"/>
                          </a:rPr>
                          <m:t>−</m:t>
                        </m:r>
                        <m:r>
                          <a:rPr lang="en-US" sz="2400" i="1">
                            <a:latin typeface="Cambria Math"/>
                          </a:rPr>
                          <m:t>1</m:t>
                        </m:r>
                        <m:r>
                          <a:rPr lang="en-US" sz="2400" i="1">
                            <a:latin typeface="Cambria Math"/>
                          </a:rPr>
                          <m:t> </m:t>
                        </m:r>
                      </m:sub>
                    </m:sSub>
                  </m:oMath>
                </a14:m>
                <a:r>
                  <a:rPr lang="en-US" sz="2400" dirty="0"/>
                  <a:t>(</a:t>
                </a:r>
                <a14:m>
                  <m:oMath xmlns:m="http://schemas.openxmlformats.org/officeDocument/2006/math">
                    <m:r>
                      <a:rPr lang="en-US" sz="2400" i="1">
                        <a:latin typeface="Cambria Math"/>
                      </a:rPr>
                      <m:t>𝑡</m:t>
                    </m:r>
                    <m:r>
                      <a:rPr lang="en-US" sz="2400" i="1">
                        <a:latin typeface="Cambria Math"/>
                      </a:rPr>
                      <m:t>) </m:t>
                    </m:r>
                    <m:r>
                      <m:rPr>
                        <m:nor/>
                      </m:rPr>
                      <a:rPr lang="el-GR" sz="2400" dirty="0"/>
                      <m:t>λ</m:t>
                    </m:r>
                    <m:r>
                      <m:rPr>
                        <m:nor/>
                      </m:rPr>
                      <a:rPr lang="el-GR" sz="2400" dirty="0"/>
                      <m:t>∆</m:t>
                    </m:r>
                    <m:r>
                      <m:rPr>
                        <m:sty m:val="p"/>
                      </m:rPr>
                      <a:rPr lang="en-US" sz="2400" b="0" i="0" dirty="0" smtClean="0">
                        <a:latin typeface="Cambria Math"/>
                      </a:rPr>
                      <m:t>t</m:t>
                    </m:r>
                    <m:r>
                      <a:rPr lang="en-US" sz="2400" b="0" i="0" dirty="0" smtClean="0">
                        <a:latin typeface="Cambria Math"/>
                      </a:rPr>
                      <m:t>+</m:t>
                    </m:r>
                    <m:r>
                      <m:rPr>
                        <m:nor/>
                      </m:rPr>
                      <a:rPr lang="en-US" sz="2400" dirty="0"/>
                      <m:t>0</m:t>
                    </m:r>
                    <m:r>
                      <m:rPr>
                        <m:nor/>
                      </m:rPr>
                      <a:rPr lang="en-US" sz="2400" dirty="0"/>
                      <m:t>(</m:t>
                    </m:r>
                    <m:r>
                      <m:rPr>
                        <m:nor/>
                      </m:rPr>
                      <a:rPr lang="el-GR" sz="2400" dirty="0"/>
                      <m:t>∆</m:t>
                    </m:r>
                    <m:r>
                      <m:rPr>
                        <m:nor/>
                      </m:rPr>
                      <a:rPr lang="en-US" sz="2400" dirty="0"/>
                      <m:t>t</m:t>
                    </m:r>
                    <m:r>
                      <m:rPr>
                        <m:nor/>
                      </m:rPr>
                      <a:rPr lang="en-US" sz="2400" dirty="0"/>
                      <m:t>)</m:t>
                    </m:r>
                  </m:oMath>
                </a14:m>
                <a:endParaRPr lang="en-US" sz="2400" dirty="0" smtClean="0"/>
              </a:p>
              <a:p>
                <a:pPr marL="0" indent="0" algn="just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ar-IQ" sz="2400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sz="2400" i="1">
                            <a:latin typeface="Cambria Math"/>
                          </a:rPr>
                          <m:t>𝑃</m:t>
                        </m:r>
                      </m:e>
                      <m:sub>
                        <m:r>
                          <a:rPr lang="en-US" sz="2400" i="1">
                            <a:latin typeface="Cambria Math"/>
                          </a:rPr>
                          <m:t>𝑛</m:t>
                        </m:r>
                      </m:sub>
                    </m:sSub>
                    <m:r>
                      <a:rPr lang="en-US" sz="2400" i="1">
                        <a:latin typeface="Cambria Math"/>
                      </a:rPr>
                      <m:t>(</m:t>
                    </m:r>
                    <m:r>
                      <a:rPr lang="en-US" sz="2400" i="1">
                        <a:latin typeface="Cambria Math"/>
                      </a:rPr>
                      <m:t>𝑡</m:t>
                    </m:r>
                    <m:r>
                      <a:rPr lang="en-US" sz="2400" i="1">
                        <a:latin typeface="Cambria Math"/>
                      </a:rPr>
                      <m:t>+</m:t>
                    </m:r>
                    <m:r>
                      <m:rPr>
                        <m:nor/>
                      </m:rPr>
                      <a:rPr lang="el-GR" sz="2400" dirty="0"/>
                      <m:t>∆</m:t>
                    </m:r>
                    <m:r>
                      <m:rPr>
                        <m:nor/>
                      </m:rPr>
                      <a:rPr lang="en-US" sz="2400" dirty="0"/>
                      <m:t>t</m:t>
                    </m:r>
                    <m:r>
                      <a:rPr lang="en-US" sz="2400" i="1">
                        <a:latin typeface="Cambria Math"/>
                      </a:rPr>
                      <m:t>)</m:t>
                    </m:r>
                  </m:oMath>
                </a14:m>
                <a:r>
                  <a:rPr lang="en-US" sz="2400" dirty="0" smtClean="0"/>
                  <a:t>-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ar-IQ" sz="2400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sz="2400" i="1">
                            <a:latin typeface="Cambria Math"/>
                          </a:rPr>
                          <m:t>𝑃</m:t>
                        </m:r>
                      </m:e>
                      <m:sub>
                        <m:r>
                          <a:rPr lang="en-US" sz="2400" i="1">
                            <a:latin typeface="Cambria Math"/>
                          </a:rPr>
                          <m:t>𝑛</m:t>
                        </m:r>
                        <m:r>
                          <a:rPr lang="en-US" sz="2400" i="1">
                            <a:latin typeface="Cambria Math"/>
                          </a:rPr>
                          <m:t> </m:t>
                        </m:r>
                      </m:sub>
                    </m:sSub>
                  </m:oMath>
                </a14:m>
                <a:r>
                  <a:rPr lang="en-US" sz="2400" dirty="0"/>
                  <a:t>(</a:t>
                </a:r>
                <a14:m>
                  <m:oMath xmlns:m="http://schemas.openxmlformats.org/officeDocument/2006/math">
                    <m:r>
                      <a:rPr lang="en-US" sz="2400" i="1">
                        <a:latin typeface="Cambria Math"/>
                      </a:rPr>
                      <m:t>𝑡</m:t>
                    </m:r>
                    <m:r>
                      <a:rPr lang="en-US" sz="2400" i="1">
                        <a:latin typeface="Cambria Math"/>
                      </a:rPr>
                      <m:t>)</m:t>
                    </m:r>
                  </m:oMath>
                </a14:m>
                <a:r>
                  <a:rPr lang="en-US" sz="2400" dirty="0"/>
                  <a:t> = </a:t>
                </a:r>
                <a14:m>
                  <m:oMath xmlns:m="http://schemas.openxmlformats.org/officeDocument/2006/math">
                    <m:r>
                      <a:rPr lang="en-US" sz="2400" i="1">
                        <a:latin typeface="Cambria Math"/>
                      </a:rPr>
                      <m:t>−</m:t>
                    </m:r>
                    <m:sSub>
                      <m:sSubPr>
                        <m:ctrlPr>
                          <a:rPr lang="ar-IQ" sz="2400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sz="2400" i="1">
                            <a:latin typeface="Cambria Math"/>
                          </a:rPr>
                          <m:t>𝑃</m:t>
                        </m:r>
                      </m:e>
                      <m:sub>
                        <m:r>
                          <a:rPr lang="en-US" sz="2400" i="1">
                            <a:latin typeface="Cambria Math"/>
                          </a:rPr>
                          <m:t>𝑛</m:t>
                        </m:r>
                        <m:r>
                          <a:rPr lang="en-US" sz="2400" i="1">
                            <a:latin typeface="Cambria Math"/>
                          </a:rPr>
                          <m:t> </m:t>
                        </m:r>
                      </m:sub>
                    </m:sSub>
                    <m:r>
                      <m:rPr>
                        <m:nor/>
                      </m:rPr>
                      <a:rPr lang="en-US" sz="2400" dirty="0"/>
                      <m:t>(</m:t>
                    </m:r>
                    <m:r>
                      <a:rPr lang="en-US" sz="2400" i="1">
                        <a:latin typeface="Cambria Math"/>
                      </a:rPr>
                      <m:t>𝑡</m:t>
                    </m:r>
                    <m:r>
                      <a:rPr lang="en-US" sz="2400" i="1">
                        <a:latin typeface="Cambria Math"/>
                      </a:rPr>
                      <m:t>)</m:t>
                    </m:r>
                    <m:r>
                      <m:rPr>
                        <m:nor/>
                      </m:rPr>
                      <a:rPr lang="el-GR" sz="2400" dirty="0"/>
                      <m:t>λ</m:t>
                    </m:r>
                    <m:r>
                      <m:rPr>
                        <m:nor/>
                      </m:rPr>
                      <a:rPr lang="el-GR" sz="2400" dirty="0"/>
                      <m:t>∆</m:t>
                    </m:r>
                    <m:r>
                      <m:rPr>
                        <m:nor/>
                      </m:rPr>
                      <a:rPr lang="en-US" sz="2400" dirty="0"/>
                      <m:t>t</m:t>
                    </m:r>
                    <m:r>
                      <a:rPr lang="en-US" sz="2400" dirty="0">
                        <a:latin typeface="Cambria Math"/>
                      </a:rPr>
                      <m:t>+</m:t>
                    </m:r>
                    <m:sSub>
                      <m:sSubPr>
                        <m:ctrlPr>
                          <a:rPr lang="ar-IQ" sz="2400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sz="2400" i="1">
                            <a:latin typeface="Cambria Math"/>
                          </a:rPr>
                          <m:t>𝑃</m:t>
                        </m:r>
                      </m:e>
                      <m:sub>
                        <m:r>
                          <a:rPr lang="en-US" sz="2400" i="1">
                            <a:latin typeface="Cambria Math"/>
                          </a:rPr>
                          <m:t>𝑛</m:t>
                        </m:r>
                        <m:r>
                          <a:rPr lang="en-US" sz="2400" i="1">
                            <a:latin typeface="Cambria Math"/>
                          </a:rPr>
                          <m:t>−</m:t>
                        </m:r>
                        <m:r>
                          <a:rPr lang="en-US" sz="2400" i="1">
                            <a:latin typeface="Cambria Math"/>
                          </a:rPr>
                          <m:t>1</m:t>
                        </m:r>
                        <m:r>
                          <a:rPr lang="en-US" sz="2400" i="1">
                            <a:latin typeface="Cambria Math"/>
                          </a:rPr>
                          <m:t> </m:t>
                        </m:r>
                      </m:sub>
                    </m:sSub>
                  </m:oMath>
                </a14:m>
                <a:r>
                  <a:rPr lang="en-US" sz="2400" dirty="0"/>
                  <a:t>(</a:t>
                </a:r>
                <a14:m>
                  <m:oMath xmlns:m="http://schemas.openxmlformats.org/officeDocument/2006/math">
                    <m:r>
                      <a:rPr lang="en-US" sz="2400" i="1">
                        <a:latin typeface="Cambria Math"/>
                      </a:rPr>
                      <m:t>𝑡</m:t>
                    </m:r>
                    <m:r>
                      <a:rPr lang="en-US" sz="2400" i="1">
                        <a:latin typeface="Cambria Math"/>
                      </a:rPr>
                      <m:t>) </m:t>
                    </m:r>
                    <m:r>
                      <m:rPr>
                        <m:nor/>
                      </m:rPr>
                      <a:rPr lang="el-GR" sz="2400" dirty="0"/>
                      <m:t>λ</m:t>
                    </m:r>
                    <m:r>
                      <m:rPr>
                        <m:nor/>
                      </m:rPr>
                      <a:rPr lang="el-GR" sz="2400" dirty="0"/>
                      <m:t>∆</m:t>
                    </m:r>
                    <m:r>
                      <m:rPr>
                        <m:sty m:val="p"/>
                      </m:rPr>
                      <a:rPr lang="en-US" sz="2400" dirty="0">
                        <a:latin typeface="Cambria Math"/>
                      </a:rPr>
                      <m:t>t</m:t>
                    </m:r>
                    <m:r>
                      <a:rPr lang="en-US" sz="2400" dirty="0">
                        <a:latin typeface="Cambria Math"/>
                      </a:rPr>
                      <m:t>+</m:t>
                    </m:r>
                    <m:r>
                      <m:rPr>
                        <m:nor/>
                      </m:rPr>
                      <a:rPr lang="en-US" sz="2400" dirty="0"/>
                      <m:t>0</m:t>
                    </m:r>
                    <m:r>
                      <m:rPr>
                        <m:nor/>
                      </m:rPr>
                      <a:rPr lang="en-US" sz="2400" dirty="0"/>
                      <m:t>(</m:t>
                    </m:r>
                    <m:r>
                      <m:rPr>
                        <m:nor/>
                      </m:rPr>
                      <a:rPr lang="el-GR" sz="2400" dirty="0"/>
                      <m:t>∆</m:t>
                    </m:r>
                    <m:r>
                      <m:rPr>
                        <m:nor/>
                      </m:rPr>
                      <a:rPr lang="en-US" sz="2400" dirty="0"/>
                      <m:t>t</m:t>
                    </m:r>
                    <m:r>
                      <m:rPr>
                        <m:nor/>
                      </m:rPr>
                      <a:rPr lang="en-US" sz="2400" dirty="0"/>
                      <m:t>)</m:t>
                    </m:r>
                  </m:oMath>
                </a14:m>
                <a:endParaRPr lang="en-US" sz="2400" dirty="0"/>
              </a:p>
              <a:p>
                <a:pPr marL="0" indent="0" algn="just">
                  <a:buNone/>
                </a:pPr>
                <a14:m>
                  <m:oMath xmlns:m="http://schemas.openxmlformats.org/officeDocument/2006/math">
                    <m:limLow>
                      <m:limLowPr>
                        <m:ctrlPr>
                          <a:rPr lang="en-US" sz="2000" i="1">
                            <a:latin typeface="Cambria Math"/>
                          </a:rPr>
                        </m:ctrlPr>
                      </m:limLowPr>
                      <m:e>
                        <m:r>
                          <m:rPr>
                            <m:sty m:val="p"/>
                          </m:rPr>
                          <a:rPr lang="en-US" sz="2000">
                            <a:latin typeface="Cambria Math"/>
                          </a:rPr>
                          <m:t>lim</m:t>
                        </m:r>
                      </m:e>
                      <m:lim>
                        <m:r>
                          <m:rPr>
                            <m:nor/>
                          </m:rPr>
                          <a:rPr lang="el-GR" sz="2000" dirty="0"/>
                          <m:t>∆</m:t>
                        </m:r>
                        <m:r>
                          <m:rPr>
                            <m:nor/>
                          </m:rPr>
                          <a:rPr lang="en-US" sz="2000" dirty="0"/>
                          <m:t>t</m:t>
                        </m:r>
                        <m:r>
                          <a:rPr lang="en-US" sz="2000" i="1" dirty="0">
                            <a:latin typeface="Cambria Math"/>
                            <a:ea typeface="Cambria Math"/>
                          </a:rPr>
                          <m:t>→</m:t>
                        </m:r>
                        <m:r>
                          <a:rPr lang="en-US" sz="2000" i="1" dirty="0">
                            <a:latin typeface="Cambria Math"/>
                            <a:ea typeface="Cambria Math"/>
                          </a:rPr>
                          <m:t>0</m:t>
                        </m:r>
                      </m:lim>
                    </m:limLow>
                    <m:f>
                      <m:fPr>
                        <m:ctrlPr>
                          <a:rPr lang="ar-IQ" sz="2000" i="1">
                            <a:latin typeface="Cambria Math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ar-IQ" sz="2000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sz="2000" i="1">
                                <a:latin typeface="Cambria Math"/>
                              </a:rPr>
                              <m:t>𝑃</m:t>
                            </m:r>
                          </m:e>
                          <m:sub>
                            <m:r>
                              <a:rPr lang="en-US" sz="2000" b="0" i="1" smtClean="0">
                                <a:latin typeface="Cambria Math"/>
                              </a:rPr>
                              <m:t>𝑛</m:t>
                            </m:r>
                            <m:r>
                              <a:rPr lang="en-US" sz="2000" i="1">
                                <a:latin typeface="Cambria Math"/>
                              </a:rPr>
                              <m:t> </m:t>
                            </m:r>
                          </m:sub>
                        </m:sSub>
                        <m:r>
                          <a:rPr lang="en-US" sz="2000" i="1">
                            <a:latin typeface="Cambria Math"/>
                          </a:rPr>
                          <m:t>(</m:t>
                        </m:r>
                        <m:r>
                          <a:rPr lang="en-US" sz="2000" i="1">
                            <a:latin typeface="Cambria Math"/>
                          </a:rPr>
                          <m:t>𝑡</m:t>
                        </m:r>
                        <m:r>
                          <a:rPr lang="en-US" sz="2000" i="1">
                            <a:latin typeface="Cambria Math"/>
                          </a:rPr>
                          <m:t>+</m:t>
                        </m:r>
                        <m:r>
                          <m:rPr>
                            <m:nor/>
                          </m:rPr>
                          <a:rPr lang="el-GR" sz="2000" dirty="0"/>
                          <m:t>∆</m:t>
                        </m:r>
                        <m:r>
                          <m:rPr>
                            <m:nor/>
                          </m:rPr>
                          <a:rPr lang="en-US" sz="2000" dirty="0"/>
                          <m:t>t</m:t>
                        </m:r>
                        <m:r>
                          <a:rPr lang="en-US" sz="2000" i="1">
                            <a:latin typeface="Cambria Math"/>
                          </a:rPr>
                          <m:t>)</m:t>
                        </m:r>
                        <m:r>
                          <m:rPr>
                            <m:nor/>
                          </m:rPr>
                          <a:rPr lang="en-US" sz="2000" dirty="0"/>
                          <m:t> − </m:t>
                        </m:r>
                        <m:sSub>
                          <m:sSubPr>
                            <m:ctrlPr>
                              <a:rPr lang="ar-IQ" sz="2000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sz="2000" i="1">
                                <a:latin typeface="Cambria Math"/>
                              </a:rPr>
                              <m:t>𝑃</m:t>
                            </m:r>
                          </m:e>
                          <m:sub>
                            <m:r>
                              <a:rPr lang="en-US" sz="2000" b="0" i="1" smtClean="0">
                                <a:latin typeface="Cambria Math"/>
                              </a:rPr>
                              <m:t>𝑛</m:t>
                            </m:r>
                            <m:r>
                              <a:rPr lang="en-US" sz="2000" i="1">
                                <a:latin typeface="Cambria Math"/>
                              </a:rPr>
                              <m:t> </m:t>
                            </m:r>
                          </m:sub>
                        </m:sSub>
                        <m:r>
                          <m:rPr>
                            <m:nor/>
                          </m:rPr>
                          <a:rPr lang="en-US" sz="2000" dirty="0"/>
                          <m:t>(</m:t>
                        </m:r>
                        <m:r>
                          <a:rPr lang="en-US" sz="2000" i="1">
                            <a:latin typeface="Cambria Math"/>
                          </a:rPr>
                          <m:t>𝑡</m:t>
                        </m:r>
                        <m:r>
                          <a:rPr lang="en-US" sz="2000" i="1">
                            <a:latin typeface="Cambria Math"/>
                          </a:rPr>
                          <m:t>)</m:t>
                        </m:r>
                      </m:num>
                      <m:den>
                        <m:r>
                          <m:rPr>
                            <m:nor/>
                          </m:rPr>
                          <a:rPr lang="el-GR" sz="2000" dirty="0"/>
                          <m:t>∆</m:t>
                        </m:r>
                        <m:r>
                          <m:rPr>
                            <m:nor/>
                          </m:rPr>
                          <a:rPr lang="en-US" sz="2000" dirty="0"/>
                          <m:t>t</m:t>
                        </m:r>
                      </m:den>
                    </m:f>
                  </m:oMath>
                </a14:m>
                <a:r>
                  <a:rPr lang="ar-IQ" sz="2000" dirty="0"/>
                  <a:t> = </a:t>
                </a:r>
                <a14:m>
                  <m:oMath xmlns:m="http://schemas.openxmlformats.org/officeDocument/2006/math">
                    <m:limLow>
                      <m:limLowPr>
                        <m:ctrlPr>
                          <a:rPr lang="en-US" sz="2000" i="1">
                            <a:latin typeface="Cambria Math"/>
                          </a:rPr>
                        </m:ctrlPr>
                      </m:limLowPr>
                      <m:e>
                        <m:r>
                          <m:rPr>
                            <m:sty m:val="p"/>
                          </m:rPr>
                          <a:rPr lang="en-US" sz="2000">
                            <a:latin typeface="Cambria Math"/>
                          </a:rPr>
                          <m:t>lim</m:t>
                        </m:r>
                      </m:e>
                      <m:lim>
                        <m:r>
                          <m:rPr>
                            <m:nor/>
                          </m:rPr>
                          <a:rPr lang="el-GR" sz="2000" dirty="0"/>
                          <m:t>∆</m:t>
                        </m:r>
                        <m:r>
                          <m:rPr>
                            <m:nor/>
                          </m:rPr>
                          <a:rPr lang="en-US" sz="2000" dirty="0"/>
                          <m:t>t</m:t>
                        </m:r>
                        <m:r>
                          <a:rPr lang="en-US" sz="2000" i="1" dirty="0">
                            <a:latin typeface="Cambria Math"/>
                            <a:ea typeface="Cambria Math"/>
                          </a:rPr>
                          <m:t>→</m:t>
                        </m:r>
                        <m:r>
                          <a:rPr lang="en-US" sz="2000" i="1" dirty="0">
                            <a:latin typeface="Cambria Math"/>
                            <a:ea typeface="Cambria Math"/>
                          </a:rPr>
                          <m:t>0</m:t>
                        </m:r>
                      </m:lim>
                    </m:limLow>
                    <m:r>
                      <a:rPr lang="en-US" sz="2000" i="1" dirty="0">
                        <a:latin typeface="Cambria Math"/>
                        <a:ea typeface="Cambria Math"/>
                      </a:rPr>
                      <m:t> (</m:t>
                    </m:r>
                  </m:oMath>
                </a14:m>
                <a:r>
                  <a:rPr lang="en-US" sz="2000" dirty="0"/>
                  <a:t>-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000" i="1">
                            <a:latin typeface="Cambria Math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l-GR" sz="2000" dirty="0"/>
                          <m:t>λ</m:t>
                        </m:r>
                        <m:r>
                          <m:rPr>
                            <m:nor/>
                          </m:rPr>
                          <a:rPr lang="el-GR" sz="2000" dirty="0"/>
                          <m:t>∆</m:t>
                        </m:r>
                        <m:r>
                          <m:rPr>
                            <m:nor/>
                          </m:rPr>
                          <a:rPr lang="en-US" sz="2000" dirty="0"/>
                          <m:t>t</m:t>
                        </m:r>
                        <m:sSub>
                          <m:sSubPr>
                            <m:ctrlPr>
                              <a:rPr lang="ar-IQ" sz="2000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ar-IQ" sz="2000" i="1">
                                <a:latin typeface="Cambria Math"/>
                              </a:rPr>
                              <m:t> </m:t>
                            </m:r>
                            <m:r>
                              <a:rPr lang="en-US" sz="2000" i="1">
                                <a:latin typeface="Cambria Math"/>
                              </a:rPr>
                              <m:t>𝑃</m:t>
                            </m:r>
                          </m:e>
                          <m:sub>
                            <m:r>
                              <a:rPr lang="en-US" sz="2000" b="0" i="1" smtClean="0">
                                <a:latin typeface="Cambria Math"/>
                              </a:rPr>
                              <m:t>𝑛</m:t>
                            </m:r>
                            <m:r>
                              <a:rPr lang="en-US" sz="2000" i="1">
                                <a:latin typeface="Cambria Math"/>
                              </a:rPr>
                              <m:t> </m:t>
                            </m:r>
                          </m:sub>
                        </m:sSub>
                        <m:r>
                          <m:rPr>
                            <m:nor/>
                          </m:rPr>
                          <a:rPr lang="en-US" sz="2000" dirty="0"/>
                          <m:t>(</m:t>
                        </m:r>
                        <m:r>
                          <a:rPr lang="en-US" sz="2000" i="1">
                            <a:latin typeface="Cambria Math"/>
                          </a:rPr>
                          <m:t>𝑡</m:t>
                        </m:r>
                        <m:r>
                          <a:rPr lang="en-US" sz="2000" i="1">
                            <a:latin typeface="Cambria Math"/>
                          </a:rPr>
                          <m:t>)</m:t>
                        </m:r>
                      </m:num>
                      <m:den>
                        <m:r>
                          <m:rPr>
                            <m:nor/>
                          </m:rPr>
                          <a:rPr lang="el-GR" sz="2000" dirty="0"/>
                          <m:t>∆</m:t>
                        </m:r>
                        <m:r>
                          <m:rPr>
                            <m:nor/>
                          </m:rPr>
                          <a:rPr lang="en-US" sz="2000" dirty="0"/>
                          <m:t>t</m:t>
                        </m:r>
                      </m:den>
                    </m:f>
                    <m:r>
                      <a:rPr lang="en-US" sz="2000" i="1" dirty="0">
                        <a:latin typeface="Cambria Math"/>
                      </a:rPr>
                      <m:t>)</m:t>
                    </m:r>
                    <m:r>
                      <a:rPr lang="en-US" sz="2000" b="0" i="1" dirty="0" smtClean="0">
                        <a:latin typeface="Cambria Math"/>
                      </a:rPr>
                      <m:t>+</m:t>
                    </m:r>
                    <m:limLow>
                      <m:limLowPr>
                        <m:ctrlPr>
                          <a:rPr lang="en-US" sz="2000" i="1">
                            <a:latin typeface="Cambria Math"/>
                          </a:rPr>
                        </m:ctrlPr>
                      </m:limLowPr>
                      <m:e>
                        <m:r>
                          <m:rPr>
                            <m:sty m:val="p"/>
                          </m:rPr>
                          <a:rPr lang="en-US" sz="2000">
                            <a:latin typeface="Cambria Math"/>
                          </a:rPr>
                          <m:t>lim</m:t>
                        </m:r>
                      </m:e>
                      <m:lim>
                        <m:r>
                          <m:rPr>
                            <m:nor/>
                          </m:rPr>
                          <a:rPr lang="el-GR" sz="2000" dirty="0"/>
                          <m:t>∆</m:t>
                        </m:r>
                        <m:r>
                          <m:rPr>
                            <m:nor/>
                          </m:rPr>
                          <a:rPr lang="en-US" sz="2000" dirty="0"/>
                          <m:t>t</m:t>
                        </m:r>
                        <m:r>
                          <a:rPr lang="en-US" sz="2000" i="1" dirty="0">
                            <a:latin typeface="Cambria Math"/>
                            <a:ea typeface="Cambria Math"/>
                          </a:rPr>
                          <m:t>→</m:t>
                        </m:r>
                        <m:r>
                          <a:rPr lang="en-US" sz="2000" i="1" dirty="0">
                            <a:latin typeface="Cambria Math"/>
                            <a:ea typeface="Cambria Math"/>
                          </a:rPr>
                          <m:t>0</m:t>
                        </m:r>
                      </m:lim>
                    </m:limLow>
                    <m:r>
                      <a:rPr lang="en-US" sz="2000" i="1" dirty="0">
                        <a:latin typeface="Cambria Math"/>
                        <a:ea typeface="Cambria Math"/>
                      </a:rPr>
                      <m:t> </m:t>
                    </m:r>
                    <m:d>
                      <m:dPr>
                        <m:ctrlPr>
                          <a:rPr lang="en-US" sz="2000" i="1" dirty="0">
                            <a:latin typeface="Cambria Math"/>
                            <a:ea typeface="Cambria Math"/>
                          </a:rPr>
                        </m:ctrlPr>
                      </m:dPr>
                      <m:e>
                        <m:r>
                          <m:rPr>
                            <m:nor/>
                          </m:rPr>
                          <a:rPr lang="en-US" sz="2000" dirty="0"/>
                          <m:t> </m:t>
                        </m:r>
                        <m:f>
                          <m:fPr>
                            <m:ctrlPr>
                              <a:rPr lang="en-US" sz="2000" i="1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m:rPr>
                                <m:nor/>
                              </m:rPr>
                              <a:rPr lang="el-GR" sz="2000" dirty="0"/>
                              <m:t>λ</m:t>
                            </m:r>
                            <m:r>
                              <m:rPr>
                                <m:nor/>
                              </m:rPr>
                              <a:rPr lang="el-GR" sz="2000" dirty="0"/>
                              <m:t>∆</m:t>
                            </m:r>
                            <m:r>
                              <m:rPr>
                                <m:nor/>
                              </m:rPr>
                              <a:rPr lang="en-US" sz="2000" dirty="0"/>
                              <m:t>t</m:t>
                            </m:r>
                            <m:sSub>
                              <m:sSubPr>
                                <m:ctrlPr>
                                  <a:rPr lang="ar-IQ" sz="2000" i="1">
                                    <a:latin typeface="Cambria Math"/>
                                  </a:rPr>
                                </m:ctrlPr>
                              </m:sSubPr>
                              <m:e>
                                <m:r>
                                  <a:rPr lang="ar-IQ" sz="2000" i="1">
                                    <a:latin typeface="Cambria Math"/>
                                  </a:rPr>
                                  <m:t> </m:t>
                                </m:r>
                                <m:r>
                                  <a:rPr lang="en-US" sz="2000" i="1">
                                    <a:latin typeface="Cambria Math"/>
                                  </a:rPr>
                                  <m:t>𝑃</m:t>
                                </m:r>
                              </m:e>
                              <m:sub>
                                <m:r>
                                  <a:rPr lang="en-US" sz="2000" i="1">
                                    <a:latin typeface="Cambria Math"/>
                                  </a:rPr>
                                  <m:t>𝑛</m:t>
                                </m:r>
                                <m:r>
                                  <a:rPr lang="en-US" sz="2000" b="0" i="1" smtClean="0">
                                    <a:latin typeface="Cambria Math"/>
                                  </a:rPr>
                                  <m:t>−</m:t>
                                </m:r>
                                <m:r>
                                  <a:rPr lang="en-US" sz="2000" b="0" i="1" smtClean="0">
                                    <a:latin typeface="Cambria Math"/>
                                  </a:rPr>
                                  <m:t>1</m:t>
                                </m:r>
                                <m:r>
                                  <a:rPr lang="en-US" sz="2000" i="1">
                                    <a:latin typeface="Cambria Math"/>
                                  </a:rPr>
                                  <m:t> </m:t>
                                </m:r>
                              </m:sub>
                            </m:sSub>
                            <m:r>
                              <m:rPr>
                                <m:nor/>
                              </m:rPr>
                              <a:rPr lang="en-US" sz="2000" dirty="0"/>
                              <m:t>(</m:t>
                            </m:r>
                            <m:r>
                              <a:rPr lang="en-US" sz="2000" i="1">
                                <a:latin typeface="Cambria Math"/>
                              </a:rPr>
                              <m:t>𝑡</m:t>
                            </m:r>
                            <m:r>
                              <a:rPr lang="en-US" sz="2000" i="1">
                                <a:latin typeface="Cambria Math"/>
                              </a:rPr>
                              <m:t>)</m:t>
                            </m:r>
                          </m:num>
                          <m:den>
                            <m:r>
                              <m:rPr>
                                <m:nor/>
                              </m:rPr>
                              <a:rPr lang="el-GR" sz="2000" dirty="0"/>
                              <m:t>∆</m:t>
                            </m:r>
                            <m:r>
                              <m:rPr>
                                <m:nor/>
                              </m:rPr>
                              <a:rPr lang="en-US" sz="2000" dirty="0"/>
                              <m:t>t</m:t>
                            </m:r>
                          </m:den>
                        </m:f>
                      </m:e>
                    </m:d>
                    <m:r>
                      <a:rPr lang="en-US" sz="2000" b="0" i="1" smtClean="0">
                        <a:latin typeface="Cambria Math"/>
                      </a:rPr>
                      <m:t>+</m:t>
                    </m:r>
                    <m:limLow>
                      <m:limLowPr>
                        <m:ctrlPr>
                          <a:rPr lang="en-US" sz="2000" i="1">
                            <a:latin typeface="Cambria Math"/>
                          </a:rPr>
                        </m:ctrlPr>
                      </m:limLowPr>
                      <m:e>
                        <m:r>
                          <m:rPr>
                            <m:sty m:val="p"/>
                          </m:rPr>
                          <a:rPr lang="en-US" sz="2000">
                            <a:latin typeface="Cambria Math"/>
                          </a:rPr>
                          <m:t>lim</m:t>
                        </m:r>
                      </m:e>
                      <m:lim>
                        <m:r>
                          <m:rPr>
                            <m:nor/>
                          </m:rPr>
                          <a:rPr lang="el-GR" sz="2000" dirty="0"/>
                          <m:t>∆</m:t>
                        </m:r>
                        <m:r>
                          <m:rPr>
                            <m:nor/>
                          </m:rPr>
                          <a:rPr lang="en-US" sz="2000" dirty="0"/>
                          <m:t>t</m:t>
                        </m:r>
                        <m:r>
                          <a:rPr lang="en-US" sz="2000" i="1" dirty="0">
                            <a:latin typeface="Cambria Math"/>
                            <a:ea typeface="Cambria Math"/>
                          </a:rPr>
                          <m:t>→</m:t>
                        </m:r>
                        <m:r>
                          <a:rPr lang="en-US" sz="2000" i="1" dirty="0">
                            <a:latin typeface="Cambria Math"/>
                            <a:ea typeface="Cambria Math"/>
                          </a:rPr>
                          <m:t>0</m:t>
                        </m:r>
                      </m:lim>
                    </m:limLow>
                    <m:f>
                      <m:fPr>
                        <m:ctrlPr>
                          <a:rPr lang="ar-IQ" sz="2000" i="1">
                            <a:latin typeface="Cambria Math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US" sz="2000" dirty="0"/>
                          <m:t>0</m:t>
                        </m:r>
                        <m:r>
                          <m:rPr>
                            <m:nor/>
                          </m:rPr>
                          <a:rPr lang="en-US" sz="2000" dirty="0"/>
                          <m:t>(</m:t>
                        </m:r>
                        <m:r>
                          <m:rPr>
                            <m:nor/>
                          </m:rPr>
                          <a:rPr lang="el-GR" sz="2000" dirty="0"/>
                          <m:t>∆</m:t>
                        </m:r>
                        <m:r>
                          <m:rPr>
                            <m:nor/>
                          </m:rPr>
                          <a:rPr lang="en-US" sz="2000" dirty="0"/>
                          <m:t>t</m:t>
                        </m:r>
                        <m:r>
                          <m:rPr>
                            <m:nor/>
                          </m:rPr>
                          <a:rPr lang="en-US" sz="2000" dirty="0"/>
                          <m:t>)</m:t>
                        </m:r>
                      </m:num>
                      <m:den>
                        <m:r>
                          <m:rPr>
                            <m:nor/>
                          </m:rPr>
                          <a:rPr lang="el-GR" sz="2000" dirty="0"/>
                          <m:t>∆</m:t>
                        </m:r>
                        <m:r>
                          <m:rPr>
                            <m:nor/>
                          </m:rPr>
                          <a:rPr lang="en-US" sz="2000" dirty="0"/>
                          <m:t>t</m:t>
                        </m:r>
                      </m:den>
                    </m:f>
                  </m:oMath>
                </a14:m>
                <a:endParaRPr lang="en-US" sz="2000" dirty="0" smtClean="0"/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sz="2400" i="1">
                            <a:latin typeface="Cambria Math"/>
                          </a:rPr>
                          <m:t>Ṕ</m:t>
                        </m:r>
                      </m:e>
                      <m:sub>
                        <m:r>
                          <a:rPr lang="en-US" sz="2400" b="0" i="1" smtClean="0">
                            <a:latin typeface="Cambria Math"/>
                          </a:rPr>
                          <m:t>𝑛</m:t>
                        </m:r>
                      </m:sub>
                    </m:sSub>
                    <m:r>
                      <m:rPr>
                        <m:nor/>
                      </m:rPr>
                      <a:rPr lang="en-US" sz="2400" dirty="0"/>
                      <m:t>(</m:t>
                    </m:r>
                    <m:r>
                      <a:rPr lang="en-US" sz="2400" i="1">
                        <a:latin typeface="Cambria Math"/>
                      </a:rPr>
                      <m:t>𝑡</m:t>
                    </m:r>
                    <m:r>
                      <a:rPr lang="en-US" sz="2400" i="1">
                        <a:latin typeface="Cambria Math"/>
                      </a:rPr>
                      <m:t>)</m:t>
                    </m:r>
                  </m:oMath>
                </a14:m>
                <a:r>
                  <a:rPr lang="en-US" sz="2400" dirty="0"/>
                  <a:t>= -</a:t>
                </a:r>
                <a:r>
                  <a:rPr lang="el-GR" sz="2400" dirty="0"/>
                  <a:t>λ</a:t>
                </a:r>
                <a:r>
                  <a:rPr lang="en-US" sz="2400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ar-IQ" sz="2400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sz="2400" i="1">
                            <a:latin typeface="Cambria Math"/>
                          </a:rPr>
                          <m:t>𝑃</m:t>
                        </m:r>
                      </m:e>
                      <m:sub>
                        <m:r>
                          <a:rPr lang="en-US" sz="2400" b="0" i="1" smtClean="0">
                            <a:latin typeface="Cambria Math"/>
                          </a:rPr>
                          <m:t>𝑛</m:t>
                        </m:r>
                        <m:r>
                          <a:rPr lang="en-US" sz="2400" i="1">
                            <a:latin typeface="Cambria Math"/>
                          </a:rPr>
                          <m:t> </m:t>
                        </m:r>
                      </m:sub>
                    </m:sSub>
                    <m:r>
                      <m:rPr>
                        <m:nor/>
                      </m:rPr>
                      <a:rPr lang="en-US" sz="2400" dirty="0"/>
                      <m:t>(</m:t>
                    </m:r>
                    <m:r>
                      <a:rPr lang="en-US" sz="2400" i="1">
                        <a:latin typeface="Cambria Math"/>
                      </a:rPr>
                      <m:t>𝑡</m:t>
                    </m:r>
                    <m:r>
                      <a:rPr lang="en-US" sz="2400" i="1">
                        <a:latin typeface="Cambria Math"/>
                      </a:rPr>
                      <m:t>)</m:t>
                    </m:r>
                  </m:oMath>
                </a14:m>
                <a:r>
                  <a:rPr lang="en-US" sz="2400" dirty="0" smtClean="0"/>
                  <a:t> + </a:t>
                </a:r>
                <a:r>
                  <a:rPr lang="el-GR" sz="2400" dirty="0"/>
                  <a:t>λ</a:t>
                </a:r>
                <a:r>
                  <a:rPr lang="en-US" sz="2400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ar-IQ" sz="2400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sz="2400" i="1">
                            <a:latin typeface="Cambria Math"/>
                          </a:rPr>
                          <m:t>𝑃</m:t>
                        </m:r>
                      </m:e>
                      <m:sub>
                        <m:r>
                          <a:rPr lang="en-US" sz="2400" i="1">
                            <a:latin typeface="Cambria Math"/>
                          </a:rPr>
                          <m:t>𝑛</m:t>
                        </m:r>
                        <m:r>
                          <a:rPr lang="en-US" sz="2400" b="0" i="1" smtClean="0">
                            <a:latin typeface="Cambria Math"/>
                          </a:rPr>
                          <m:t>−</m:t>
                        </m:r>
                        <m:r>
                          <a:rPr lang="en-US" sz="2400" b="0" i="1" smtClean="0">
                            <a:latin typeface="Cambria Math"/>
                          </a:rPr>
                          <m:t>1</m:t>
                        </m:r>
                        <m:r>
                          <a:rPr lang="en-US" sz="2400" i="1">
                            <a:latin typeface="Cambria Math"/>
                          </a:rPr>
                          <m:t> </m:t>
                        </m:r>
                      </m:sub>
                    </m:sSub>
                    <m:r>
                      <m:rPr>
                        <m:nor/>
                      </m:rPr>
                      <a:rPr lang="en-US" sz="2400" dirty="0"/>
                      <m:t>(</m:t>
                    </m:r>
                    <m:r>
                      <a:rPr lang="en-US" sz="2400" i="1">
                        <a:latin typeface="Cambria Math"/>
                      </a:rPr>
                      <m:t>𝑡</m:t>
                    </m:r>
                    <m:r>
                      <a:rPr lang="en-US" sz="2400" i="1">
                        <a:latin typeface="Cambria Math"/>
                      </a:rPr>
                      <m:t>)</m:t>
                    </m:r>
                  </m:oMath>
                </a14:m>
                <a:r>
                  <a:rPr lang="en-US" sz="2400" dirty="0"/>
                  <a:t> </a:t>
                </a:r>
              </a:p>
              <a:p>
                <a:pPr marL="0" indent="0">
                  <a:buNone/>
                </a:pPr>
                <a:endParaRPr lang="en-US" sz="2400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0" y="0"/>
                <a:ext cx="9144000" cy="6858000"/>
              </a:xfrm>
              <a:blipFill rotWithShape="1">
                <a:blip r:embed="rId2"/>
                <a:stretch>
                  <a:fillRect l="-1000" t="-71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/>
          <p:cNvSpPr txBox="1"/>
          <p:nvPr/>
        </p:nvSpPr>
        <p:spPr>
          <a:xfrm>
            <a:off x="1905000" y="1066297"/>
            <a:ext cx="4038599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400" dirty="0" smtClean="0"/>
              <a:t>P[n arrivals in t and zero in </a:t>
            </a:r>
            <a:r>
              <a:rPr lang="el-GR" sz="2400" dirty="0" smtClean="0"/>
              <a:t>∆</a:t>
            </a:r>
            <a:r>
              <a:rPr lang="en-US" sz="2400" dirty="0" smtClean="0"/>
              <a:t>t]</a:t>
            </a:r>
          </a:p>
          <a:p>
            <a:pPr algn="just"/>
            <a:r>
              <a:rPr lang="en-US" sz="2400" dirty="0" smtClean="0"/>
              <a:t>P[n-1 </a:t>
            </a:r>
            <a:r>
              <a:rPr lang="en-US" sz="2400" dirty="0"/>
              <a:t>arrivals in t and </a:t>
            </a:r>
            <a:r>
              <a:rPr lang="en-US" sz="2400" dirty="0" smtClean="0"/>
              <a:t>1 </a:t>
            </a:r>
            <a:r>
              <a:rPr lang="en-US" sz="2400" dirty="0"/>
              <a:t>in </a:t>
            </a:r>
            <a:r>
              <a:rPr lang="el-GR" sz="2400" dirty="0"/>
              <a:t>∆</a:t>
            </a:r>
            <a:r>
              <a:rPr lang="en-US" sz="2400" dirty="0" smtClean="0"/>
              <a:t>t]</a:t>
            </a:r>
            <a:endParaRPr lang="en-US" sz="2400" dirty="0"/>
          </a:p>
          <a:p>
            <a:pPr algn="just"/>
            <a:r>
              <a:rPr lang="en-US" sz="2400" dirty="0" smtClean="0"/>
              <a:t>P[n-2 </a:t>
            </a:r>
            <a:r>
              <a:rPr lang="en-US" sz="2400" dirty="0"/>
              <a:t>arrivals in t and </a:t>
            </a:r>
            <a:r>
              <a:rPr lang="en-US" sz="2400" dirty="0" smtClean="0"/>
              <a:t>2 </a:t>
            </a:r>
            <a:r>
              <a:rPr lang="en-US" sz="2400" dirty="0"/>
              <a:t>in </a:t>
            </a:r>
            <a:r>
              <a:rPr lang="el-GR" sz="2400" dirty="0"/>
              <a:t>∆</a:t>
            </a:r>
            <a:r>
              <a:rPr lang="en-US" sz="2400" dirty="0" smtClean="0"/>
              <a:t>t]</a:t>
            </a:r>
            <a:endParaRPr lang="en-US" sz="2400" dirty="0"/>
          </a:p>
          <a:p>
            <a:pPr algn="just"/>
            <a:r>
              <a:rPr lang="en-US" sz="2400" dirty="0" smtClean="0"/>
              <a:t>========================</a:t>
            </a:r>
          </a:p>
          <a:p>
            <a:pPr algn="just"/>
            <a:r>
              <a:rPr lang="en-US" sz="2400" dirty="0" smtClean="0"/>
              <a:t>P[0 </a:t>
            </a:r>
            <a:r>
              <a:rPr lang="en-US" sz="2400" dirty="0"/>
              <a:t>arrivals in t and </a:t>
            </a:r>
            <a:r>
              <a:rPr lang="en-US" sz="2400" dirty="0" smtClean="0"/>
              <a:t>n </a:t>
            </a:r>
            <a:r>
              <a:rPr lang="en-US" sz="2400" dirty="0"/>
              <a:t>in </a:t>
            </a:r>
            <a:r>
              <a:rPr lang="el-GR" sz="2400" dirty="0"/>
              <a:t>∆</a:t>
            </a:r>
            <a:r>
              <a:rPr lang="en-US" sz="2400" dirty="0" smtClean="0"/>
              <a:t>t]</a:t>
            </a:r>
            <a:endParaRPr lang="en-US" sz="2400" dirty="0"/>
          </a:p>
        </p:txBody>
      </p:sp>
      <p:sp>
        <p:nvSpPr>
          <p:cNvPr id="6" name="Right Brace 5"/>
          <p:cNvSpPr/>
          <p:nvPr/>
        </p:nvSpPr>
        <p:spPr>
          <a:xfrm>
            <a:off x="5791199" y="963567"/>
            <a:ext cx="152400" cy="2090888"/>
          </a:xfrm>
          <a:prstGeom prst="rightBrac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  <p:sp>
        <p:nvSpPr>
          <p:cNvPr id="7" name="Left Brace 6"/>
          <p:cNvSpPr/>
          <p:nvPr/>
        </p:nvSpPr>
        <p:spPr>
          <a:xfrm>
            <a:off x="1752600" y="990599"/>
            <a:ext cx="152400" cy="2014689"/>
          </a:xfrm>
          <a:prstGeom prst="leftBrac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4546447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0" y="76200"/>
                <a:ext cx="9144000" cy="6781800"/>
              </a:xfrm>
            </p:spPr>
            <p:txBody>
              <a:bodyPr>
                <a:normAutofit lnSpcReduction="10000"/>
              </a:bodyPr>
              <a:lstStyle/>
              <a:p>
                <a:pPr marL="0" indent="0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sz="2400" i="1">
                            <a:latin typeface="Cambria Math"/>
                          </a:rPr>
                          <m:t>Ṕ</m:t>
                        </m:r>
                      </m:e>
                      <m:sub>
                        <m:r>
                          <a:rPr lang="en-US" sz="2400" i="1">
                            <a:latin typeface="Cambria Math"/>
                          </a:rPr>
                          <m:t>𝑛</m:t>
                        </m:r>
                      </m:sub>
                    </m:sSub>
                    <m:r>
                      <m:rPr>
                        <m:nor/>
                      </m:rPr>
                      <a:rPr lang="en-US" sz="2400" dirty="0"/>
                      <m:t>(</m:t>
                    </m:r>
                    <m:r>
                      <a:rPr lang="en-US" sz="2400" i="1">
                        <a:latin typeface="Cambria Math"/>
                      </a:rPr>
                      <m:t>𝑡</m:t>
                    </m:r>
                    <m:r>
                      <a:rPr lang="en-US" sz="2400" i="1">
                        <a:latin typeface="Cambria Math"/>
                      </a:rPr>
                      <m:t>)</m:t>
                    </m:r>
                  </m:oMath>
                </a14:m>
                <a:r>
                  <a:rPr lang="en-US" sz="2400" dirty="0"/>
                  <a:t>= -</a:t>
                </a:r>
                <a:r>
                  <a:rPr lang="el-GR" sz="2400" dirty="0"/>
                  <a:t>λ</a:t>
                </a:r>
                <a:r>
                  <a:rPr lang="en-US" sz="2400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ar-IQ" sz="2400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sz="2400" i="1">
                            <a:latin typeface="Cambria Math"/>
                          </a:rPr>
                          <m:t>𝑃</m:t>
                        </m:r>
                      </m:e>
                      <m:sub>
                        <m:r>
                          <a:rPr lang="en-US" sz="2400" i="1">
                            <a:latin typeface="Cambria Math"/>
                          </a:rPr>
                          <m:t>𝑛</m:t>
                        </m:r>
                        <m:r>
                          <a:rPr lang="en-US" sz="2400" i="1">
                            <a:latin typeface="Cambria Math"/>
                          </a:rPr>
                          <m:t> </m:t>
                        </m:r>
                      </m:sub>
                    </m:sSub>
                    <m:r>
                      <m:rPr>
                        <m:nor/>
                      </m:rPr>
                      <a:rPr lang="en-US" sz="2400" dirty="0"/>
                      <m:t>(</m:t>
                    </m:r>
                    <m:r>
                      <a:rPr lang="en-US" sz="2400" i="1">
                        <a:latin typeface="Cambria Math"/>
                      </a:rPr>
                      <m:t>𝑡</m:t>
                    </m:r>
                    <m:r>
                      <a:rPr lang="en-US" sz="2400" i="1">
                        <a:latin typeface="Cambria Math"/>
                      </a:rPr>
                      <m:t>)</m:t>
                    </m:r>
                  </m:oMath>
                </a14:m>
                <a:r>
                  <a:rPr lang="en-US" sz="2400" dirty="0"/>
                  <a:t> + </a:t>
                </a:r>
                <a:r>
                  <a:rPr lang="el-GR" sz="2400" dirty="0"/>
                  <a:t>λ</a:t>
                </a:r>
                <a:r>
                  <a:rPr lang="en-US" sz="2400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ar-IQ" sz="2400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sz="2400" i="1">
                            <a:latin typeface="Cambria Math"/>
                          </a:rPr>
                          <m:t>𝑃</m:t>
                        </m:r>
                      </m:e>
                      <m:sub>
                        <m:r>
                          <a:rPr lang="en-US" sz="2400" i="1">
                            <a:latin typeface="Cambria Math"/>
                          </a:rPr>
                          <m:t>𝑛</m:t>
                        </m:r>
                        <m:r>
                          <a:rPr lang="en-US" sz="2400" i="1">
                            <a:latin typeface="Cambria Math"/>
                          </a:rPr>
                          <m:t>−</m:t>
                        </m:r>
                        <m:r>
                          <a:rPr lang="en-US" sz="2400" i="1">
                            <a:latin typeface="Cambria Math"/>
                          </a:rPr>
                          <m:t>1</m:t>
                        </m:r>
                        <m:r>
                          <a:rPr lang="en-US" sz="2400" i="1">
                            <a:latin typeface="Cambria Math"/>
                          </a:rPr>
                          <m:t> </m:t>
                        </m:r>
                      </m:sub>
                    </m:sSub>
                    <m:r>
                      <m:rPr>
                        <m:nor/>
                      </m:rPr>
                      <a:rPr lang="en-US" sz="2400" dirty="0"/>
                      <m:t>(</m:t>
                    </m:r>
                    <m:r>
                      <a:rPr lang="en-US" sz="2400" i="1">
                        <a:latin typeface="Cambria Math"/>
                      </a:rPr>
                      <m:t>𝑡</m:t>
                    </m:r>
                    <m:r>
                      <a:rPr lang="en-US" sz="2400" i="1">
                        <a:latin typeface="Cambria Math"/>
                      </a:rPr>
                      <m:t>)</m:t>
                    </m:r>
                  </m:oMath>
                </a14:m>
                <a:r>
                  <a:rPr lang="en-US" sz="2400" dirty="0"/>
                  <a:t> 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sz="2400" i="1">
                            <a:latin typeface="Cambria Math"/>
                          </a:rPr>
                          <m:t>Ṕ</m:t>
                        </m:r>
                      </m:e>
                      <m:sub>
                        <m:r>
                          <a:rPr lang="en-US" sz="2400" i="1">
                            <a:latin typeface="Cambria Math"/>
                          </a:rPr>
                          <m:t>𝑛</m:t>
                        </m:r>
                      </m:sub>
                    </m:sSub>
                    <m:r>
                      <m:rPr>
                        <m:nor/>
                      </m:rPr>
                      <a:rPr lang="en-US" sz="2400" dirty="0"/>
                      <m:t>(</m:t>
                    </m:r>
                    <m:r>
                      <a:rPr lang="en-US" sz="2400" i="1">
                        <a:latin typeface="Cambria Math"/>
                      </a:rPr>
                      <m:t>𝑡</m:t>
                    </m:r>
                    <m:r>
                      <a:rPr lang="en-US" sz="2400" i="1">
                        <a:latin typeface="Cambria Math"/>
                      </a:rPr>
                      <m:t>)</m:t>
                    </m:r>
                    <m:r>
                      <a:rPr lang="en-US" sz="2400" b="0" i="0" smtClean="0">
                        <a:latin typeface="Cambria Math"/>
                      </a:rPr>
                      <m:t>+</m:t>
                    </m:r>
                  </m:oMath>
                </a14:m>
                <a:r>
                  <a:rPr lang="el-GR" sz="2400" dirty="0" smtClean="0"/>
                  <a:t>λ</a:t>
                </a:r>
                <a:r>
                  <a:rPr lang="en-US" sz="2400" dirty="0" smtClean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ar-IQ" sz="2400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sz="2400" i="1">
                            <a:latin typeface="Cambria Math"/>
                          </a:rPr>
                          <m:t>𝑃</m:t>
                        </m:r>
                      </m:e>
                      <m:sub>
                        <m:r>
                          <a:rPr lang="en-US" sz="2400" i="1">
                            <a:latin typeface="Cambria Math"/>
                          </a:rPr>
                          <m:t>𝑛</m:t>
                        </m:r>
                        <m:r>
                          <a:rPr lang="en-US" sz="2400" i="1">
                            <a:latin typeface="Cambria Math"/>
                          </a:rPr>
                          <m:t> </m:t>
                        </m:r>
                      </m:sub>
                    </m:sSub>
                    <m:r>
                      <m:rPr>
                        <m:nor/>
                      </m:rPr>
                      <a:rPr lang="en-US" sz="2400" dirty="0"/>
                      <m:t>(</m:t>
                    </m:r>
                    <m:r>
                      <a:rPr lang="en-US" sz="2400" i="1">
                        <a:latin typeface="Cambria Math"/>
                      </a:rPr>
                      <m:t>𝑡</m:t>
                    </m:r>
                    <m:r>
                      <a:rPr lang="en-US" sz="2400" i="1">
                        <a:latin typeface="Cambria Math"/>
                      </a:rPr>
                      <m:t>)</m:t>
                    </m:r>
                  </m:oMath>
                </a14:m>
                <a:r>
                  <a:rPr lang="en-US" sz="2400" dirty="0"/>
                  <a:t> </a:t>
                </a:r>
                <a:r>
                  <a:rPr lang="en-US" sz="2400" dirty="0" smtClean="0"/>
                  <a:t>= </a:t>
                </a:r>
                <a:r>
                  <a:rPr lang="el-GR" sz="2400" dirty="0"/>
                  <a:t>λ</a:t>
                </a:r>
                <a:r>
                  <a:rPr lang="en-US" sz="2400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ar-IQ" sz="2400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sz="2400" i="1">
                            <a:latin typeface="Cambria Math"/>
                          </a:rPr>
                          <m:t>𝑃</m:t>
                        </m:r>
                      </m:e>
                      <m:sub>
                        <m:r>
                          <a:rPr lang="en-US" sz="2400" i="1">
                            <a:latin typeface="Cambria Math"/>
                          </a:rPr>
                          <m:t>𝑛</m:t>
                        </m:r>
                        <m:r>
                          <a:rPr lang="en-US" sz="2400" i="1">
                            <a:latin typeface="Cambria Math"/>
                          </a:rPr>
                          <m:t>−</m:t>
                        </m:r>
                        <m:r>
                          <a:rPr lang="en-US" sz="2400" i="1">
                            <a:latin typeface="Cambria Math"/>
                          </a:rPr>
                          <m:t>1</m:t>
                        </m:r>
                        <m:r>
                          <a:rPr lang="en-US" sz="2400" i="1">
                            <a:latin typeface="Cambria Math"/>
                          </a:rPr>
                          <m:t> </m:t>
                        </m:r>
                      </m:sub>
                    </m:sSub>
                    <m:r>
                      <m:rPr>
                        <m:nor/>
                      </m:rPr>
                      <a:rPr lang="en-US" sz="2400" dirty="0"/>
                      <m:t>(</m:t>
                    </m:r>
                    <m:r>
                      <a:rPr lang="en-US" sz="2400" i="1">
                        <a:latin typeface="Cambria Math"/>
                      </a:rPr>
                      <m:t>𝑡</m:t>
                    </m:r>
                    <m:r>
                      <a:rPr lang="en-US" sz="2400" i="1">
                        <a:latin typeface="Cambria Math"/>
                      </a:rPr>
                      <m:t>)</m:t>
                    </m:r>
                  </m:oMath>
                </a14:m>
                <a:endParaRPr lang="en-US" sz="2400" dirty="0" smtClean="0"/>
              </a:p>
              <a:p>
                <a:pPr marL="0" indent="0" algn="r" rtl="1">
                  <a:buNone/>
                </a:pPr>
                <a:r>
                  <a:rPr lang="ar-IQ" sz="2400" dirty="0"/>
                  <a:t>نضرب طرفي المعادلة في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ar-IQ" sz="2400" i="1">
                            <a:latin typeface="Cambria Math"/>
                          </a:rPr>
                        </m:ctrlPr>
                      </m:sSupPr>
                      <m:e>
                        <m:r>
                          <a:rPr lang="en-US" sz="2400" i="1">
                            <a:latin typeface="Cambria Math"/>
                          </a:rPr>
                          <m:t>𝑒</m:t>
                        </m:r>
                      </m:e>
                      <m:sup>
                        <m:r>
                          <m:rPr>
                            <m:sty m:val="p"/>
                          </m:rPr>
                          <a:rPr lang="el-GR" sz="2400" i="1">
                            <a:latin typeface="Cambria Math"/>
                          </a:rPr>
                          <m:t>λ</m:t>
                        </m:r>
                        <m:r>
                          <a:rPr lang="en-US" sz="2400" i="1">
                            <a:latin typeface="Cambria Math"/>
                          </a:rPr>
                          <m:t>𝑡</m:t>
                        </m:r>
                      </m:sup>
                    </m:sSup>
                  </m:oMath>
                </a14:m>
                <a:r>
                  <a:rPr lang="en-US" sz="2400" dirty="0"/>
                  <a:t> </a:t>
                </a:r>
                <a:r>
                  <a:rPr lang="ar-IQ" sz="2400" dirty="0"/>
                  <a:t> نحصل على: </a:t>
                </a:r>
              </a:p>
              <a:p>
                <a:pPr marL="0" indent="0">
                  <a:buNone/>
                </a:pPr>
                <a:r>
                  <a:rPr lang="en-US" sz="2400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sz="2400" i="1">
                            <a:latin typeface="Cambria Math"/>
                          </a:rPr>
                          <m:t>Ṕ</m:t>
                        </m:r>
                      </m:e>
                      <m:sub>
                        <m:r>
                          <a:rPr lang="en-US" sz="2400" i="1">
                            <a:latin typeface="Cambria Math"/>
                          </a:rPr>
                          <m:t>𝑛</m:t>
                        </m:r>
                      </m:sub>
                    </m:sSub>
                    <m:r>
                      <m:rPr>
                        <m:nor/>
                      </m:rPr>
                      <a:rPr lang="en-US" sz="2400" dirty="0"/>
                      <m:t>(</m:t>
                    </m:r>
                    <m:r>
                      <a:rPr lang="en-US" sz="2400" i="1">
                        <a:latin typeface="Cambria Math"/>
                      </a:rPr>
                      <m:t>𝑡</m:t>
                    </m:r>
                    <m:r>
                      <a:rPr lang="en-US" sz="2400" i="1">
                        <a:latin typeface="Cambria Math"/>
                      </a:rPr>
                      <m:t>)</m:t>
                    </m:r>
                    <m:sSup>
                      <m:sSupPr>
                        <m:ctrlPr>
                          <a:rPr lang="ar-IQ" sz="2400" i="1">
                            <a:latin typeface="Cambria Math"/>
                          </a:rPr>
                        </m:ctrlPr>
                      </m:sSupPr>
                      <m:e>
                        <m:r>
                          <a:rPr lang="en-US" sz="2400" i="1">
                            <a:latin typeface="Cambria Math"/>
                          </a:rPr>
                          <m:t>𝑒</m:t>
                        </m:r>
                      </m:e>
                      <m:sup>
                        <m:r>
                          <m:rPr>
                            <m:sty m:val="p"/>
                          </m:rPr>
                          <a:rPr lang="el-GR" sz="2400" i="1">
                            <a:latin typeface="Cambria Math"/>
                          </a:rPr>
                          <m:t>λ</m:t>
                        </m:r>
                        <m:r>
                          <a:rPr lang="en-US" sz="2400" i="1">
                            <a:latin typeface="Cambria Math"/>
                          </a:rPr>
                          <m:t>𝑡</m:t>
                        </m:r>
                      </m:sup>
                    </m:sSup>
                    <m:r>
                      <a:rPr lang="en-US" sz="2400">
                        <a:latin typeface="Cambria Math"/>
                      </a:rPr>
                      <m:t>+</m:t>
                    </m:r>
                  </m:oMath>
                </a14:m>
                <a:r>
                  <a:rPr lang="el-GR" sz="2400" dirty="0"/>
                  <a:t>λ</a:t>
                </a:r>
                <a:r>
                  <a:rPr lang="en-US" sz="2400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ar-IQ" sz="2400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sz="2400" i="1">
                            <a:latin typeface="Cambria Math"/>
                          </a:rPr>
                          <m:t>𝑃</m:t>
                        </m:r>
                      </m:e>
                      <m:sub>
                        <m:r>
                          <a:rPr lang="en-US" sz="2400" i="1">
                            <a:latin typeface="Cambria Math"/>
                          </a:rPr>
                          <m:t>𝑛</m:t>
                        </m:r>
                        <m:r>
                          <a:rPr lang="en-US" sz="2400" i="1">
                            <a:latin typeface="Cambria Math"/>
                          </a:rPr>
                          <m:t> </m:t>
                        </m:r>
                      </m:sub>
                    </m:sSub>
                    <m:r>
                      <m:rPr>
                        <m:nor/>
                      </m:rPr>
                      <a:rPr lang="en-US" sz="2400" dirty="0"/>
                      <m:t>(</m:t>
                    </m:r>
                    <m:r>
                      <a:rPr lang="en-US" sz="2400" i="1">
                        <a:latin typeface="Cambria Math"/>
                      </a:rPr>
                      <m:t>𝑡</m:t>
                    </m:r>
                    <m:r>
                      <a:rPr lang="en-US" sz="2400" i="1">
                        <a:latin typeface="Cambria Math"/>
                      </a:rPr>
                      <m:t>)</m:t>
                    </m:r>
                  </m:oMath>
                </a14:m>
                <a:r>
                  <a:rPr lang="en-US" sz="2400" dirty="0" smtClean="0"/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ar-IQ" sz="2400" i="1">
                            <a:latin typeface="Cambria Math"/>
                          </a:rPr>
                        </m:ctrlPr>
                      </m:sSupPr>
                      <m:e>
                        <m:r>
                          <a:rPr lang="en-US" sz="2400" i="1">
                            <a:latin typeface="Cambria Math"/>
                          </a:rPr>
                          <m:t>𝑒</m:t>
                        </m:r>
                      </m:e>
                      <m:sup>
                        <m:r>
                          <m:rPr>
                            <m:sty m:val="p"/>
                          </m:rPr>
                          <a:rPr lang="el-GR" sz="2400" i="1">
                            <a:latin typeface="Cambria Math"/>
                          </a:rPr>
                          <m:t>λ</m:t>
                        </m:r>
                        <m:r>
                          <a:rPr lang="en-US" sz="2400" i="1">
                            <a:latin typeface="Cambria Math"/>
                          </a:rPr>
                          <m:t>𝑡</m:t>
                        </m:r>
                      </m:sup>
                    </m:sSup>
                  </m:oMath>
                </a14:m>
                <a:r>
                  <a:rPr lang="en-US" sz="2400" dirty="0"/>
                  <a:t> = </a:t>
                </a:r>
                <a:r>
                  <a:rPr lang="el-GR" sz="2400" dirty="0"/>
                  <a:t>λ</a:t>
                </a:r>
                <a:r>
                  <a:rPr lang="en-US" sz="2400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ar-IQ" sz="2400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sz="2400" i="1">
                            <a:latin typeface="Cambria Math"/>
                          </a:rPr>
                          <m:t>𝑃</m:t>
                        </m:r>
                      </m:e>
                      <m:sub>
                        <m:r>
                          <a:rPr lang="en-US" sz="2400" i="1">
                            <a:latin typeface="Cambria Math"/>
                          </a:rPr>
                          <m:t>𝑛</m:t>
                        </m:r>
                        <m:r>
                          <a:rPr lang="en-US" sz="2400" i="1">
                            <a:latin typeface="Cambria Math"/>
                          </a:rPr>
                          <m:t>−</m:t>
                        </m:r>
                        <m:r>
                          <a:rPr lang="en-US" sz="2400" i="1">
                            <a:latin typeface="Cambria Math"/>
                          </a:rPr>
                          <m:t>1</m:t>
                        </m:r>
                        <m:r>
                          <a:rPr lang="en-US" sz="2400" i="1">
                            <a:latin typeface="Cambria Math"/>
                          </a:rPr>
                          <m:t> </m:t>
                        </m:r>
                      </m:sub>
                    </m:sSub>
                    <m:r>
                      <m:rPr>
                        <m:nor/>
                      </m:rPr>
                      <a:rPr lang="en-US" sz="2400" dirty="0"/>
                      <m:t>(</m:t>
                    </m:r>
                    <m:r>
                      <a:rPr lang="en-US" sz="2400" i="1">
                        <a:latin typeface="Cambria Math"/>
                      </a:rPr>
                      <m:t>𝑡</m:t>
                    </m:r>
                    <m:r>
                      <a:rPr lang="en-US" sz="2400" i="1">
                        <a:latin typeface="Cambria Math"/>
                      </a:rPr>
                      <m:t>)</m:t>
                    </m:r>
                  </m:oMath>
                </a14:m>
                <a:r>
                  <a:rPr lang="ar-IQ" sz="2400" dirty="0"/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ar-IQ" sz="2400" i="1">
                            <a:latin typeface="Cambria Math"/>
                          </a:rPr>
                        </m:ctrlPr>
                      </m:sSupPr>
                      <m:e>
                        <m:r>
                          <a:rPr lang="en-US" sz="2400" i="1">
                            <a:latin typeface="Cambria Math"/>
                          </a:rPr>
                          <m:t>𝑒</m:t>
                        </m:r>
                      </m:e>
                      <m:sup>
                        <m:r>
                          <m:rPr>
                            <m:sty m:val="p"/>
                          </m:rPr>
                          <a:rPr lang="el-GR" sz="2400" i="1">
                            <a:latin typeface="Cambria Math"/>
                          </a:rPr>
                          <m:t>λ</m:t>
                        </m:r>
                        <m:r>
                          <a:rPr lang="en-US" sz="2400" i="1">
                            <a:latin typeface="Cambria Math"/>
                          </a:rPr>
                          <m:t>𝑡</m:t>
                        </m:r>
                      </m:sup>
                    </m:sSup>
                  </m:oMath>
                </a14:m>
                <a:r>
                  <a:rPr lang="en-US" sz="2400" dirty="0"/>
                  <a:t> </a:t>
                </a:r>
                <a:endParaRPr lang="en-US" sz="2400" dirty="0" smtClean="0"/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US" sz="24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sz="2400" i="1" smtClean="0">
                            <a:latin typeface="Cambria Math"/>
                          </a:rPr>
                          <m:t>𝜕</m:t>
                        </m:r>
                      </m:num>
                      <m:den>
                        <m:r>
                          <a:rPr lang="en-US" sz="2400" i="1" smtClean="0">
                            <a:latin typeface="Cambria Math"/>
                          </a:rPr>
                          <m:t>𝜕</m:t>
                        </m:r>
                        <m:r>
                          <a:rPr lang="en-US" sz="2400" b="0" i="1" smtClean="0">
                            <a:latin typeface="Cambria Math"/>
                          </a:rPr>
                          <m:t>𝑡</m:t>
                        </m:r>
                      </m:den>
                    </m:f>
                  </m:oMath>
                </a14:m>
                <a:r>
                  <a:rPr lang="en-US" sz="2400" dirty="0" smtClean="0"/>
                  <a:t>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ar-IQ" sz="2400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sz="2400" i="1">
                            <a:latin typeface="Cambria Math"/>
                          </a:rPr>
                          <m:t>𝑃</m:t>
                        </m:r>
                      </m:e>
                      <m:sub>
                        <m:r>
                          <a:rPr lang="en-US" sz="2400" i="1">
                            <a:latin typeface="Cambria Math"/>
                          </a:rPr>
                          <m:t>𝑛</m:t>
                        </m:r>
                        <m:r>
                          <a:rPr lang="en-US" sz="2400" i="1">
                            <a:latin typeface="Cambria Math"/>
                          </a:rPr>
                          <m:t> </m:t>
                        </m:r>
                      </m:sub>
                    </m:sSub>
                    <m:r>
                      <m:rPr>
                        <m:nor/>
                      </m:rPr>
                      <a:rPr lang="en-US" sz="2400" dirty="0"/>
                      <m:t>(</m:t>
                    </m:r>
                    <m:r>
                      <a:rPr lang="en-US" sz="2400" i="1">
                        <a:latin typeface="Cambria Math"/>
                      </a:rPr>
                      <m:t>𝑡</m:t>
                    </m:r>
                    <m:r>
                      <a:rPr lang="en-US" sz="2400" i="1">
                        <a:latin typeface="Cambria Math"/>
                      </a:rPr>
                      <m:t>)</m:t>
                    </m:r>
                  </m:oMath>
                </a14:m>
                <a:r>
                  <a:rPr lang="en-US" sz="2400" dirty="0"/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ar-IQ" sz="2400" i="1">
                            <a:latin typeface="Cambria Math"/>
                          </a:rPr>
                        </m:ctrlPr>
                      </m:sSupPr>
                      <m:e>
                        <m:r>
                          <a:rPr lang="en-US" sz="2400" i="1">
                            <a:latin typeface="Cambria Math"/>
                          </a:rPr>
                          <m:t>𝑒</m:t>
                        </m:r>
                      </m:e>
                      <m:sup>
                        <m:r>
                          <m:rPr>
                            <m:sty m:val="p"/>
                          </m:rPr>
                          <a:rPr lang="el-GR" sz="2400" i="1">
                            <a:latin typeface="Cambria Math"/>
                          </a:rPr>
                          <m:t>λ</m:t>
                        </m:r>
                        <m:r>
                          <a:rPr lang="en-US" sz="2400" i="1">
                            <a:latin typeface="Cambria Math"/>
                          </a:rPr>
                          <m:t>𝑡</m:t>
                        </m:r>
                      </m:sup>
                    </m:sSup>
                  </m:oMath>
                </a14:m>
                <a:r>
                  <a:rPr lang="en-US" sz="2400" dirty="0" smtClean="0"/>
                  <a:t>)= </a:t>
                </a:r>
                <a:r>
                  <a:rPr lang="el-GR" sz="2400" dirty="0"/>
                  <a:t>λ</a:t>
                </a:r>
                <a:r>
                  <a:rPr lang="en-US" sz="2400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ar-IQ" sz="2400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sz="2400" i="1">
                            <a:latin typeface="Cambria Math"/>
                          </a:rPr>
                          <m:t>𝑃</m:t>
                        </m:r>
                      </m:e>
                      <m:sub>
                        <m:r>
                          <a:rPr lang="en-US" sz="2400" i="1">
                            <a:latin typeface="Cambria Math"/>
                          </a:rPr>
                          <m:t>𝑛</m:t>
                        </m:r>
                        <m:r>
                          <a:rPr lang="en-US" sz="2400" i="1">
                            <a:latin typeface="Cambria Math"/>
                          </a:rPr>
                          <m:t>−</m:t>
                        </m:r>
                        <m:r>
                          <a:rPr lang="en-US" sz="2400" i="1">
                            <a:latin typeface="Cambria Math"/>
                          </a:rPr>
                          <m:t>1</m:t>
                        </m:r>
                        <m:r>
                          <a:rPr lang="en-US" sz="2400" i="1">
                            <a:latin typeface="Cambria Math"/>
                          </a:rPr>
                          <m:t> </m:t>
                        </m:r>
                      </m:sub>
                    </m:sSub>
                    <m:r>
                      <m:rPr>
                        <m:nor/>
                      </m:rPr>
                      <a:rPr lang="en-US" sz="2400" dirty="0"/>
                      <m:t>(</m:t>
                    </m:r>
                    <m:r>
                      <a:rPr lang="en-US" sz="2400" i="1">
                        <a:latin typeface="Cambria Math"/>
                      </a:rPr>
                      <m:t>𝑡</m:t>
                    </m:r>
                    <m:r>
                      <a:rPr lang="en-US" sz="2400" i="1">
                        <a:latin typeface="Cambria Math"/>
                      </a:rPr>
                      <m:t>)</m:t>
                    </m:r>
                  </m:oMath>
                </a14:m>
                <a:r>
                  <a:rPr lang="ar-IQ" sz="2400" dirty="0"/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ar-IQ" sz="2400" i="1">
                            <a:latin typeface="Cambria Math"/>
                          </a:rPr>
                        </m:ctrlPr>
                      </m:sSupPr>
                      <m:e>
                        <m:r>
                          <a:rPr lang="en-US" sz="2400" i="1">
                            <a:latin typeface="Cambria Math"/>
                          </a:rPr>
                          <m:t>𝑒</m:t>
                        </m:r>
                      </m:e>
                      <m:sup>
                        <m:r>
                          <m:rPr>
                            <m:sty m:val="p"/>
                          </m:rPr>
                          <a:rPr lang="el-GR" sz="2400" i="1">
                            <a:latin typeface="Cambria Math"/>
                          </a:rPr>
                          <m:t>λ</m:t>
                        </m:r>
                        <m:r>
                          <a:rPr lang="en-US" sz="2400" i="1">
                            <a:latin typeface="Cambria Math"/>
                          </a:rPr>
                          <m:t>𝑡</m:t>
                        </m:r>
                      </m:sup>
                    </m:sSup>
                  </m:oMath>
                </a14:m>
                <a:endParaRPr lang="en-US" sz="2400" dirty="0" smtClean="0"/>
              </a:p>
              <a:p>
                <a:pPr marL="0" indent="0">
                  <a:buNone/>
                </a:pPr>
                <a:r>
                  <a:rPr lang="en-US" sz="2400" dirty="0" smtClean="0"/>
                  <a:t>When n=1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US" sz="2400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sz="2400" i="1">
                            <a:latin typeface="Cambria Math"/>
                          </a:rPr>
                          <m:t>𝜕</m:t>
                        </m:r>
                      </m:num>
                      <m:den>
                        <m:r>
                          <a:rPr lang="en-US" sz="2400" i="1">
                            <a:latin typeface="Cambria Math"/>
                          </a:rPr>
                          <m:t>𝜕</m:t>
                        </m:r>
                        <m:r>
                          <a:rPr lang="en-US" sz="2400" i="1">
                            <a:latin typeface="Cambria Math"/>
                          </a:rPr>
                          <m:t>𝑡</m:t>
                        </m:r>
                      </m:den>
                    </m:f>
                  </m:oMath>
                </a14:m>
                <a:r>
                  <a:rPr lang="en-US" sz="2400" dirty="0"/>
                  <a:t>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ar-IQ" sz="2400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sz="2400" i="1">
                            <a:latin typeface="Cambria Math"/>
                          </a:rPr>
                          <m:t>𝑃</m:t>
                        </m:r>
                      </m:e>
                      <m:sub>
                        <m:r>
                          <a:rPr lang="en-US" sz="2400" b="0" i="1" smtClean="0">
                            <a:latin typeface="Cambria Math"/>
                          </a:rPr>
                          <m:t>1</m:t>
                        </m:r>
                        <m:r>
                          <a:rPr lang="en-US" sz="2400" i="1">
                            <a:latin typeface="Cambria Math"/>
                          </a:rPr>
                          <m:t> </m:t>
                        </m:r>
                      </m:sub>
                    </m:sSub>
                    <m:r>
                      <m:rPr>
                        <m:nor/>
                      </m:rPr>
                      <a:rPr lang="en-US" sz="2400" dirty="0"/>
                      <m:t>(</m:t>
                    </m:r>
                    <m:r>
                      <a:rPr lang="en-US" sz="2400" i="1">
                        <a:latin typeface="Cambria Math"/>
                      </a:rPr>
                      <m:t>𝑡</m:t>
                    </m:r>
                    <m:r>
                      <a:rPr lang="en-US" sz="2400" i="1">
                        <a:latin typeface="Cambria Math"/>
                      </a:rPr>
                      <m:t>)</m:t>
                    </m:r>
                  </m:oMath>
                </a14:m>
                <a:r>
                  <a:rPr lang="en-US" sz="2400" dirty="0"/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ar-IQ" sz="2400" i="1">
                            <a:latin typeface="Cambria Math"/>
                          </a:rPr>
                        </m:ctrlPr>
                      </m:sSupPr>
                      <m:e>
                        <m:r>
                          <a:rPr lang="en-US" sz="2400" i="1">
                            <a:latin typeface="Cambria Math"/>
                          </a:rPr>
                          <m:t>𝑒</m:t>
                        </m:r>
                      </m:e>
                      <m:sup>
                        <m:r>
                          <m:rPr>
                            <m:sty m:val="p"/>
                          </m:rPr>
                          <a:rPr lang="el-GR" sz="2400" i="1">
                            <a:latin typeface="Cambria Math"/>
                          </a:rPr>
                          <m:t>λ</m:t>
                        </m:r>
                        <m:r>
                          <a:rPr lang="en-US" sz="2400" i="1">
                            <a:latin typeface="Cambria Math"/>
                          </a:rPr>
                          <m:t>𝑡</m:t>
                        </m:r>
                      </m:sup>
                    </m:sSup>
                  </m:oMath>
                </a14:m>
                <a:r>
                  <a:rPr lang="en-US" sz="2400" dirty="0"/>
                  <a:t>)= </a:t>
                </a:r>
                <a:r>
                  <a:rPr lang="el-GR" sz="2400" dirty="0"/>
                  <a:t>λ</a:t>
                </a:r>
                <a:r>
                  <a:rPr lang="en-US" sz="2400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ar-IQ" sz="2400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sz="2400" i="1">
                            <a:latin typeface="Cambria Math"/>
                          </a:rPr>
                          <m:t>𝑃</m:t>
                        </m:r>
                      </m:e>
                      <m:sub>
                        <m:r>
                          <a:rPr lang="en-US" sz="2400" b="0" i="1" smtClean="0">
                            <a:latin typeface="Cambria Math"/>
                          </a:rPr>
                          <m:t>0</m:t>
                        </m:r>
                        <m:r>
                          <a:rPr lang="en-US" sz="2400" i="1">
                            <a:latin typeface="Cambria Math"/>
                          </a:rPr>
                          <m:t> </m:t>
                        </m:r>
                      </m:sub>
                    </m:sSub>
                    <m:r>
                      <m:rPr>
                        <m:nor/>
                      </m:rPr>
                      <a:rPr lang="en-US" sz="2400" dirty="0"/>
                      <m:t>(</m:t>
                    </m:r>
                    <m:r>
                      <a:rPr lang="en-US" sz="2400" i="1">
                        <a:latin typeface="Cambria Math"/>
                      </a:rPr>
                      <m:t>𝑡</m:t>
                    </m:r>
                    <m:r>
                      <a:rPr lang="en-US" sz="2400" i="1">
                        <a:latin typeface="Cambria Math"/>
                      </a:rPr>
                      <m:t>)</m:t>
                    </m:r>
                  </m:oMath>
                </a14:m>
                <a:r>
                  <a:rPr lang="ar-IQ" sz="2400" dirty="0"/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ar-IQ" sz="2400" i="1">
                            <a:latin typeface="Cambria Math"/>
                          </a:rPr>
                        </m:ctrlPr>
                      </m:sSupPr>
                      <m:e>
                        <m:r>
                          <a:rPr lang="en-US" sz="2400" i="1">
                            <a:latin typeface="Cambria Math"/>
                          </a:rPr>
                          <m:t>𝑒</m:t>
                        </m:r>
                      </m:e>
                      <m:sup>
                        <m:r>
                          <m:rPr>
                            <m:sty m:val="p"/>
                          </m:rPr>
                          <a:rPr lang="el-GR" sz="2400" i="1">
                            <a:latin typeface="Cambria Math"/>
                          </a:rPr>
                          <m:t>λ</m:t>
                        </m:r>
                        <m:r>
                          <a:rPr lang="en-US" sz="2400" i="1">
                            <a:latin typeface="Cambria Math"/>
                          </a:rPr>
                          <m:t>𝑡</m:t>
                        </m:r>
                      </m:sup>
                    </m:sSup>
                  </m:oMath>
                </a14:m>
                <a:endParaRPr lang="en-US" sz="2400" dirty="0"/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US" sz="2400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sz="2400" i="1">
                            <a:latin typeface="Cambria Math"/>
                          </a:rPr>
                          <m:t>𝜕</m:t>
                        </m:r>
                      </m:num>
                      <m:den>
                        <m:r>
                          <a:rPr lang="en-US" sz="2400" i="1">
                            <a:latin typeface="Cambria Math"/>
                          </a:rPr>
                          <m:t>𝜕</m:t>
                        </m:r>
                        <m:r>
                          <a:rPr lang="en-US" sz="2400" i="1">
                            <a:latin typeface="Cambria Math"/>
                          </a:rPr>
                          <m:t>𝑡</m:t>
                        </m:r>
                      </m:den>
                    </m:f>
                  </m:oMath>
                </a14:m>
                <a:r>
                  <a:rPr lang="en-US" sz="2400" dirty="0"/>
                  <a:t>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ar-IQ" sz="2400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sz="2400" i="1">
                            <a:latin typeface="Cambria Math"/>
                          </a:rPr>
                          <m:t>𝑃</m:t>
                        </m:r>
                      </m:e>
                      <m:sub>
                        <m:r>
                          <a:rPr lang="en-US" sz="2400" i="1">
                            <a:latin typeface="Cambria Math"/>
                          </a:rPr>
                          <m:t>1</m:t>
                        </m:r>
                        <m:r>
                          <a:rPr lang="en-US" sz="2400" i="1">
                            <a:latin typeface="Cambria Math"/>
                          </a:rPr>
                          <m:t> </m:t>
                        </m:r>
                      </m:sub>
                    </m:sSub>
                    <m:r>
                      <m:rPr>
                        <m:nor/>
                      </m:rPr>
                      <a:rPr lang="en-US" sz="2400" dirty="0"/>
                      <m:t>(</m:t>
                    </m:r>
                    <m:r>
                      <a:rPr lang="en-US" sz="2400" i="1">
                        <a:latin typeface="Cambria Math"/>
                      </a:rPr>
                      <m:t>𝑡</m:t>
                    </m:r>
                    <m:r>
                      <a:rPr lang="en-US" sz="2400" i="1">
                        <a:latin typeface="Cambria Math"/>
                      </a:rPr>
                      <m:t>)</m:t>
                    </m:r>
                  </m:oMath>
                </a14:m>
                <a:r>
                  <a:rPr lang="en-US" sz="2400" dirty="0"/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ar-IQ" sz="2400" i="1">
                            <a:latin typeface="Cambria Math"/>
                          </a:rPr>
                        </m:ctrlPr>
                      </m:sSupPr>
                      <m:e>
                        <m:r>
                          <a:rPr lang="en-US" sz="2400" i="1">
                            <a:latin typeface="Cambria Math"/>
                          </a:rPr>
                          <m:t>𝑒</m:t>
                        </m:r>
                      </m:e>
                      <m:sup>
                        <m:r>
                          <m:rPr>
                            <m:sty m:val="p"/>
                          </m:rPr>
                          <a:rPr lang="el-GR" sz="2400" i="1">
                            <a:latin typeface="Cambria Math"/>
                          </a:rPr>
                          <m:t>λ</m:t>
                        </m:r>
                        <m:r>
                          <a:rPr lang="en-US" sz="2400" i="1">
                            <a:latin typeface="Cambria Math"/>
                          </a:rPr>
                          <m:t>𝑡</m:t>
                        </m:r>
                      </m:sup>
                    </m:sSup>
                  </m:oMath>
                </a14:m>
                <a:r>
                  <a:rPr lang="en-US" sz="2400" dirty="0"/>
                  <a:t>)= </a:t>
                </a:r>
                <a:r>
                  <a:rPr lang="el-GR" sz="2400" dirty="0"/>
                  <a:t>λ</a:t>
                </a:r>
                <a:r>
                  <a:rPr lang="en-US" sz="2400" dirty="0"/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ar-IQ" sz="2400" i="1">
                            <a:latin typeface="Cambria Math"/>
                          </a:rPr>
                        </m:ctrlPr>
                      </m:sSupPr>
                      <m:e>
                        <m:r>
                          <a:rPr lang="en-US" sz="2400" i="1">
                            <a:latin typeface="Cambria Math"/>
                          </a:rPr>
                          <m:t>𝑒</m:t>
                        </m:r>
                      </m:e>
                      <m:sup>
                        <m:r>
                          <a:rPr lang="en-US" sz="2400" i="1">
                            <a:latin typeface="Cambria Math"/>
                          </a:rPr>
                          <m:t>−</m:t>
                        </m:r>
                        <m:r>
                          <m:rPr>
                            <m:sty m:val="p"/>
                          </m:rPr>
                          <a:rPr lang="el-GR" sz="2400" i="1">
                            <a:latin typeface="Cambria Math"/>
                          </a:rPr>
                          <m:t>λ</m:t>
                        </m:r>
                        <m:r>
                          <a:rPr lang="en-US" sz="2400" i="1">
                            <a:latin typeface="Cambria Math"/>
                          </a:rPr>
                          <m:t>𝑡</m:t>
                        </m:r>
                      </m:sup>
                    </m:sSup>
                    <m:sSup>
                      <m:sSupPr>
                        <m:ctrlPr>
                          <a:rPr lang="ar-IQ" sz="2400" i="1">
                            <a:latin typeface="Cambria Math"/>
                          </a:rPr>
                        </m:ctrlPr>
                      </m:sSupPr>
                      <m:e>
                        <m:r>
                          <a:rPr lang="en-US" sz="2400" i="1">
                            <a:latin typeface="Cambria Math"/>
                          </a:rPr>
                          <m:t>𝑒</m:t>
                        </m:r>
                      </m:e>
                      <m:sup>
                        <m:r>
                          <m:rPr>
                            <m:sty m:val="p"/>
                          </m:rPr>
                          <a:rPr lang="el-GR" sz="2400" i="1">
                            <a:latin typeface="Cambria Math"/>
                          </a:rPr>
                          <m:t>λ</m:t>
                        </m:r>
                        <m:r>
                          <a:rPr lang="en-US" sz="2400" i="1">
                            <a:latin typeface="Cambria Math"/>
                          </a:rPr>
                          <m:t>𝑡</m:t>
                        </m:r>
                      </m:sup>
                    </m:sSup>
                  </m:oMath>
                </a14:m>
                <a:r>
                  <a:rPr lang="en-US" sz="2400" dirty="0" smtClean="0"/>
                  <a:t>   </a:t>
                </a:r>
                <a14:m>
                  <m:oMath xmlns:m="http://schemas.openxmlformats.org/officeDocument/2006/math">
                    <m:r>
                      <a:rPr lang="en-US" sz="2400" i="1" dirty="0" smtClean="0">
                        <a:latin typeface="Cambria Math"/>
                      </a:rPr>
                      <m:t>⇒</m:t>
                    </m:r>
                    <m:r>
                      <a:rPr lang="ar-IQ" sz="2400" b="0" i="1" dirty="0" smtClean="0">
                        <a:latin typeface="Cambria Math"/>
                      </a:rPr>
                      <m:t> </m:t>
                    </m:r>
                  </m:oMath>
                </a14:m>
                <a:r>
                  <a:rPr lang="en-US" sz="2400" dirty="0" smtClean="0"/>
                  <a:t>	</a:t>
                </a:r>
                <a:r>
                  <a:rPr lang="en-US" sz="2400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sz="2400" i="1">
                            <a:latin typeface="Cambria Math"/>
                          </a:rPr>
                          <m:t>𝜕</m:t>
                        </m:r>
                      </m:num>
                      <m:den>
                        <m:r>
                          <a:rPr lang="en-US" sz="2400" i="1">
                            <a:latin typeface="Cambria Math"/>
                          </a:rPr>
                          <m:t>𝜕</m:t>
                        </m:r>
                        <m:r>
                          <a:rPr lang="en-US" sz="2400" i="1">
                            <a:latin typeface="Cambria Math"/>
                          </a:rPr>
                          <m:t>𝑡</m:t>
                        </m:r>
                      </m:den>
                    </m:f>
                  </m:oMath>
                </a14:m>
                <a:r>
                  <a:rPr lang="en-US" sz="2400" dirty="0"/>
                  <a:t>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ar-IQ" sz="2400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sz="2400" i="1">
                            <a:latin typeface="Cambria Math"/>
                          </a:rPr>
                          <m:t>𝑃</m:t>
                        </m:r>
                      </m:e>
                      <m:sub>
                        <m:r>
                          <a:rPr lang="en-US" sz="2400" i="1">
                            <a:latin typeface="Cambria Math"/>
                          </a:rPr>
                          <m:t>1</m:t>
                        </m:r>
                        <m:r>
                          <a:rPr lang="en-US" sz="2400" i="1">
                            <a:latin typeface="Cambria Math"/>
                          </a:rPr>
                          <m:t> </m:t>
                        </m:r>
                      </m:sub>
                    </m:sSub>
                    <m:r>
                      <m:rPr>
                        <m:nor/>
                      </m:rPr>
                      <a:rPr lang="en-US" sz="2400" dirty="0"/>
                      <m:t>(</m:t>
                    </m:r>
                    <m:r>
                      <a:rPr lang="en-US" sz="2400" i="1">
                        <a:latin typeface="Cambria Math"/>
                      </a:rPr>
                      <m:t>𝑡</m:t>
                    </m:r>
                    <m:r>
                      <a:rPr lang="en-US" sz="2400" i="1">
                        <a:latin typeface="Cambria Math"/>
                      </a:rPr>
                      <m:t>)</m:t>
                    </m:r>
                  </m:oMath>
                </a14:m>
                <a:r>
                  <a:rPr lang="en-US" sz="2400" dirty="0"/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ar-IQ" sz="2400" i="1">
                            <a:latin typeface="Cambria Math"/>
                          </a:rPr>
                        </m:ctrlPr>
                      </m:sSupPr>
                      <m:e>
                        <m:r>
                          <a:rPr lang="en-US" sz="2400" i="1">
                            <a:latin typeface="Cambria Math"/>
                          </a:rPr>
                          <m:t>𝑒</m:t>
                        </m:r>
                      </m:e>
                      <m:sup>
                        <m:r>
                          <m:rPr>
                            <m:sty m:val="p"/>
                          </m:rPr>
                          <a:rPr lang="el-GR" sz="2400" i="1">
                            <a:latin typeface="Cambria Math"/>
                          </a:rPr>
                          <m:t>λ</m:t>
                        </m:r>
                        <m:r>
                          <a:rPr lang="en-US" sz="2400" i="1">
                            <a:latin typeface="Cambria Math"/>
                          </a:rPr>
                          <m:t>𝑡</m:t>
                        </m:r>
                      </m:sup>
                    </m:sSup>
                  </m:oMath>
                </a14:m>
                <a:r>
                  <a:rPr lang="en-US" sz="2400" dirty="0"/>
                  <a:t>)= </a:t>
                </a:r>
                <a:r>
                  <a:rPr lang="el-GR" sz="2400" dirty="0"/>
                  <a:t>λ</a:t>
                </a:r>
                <a:r>
                  <a:rPr lang="en-US" sz="2400" dirty="0"/>
                  <a:t> </a:t>
                </a:r>
                <a:r>
                  <a:rPr lang="en-US" sz="2400" dirty="0" smtClean="0"/>
                  <a:t>			</a:t>
                </a:r>
              </a:p>
              <a:p>
                <a:pPr marL="0" indent="0" algn="r" rtl="1">
                  <a:buNone/>
                </a:pPr>
                <a:r>
                  <a:rPr lang="ar-IQ" sz="2400" dirty="0"/>
                  <a:t>نكامل بالبنسبة الى </a:t>
                </a:r>
                <a:r>
                  <a:rPr lang="en-US" sz="2400" dirty="0" smtClean="0"/>
                  <a:t>t</a:t>
                </a:r>
                <a:r>
                  <a:rPr lang="ar-IQ" sz="2400" dirty="0" smtClean="0"/>
                  <a:t> نحصل على: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ar-IQ" sz="2400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sz="2400" i="1">
                            <a:latin typeface="Cambria Math"/>
                          </a:rPr>
                          <m:t>𝑃</m:t>
                        </m:r>
                      </m:e>
                      <m:sub>
                        <m:r>
                          <a:rPr lang="en-US" sz="2400" i="1">
                            <a:latin typeface="Cambria Math"/>
                          </a:rPr>
                          <m:t>1</m:t>
                        </m:r>
                        <m:r>
                          <a:rPr lang="en-US" sz="2400" i="1">
                            <a:latin typeface="Cambria Math"/>
                          </a:rPr>
                          <m:t> </m:t>
                        </m:r>
                      </m:sub>
                    </m:sSub>
                    <m:r>
                      <m:rPr>
                        <m:nor/>
                      </m:rPr>
                      <a:rPr lang="en-US" sz="2400" dirty="0"/>
                      <m:t>(</m:t>
                    </m:r>
                    <m:r>
                      <a:rPr lang="en-US" sz="2400" i="1">
                        <a:latin typeface="Cambria Math"/>
                      </a:rPr>
                      <m:t>𝑡</m:t>
                    </m:r>
                    <m:r>
                      <a:rPr lang="en-US" sz="2400" i="1">
                        <a:latin typeface="Cambria Math"/>
                      </a:rPr>
                      <m:t>)</m:t>
                    </m:r>
                  </m:oMath>
                </a14:m>
                <a:r>
                  <a:rPr lang="en-US" sz="2400" dirty="0"/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ar-IQ" sz="2400" i="1">
                            <a:latin typeface="Cambria Math"/>
                          </a:rPr>
                        </m:ctrlPr>
                      </m:sSupPr>
                      <m:e>
                        <m:r>
                          <a:rPr lang="en-US" sz="2400" i="1">
                            <a:latin typeface="Cambria Math"/>
                          </a:rPr>
                          <m:t>𝑒</m:t>
                        </m:r>
                      </m:e>
                      <m:sup>
                        <m:r>
                          <m:rPr>
                            <m:sty m:val="p"/>
                          </m:rPr>
                          <a:rPr lang="el-GR" sz="2400" i="1">
                            <a:latin typeface="Cambria Math"/>
                          </a:rPr>
                          <m:t>λ</m:t>
                        </m:r>
                        <m:r>
                          <a:rPr lang="en-US" sz="2400" i="1">
                            <a:latin typeface="Cambria Math"/>
                          </a:rPr>
                          <m:t>𝑡</m:t>
                        </m:r>
                      </m:sup>
                    </m:sSup>
                  </m:oMath>
                </a14:m>
                <a:r>
                  <a:rPr lang="ar-IQ" sz="2400" dirty="0" smtClean="0"/>
                  <a:t>=</a:t>
                </a:r>
                <a:r>
                  <a:rPr lang="el-GR" sz="2400" dirty="0"/>
                  <a:t>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l-GR" sz="2400" i="1" dirty="0">
                        <a:latin typeface="Cambria Math"/>
                      </a:rPr>
                      <m:t>λ</m:t>
                    </m:r>
                    <m:r>
                      <a:rPr lang="en-US" sz="2400" i="1">
                        <a:latin typeface="Cambria Math"/>
                      </a:rPr>
                      <m:t>𝑡</m:t>
                    </m:r>
                  </m:oMath>
                </a14:m>
                <a:endParaRPr lang="en-US" sz="2400" dirty="0"/>
              </a:p>
              <a:p>
                <a:pPr marL="0" indent="0">
                  <a:buNone/>
                </a:pPr>
                <a:r>
                  <a:rPr lang="ar-IQ" sz="2400" dirty="0" smtClean="0"/>
                  <a:t>؞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ar-IQ" sz="2400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sz="2400" i="1">
                            <a:latin typeface="Cambria Math"/>
                          </a:rPr>
                          <m:t>𝑃</m:t>
                        </m:r>
                      </m:e>
                      <m:sub>
                        <m:r>
                          <a:rPr lang="en-US" sz="2400" i="1">
                            <a:latin typeface="Cambria Math"/>
                          </a:rPr>
                          <m:t>1</m:t>
                        </m:r>
                        <m:r>
                          <a:rPr lang="en-US" sz="2400" i="1">
                            <a:latin typeface="Cambria Math"/>
                          </a:rPr>
                          <m:t> </m:t>
                        </m:r>
                      </m:sub>
                    </m:sSub>
                    <m:r>
                      <m:rPr>
                        <m:nor/>
                      </m:rPr>
                      <a:rPr lang="en-US" sz="2400" dirty="0"/>
                      <m:t>(</m:t>
                    </m:r>
                    <m:r>
                      <a:rPr lang="en-US" sz="2400" i="1">
                        <a:latin typeface="Cambria Math"/>
                      </a:rPr>
                      <m:t>𝑡</m:t>
                    </m:r>
                    <m:r>
                      <a:rPr lang="en-US" sz="2400" i="1">
                        <a:latin typeface="Cambria Math"/>
                      </a:rPr>
                      <m:t>)</m:t>
                    </m:r>
                  </m:oMath>
                </a14:m>
                <a:r>
                  <a:rPr lang="en-US" sz="2400" dirty="0"/>
                  <a:t> </a:t>
                </a:r>
                <a:r>
                  <a:rPr lang="ar-IQ" sz="2400" dirty="0" smtClean="0"/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i="1" dirty="0">
                            <a:latin typeface="Cambria Math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ar-IQ" sz="2400" i="1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sz="2400" i="1">
                                <a:latin typeface="Cambria Math"/>
                              </a:rPr>
                              <m:t>𝑒</m:t>
                            </m:r>
                          </m:e>
                          <m:sup>
                            <m:r>
                              <a:rPr lang="en-US" sz="2400" i="1">
                                <a:latin typeface="Cambria Math"/>
                              </a:rPr>
                              <m:t>−</m:t>
                            </m:r>
                            <m:r>
                              <m:rPr>
                                <m:sty m:val="p"/>
                              </m:rPr>
                              <a:rPr lang="el-GR" sz="2400" i="1">
                                <a:latin typeface="Cambria Math"/>
                              </a:rPr>
                              <m:t>λ</m:t>
                            </m:r>
                            <m:r>
                              <a:rPr lang="en-US" sz="2400" i="1">
                                <a:latin typeface="Cambria Math"/>
                              </a:rPr>
                              <m:t>𝑡</m:t>
                            </m:r>
                          </m:sup>
                        </m:sSup>
                        <m:r>
                          <a:rPr lang="en-US" sz="2400" i="1">
                            <a:latin typeface="Cambria Math"/>
                          </a:rPr>
                          <m:t> (</m:t>
                        </m:r>
                        <m:sSup>
                          <m:sSupPr>
                            <m:ctrlPr>
                              <a:rPr lang="en-US" sz="2400" i="1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m:rPr>
                                <m:sty m:val="p"/>
                              </m:rPr>
                              <a:rPr lang="el-GR" sz="2400" i="1">
                                <a:latin typeface="Cambria Math"/>
                              </a:rPr>
                              <m:t>λ</m:t>
                            </m:r>
                            <m:r>
                              <m:rPr>
                                <m:sty m:val="p"/>
                              </m:rPr>
                              <a:rPr lang="en-US" sz="2400" i="1">
                                <a:latin typeface="Cambria Math"/>
                              </a:rPr>
                              <m:t>t</m:t>
                            </m:r>
                            <m:r>
                              <a:rPr lang="en-US" sz="2400" i="1">
                                <a:latin typeface="Cambria Math"/>
                              </a:rPr>
                              <m:t>)</m:t>
                            </m:r>
                          </m:e>
                          <m:sup>
                            <m:r>
                              <a:rPr lang="ar-IQ" sz="2400" b="0" i="1" smtClean="0">
                                <a:latin typeface="Cambria Math"/>
                              </a:rPr>
                              <m:t>1</m:t>
                            </m:r>
                          </m:sup>
                        </m:sSup>
                      </m:num>
                      <m:den>
                        <m:r>
                          <a:rPr lang="ar-IQ" sz="2400" b="0" i="1" dirty="0" smtClean="0">
                            <a:latin typeface="Cambria Math"/>
                          </a:rPr>
                          <m:t>1</m:t>
                        </m:r>
                        <m:r>
                          <a:rPr lang="en-US" sz="2400" i="1" dirty="0">
                            <a:latin typeface="Cambria Math"/>
                          </a:rPr>
                          <m:t>!</m:t>
                        </m:r>
                      </m:den>
                    </m:f>
                  </m:oMath>
                </a14:m>
                <a:r>
                  <a:rPr lang="ar-IQ" sz="2400" dirty="0" smtClean="0"/>
                  <a:t>     </a:t>
                </a:r>
                <a:r>
                  <a:rPr lang="en-US" sz="2400" dirty="0" smtClean="0"/>
                  <a:t> </a:t>
                </a:r>
                <a:r>
                  <a:rPr lang="en-US" sz="2400" dirty="0" smtClean="0">
                    <a:latin typeface="Cambria Math"/>
                    <a:ea typeface="Cambria Math"/>
                  </a:rPr>
                  <a:t>∼PO(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l-GR" sz="2400" i="1" dirty="0">
                        <a:latin typeface="Cambria Math"/>
                      </a:rPr>
                      <m:t>λ</m:t>
                    </m:r>
                    <m:r>
                      <a:rPr lang="en-US" sz="2400" i="1">
                        <a:latin typeface="Cambria Math"/>
                      </a:rPr>
                      <m:t>𝑡</m:t>
                    </m:r>
                  </m:oMath>
                </a14:m>
                <a:r>
                  <a:rPr lang="en-US" sz="2400" dirty="0" smtClean="0">
                    <a:latin typeface="Cambria Math"/>
                    <a:ea typeface="Cambria Math"/>
                  </a:rPr>
                  <a:t>)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ar-IQ" sz="2400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sz="2400" i="1">
                            <a:latin typeface="Cambria Math"/>
                          </a:rPr>
                          <m:t>𝑃</m:t>
                        </m:r>
                      </m:e>
                      <m:sub>
                        <m:r>
                          <a:rPr lang="en-US" sz="2400" b="0" i="1" smtClean="0">
                            <a:latin typeface="Cambria Math"/>
                          </a:rPr>
                          <m:t>𝑛</m:t>
                        </m:r>
                        <m:r>
                          <a:rPr lang="en-US" sz="2400" i="1">
                            <a:latin typeface="Cambria Math"/>
                          </a:rPr>
                          <m:t> </m:t>
                        </m:r>
                      </m:sub>
                    </m:sSub>
                    <m:r>
                      <m:rPr>
                        <m:nor/>
                      </m:rPr>
                      <a:rPr lang="en-US" sz="2400" dirty="0"/>
                      <m:t>(</m:t>
                    </m:r>
                    <m:r>
                      <a:rPr lang="en-US" sz="2400" i="1">
                        <a:latin typeface="Cambria Math"/>
                      </a:rPr>
                      <m:t>𝑡</m:t>
                    </m:r>
                    <m:r>
                      <a:rPr lang="en-US" sz="2400" i="1">
                        <a:latin typeface="Cambria Math"/>
                      </a:rPr>
                      <m:t>) ∼</m:t>
                    </m:r>
                    <m:r>
                      <a:rPr lang="en-US" sz="2400" i="1">
                        <a:latin typeface="Cambria Math"/>
                      </a:rPr>
                      <m:t>𝑃𝑂</m:t>
                    </m:r>
                    <m:r>
                      <m:rPr>
                        <m:nor/>
                      </m:rPr>
                      <a:rPr lang="en-US" sz="2400" dirty="0"/>
                      <m:t>(</m:t>
                    </m:r>
                    <m:r>
                      <m:rPr>
                        <m:sty m:val="p"/>
                      </m:rPr>
                      <a:rPr lang="el-GR" sz="2400" i="1" dirty="0">
                        <a:latin typeface="Cambria Math"/>
                      </a:rPr>
                      <m:t>λ</m:t>
                    </m:r>
                    <m:r>
                      <a:rPr lang="en-US" sz="2400" i="1">
                        <a:latin typeface="Cambria Math"/>
                      </a:rPr>
                      <m:t>𝑡</m:t>
                    </m:r>
                    <m:r>
                      <a:rPr lang="en-US" sz="2400" i="1">
                        <a:latin typeface="Cambria Math"/>
                      </a:rPr>
                      <m:t>)</m:t>
                    </m:r>
                  </m:oMath>
                </a14:m>
                <a:r>
                  <a:rPr lang="en-US" sz="2400" dirty="0" smtClean="0"/>
                  <a:t>   ;n=1,2,3,….,n</a:t>
                </a:r>
              </a:p>
              <a:p>
                <a:pPr marL="0" indent="0">
                  <a:buNone/>
                </a:pPr>
                <a:r>
                  <a:rPr lang="ar-IQ" sz="2400" dirty="0"/>
                  <a:t>؞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ar-IQ" sz="2400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sz="2400" i="1">
                            <a:latin typeface="Cambria Math"/>
                          </a:rPr>
                          <m:t>𝑃</m:t>
                        </m:r>
                      </m:e>
                      <m:sub>
                        <m:r>
                          <a:rPr lang="en-US" sz="2400" b="0" i="1" smtClean="0">
                            <a:latin typeface="Cambria Math"/>
                          </a:rPr>
                          <m:t>𝑛</m:t>
                        </m:r>
                        <m:r>
                          <a:rPr lang="en-US" sz="2400" i="1">
                            <a:latin typeface="Cambria Math"/>
                          </a:rPr>
                          <m:t> </m:t>
                        </m:r>
                      </m:sub>
                    </m:sSub>
                    <m:r>
                      <m:rPr>
                        <m:nor/>
                      </m:rPr>
                      <a:rPr lang="en-US" sz="2400" dirty="0"/>
                      <m:t>(</m:t>
                    </m:r>
                    <m:r>
                      <a:rPr lang="en-US" sz="2400" i="1">
                        <a:latin typeface="Cambria Math"/>
                      </a:rPr>
                      <m:t>𝑡</m:t>
                    </m:r>
                    <m:r>
                      <a:rPr lang="en-US" sz="2400" i="1">
                        <a:latin typeface="Cambria Math"/>
                      </a:rPr>
                      <m:t>)</m:t>
                    </m:r>
                  </m:oMath>
                </a14:m>
                <a:r>
                  <a:rPr lang="en-US" sz="2400" dirty="0"/>
                  <a:t> </a:t>
                </a:r>
                <a:r>
                  <a:rPr lang="ar-IQ" sz="2400" dirty="0"/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i="1" dirty="0">
                            <a:latin typeface="Cambria Math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ar-IQ" sz="2400" i="1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sz="2400" i="1">
                                <a:latin typeface="Cambria Math"/>
                              </a:rPr>
                              <m:t>𝑒</m:t>
                            </m:r>
                          </m:e>
                          <m:sup>
                            <m:r>
                              <a:rPr lang="en-US" sz="2400" i="1">
                                <a:latin typeface="Cambria Math"/>
                              </a:rPr>
                              <m:t>−</m:t>
                            </m:r>
                            <m:r>
                              <m:rPr>
                                <m:sty m:val="p"/>
                              </m:rPr>
                              <a:rPr lang="el-GR" sz="2400" i="1">
                                <a:latin typeface="Cambria Math"/>
                              </a:rPr>
                              <m:t>λ</m:t>
                            </m:r>
                            <m:r>
                              <a:rPr lang="en-US" sz="2400" i="1">
                                <a:latin typeface="Cambria Math"/>
                              </a:rPr>
                              <m:t>𝑡</m:t>
                            </m:r>
                          </m:sup>
                        </m:sSup>
                        <m:r>
                          <a:rPr lang="en-US" sz="2400" i="1">
                            <a:latin typeface="Cambria Math"/>
                          </a:rPr>
                          <m:t> (</m:t>
                        </m:r>
                        <m:sSup>
                          <m:sSupPr>
                            <m:ctrlPr>
                              <a:rPr lang="en-US" sz="2400" i="1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m:rPr>
                                <m:sty m:val="p"/>
                              </m:rPr>
                              <a:rPr lang="el-GR" sz="2400" i="1">
                                <a:latin typeface="Cambria Math"/>
                              </a:rPr>
                              <m:t>λ</m:t>
                            </m:r>
                            <m:r>
                              <m:rPr>
                                <m:sty m:val="p"/>
                              </m:rPr>
                              <a:rPr lang="en-US" sz="2400" i="1">
                                <a:latin typeface="Cambria Math"/>
                              </a:rPr>
                              <m:t>t</m:t>
                            </m:r>
                            <m:r>
                              <a:rPr lang="en-US" sz="2400" i="1">
                                <a:latin typeface="Cambria Math"/>
                              </a:rPr>
                              <m:t>)</m:t>
                            </m:r>
                          </m:e>
                          <m:sup>
                            <m:r>
                              <a:rPr lang="en-US" sz="2400" b="0" i="1" smtClean="0">
                                <a:latin typeface="Cambria Math"/>
                              </a:rPr>
                              <m:t>𝑛</m:t>
                            </m:r>
                          </m:sup>
                        </m:sSup>
                      </m:num>
                      <m:den>
                        <m:r>
                          <a:rPr lang="en-US" sz="2400" b="0" i="1" dirty="0" smtClean="0">
                            <a:latin typeface="Cambria Math"/>
                          </a:rPr>
                          <m:t>𝑛</m:t>
                        </m:r>
                        <m:r>
                          <a:rPr lang="en-US" sz="2400" i="1" dirty="0">
                            <a:latin typeface="Cambria Math"/>
                          </a:rPr>
                          <m:t>!</m:t>
                        </m:r>
                      </m:den>
                    </m:f>
                  </m:oMath>
                </a14:m>
                <a:r>
                  <a:rPr lang="ar-IQ" sz="2400" dirty="0"/>
                  <a:t>     </a:t>
                </a:r>
                <a:r>
                  <a:rPr lang="en-US" sz="2400" dirty="0"/>
                  <a:t> </a:t>
                </a:r>
                <a:r>
                  <a:rPr lang="en-US" sz="2400" dirty="0">
                    <a:latin typeface="Cambria Math"/>
                    <a:ea typeface="Cambria Math"/>
                  </a:rPr>
                  <a:t>∼PO(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l-GR" sz="2400" i="1" dirty="0">
                        <a:latin typeface="Cambria Math"/>
                      </a:rPr>
                      <m:t>λ</m:t>
                    </m:r>
                    <m:r>
                      <a:rPr lang="en-US" sz="2400" i="1">
                        <a:latin typeface="Cambria Math"/>
                      </a:rPr>
                      <m:t>𝑡</m:t>
                    </m:r>
                  </m:oMath>
                </a14:m>
                <a:r>
                  <a:rPr lang="en-US" sz="2400" dirty="0" smtClean="0">
                    <a:latin typeface="Cambria Math"/>
                    <a:ea typeface="Cambria Math"/>
                  </a:rPr>
                  <a:t>)  ;n=0,1,2,…..,n</a:t>
                </a:r>
                <a:endParaRPr lang="en-US" sz="2400" dirty="0">
                  <a:latin typeface="Cambria Math"/>
                  <a:ea typeface="Cambria Math"/>
                </a:endParaRPr>
              </a:p>
              <a:p>
                <a:pPr marL="0" indent="0">
                  <a:buNone/>
                </a:pPr>
                <a:endParaRPr lang="en-US" sz="2400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0" y="76200"/>
                <a:ext cx="9144000" cy="6781800"/>
              </a:xfrm>
              <a:blipFill rotWithShape="1">
                <a:blip r:embed="rId2"/>
                <a:stretch>
                  <a:fillRect l="-1067" t="-1079" r="-1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959430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" y="76200"/>
            <a:ext cx="8839200" cy="6415880"/>
          </a:xfrm>
        </p:spPr>
      </p:pic>
    </p:spTree>
    <p:extLst>
      <p:ext uri="{BB962C8B-B14F-4D97-AF65-F5344CB8AC3E}">
        <p14:creationId xmlns:p14="http://schemas.microsoft.com/office/powerpoint/2010/main" val="26082128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1766</TotalTime>
  <Words>1199</Words>
  <Application>Microsoft Office PowerPoint</Application>
  <PresentationFormat>On-screen Show (4:3)</PresentationFormat>
  <Paragraphs>86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 نظرية الطوابير(Queuing Theory) د. غزوان هاني الصوفي المحاضرة الخامسة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Lenovo</dc:creator>
  <cp:lastModifiedBy>Lenovo</cp:lastModifiedBy>
  <cp:revision>140</cp:revision>
  <dcterms:created xsi:type="dcterms:W3CDTF">2020-12-10T16:28:02Z</dcterms:created>
  <dcterms:modified xsi:type="dcterms:W3CDTF">2025-05-21T17:09:39Z</dcterms:modified>
</cp:coreProperties>
</file>