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1" r:id="rId6"/>
    <p:sldId id="263" r:id="rId7"/>
    <p:sldId id="264" r:id="rId8"/>
    <p:sldId id="265" r:id="rId9"/>
    <p:sldId id="266" r:id="rId10"/>
    <p:sldId id="267" r:id="rId11"/>
    <p:sldId id="268"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9772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53202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69392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2885941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0E4F5-BACD-4CDB-9D59-EADC3CBCC579}" type="datetimeFigureOut">
              <a:rPr lang="en-US" smtClean="0"/>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29040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0E4F5-BACD-4CDB-9D59-EADC3CBCC579}"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9476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0E4F5-BACD-4CDB-9D59-EADC3CBCC579}" type="datetimeFigureOut">
              <a:rPr lang="en-US" smtClean="0"/>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38053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0E4F5-BACD-4CDB-9D59-EADC3CBCC579}" type="datetimeFigureOut">
              <a:rPr lang="en-US" smtClean="0"/>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784682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0E4F5-BACD-4CDB-9D59-EADC3CBCC579}" type="datetimeFigureOut">
              <a:rPr lang="en-US" smtClean="0"/>
              <a:t>5/21/2025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26491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0E4F5-BACD-4CDB-9D59-EADC3CBCC579}"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2069016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0E4F5-BACD-4CDB-9D59-EADC3CBCC579}" type="datetimeFigureOut">
              <a:rPr lang="en-US" smtClean="0"/>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11991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0E4F5-BACD-4CDB-9D59-EADC3CBCC579}" type="datetimeFigureOut">
              <a:rPr lang="en-US" smtClean="0"/>
              <a:t>5/21/2025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B7B87-8753-469C-836F-9BC685B06410}" type="slidenum">
              <a:rPr lang="en-US" smtClean="0"/>
              <a:t>‹#›</a:t>
            </a:fld>
            <a:endParaRPr lang="en-US"/>
          </a:p>
        </p:txBody>
      </p:sp>
    </p:spTree>
    <p:extLst>
      <p:ext uri="{BB962C8B-B14F-4D97-AF65-F5344CB8AC3E}">
        <p14:creationId xmlns:p14="http://schemas.microsoft.com/office/powerpoint/2010/main" val="1091909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normAutofit/>
          </a:bodyPr>
          <a:lstStyle/>
          <a:p>
            <a:pPr rtl="1"/>
            <a:r>
              <a:rPr lang="en-US" dirty="0" smtClean="0"/>
              <a:t> </a:t>
            </a:r>
            <a:r>
              <a:rPr lang="ar-IQ" dirty="0" smtClean="0"/>
              <a:t>نظرية الطوابير(</a:t>
            </a:r>
            <a:r>
              <a:rPr lang="en-US" dirty="0" smtClean="0"/>
              <a:t>Queuing Theory</a:t>
            </a:r>
            <a:r>
              <a:rPr lang="ar-IQ" dirty="0" smtClean="0"/>
              <a:t>)</a:t>
            </a:r>
            <a:br>
              <a:rPr lang="ar-IQ" dirty="0" smtClean="0"/>
            </a:br>
            <a:r>
              <a:rPr lang="ar-IQ" dirty="0" smtClean="0"/>
              <a:t>د. غزوان هاني الصوفي</a:t>
            </a:r>
            <a:br>
              <a:rPr lang="ar-IQ" dirty="0" smtClean="0"/>
            </a:br>
            <a:r>
              <a:rPr lang="ar-IQ" dirty="0" smtClean="0"/>
              <a:t>المحاضرة الرابعة</a:t>
            </a:r>
            <a:r>
              <a:rPr lang="ar-IQ" smtClean="0"/>
              <a:t/>
            </a:r>
            <a:br>
              <a:rPr lang="ar-IQ" smtClean="0"/>
            </a:b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3429000"/>
            <a:ext cx="5410200" cy="2971800"/>
          </a:xfrm>
          <a:prstGeom prst="rect">
            <a:avLst/>
          </a:prstGeom>
        </p:spPr>
      </p:pic>
    </p:spTree>
    <p:extLst>
      <p:ext uri="{BB962C8B-B14F-4D97-AF65-F5344CB8AC3E}">
        <p14:creationId xmlns:p14="http://schemas.microsoft.com/office/powerpoint/2010/main" val="3634908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8991600" cy="6629400"/>
          </a:xfrm>
        </p:spPr>
        <p:txBody>
          <a:bodyPr/>
          <a:lstStyle/>
          <a:p>
            <a:pPr marL="0" indent="0" algn="just" rtl="1">
              <a:buNone/>
            </a:pPr>
            <a:r>
              <a:rPr lang="en-US" dirty="0" smtClean="0"/>
              <a:t>C</a:t>
            </a:r>
            <a:r>
              <a:rPr lang="ar-IQ" dirty="0" smtClean="0"/>
              <a:t> تمثل عدد قنوات الخدمة وقد تكون قناة خدمة واحدة او عدة قنوات خدمة. اي عدد مراكز الخدمة المتوازية والمتتالية.</a:t>
            </a:r>
          </a:p>
          <a:p>
            <a:pPr marL="0" indent="0" algn="just" rtl="1">
              <a:buNone/>
            </a:pPr>
            <a:r>
              <a:rPr lang="en-US" dirty="0" smtClean="0"/>
              <a:t>D</a:t>
            </a:r>
            <a:r>
              <a:rPr lang="ar-IQ" dirty="0" smtClean="0"/>
              <a:t> تمثل نظام الخدمة او قاعدة الخدمة والذي يمكن ان يكون حسب ترتيب الوحدات الواصلة او تسلسل المخدومين عكس تسلسل دخولهم او تكون الخدمة بشكل عشوائي او ان النظام يعتمد على نموذج الاسبقية.</a:t>
            </a:r>
          </a:p>
          <a:p>
            <a:pPr marL="0" indent="0" algn="just" rtl="1">
              <a:buNone/>
            </a:pPr>
            <a:r>
              <a:rPr lang="en-US" dirty="0" smtClean="0"/>
              <a:t>E</a:t>
            </a:r>
            <a:r>
              <a:rPr lang="ar-IQ" dirty="0" smtClean="0"/>
              <a:t> تمثل طاقة النظام او سعة النظام والتي يمكن ان تكون محدودة (</a:t>
            </a:r>
            <a:r>
              <a:rPr lang="en-US" dirty="0" smtClean="0"/>
              <a:t>N</a:t>
            </a:r>
            <a:r>
              <a:rPr lang="ar-IQ" dirty="0" smtClean="0"/>
              <a:t>) او غير محدودة (∞).</a:t>
            </a:r>
            <a:endParaRPr lang="en-US" dirty="0" smtClean="0"/>
          </a:p>
          <a:p>
            <a:pPr marL="0" indent="0" algn="just" rtl="1">
              <a:buNone/>
            </a:pPr>
            <a:r>
              <a:rPr lang="en-US" dirty="0" smtClean="0"/>
              <a:t>F</a:t>
            </a:r>
            <a:r>
              <a:rPr lang="ar-IQ" dirty="0" smtClean="0"/>
              <a:t> تمثل حجم مجتمع طالبي الخدمة او مجتمع الوصول او مصدر الطلب على الخدمة والذي </a:t>
            </a:r>
            <a:r>
              <a:rPr lang="en-US" dirty="0" smtClean="0"/>
              <a:t> </a:t>
            </a:r>
            <a:r>
              <a:rPr lang="ar-IQ" dirty="0"/>
              <a:t>يمكن ان تكون محدودة (</a:t>
            </a:r>
            <a:r>
              <a:rPr lang="en-US" dirty="0"/>
              <a:t>N</a:t>
            </a:r>
            <a:r>
              <a:rPr lang="ar-IQ" dirty="0"/>
              <a:t>) او غير محدودة (∞).</a:t>
            </a:r>
            <a:endParaRPr lang="en-US" dirty="0"/>
          </a:p>
          <a:p>
            <a:pPr marL="0" indent="0" algn="r" rtl="1">
              <a:buNone/>
            </a:pPr>
            <a:r>
              <a:rPr lang="ar-IQ" dirty="0" smtClean="0"/>
              <a:t>  </a:t>
            </a:r>
            <a:endParaRPr lang="en-US" dirty="0"/>
          </a:p>
        </p:txBody>
      </p:sp>
    </p:spTree>
    <p:extLst>
      <p:ext uri="{BB962C8B-B14F-4D97-AF65-F5344CB8AC3E}">
        <p14:creationId xmlns:p14="http://schemas.microsoft.com/office/powerpoint/2010/main" val="28694024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lstStyle/>
          <a:p>
            <a:pPr marL="0" indent="0" algn="just" rtl="1">
              <a:buNone/>
            </a:pPr>
            <a:r>
              <a:rPr lang="ar-IQ" sz="2800" dirty="0" smtClean="0"/>
              <a:t>لقد وضعت هذه العلامات في التعريف عن خصائص نظام صف الانتظار ابتداءا من قبل العالم </a:t>
            </a:r>
            <a:r>
              <a:rPr lang="en-US" sz="2800" dirty="0" err="1" smtClean="0"/>
              <a:t>Kandal</a:t>
            </a:r>
            <a:r>
              <a:rPr lang="en-US" sz="2800" dirty="0" smtClean="0"/>
              <a:t> </a:t>
            </a:r>
            <a:r>
              <a:rPr lang="ar-IQ" sz="2800" dirty="0" smtClean="0"/>
              <a:t> فقد وضع الرموز الثلاثة الاولى (</a:t>
            </a:r>
            <a:r>
              <a:rPr lang="en-US" sz="2800" dirty="0" smtClean="0"/>
              <a:t>A/B/C</a:t>
            </a:r>
            <a:r>
              <a:rPr lang="ar-IQ" sz="2800" dirty="0" smtClean="0"/>
              <a:t>) في عام 1953 وكانت تعرف بعلامات كندال. وفي عام 1966 اضاف </a:t>
            </a:r>
            <a:r>
              <a:rPr lang="en-US" sz="2800" dirty="0" smtClean="0"/>
              <a:t>A. M. Lee</a:t>
            </a:r>
            <a:r>
              <a:rPr lang="ar-IQ" sz="2800" dirty="0" smtClean="0"/>
              <a:t> الرمزين (</a:t>
            </a:r>
            <a:r>
              <a:rPr lang="en-US" sz="2800" dirty="0" smtClean="0"/>
              <a:t>D/E</a:t>
            </a:r>
            <a:r>
              <a:rPr lang="ar-IQ" sz="2800" dirty="0" smtClean="0"/>
              <a:t>). وفي عام 1968 اضاف حمدي طه الرمز </a:t>
            </a:r>
            <a:r>
              <a:rPr lang="en-US" sz="2800" dirty="0" smtClean="0"/>
              <a:t>F</a:t>
            </a:r>
            <a:r>
              <a:rPr lang="ar-IQ" sz="2800" dirty="0" smtClean="0"/>
              <a:t> وفيما يلي بعض الامثلة لتوضيح هذا التدوين:</a:t>
            </a:r>
          </a:p>
          <a:p>
            <a:pPr marL="0" indent="0" algn="l">
              <a:buNone/>
            </a:pPr>
            <a:r>
              <a:rPr lang="en-US" sz="2800" dirty="0" smtClean="0"/>
              <a:t>1- (</a:t>
            </a:r>
            <a:r>
              <a:rPr lang="el-GR" sz="2800" dirty="0" smtClean="0"/>
              <a:t>μ</a:t>
            </a:r>
            <a:r>
              <a:rPr lang="en-US" sz="2800" dirty="0" smtClean="0"/>
              <a:t>/</a:t>
            </a:r>
            <a:r>
              <a:rPr lang="el-GR" sz="2800" dirty="0" smtClean="0"/>
              <a:t>μ</a:t>
            </a:r>
            <a:r>
              <a:rPr lang="en-US" sz="2800" dirty="0" smtClean="0"/>
              <a:t>/1)</a:t>
            </a:r>
            <a:r>
              <a:rPr lang="en-US" sz="2800" dirty="0" smtClean="0">
                <a:sym typeface="Wingdings" pitchFamily="2" charset="2"/>
              </a:rPr>
              <a:t>: (FCFS/∞/∞)</a:t>
            </a:r>
          </a:p>
          <a:p>
            <a:pPr marL="0" indent="0" algn="just" rtl="1">
              <a:buNone/>
            </a:pPr>
            <a:r>
              <a:rPr lang="ar-IQ" sz="2800" dirty="0">
                <a:sym typeface="Wingdings" pitchFamily="2" charset="2"/>
              </a:rPr>
              <a:t>نظام خدمة منفرد </a:t>
            </a:r>
            <a:r>
              <a:rPr lang="ar-IQ" sz="2800" dirty="0" smtClean="0">
                <a:sym typeface="Wingdings" pitchFamily="2" charset="2"/>
              </a:rPr>
              <a:t>وان </a:t>
            </a:r>
            <a:r>
              <a:rPr lang="ar-IQ" sz="2800" dirty="0">
                <a:sym typeface="Wingdings" pitchFamily="2" charset="2"/>
              </a:rPr>
              <a:t>كل من اوقات الوصول والخدمة تتبع التوزيع الاسي. </a:t>
            </a:r>
            <a:r>
              <a:rPr lang="ar-IQ" sz="2800" dirty="0" smtClean="0">
                <a:sym typeface="Wingdings" pitchFamily="2" charset="2"/>
              </a:rPr>
              <a:t>ونظام الخدمة حسب ترتيب الوحدات الواصلة ذو طاقة خزنية لا نهائية وحجم طالبي الخدمة غير محدود.</a:t>
            </a:r>
            <a:endParaRPr lang="en-US" sz="2800" dirty="0" smtClean="0">
              <a:sym typeface="Wingdings" pitchFamily="2" charset="2"/>
            </a:endParaRPr>
          </a:p>
          <a:p>
            <a:pPr marL="0" indent="0" algn="just">
              <a:buNone/>
            </a:pPr>
            <a:r>
              <a:rPr lang="en-US" sz="2800" dirty="0" smtClean="0"/>
              <a:t>2- (3/5/2)</a:t>
            </a:r>
            <a:r>
              <a:rPr lang="en-US" sz="2800" dirty="0" smtClean="0">
                <a:sym typeface="Wingdings" pitchFamily="2" charset="2"/>
              </a:rPr>
              <a:t>: </a:t>
            </a:r>
            <a:r>
              <a:rPr lang="en-US" sz="2800" dirty="0">
                <a:sym typeface="Wingdings" pitchFamily="2" charset="2"/>
              </a:rPr>
              <a:t>(</a:t>
            </a:r>
            <a:r>
              <a:rPr lang="en-US" sz="2800" dirty="0" smtClean="0">
                <a:sym typeface="Wingdings" pitchFamily="2" charset="2"/>
              </a:rPr>
              <a:t>FCFS/8/</a:t>
            </a:r>
            <a:r>
              <a:rPr lang="en-US" sz="2800" dirty="0">
                <a:sym typeface="Wingdings" pitchFamily="2" charset="2"/>
              </a:rPr>
              <a:t>∞</a:t>
            </a:r>
            <a:r>
              <a:rPr lang="en-US" sz="2800" dirty="0" smtClean="0">
                <a:sym typeface="Wingdings" pitchFamily="2" charset="2"/>
              </a:rPr>
              <a:t>)</a:t>
            </a:r>
          </a:p>
          <a:p>
            <a:pPr marL="0" indent="0" algn="just" rtl="1">
              <a:buNone/>
            </a:pPr>
            <a:r>
              <a:rPr lang="ar-IQ" sz="2800" dirty="0" smtClean="0">
                <a:sym typeface="Wingdings" pitchFamily="2" charset="2"/>
              </a:rPr>
              <a:t>نظام خدمة ثنائي (مركزين خدمة) ومعدل عدد الواصلين يساوي 3 ومعدل عدد المخدومين يساوي 5 ونظام </a:t>
            </a:r>
            <a:r>
              <a:rPr lang="ar-IQ" sz="2800" dirty="0">
                <a:sym typeface="Wingdings" pitchFamily="2" charset="2"/>
              </a:rPr>
              <a:t>الخدمة حسب ترتيب الوحدات الواصلة ذو طاقة خزنية </a:t>
            </a:r>
            <a:r>
              <a:rPr lang="ar-IQ" sz="2800" dirty="0" smtClean="0">
                <a:sym typeface="Wingdings" pitchFamily="2" charset="2"/>
              </a:rPr>
              <a:t>تساوي 8 </a:t>
            </a:r>
            <a:r>
              <a:rPr lang="ar-IQ" sz="2800" dirty="0">
                <a:sym typeface="Wingdings" pitchFamily="2" charset="2"/>
              </a:rPr>
              <a:t>وحجم طالبي الخدمة غير محدود.</a:t>
            </a:r>
            <a:endParaRPr lang="en-US" sz="2800" dirty="0">
              <a:sym typeface="Wingdings" pitchFamily="2" charset="2"/>
            </a:endParaRPr>
          </a:p>
          <a:p>
            <a:pPr marL="0" indent="0" algn="just">
              <a:buNone/>
            </a:pPr>
            <a:endParaRPr lang="en-US" dirty="0"/>
          </a:p>
        </p:txBody>
      </p:sp>
    </p:spTree>
    <p:extLst>
      <p:ext uri="{BB962C8B-B14F-4D97-AF65-F5344CB8AC3E}">
        <p14:creationId xmlns:p14="http://schemas.microsoft.com/office/powerpoint/2010/main" val="477783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76200"/>
            <a:ext cx="8839200" cy="6415880"/>
          </a:xfrm>
        </p:spPr>
      </p:pic>
    </p:spTree>
    <p:extLst>
      <p:ext uri="{BB962C8B-B14F-4D97-AF65-F5344CB8AC3E}">
        <p14:creationId xmlns:p14="http://schemas.microsoft.com/office/powerpoint/2010/main" val="26082128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096000"/>
          </a:xfrm>
        </p:spPr>
        <p:txBody>
          <a:bodyPr>
            <a:normAutofit/>
          </a:bodyPr>
          <a:lstStyle/>
          <a:p>
            <a:pPr marL="0" indent="0" algn="ctr" rtl="1">
              <a:buNone/>
            </a:pPr>
            <a:r>
              <a:rPr lang="ar-IQ" sz="2800" dirty="0"/>
              <a:t>مراجعة لشرائح </a:t>
            </a:r>
            <a:r>
              <a:rPr lang="ar-IQ" sz="2800" dirty="0" smtClean="0"/>
              <a:t>المحاضرات السابقة</a:t>
            </a:r>
          </a:p>
          <a:p>
            <a:pPr marL="0" indent="0" algn="ctr" rtl="1">
              <a:buNone/>
            </a:pPr>
            <a:endParaRPr lang="en-US" sz="2800" dirty="0" smtClean="0"/>
          </a:p>
          <a:p>
            <a:pPr algn="r" rtl="1"/>
            <a:r>
              <a:rPr lang="ar-IQ" sz="2800" dirty="0" smtClean="0"/>
              <a:t>مقدمة.</a:t>
            </a:r>
          </a:p>
          <a:p>
            <a:pPr algn="r" rtl="1"/>
            <a:r>
              <a:rPr lang="ar-IQ" sz="2800" dirty="0" smtClean="0"/>
              <a:t>اسباب دراسة صفوف الانتظار.</a:t>
            </a:r>
          </a:p>
          <a:p>
            <a:pPr algn="r" rtl="1"/>
            <a:r>
              <a:rPr lang="ar-IQ" sz="2800" dirty="0" smtClean="0"/>
              <a:t>مفهوم الوصول العشوائي للعمليات.</a:t>
            </a:r>
          </a:p>
          <a:p>
            <a:pPr algn="r" rtl="1"/>
            <a:r>
              <a:rPr lang="ar-IQ" sz="2800" dirty="0" smtClean="0"/>
              <a:t>توضيح خصائص صفوف الانتظار.</a:t>
            </a:r>
          </a:p>
          <a:p>
            <a:pPr algn="r" rtl="1"/>
            <a:r>
              <a:rPr lang="ar-IQ" sz="2800" dirty="0" smtClean="0"/>
              <a:t>مقاييس </a:t>
            </a:r>
            <a:r>
              <a:rPr lang="ar-IQ" sz="2800" dirty="0"/>
              <a:t>الكفاءة لصفوف الانتظار</a:t>
            </a:r>
            <a:r>
              <a:rPr lang="ar-IQ" sz="2800" dirty="0" smtClean="0"/>
              <a:t>.</a:t>
            </a:r>
          </a:p>
          <a:p>
            <a:pPr algn="r" rtl="1"/>
            <a:r>
              <a:rPr lang="ar-IQ" sz="2800" dirty="0" smtClean="0"/>
              <a:t>في هذه المحاضرة سيتم التطرق الاهداف الاساسية لدراسة صفوف الانتظار واشكال صف الانتظار وعلامات او ترميز نظام صف الانتظار.</a:t>
            </a:r>
          </a:p>
        </p:txBody>
      </p:sp>
    </p:spTree>
    <p:extLst>
      <p:ext uri="{BB962C8B-B14F-4D97-AF65-F5344CB8AC3E}">
        <p14:creationId xmlns:p14="http://schemas.microsoft.com/office/powerpoint/2010/main" val="426995855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152400"/>
            <a:ext cx="9144000" cy="5943600"/>
          </a:xfrm>
        </p:spPr>
        <p:txBody>
          <a:bodyPr>
            <a:normAutofit/>
          </a:bodyPr>
          <a:lstStyle/>
          <a:p>
            <a:pPr algn="just" rtl="1"/>
            <a:endParaRPr lang="ar-IQ" u="sng" dirty="0" smtClean="0">
              <a:solidFill>
                <a:schemeClr val="tx1"/>
              </a:solidFill>
            </a:endParaRPr>
          </a:p>
          <a:p>
            <a:pPr algn="just" rtl="1"/>
            <a:r>
              <a:rPr lang="ar-IQ" u="sng" dirty="0" smtClean="0">
                <a:solidFill>
                  <a:schemeClr val="tx1"/>
                </a:solidFill>
              </a:rPr>
              <a:t>الاهداف الاساسية لدراسة صفوف الانتظار: </a:t>
            </a:r>
          </a:p>
          <a:p>
            <a:pPr algn="just" rtl="1"/>
            <a:endParaRPr lang="ar-IQ" u="sng" dirty="0" smtClean="0">
              <a:solidFill>
                <a:schemeClr val="tx1"/>
              </a:solidFill>
            </a:endParaRPr>
          </a:p>
          <a:p>
            <a:pPr algn="just" rtl="1"/>
            <a:r>
              <a:rPr lang="ar-IQ" dirty="0" smtClean="0">
                <a:solidFill>
                  <a:schemeClr val="tx1"/>
                </a:solidFill>
              </a:rPr>
              <a:t>1- تحديد الفترة الزمنية لانتظار الوحدة الطالبة للخدمة حتى يتم تقديم الخدمة لها بهدف جعل تلك الفترة الزمنية اقصر ما يمكن والوصول لافضل نظام لصف الانتظار. </a:t>
            </a:r>
          </a:p>
          <a:p>
            <a:pPr algn="just" rtl="1"/>
            <a:r>
              <a:rPr lang="ar-IQ" dirty="0" smtClean="0">
                <a:solidFill>
                  <a:schemeClr val="tx1"/>
                </a:solidFill>
              </a:rPr>
              <a:t>2- تحويل فترة الانتظار الى مقياس مادي معبر عنه بكلفة الانتظار  ودراسة اسلوب الموازنة بين كلفة الانتظار وكلفة اتخاذ القرار لتقليل وقت الانتظار.</a:t>
            </a:r>
            <a:endParaRPr lang="ar-IQ" sz="2800" dirty="0" smtClean="0">
              <a:solidFill>
                <a:schemeClr val="tx1"/>
              </a:solidFill>
            </a:endParaRPr>
          </a:p>
          <a:p>
            <a:pPr algn="just" rtl="1"/>
            <a:endParaRPr lang="ar-IQ" sz="2800" dirty="0" smtClean="0">
              <a:solidFill>
                <a:schemeClr val="tx1"/>
              </a:solidFill>
            </a:endParaRPr>
          </a:p>
        </p:txBody>
      </p:sp>
    </p:spTree>
    <p:extLst>
      <p:ext uri="{BB962C8B-B14F-4D97-AF65-F5344CB8AC3E}">
        <p14:creationId xmlns:p14="http://schemas.microsoft.com/office/powerpoint/2010/main" val="422296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76201"/>
            <a:ext cx="9067800" cy="3124199"/>
          </a:xfrm>
        </p:spPr>
        <p:txBody>
          <a:bodyPr>
            <a:normAutofit/>
          </a:bodyPr>
          <a:lstStyle/>
          <a:p>
            <a:pPr marL="0" indent="0" algn="just" rtl="1">
              <a:buNone/>
            </a:pPr>
            <a:endParaRPr lang="ar-IQ" u="sng" dirty="0" smtClean="0"/>
          </a:p>
          <a:p>
            <a:pPr marL="0" indent="0" algn="just" rtl="1">
              <a:buNone/>
            </a:pPr>
            <a:r>
              <a:rPr lang="ar-IQ" u="sng" dirty="0" smtClean="0"/>
              <a:t>اشكال نظام صف الانتظار: </a:t>
            </a:r>
          </a:p>
          <a:p>
            <a:pPr marL="0" indent="0" algn="just" rtl="1">
              <a:buNone/>
            </a:pPr>
            <a:r>
              <a:rPr lang="ar-IQ" dirty="0" smtClean="0"/>
              <a:t>هناك اربعة اشكال اساسية لنظام صف الانتظار تمثل في حد ذاتها الاطار العام لصفوف الانتظار ومركز اداء الخدمة وهي:</a:t>
            </a:r>
            <a:endParaRPr lang="ar-IQ"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3352800"/>
            <a:ext cx="6013450" cy="2901950"/>
          </a:xfrm>
          <a:prstGeom prst="rect">
            <a:avLst/>
          </a:prstGeom>
        </p:spPr>
      </p:pic>
    </p:spTree>
    <p:extLst>
      <p:ext uri="{BB962C8B-B14F-4D97-AF65-F5344CB8AC3E}">
        <p14:creationId xmlns:p14="http://schemas.microsoft.com/office/powerpoint/2010/main" val="26420200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3352800"/>
          </a:xfrm>
        </p:spPr>
        <p:txBody>
          <a:bodyPr>
            <a:normAutofit/>
          </a:bodyPr>
          <a:lstStyle/>
          <a:p>
            <a:pPr marL="0" indent="0" algn="just" rtl="1">
              <a:buNone/>
            </a:pPr>
            <a:r>
              <a:rPr lang="ar-IQ" u="sng" dirty="0" smtClean="0"/>
              <a:t>1- مركز اداء خدمة واحد في مرحلة واحدة:</a:t>
            </a:r>
          </a:p>
          <a:p>
            <a:pPr marL="0" indent="0" algn="just" rtl="1">
              <a:buNone/>
            </a:pPr>
            <a:r>
              <a:rPr lang="ar-IQ" dirty="0" smtClean="0"/>
              <a:t>يسمى ايضا نموذج او نظام القناة الواحدة، حيث تصل الوحدات الى مركز اداء الخدمة بشكل متتابع لتشكل صف انتظار واحد وتقدم لها الخدمة بمرحلة واحدة ويكون شكل النظام كما يلي:</a:t>
            </a: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3733800"/>
            <a:ext cx="5299278" cy="1828800"/>
          </a:xfrm>
          <a:prstGeom prst="rect">
            <a:avLst/>
          </a:prstGeom>
        </p:spPr>
      </p:pic>
    </p:spTree>
    <p:extLst>
      <p:ext uri="{BB962C8B-B14F-4D97-AF65-F5344CB8AC3E}">
        <p14:creationId xmlns:p14="http://schemas.microsoft.com/office/powerpoint/2010/main" val="28953077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2514600"/>
          </a:xfrm>
        </p:spPr>
        <p:txBody>
          <a:bodyPr>
            <a:noAutofit/>
          </a:bodyPr>
          <a:lstStyle/>
          <a:p>
            <a:pPr marL="0" indent="0" algn="r" rtl="1">
              <a:buNone/>
            </a:pPr>
            <a:r>
              <a:rPr lang="ar-IQ" sz="2800" u="sng" dirty="0"/>
              <a:t>2</a:t>
            </a:r>
            <a:r>
              <a:rPr lang="ar-IQ" sz="2800" u="sng" dirty="0" smtClean="0"/>
              <a:t>- مركز اداء خدمة متعدد بقنوات متعدد وبمراحل متوازية:</a:t>
            </a:r>
            <a:endParaRPr lang="ar-IQ" sz="2800" dirty="0"/>
          </a:p>
          <a:p>
            <a:pPr marL="0" indent="0" algn="just" rtl="1">
              <a:buNone/>
            </a:pPr>
            <a:r>
              <a:rPr lang="ar-IQ" dirty="0" smtClean="0"/>
              <a:t>تصل الوحدات الى مراكز اداء الخدمة بشكل متتابع لتشكل صف انتظار واحد فيكون بامكان الوحدات الواصلة الحصول على الخدمة من اي مركز من المراكز الفارغة (المتعددة)، ويكون النظام بالشكل التالي:</a:t>
            </a:r>
            <a:endParaRPr lang="en-US" dirty="0" smtClean="0"/>
          </a:p>
          <a:p>
            <a:pPr marL="0" indent="0" algn="just" rtl="1">
              <a:buNone/>
            </a:pPr>
            <a:endParaRPr lang="en-US" sz="2800" dirty="0"/>
          </a:p>
          <a:p>
            <a:pPr marL="0" indent="0">
              <a:buNone/>
            </a:pPr>
            <a:r>
              <a:rPr lang="ar-IQ" sz="2800" dirty="0"/>
              <a:t/>
            </a:r>
            <a:br>
              <a:rPr lang="ar-IQ" sz="2800" dirty="0"/>
            </a:br>
            <a:endParaRPr lang="en-US" sz="28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0034" y="3048000"/>
            <a:ext cx="4276726" cy="2809875"/>
          </a:xfrm>
          <a:prstGeom prst="rect">
            <a:avLst/>
          </a:prstGeom>
        </p:spPr>
      </p:pic>
    </p:spTree>
    <p:extLst>
      <p:ext uri="{BB962C8B-B14F-4D97-AF65-F5344CB8AC3E}">
        <p14:creationId xmlns:p14="http://schemas.microsoft.com/office/powerpoint/2010/main" val="15394865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
            <a:ext cx="8991600" cy="6857999"/>
          </a:xfrm>
        </p:spPr>
        <p:txBody>
          <a:bodyPr>
            <a:normAutofit/>
          </a:bodyPr>
          <a:lstStyle/>
          <a:p>
            <a:pPr marL="0" indent="0" algn="r" rtl="1">
              <a:buNone/>
            </a:pPr>
            <a:r>
              <a:rPr lang="ar-IQ" u="sng" dirty="0" smtClean="0"/>
              <a:t>3- مركز اداء خدمة واحدة وبمراحل متتالية:</a:t>
            </a:r>
          </a:p>
          <a:p>
            <a:pPr marL="0" indent="0" algn="just" rtl="1">
              <a:buNone/>
            </a:pPr>
            <a:r>
              <a:rPr lang="ar-IQ" dirty="0" smtClean="0"/>
              <a:t>تصل الوحدات الى مراكز اداء الخدمة بشكل متتابع لتشكل صف انتظار واحد وان جزء من الخدمة يقدم للوحدة الداخلة في كل مرحلة لتكتمل الخدمةعند المرحلة التالية. اي ان كل مرحلة تمثل قانة خدمة واحدة لغرض الحصول على خدمة كاملة مثل خط انتاجي واحد لتركيب سيارة واحدة، او خط غسل وتشحيم السيارات ويكون النظام بالشكل التالي:</a:t>
            </a:r>
            <a:endParaRPr lang="ar-IQ" dirty="0"/>
          </a:p>
          <a:p>
            <a:pPr marL="0" indent="0">
              <a:buNone/>
            </a:pPr>
            <a:endParaRPr lang="en-US" u="sng"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657600"/>
            <a:ext cx="8458200" cy="2825133"/>
          </a:xfrm>
          <a:prstGeom prst="rect">
            <a:avLst/>
          </a:prstGeom>
        </p:spPr>
      </p:pic>
    </p:spTree>
    <p:extLst>
      <p:ext uri="{BB962C8B-B14F-4D97-AF65-F5344CB8AC3E}">
        <p14:creationId xmlns:p14="http://schemas.microsoft.com/office/powerpoint/2010/main" val="422915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476999"/>
          </a:xfrm>
        </p:spPr>
        <p:txBody>
          <a:bodyPr>
            <a:normAutofit/>
          </a:bodyPr>
          <a:lstStyle/>
          <a:p>
            <a:pPr marL="0" indent="0" algn="r" rtl="1">
              <a:buNone/>
            </a:pPr>
            <a:r>
              <a:rPr lang="ar-IQ" u="sng" dirty="0" smtClean="0"/>
              <a:t>4- مركز اداء خدمة متعدد متوازي وبمراحل متتالية:</a:t>
            </a:r>
            <a:endParaRPr lang="ar-IQ" dirty="0"/>
          </a:p>
          <a:p>
            <a:pPr marL="0" indent="0" algn="just" rtl="1">
              <a:buNone/>
            </a:pPr>
            <a:r>
              <a:rPr lang="ar-IQ" dirty="0" smtClean="0"/>
              <a:t>تصل الوحدات الى مراكز اداء الخدمة فتشكل صف انتظار امام كل مراكز اداء الخدمة وان جزء من الخدمة يقدم في كل مرحلة لتكتمل الخدمة عند نهاية مركز الخدمة الاخير لكل مرحلة، مثل خطي انتاج متوازيين لتركيب اجزاء من الطائرة ويكون النظام بالشكل التالي: </a:t>
            </a:r>
            <a:endParaRPr lang="ar-IQ"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657600"/>
            <a:ext cx="8305800" cy="3053733"/>
          </a:xfrm>
          <a:prstGeom prst="rect">
            <a:avLst/>
          </a:prstGeom>
        </p:spPr>
      </p:pic>
    </p:spTree>
    <p:extLst>
      <p:ext uri="{BB962C8B-B14F-4D97-AF65-F5344CB8AC3E}">
        <p14:creationId xmlns:p14="http://schemas.microsoft.com/office/powerpoint/2010/main" val="277739650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8991600" cy="6705600"/>
          </a:xfrm>
        </p:spPr>
        <p:txBody>
          <a:bodyPr>
            <a:normAutofit lnSpcReduction="10000"/>
          </a:bodyPr>
          <a:lstStyle/>
          <a:p>
            <a:pPr marL="0" indent="0" algn="r" rtl="1">
              <a:buNone/>
            </a:pPr>
            <a:r>
              <a:rPr lang="ar-IQ" u="sng" dirty="0" smtClean="0"/>
              <a:t>علامات او تدوينات نظام صف الانتظار:</a:t>
            </a:r>
          </a:p>
          <a:p>
            <a:pPr marL="0" indent="0" algn="just" rtl="1">
              <a:buNone/>
            </a:pPr>
            <a:r>
              <a:rPr lang="ar-IQ" sz="2800" dirty="0" smtClean="0"/>
              <a:t>من الشائع في نظرية صفوف الانتظار توظيف نوعا علميا من التدوين (الترميز) لغرض وصف النظام بشكل محكم وبالتالي تحديد الصفات الست السابقة الذكر في خصائص صف الانتظار ستساعد في دراسة المشكلة وتحديد النموذج الرياضي الملائم لكل ظاهرة انتظار. ان العلامات التي دونها العالم (</a:t>
            </a:r>
            <a:r>
              <a:rPr lang="en-US" sz="2800" dirty="0" err="1" smtClean="0"/>
              <a:t>Kandal</a:t>
            </a:r>
            <a:r>
              <a:rPr lang="ar-IQ" sz="2800" dirty="0" smtClean="0"/>
              <a:t>) هي معايير تستخدم لوصف انظمة صفوف الانتظار. ان النموذج الرياضي المناسب للتعبير عن خصائص  نظام صف الانتظار هو</a:t>
            </a:r>
            <a:r>
              <a:rPr lang="en-US" sz="2800" dirty="0" smtClean="0"/>
              <a:t>:</a:t>
            </a:r>
            <a:endParaRPr lang="ar-IQ" sz="2800" dirty="0" smtClean="0"/>
          </a:p>
          <a:p>
            <a:pPr marL="0" indent="0" rtl="1">
              <a:buNone/>
            </a:pPr>
            <a:r>
              <a:rPr lang="ar-IQ" sz="2800" dirty="0" smtClean="0"/>
              <a:t> (</a:t>
            </a:r>
            <a:r>
              <a:rPr lang="en-US" sz="2800" dirty="0" smtClean="0"/>
              <a:t>D/E/F</a:t>
            </a:r>
            <a:r>
              <a:rPr lang="ar-IQ" sz="2800" dirty="0" smtClean="0"/>
              <a:t>)</a:t>
            </a:r>
            <a:r>
              <a:rPr lang="ar-IQ" sz="2800" dirty="0" smtClean="0">
                <a:sym typeface="Wingdings" pitchFamily="2" charset="2"/>
              </a:rPr>
              <a:t> </a:t>
            </a:r>
            <a:r>
              <a:rPr lang="en-US" sz="2800" dirty="0" smtClean="0">
                <a:sym typeface="Wingdings" pitchFamily="2" charset="2"/>
              </a:rPr>
              <a:t>:</a:t>
            </a:r>
            <a:r>
              <a:rPr lang="ar-IQ" sz="2800" dirty="0" smtClean="0">
                <a:sym typeface="Wingdings" pitchFamily="2" charset="2"/>
              </a:rPr>
              <a:t> (</a:t>
            </a:r>
            <a:r>
              <a:rPr lang="en-US" sz="2800" dirty="0" smtClean="0">
                <a:sym typeface="Wingdings" pitchFamily="2" charset="2"/>
              </a:rPr>
              <a:t>A/B/C</a:t>
            </a:r>
            <a:r>
              <a:rPr lang="ar-IQ" sz="2800" dirty="0" smtClean="0">
                <a:sym typeface="Wingdings" pitchFamily="2" charset="2"/>
              </a:rPr>
              <a:t>)</a:t>
            </a:r>
          </a:p>
          <a:p>
            <a:pPr marL="0" indent="0" algn="r" rtl="1">
              <a:buNone/>
            </a:pPr>
            <a:r>
              <a:rPr lang="ar-IQ" sz="2800" dirty="0" smtClean="0">
                <a:sym typeface="Wingdings" pitchFamily="2" charset="2"/>
              </a:rPr>
              <a:t>حيث ان </a:t>
            </a:r>
            <a:r>
              <a:rPr lang="en-US" sz="2800" dirty="0" smtClean="0">
                <a:sym typeface="Wingdings" pitchFamily="2" charset="2"/>
              </a:rPr>
              <a:t>A</a:t>
            </a:r>
            <a:r>
              <a:rPr lang="ar-IQ" sz="2800" dirty="0" smtClean="0">
                <a:sym typeface="Wingdings" pitchFamily="2" charset="2"/>
              </a:rPr>
              <a:t> تمثل نمط وصول الوحدات او التوزيع الاحتمالي لوقت الوصول الذي يمثل الفترة الزمنية بين وصول وحدتين متتاليتين طالبتين للخدمة او بشكل مكافئ تشير الى توزيع عدد الوحدات الواصلة الى صف الانتظار في وحدة الزمن .</a:t>
            </a:r>
          </a:p>
          <a:p>
            <a:pPr marL="0" indent="0" algn="r" rtl="1">
              <a:buNone/>
            </a:pPr>
            <a:r>
              <a:rPr lang="en-US" sz="2800" dirty="0" smtClean="0">
                <a:sym typeface="Wingdings" pitchFamily="2" charset="2"/>
              </a:rPr>
              <a:t>B</a:t>
            </a:r>
            <a:r>
              <a:rPr lang="ar-IQ" sz="2800" dirty="0" smtClean="0">
                <a:sym typeface="Wingdings" pitchFamily="2" charset="2"/>
              </a:rPr>
              <a:t> تمثل نمط خدمة الزبائن او التوزيع الاحتمالي لوقت الخدمة والذي يمثل الفترة الزمنية ما بين خدمتين متتاليتين او بشكل مكافئ تشير الى عدد الوحدات المغادرة لصف الانتظار خلال وحدة الزمن.</a:t>
            </a:r>
            <a:endParaRPr lang="en-US" sz="2800" dirty="0"/>
          </a:p>
        </p:txBody>
      </p:sp>
    </p:spTree>
    <p:extLst>
      <p:ext uri="{BB962C8B-B14F-4D97-AF65-F5344CB8AC3E}">
        <p14:creationId xmlns:p14="http://schemas.microsoft.com/office/powerpoint/2010/main" val="32449861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1467</TotalTime>
  <Words>746</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نظرية الطوابير(Queuing Theory) د. غزوان هاني الصوفي المحاضرة الرابعة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103</cp:revision>
  <dcterms:created xsi:type="dcterms:W3CDTF">2020-12-10T16:28:02Z</dcterms:created>
  <dcterms:modified xsi:type="dcterms:W3CDTF">2025-05-21T17:10:33Z</dcterms:modified>
</cp:coreProperties>
</file>