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EF8CB87-8026-4495-947F-0CA730969C81}" type="datetimeFigureOut">
              <a:rPr lang="ar-IQ" smtClean="0"/>
              <a:t>07/08/1441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65FDCB5-184C-41D9-9039-7B3ABDFD703E}" type="slidenum">
              <a:rPr lang="ar-IQ" smtClean="0"/>
              <a:t>‹#›</a:t>
            </a:fld>
            <a:endParaRPr lang="ar-IQ"/>
          </a:p>
        </p:txBody>
      </p:sp>
    </p:spTree>
    <p:extLst>
      <p:ext uri="{BB962C8B-B14F-4D97-AF65-F5344CB8AC3E}">
        <p14:creationId xmlns:p14="http://schemas.microsoft.com/office/powerpoint/2010/main" val="14208972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8FA0A33D-C80F-4780-B793-54FD22CBDAE9}" type="datetimeFigureOut">
              <a:rPr lang="ar-IQ" smtClean="0"/>
              <a:t>07/08/1441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7CFE7F85-BC62-4014-A99F-4DFF8F40C7E2}"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FA0A33D-C80F-4780-B793-54FD22CBDAE9}" type="datetimeFigureOut">
              <a:rPr lang="ar-IQ" smtClean="0"/>
              <a:t>07/08/1441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CFE7F85-BC62-4014-A99F-4DFF8F40C7E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FA0A33D-C80F-4780-B793-54FD22CBDAE9}" type="datetimeFigureOut">
              <a:rPr lang="ar-IQ" smtClean="0"/>
              <a:t>07/08/1441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CFE7F85-BC62-4014-A99F-4DFF8F40C7E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FA0A33D-C80F-4780-B793-54FD22CBDAE9}" type="datetimeFigureOut">
              <a:rPr lang="ar-IQ" smtClean="0"/>
              <a:t>07/08/1441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CFE7F85-BC62-4014-A99F-4DFF8F40C7E2}"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8FA0A33D-C80F-4780-B793-54FD22CBDAE9}" type="datetimeFigureOut">
              <a:rPr lang="ar-IQ" smtClean="0"/>
              <a:t>07/08/1441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CFE7F85-BC62-4014-A99F-4DFF8F40C7E2}"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8FA0A33D-C80F-4780-B793-54FD22CBDAE9}" type="datetimeFigureOut">
              <a:rPr lang="ar-IQ" smtClean="0"/>
              <a:t>07/08/1441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CFE7F85-BC62-4014-A99F-4DFF8F40C7E2}"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8FA0A33D-C80F-4780-B793-54FD22CBDAE9}" type="datetimeFigureOut">
              <a:rPr lang="ar-IQ" smtClean="0"/>
              <a:t>07/08/1441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CFE7F85-BC62-4014-A99F-4DFF8F40C7E2}"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8FA0A33D-C80F-4780-B793-54FD22CBDAE9}" type="datetimeFigureOut">
              <a:rPr lang="ar-IQ" smtClean="0"/>
              <a:t>07/08/1441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CFE7F85-BC62-4014-A99F-4DFF8F40C7E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0A33D-C80F-4780-B793-54FD22CBDAE9}" type="datetimeFigureOut">
              <a:rPr lang="ar-IQ" smtClean="0"/>
              <a:t>07/08/1441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CFE7F85-BC62-4014-A99F-4DFF8F40C7E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8FA0A33D-C80F-4780-B793-54FD22CBDAE9}" type="datetimeFigureOut">
              <a:rPr lang="ar-IQ" smtClean="0"/>
              <a:t>07/08/1441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CFE7F85-BC62-4014-A99F-4DFF8F40C7E2}"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8FA0A33D-C80F-4780-B793-54FD22CBDAE9}" type="datetimeFigureOut">
              <a:rPr lang="ar-IQ" smtClean="0"/>
              <a:t>07/08/1441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7CFE7F85-BC62-4014-A99F-4DFF8F40C7E2}"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A0A33D-C80F-4780-B793-54FD22CBDAE9}" type="datetimeFigureOut">
              <a:rPr lang="ar-IQ" smtClean="0"/>
              <a:t>07/08/1441</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FE7F85-BC62-4014-A99F-4DFF8F40C7E2}"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980728"/>
            <a:ext cx="7851648" cy="1828800"/>
          </a:xfrm>
        </p:spPr>
        <p:txBody>
          <a:bodyPr>
            <a:normAutofit fontScale="90000"/>
          </a:bodyPr>
          <a:lstStyle/>
          <a:p>
            <a:r>
              <a:rPr lang="ar-IQ" dirty="0" smtClean="0"/>
              <a:t> جامعة الموصل</a:t>
            </a:r>
            <a:br>
              <a:rPr lang="ar-IQ" dirty="0" smtClean="0"/>
            </a:br>
            <a:r>
              <a:rPr lang="ar-IQ" dirty="0" smtClean="0"/>
              <a:t>كلية التربية للعلوم الانسانية</a:t>
            </a:r>
            <a:br>
              <a:rPr lang="ar-IQ" dirty="0" smtClean="0"/>
            </a:br>
            <a:r>
              <a:rPr lang="ar-IQ" dirty="0" smtClean="0"/>
              <a:t>قسم علوم القرآن الكريم</a:t>
            </a:r>
            <a:endParaRPr lang="ar-IQ" dirty="0"/>
          </a:p>
        </p:txBody>
      </p:sp>
      <p:sp>
        <p:nvSpPr>
          <p:cNvPr id="3" name="عنوان فرعي 2"/>
          <p:cNvSpPr>
            <a:spLocks noGrp="1"/>
          </p:cNvSpPr>
          <p:nvPr>
            <p:ph type="subTitle" idx="1"/>
          </p:nvPr>
        </p:nvSpPr>
        <p:spPr>
          <a:xfrm>
            <a:off x="611560" y="3212976"/>
            <a:ext cx="7854696" cy="3152792"/>
          </a:xfrm>
        </p:spPr>
        <p:txBody>
          <a:bodyPr>
            <a:normAutofit/>
          </a:bodyPr>
          <a:lstStyle/>
          <a:p>
            <a:r>
              <a:rPr lang="ar-IQ" sz="3600" dirty="0" smtClean="0"/>
              <a:t>المرحـــــلة  الثـــالثة / الدراسة الصباحية والمسائية</a:t>
            </a:r>
          </a:p>
          <a:p>
            <a:r>
              <a:rPr lang="ar-IQ" sz="3600" dirty="0" smtClean="0"/>
              <a:t>مادة المكتبة ومنهج البحث العلمي</a:t>
            </a:r>
          </a:p>
          <a:p>
            <a:r>
              <a:rPr lang="ar-IQ" sz="3600" dirty="0" smtClean="0"/>
              <a:t>المحاضرة الالكترونية</a:t>
            </a:r>
          </a:p>
          <a:p>
            <a:r>
              <a:rPr lang="ar-IQ" sz="3600" dirty="0" smtClean="0"/>
              <a:t>مدرس المادة: د. بهاء الدين بكر/ م . د. أفكار عادل</a:t>
            </a:r>
            <a:endParaRPr lang="ar-IQ" sz="3600" dirty="0"/>
          </a:p>
        </p:txBody>
      </p:sp>
    </p:spTree>
    <p:extLst>
      <p:ext uri="{BB962C8B-B14F-4D97-AF65-F5344CB8AC3E}">
        <p14:creationId xmlns:p14="http://schemas.microsoft.com/office/powerpoint/2010/main" val="1048931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692696"/>
            <a:ext cx="7851648" cy="1584176"/>
          </a:xfrm>
        </p:spPr>
        <p:txBody>
          <a:bodyPr>
            <a:normAutofit fontScale="90000"/>
          </a:bodyPr>
          <a:lstStyle/>
          <a:p>
            <a:r>
              <a:rPr lang="ar-IQ" dirty="0" smtClean="0"/>
              <a:t>تحديد عنوان البحث وصياغته :</a:t>
            </a:r>
            <a:br>
              <a:rPr lang="ar-IQ" dirty="0" smtClean="0"/>
            </a:br>
            <a:r>
              <a:rPr lang="ar-IQ" dirty="0" smtClean="0"/>
              <a:t>ويتم ذلك ضمن الضوابط الاتية:</a:t>
            </a:r>
            <a:endParaRPr lang="ar-IQ" dirty="0"/>
          </a:p>
        </p:txBody>
      </p:sp>
      <p:sp>
        <p:nvSpPr>
          <p:cNvPr id="3" name="عنوان فرعي 2"/>
          <p:cNvSpPr>
            <a:spLocks noGrp="1"/>
          </p:cNvSpPr>
          <p:nvPr>
            <p:ph type="subTitle" idx="1"/>
          </p:nvPr>
        </p:nvSpPr>
        <p:spPr>
          <a:xfrm>
            <a:off x="533400" y="2492896"/>
            <a:ext cx="7854696" cy="4365104"/>
          </a:xfrm>
        </p:spPr>
        <p:txBody>
          <a:bodyPr/>
          <a:lstStyle/>
          <a:p>
            <a:r>
              <a:rPr lang="ar-IQ" dirty="0" smtClean="0"/>
              <a:t>1- انتقاء الكلمات السهلة وبعيداً عن السجع والقافية أو الموسيقى الشعرية.</a:t>
            </a:r>
          </a:p>
          <a:p>
            <a:r>
              <a:rPr lang="ar-IQ" dirty="0" smtClean="0"/>
              <a:t>2- صياغة العنوان بأقل الكلمات والالفاظ الدالة عليه.</a:t>
            </a:r>
          </a:p>
          <a:p>
            <a:r>
              <a:rPr lang="ar-IQ" dirty="0" smtClean="0"/>
              <a:t>3- ان لا يكون العنوان على صيغة سؤال أو استفسار.</a:t>
            </a:r>
          </a:p>
          <a:p>
            <a:r>
              <a:rPr lang="ar-IQ" dirty="0" smtClean="0"/>
              <a:t>4- ان يدل العنوان على مجال تخصصه ولا يحتمل اكثر من معنى.</a:t>
            </a:r>
          </a:p>
          <a:p>
            <a:r>
              <a:rPr lang="ar-IQ" dirty="0" smtClean="0"/>
              <a:t>5- ان تظهر صيغة العنوان حدود البحث وابعاده من حيث الزمان والمكان.</a:t>
            </a:r>
          </a:p>
          <a:p>
            <a:r>
              <a:rPr lang="ar-IQ" dirty="0" smtClean="0"/>
              <a:t>6- ان يكون العنوان جديدا ومبتكراً.</a:t>
            </a:r>
          </a:p>
          <a:p>
            <a:r>
              <a:rPr lang="ar-IQ" dirty="0" smtClean="0"/>
              <a:t>7- ان يخلو العنوان من كل ما فيه خلل عقدي او شرعي, وان لا يخدش الرأي العام, او ان يتصادم مع الوجهة السياسية للدولة.</a:t>
            </a:r>
            <a:endParaRPr lang="ar-IQ" dirty="0"/>
          </a:p>
        </p:txBody>
      </p:sp>
    </p:spTree>
    <p:extLst>
      <p:ext uri="{BB962C8B-B14F-4D97-AF65-F5344CB8AC3E}">
        <p14:creationId xmlns:p14="http://schemas.microsoft.com/office/powerpoint/2010/main" val="343242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371600"/>
            <a:ext cx="7851648" cy="905272"/>
          </a:xfrm>
        </p:spPr>
        <p:txBody>
          <a:bodyPr/>
          <a:lstStyle/>
          <a:p>
            <a:r>
              <a:rPr lang="ar-IQ" dirty="0" smtClean="0"/>
              <a:t>وضع الخطة الاولية للبحث</a:t>
            </a:r>
            <a:endParaRPr lang="ar-IQ" dirty="0"/>
          </a:p>
        </p:txBody>
      </p:sp>
      <p:sp>
        <p:nvSpPr>
          <p:cNvPr id="3" name="عنوان فرعي 2"/>
          <p:cNvSpPr>
            <a:spLocks noGrp="1"/>
          </p:cNvSpPr>
          <p:nvPr>
            <p:ph type="subTitle" idx="1"/>
          </p:nvPr>
        </p:nvSpPr>
        <p:spPr>
          <a:xfrm>
            <a:off x="533400" y="2636912"/>
            <a:ext cx="7854696" cy="3888432"/>
          </a:xfrm>
        </p:spPr>
        <p:txBody>
          <a:bodyPr>
            <a:normAutofit/>
          </a:bodyPr>
          <a:lstStyle/>
          <a:p>
            <a:endParaRPr lang="ar-IQ" dirty="0" smtClean="0"/>
          </a:p>
          <a:p>
            <a:r>
              <a:rPr lang="ar-IQ" dirty="0" smtClean="0"/>
              <a:t>فالخطة تمثل الرسم الهندسي لخريطة البناء الذي يحدد شكل البناء الذي سيبنيه ويحدد ابعاده وحجمه فهي خارطة الطريق الذي سيسير عليه الباحث للوصول الى الحقيقة .</a:t>
            </a:r>
          </a:p>
          <a:p>
            <a:endParaRPr lang="ar-IQ" dirty="0"/>
          </a:p>
          <a:p>
            <a:r>
              <a:rPr lang="ar-IQ" dirty="0" smtClean="0"/>
              <a:t>وتكون الخطة قابلة للتغير والتعديل حتى في آخر البحث.</a:t>
            </a:r>
          </a:p>
        </p:txBody>
      </p:sp>
    </p:spTree>
    <p:extLst>
      <p:ext uri="{BB962C8B-B14F-4D97-AF65-F5344CB8AC3E}">
        <p14:creationId xmlns:p14="http://schemas.microsoft.com/office/powerpoint/2010/main" val="189801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وآخر دعوانا ان الحمد لله رب العالمين</a:t>
            </a:r>
            <a:br>
              <a:rPr lang="ar-IQ" dirty="0" smtClean="0"/>
            </a:br>
            <a:r>
              <a:rPr lang="ar-IQ" dirty="0" smtClean="0"/>
              <a:t>وصلي اللهم على سيدنا محمد وعلى آله وصحبه وسلم.</a:t>
            </a:r>
            <a:endParaRPr lang="ar-IQ" dirty="0"/>
          </a:p>
        </p:txBody>
      </p:sp>
      <p:sp>
        <p:nvSpPr>
          <p:cNvPr id="3" name="عنوان فرعي 2"/>
          <p:cNvSpPr>
            <a:spLocks noGrp="1"/>
          </p:cNvSpPr>
          <p:nvPr>
            <p:ph type="subTitle" idx="1"/>
          </p:nvPr>
        </p:nvSpPr>
        <p:spPr>
          <a:xfrm>
            <a:off x="539552" y="3645024"/>
            <a:ext cx="7854696" cy="1752600"/>
          </a:xfrm>
        </p:spPr>
        <p:txBody>
          <a:bodyPr>
            <a:normAutofit/>
          </a:bodyPr>
          <a:lstStyle/>
          <a:p>
            <a:r>
              <a:rPr lang="ar-IQ" sz="5400" dirty="0" smtClean="0"/>
              <a:t>                         وشكراً لإصغائكم</a:t>
            </a:r>
            <a:endParaRPr lang="ar-IQ" sz="5400" dirty="0"/>
          </a:p>
        </p:txBody>
      </p:sp>
    </p:spTree>
    <p:extLst>
      <p:ext uri="{BB962C8B-B14F-4D97-AF65-F5344CB8AC3E}">
        <p14:creationId xmlns:p14="http://schemas.microsoft.com/office/powerpoint/2010/main" val="1822708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371600"/>
            <a:ext cx="7851648" cy="833264"/>
          </a:xfrm>
        </p:spPr>
        <p:txBody>
          <a:bodyPr>
            <a:normAutofit fontScale="90000"/>
          </a:bodyPr>
          <a:lstStyle/>
          <a:p>
            <a:r>
              <a:rPr lang="ar-IQ" dirty="0" smtClean="0"/>
              <a:t>مضامين خطة البحث العلمي</a:t>
            </a:r>
            <a:r>
              <a:rPr lang="ar-IQ" dirty="0"/>
              <a:t/>
            </a:r>
            <a:br>
              <a:rPr lang="ar-IQ" dirty="0"/>
            </a:br>
            <a:r>
              <a:rPr lang="ar-IQ" dirty="0" smtClean="0"/>
              <a:t>تتضمن الخطة جملة امور تتمثل في ما يلي:</a:t>
            </a:r>
            <a:endParaRPr lang="ar-IQ" dirty="0"/>
          </a:p>
        </p:txBody>
      </p:sp>
      <p:sp>
        <p:nvSpPr>
          <p:cNvPr id="3" name="عنوان فرعي 2"/>
          <p:cNvSpPr>
            <a:spLocks noGrp="1"/>
          </p:cNvSpPr>
          <p:nvPr>
            <p:ph type="subTitle" idx="1"/>
          </p:nvPr>
        </p:nvSpPr>
        <p:spPr>
          <a:xfrm>
            <a:off x="533400" y="2564904"/>
            <a:ext cx="7854696" cy="4176464"/>
          </a:xfrm>
        </p:spPr>
        <p:txBody>
          <a:bodyPr>
            <a:normAutofit fontScale="92500"/>
          </a:bodyPr>
          <a:lstStyle/>
          <a:p>
            <a:r>
              <a:rPr lang="ar-IQ" dirty="0" smtClean="0"/>
              <a:t>1- المقدمة :(وهذه تكتب بعد الانتهاء من كتابة البحث لكنها توضع في البداية).</a:t>
            </a:r>
          </a:p>
          <a:p>
            <a:r>
              <a:rPr lang="ar-IQ" dirty="0" smtClean="0"/>
              <a:t>2- التمهيــد: وهذه لا يشترط وجودها دائما وانما حسب الموضوع.</a:t>
            </a:r>
          </a:p>
          <a:p>
            <a:r>
              <a:rPr lang="ar-IQ" dirty="0" smtClean="0"/>
              <a:t>3- الابواب: (ويحمل عنوانا خاصا به), وهذا يكون في البحوث الكبيرة.</a:t>
            </a:r>
          </a:p>
          <a:p>
            <a:r>
              <a:rPr lang="ar-IQ" dirty="0" smtClean="0"/>
              <a:t>وتقسم الابواب على الفصول التي تحمل ايضا عنوانا خاص به</a:t>
            </a:r>
          </a:p>
          <a:p>
            <a:r>
              <a:rPr lang="ar-IQ" dirty="0" smtClean="0"/>
              <a:t>ثم تقسم الفصول ال مباحث تحمل ايضا عناوين اخرى خاصة بها.</a:t>
            </a:r>
          </a:p>
          <a:p>
            <a:r>
              <a:rPr lang="ar-IQ" dirty="0" smtClean="0"/>
              <a:t>ثم تقسم المباحث الى مطالب تحمل عناوين. وتقسم المطالب الى مواضيع فرعية.</a:t>
            </a:r>
          </a:p>
          <a:p>
            <a:r>
              <a:rPr lang="ar-IQ" dirty="0" smtClean="0"/>
              <a:t>4- الخاتمة : التي تتضمن اهم النتائج التي توصل اليها الباحث في بحثه.</a:t>
            </a:r>
          </a:p>
          <a:p>
            <a:r>
              <a:rPr lang="ar-IQ" dirty="0" smtClean="0"/>
              <a:t>ويمكن اضافة التوصيات التي يوصي بها الباحث لحل المشكلة التي تناولها.</a:t>
            </a:r>
            <a:endParaRPr lang="ar-IQ" dirty="0"/>
          </a:p>
        </p:txBody>
      </p:sp>
    </p:spTree>
    <p:extLst>
      <p:ext uri="{BB962C8B-B14F-4D97-AF65-F5344CB8AC3E}">
        <p14:creationId xmlns:p14="http://schemas.microsoft.com/office/powerpoint/2010/main" val="2325394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620688"/>
            <a:ext cx="7851648" cy="2579712"/>
          </a:xfrm>
        </p:spPr>
        <p:txBody>
          <a:bodyPr/>
          <a:lstStyle/>
          <a:p>
            <a:r>
              <a:rPr lang="ar-IQ" dirty="0" smtClean="0"/>
              <a:t>تحديد المصادر الاولية والمراجع للبحث</a:t>
            </a:r>
            <a:br>
              <a:rPr lang="ar-IQ" dirty="0" smtClean="0"/>
            </a:br>
            <a:r>
              <a:rPr lang="ar-IQ" dirty="0" smtClean="0"/>
              <a:t> </a:t>
            </a:r>
            <a:endParaRPr lang="ar-IQ" dirty="0"/>
          </a:p>
        </p:txBody>
      </p:sp>
      <p:sp>
        <p:nvSpPr>
          <p:cNvPr id="3" name="عنوان فرعي 2"/>
          <p:cNvSpPr>
            <a:spLocks noGrp="1"/>
          </p:cNvSpPr>
          <p:nvPr>
            <p:ph type="subTitle" idx="1"/>
          </p:nvPr>
        </p:nvSpPr>
        <p:spPr>
          <a:xfrm>
            <a:off x="533400" y="2492896"/>
            <a:ext cx="7854696" cy="4176464"/>
          </a:xfrm>
        </p:spPr>
        <p:txBody>
          <a:bodyPr>
            <a:normAutofit lnSpcReduction="10000"/>
          </a:bodyPr>
          <a:lstStyle/>
          <a:p>
            <a:r>
              <a:rPr lang="ar-IQ" dirty="0" smtClean="0"/>
              <a:t>تتمثل اهمية هذه الخطوة في ما يلي:</a:t>
            </a:r>
          </a:p>
          <a:p>
            <a:r>
              <a:rPr lang="ar-IQ" dirty="0" smtClean="0"/>
              <a:t>1- اطمئنان الباحث من توفر المصادر لبحثه.</a:t>
            </a:r>
          </a:p>
          <a:p>
            <a:r>
              <a:rPr lang="ar-IQ" dirty="0" smtClean="0"/>
              <a:t>2- احاطة الباحث بأهم المصادر والمراجع والدراسات والابحاث المتعلقة بموضوعه ومعرفة ما توصلوا اليه ليبدأ من حيث انتهوا اليه.</a:t>
            </a:r>
          </a:p>
          <a:p>
            <a:r>
              <a:rPr lang="ar-IQ" dirty="0" smtClean="0"/>
              <a:t>3-الاطلاع على المصادر سيفيده في اختيار افضل المناهج العلمية في معالجة قضايا البحث.</a:t>
            </a:r>
          </a:p>
          <a:p>
            <a:r>
              <a:rPr lang="ar-IQ" dirty="0" smtClean="0"/>
              <a:t>4- المصادر تفيده عند التوثيق للمعلومات التي تضمنها بحثه. وينبغي تصوير واستنساخ المصادر  وتثبيت البطاقة التعريفية للكتاب على المستنسخ</a:t>
            </a:r>
          </a:p>
          <a:p>
            <a:pPr marL="457200" indent="-457200">
              <a:buFontTx/>
              <a:buChar char="-"/>
            </a:pPr>
            <a:r>
              <a:rPr lang="ar-IQ" dirty="0" smtClean="0"/>
              <a:t>فيثبت اسم الكتاب والمؤلف والمحقق واسم المطبعة ومان الطبع ورقم الطبعة وسنتها .</a:t>
            </a:r>
            <a:endParaRPr lang="ar-IQ" dirty="0"/>
          </a:p>
        </p:txBody>
      </p:sp>
    </p:spTree>
    <p:extLst>
      <p:ext uri="{BB962C8B-B14F-4D97-AF65-F5344CB8AC3E}">
        <p14:creationId xmlns:p14="http://schemas.microsoft.com/office/powerpoint/2010/main" val="553368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r>
              <a:rPr lang="ar-IQ" dirty="0" smtClean="0"/>
              <a:t>               </a:t>
            </a:r>
            <a:r>
              <a:rPr lang="ar-IQ" sz="6700" dirty="0" smtClean="0"/>
              <a:t>عنوان المحاضرة</a:t>
            </a:r>
            <a:endParaRPr lang="ar-IQ" sz="6700" dirty="0"/>
          </a:p>
        </p:txBody>
      </p:sp>
      <p:sp>
        <p:nvSpPr>
          <p:cNvPr id="3" name="عنوان فرعي 2"/>
          <p:cNvSpPr>
            <a:spLocks noGrp="1"/>
          </p:cNvSpPr>
          <p:nvPr>
            <p:ph type="subTitle" idx="1"/>
          </p:nvPr>
        </p:nvSpPr>
        <p:spPr/>
        <p:txBody>
          <a:bodyPr/>
          <a:lstStyle/>
          <a:p>
            <a:endParaRPr lang="ar-IQ" dirty="0" smtClean="0"/>
          </a:p>
          <a:p>
            <a:r>
              <a:rPr lang="ar-IQ" dirty="0" smtClean="0"/>
              <a:t>                     </a:t>
            </a:r>
            <a:r>
              <a:rPr lang="ar-IQ" sz="4400" dirty="0" smtClean="0"/>
              <a:t>مراحل كتابة البحث العلمي</a:t>
            </a:r>
            <a:endParaRPr lang="ar-IQ" sz="4400" dirty="0"/>
          </a:p>
        </p:txBody>
      </p:sp>
    </p:spTree>
    <p:extLst>
      <p:ext uri="{BB962C8B-B14F-4D97-AF65-F5344CB8AC3E}">
        <p14:creationId xmlns:p14="http://schemas.microsoft.com/office/powerpoint/2010/main" val="1494650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نرحب بطلبتنا الأعزاء </a:t>
            </a:r>
            <a:br>
              <a:rPr lang="ar-IQ" dirty="0" smtClean="0"/>
            </a:br>
            <a:r>
              <a:rPr lang="ar-IQ" dirty="0" smtClean="0"/>
              <a:t>  ونتمنى لهم السلامة والتوفيق والنجاح</a:t>
            </a:r>
            <a:endParaRPr lang="ar-IQ" dirty="0"/>
          </a:p>
        </p:txBody>
      </p:sp>
      <p:sp>
        <p:nvSpPr>
          <p:cNvPr id="3" name="عنصر نائب للنص 2"/>
          <p:cNvSpPr>
            <a:spLocks noGrp="1"/>
          </p:cNvSpPr>
          <p:nvPr>
            <p:ph type="body" idx="1"/>
          </p:nvPr>
        </p:nvSpPr>
        <p:spPr>
          <a:xfrm>
            <a:off x="827584" y="4005064"/>
            <a:ext cx="7772400" cy="1509712"/>
          </a:xfrm>
        </p:spPr>
        <p:txBody>
          <a:bodyPr/>
          <a:lstStyle/>
          <a:p>
            <a:endParaRPr lang="ar-IQ" dirty="0" smtClean="0"/>
          </a:p>
          <a:p>
            <a:r>
              <a:rPr lang="ar-IQ" dirty="0" smtClean="0"/>
              <a:t>           </a:t>
            </a:r>
            <a:r>
              <a:rPr lang="ar-IQ" sz="4800" dirty="0" smtClean="0"/>
              <a:t>السلام عيكم ورحمة الله وبركاته</a:t>
            </a:r>
            <a:endParaRPr lang="ar-IQ" sz="4800" dirty="0"/>
          </a:p>
        </p:txBody>
      </p:sp>
    </p:spTree>
    <p:extLst>
      <p:ext uri="{BB962C8B-B14F-4D97-AF65-F5344CB8AC3E}">
        <p14:creationId xmlns:p14="http://schemas.microsoft.com/office/powerpoint/2010/main" val="248445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052736"/>
            <a:ext cx="7851648" cy="1828800"/>
          </a:xfrm>
        </p:spPr>
        <p:txBody>
          <a:bodyPr/>
          <a:lstStyle/>
          <a:p>
            <a:r>
              <a:rPr lang="ar-IQ" dirty="0" smtClean="0"/>
              <a:t>        بسم الله الرحمن الرحيم</a:t>
            </a:r>
            <a:endParaRPr lang="ar-IQ" dirty="0"/>
          </a:p>
        </p:txBody>
      </p:sp>
      <p:sp>
        <p:nvSpPr>
          <p:cNvPr id="3" name="عنوان فرعي 2"/>
          <p:cNvSpPr>
            <a:spLocks noGrp="1"/>
          </p:cNvSpPr>
          <p:nvPr>
            <p:ph type="subTitle" idx="1"/>
          </p:nvPr>
        </p:nvSpPr>
        <p:spPr>
          <a:xfrm>
            <a:off x="539552" y="3861048"/>
            <a:ext cx="7854696" cy="1752600"/>
          </a:xfrm>
        </p:spPr>
        <p:txBody>
          <a:bodyPr/>
          <a:lstStyle/>
          <a:p>
            <a:r>
              <a:rPr lang="ar-IQ" dirty="0" smtClean="0"/>
              <a:t>الحمد لله والصلاة والسلام على رسول الله وعلى آله وأصحابه ومن والاه.</a:t>
            </a:r>
            <a:endParaRPr lang="ar-IQ" dirty="0"/>
          </a:p>
        </p:txBody>
      </p:sp>
    </p:spTree>
    <p:extLst>
      <p:ext uri="{BB962C8B-B14F-4D97-AF65-F5344CB8AC3E}">
        <p14:creationId xmlns:p14="http://schemas.microsoft.com/office/powerpoint/2010/main" val="2294111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  كتابة البحث العلمي</a:t>
            </a:r>
            <a:br>
              <a:rPr lang="ar-IQ" dirty="0" smtClean="0"/>
            </a:br>
            <a:r>
              <a:rPr lang="ar-IQ" dirty="0"/>
              <a:t> </a:t>
            </a:r>
            <a:r>
              <a:rPr lang="ar-IQ" dirty="0" smtClean="0"/>
              <a:t>تمر كتابة البحث العلمي بمراحل ثلاثة هي:</a:t>
            </a:r>
            <a:br>
              <a:rPr lang="ar-IQ" dirty="0" smtClean="0"/>
            </a:br>
            <a:endParaRPr lang="ar-IQ" dirty="0"/>
          </a:p>
        </p:txBody>
      </p:sp>
      <p:sp>
        <p:nvSpPr>
          <p:cNvPr id="3" name="عنوان فرعي 2"/>
          <p:cNvSpPr>
            <a:spLocks noGrp="1"/>
          </p:cNvSpPr>
          <p:nvPr>
            <p:ph type="subTitle" idx="1"/>
          </p:nvPr>
        </p:nvSpPr>
        <p:spPr>
          <a:xfrm>
            <a:off x="533400" y="3228536"/>
            <a:ext cx="7854696" cy="2864760"/>
          </a:xfrm>
        </p:spPr>
        <p:txBody>
          <a:bodyPr>
            <a:normAutofit/>
          </a:bodyPr>
          <a:lstStyle/>
          <a:p>
            <a:r>
              <a:rPr lang="ar-IQ" sz="4400" dirty="0" smtClean="0"/>
              <a:t>أولاً: مرحلة الإعداد النظري</a:t>
            </a:r>
          </a:p>
          <a:p>
            <a:r>
              <a:rPr lang="ar-IQ" sz="4400" dirty="0" smtClean="0"/>
              <a:t>ثانياً: مرحلة التنفيذ العملي</a:t>
            </a:r>
          </a:p>
          <a:p>
            <a:r>
              <a:rPr lang="ar-IQ" sz="4400" dirty="0" smtClean="0"/>
              <a:t>ثالثاً: المرحلة النهائية</a:t>
            </a:r>
            <a:endParaRPr lang="ar-IQ" sz="4400" dirty="0"/>
          </a:p>
        </p:txBody>
      </p:sp>
    </p:spTree>
    <p:extLst>
      <p:ext uri="{BB962C8B-B14F-4D97-AF65-F5344CB8AC3E}">
        <p14:creationId xmlns:p14="http://schemas.microsoft.com/office/powerpoint/2010/main" val="125244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المرحلة الأُولى(مرحلة الإعداد النظري)</a:t>
            </a:r>
            <a:br>
              <a:rPr lang="ar-IQ" dirty="0" smtClean="0"/>
            </a:br>
            <a:r>
              <a:rPr lang="ar-IQ" dirty="0" smtClean="0"/>
              <a:t>تتكون من ست خطوات تالية:</a:t>
            </a:r>
            <a:endParaRPr lang="ar-IQ" dirty="0"/>
          </a:p>
        </p:txBody>
      </p:sp>
      <p:sp>
        <p:nvSpPr>
          <p:cNvPr id="3" name="عنصر نائب للنص 2"/>
          <p:cNvSpPr>
            <a:spLocks noGrp="1"/>
          </p:cNvSpPr>
          <p:nvPr>
            <p:ph type="body" idx="1"/>
          </p:nvPr>
        </p:nvSpPr>
        <p:spPr>
          <a:xfrm>
            <a:off x="755576" y="2852936"/>
            <a:ext cx="7772400" cy="4005064"/>
          </a:xfrm>
        </p:spPr>
        <p:txBody>
          <a:bodyPr>
            <a:normAutofit fontScale="70000" lnSpcReduction="20000"/>
          </a:bodyPr>
          <a:lstStyle/>
          <a:p>
            <a:r>
              <a:rPr lang="ar-IQ" sz="3200" dirty="0" smtClean="0"/>
              <a:t>1- تحديد التخصص العلمي للبحث: أي ضمن العلوم التي درسها الباحث فتخصص بها.</a:t>
            </a:r>
          </a:p>
          <a:p>
            <a:endParaRPr lang="ar-IQ" sz="3200" dirty="0"/>
          </a:p>
          <a:p>
            <a:r>
              <a:rPr lang="ar-IQ" sz="3200" dirty="0" smtClean="0"/>
              <a:t>2- تحديد الموضوع: أي اختيار الموضوع الذي يكون ضمن تخصصه ويميل الباحث اليه.</a:t>
            </a:r>
          </a:p>
          <a:p>
            <a:endParaRPr lang="ar-IQ" sz="3200" dirty="0"/>
          </a:p>
          <a:p>
            <a:r>
              <a:rPr lang="ar-IQ" sz="3200" dirty="0" smtClean="0"/>
              <a:t>3-  تحديد المشرف: وهو الاستاذ الذي سيشرف عليه  ويوجهه اثناء كتابة بحثه.</a:t>
            </a:r>
          </a:p>
          <a:p>
            <a:endParaRPr lang="ar-IQ" sz="3200" dirty="0"/>
          </a:p>
          <a:p>
            <a:r>
              <a:rPr lang="ar-IQ" sz="3200" dirty="0" smtClean="0"/>
              <a:t>4-تحديد عنوان البحث.</a:t>
            </a:r>
          </a:p>
          <a:p>
            <a:endParaRPr lang="ar-IQ" sz="3200" dirty="0"/>
          </a:p>
          <a:p>
            <a:r>
              <a:rPr lang="ar-IQ" sz="3200" dirty="0" smtClean="0"/>
              <a:t>5- وضع خطة اولية للبحث.</a:t>
            </a:r>
          </a:p>
          <a:p>
            <a:endParaRPr lang="ar-IQ" sz="3200" dirty="0"/>
          </a:p>
          <a:p>
            <a:r>
              <a:rPr lang="ar-IQ" sz="3200" dirty="0" smtClean="0"/>
              <a:t>6- تحديد المصادر الاولية والمراجع للبحث.</a:t>
            </a:r>
          </a:p>
          <a:p>
            <a:endParaRPr lang="ar-IQ" dirty="0"/>
          </a:p>
          <a:p>
            <a:endParaRPr lang="ar-IQ" dirty="0"/>
          </a:p>
        </p:txBody>
      </p:sp>
    </p:spTree>
    <p:extLst>
      <p:ext uri="{BB962C8B-B14F-4D97-AF65-F5344CB8AC3E}">
        <p14:creationId xmlns:p14="http://schemas.microsoft.com/office/powerpoint/2010/main" val="2134615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 </a:t>
            </a:r>
          </a:p>
        </p:txBody>
      </p:sp>
      <p:sp>
        <p:nvSpPr>
          <p:cNvPr id="3" name="عنصر نائب للنص 2"/>
          <p:cNvSpPr>
            <a:spLocks noGrp="1"/>
          </p:cNvSpPr>
          <p:nvPr>
            <p:ph type="body" idx="1"/>
          </p:nvPr>
        </p:nvSpPr>
        <p:spPr>
          <a:xfrm>
            <a:off x="530352" y="1052736"/>
            <a:ext cx="7772400" cy="4608512"/>
          </a:xfrm>
        </p:spPr>
        <p:txBody>
          <a:bodyPr>
            <a:noAutofit/>
          </a:bodyPr>
          <a:lstStyle/>
          <a:p>
            <a:r>
              <a:rPr lang="ar-IQ" sz="2800" dirty="0" smtClean="0"/>
              <a:t>تحديد التخصص العلمي للبحث</a:t>
            </a:r>
          </a:p>
          <a:p>
            <a:r>
              <a:rPr lang="ar-IQ" sz="2800" dirty="0"/>
              <a:t> </a:t>
            </a:r>
            <a:r>
              <a:rPr lang="ar-IQ" sz="2800" dirty="0" smtClean="0"/>
              <a:t>انَّ من عوامل نجاح البحث ان يكون الباحث متخصصا في العلم الذي سيكتب فيه</a:t>
            </a:r>
          </a:p>
          <a:p>
            <a:r>
              <a:rPr lang="ar-IQ" sz="2800" dirty="0" smtClean="0"/>
              <a:t>اي انه قد درسه   وتعرف على تفاصيله لأنه سيكون ملما بجميع تفاصيله.</a:t>
            </a:r>
          </a:p>
          <a:p>
            <a:endParaRPr lang="ar-IQ" sz="2800" dirty="0"/>
          </a:p>
          <a:p>
            <a:r>
              <a:rPr lang="ar-IQ" sz="2800" dirty="0" smtClean="0"/>
              <a:t>ومن يكتب في غير تخصصه سيواجه صعوبات لامحالة  وسقع في أخطاء علمية ومنهجية يعرفها أهل التخصص.</a:t>
            </a:r>
          </a:p>
          <a:p>
            <a:endParaRPr lang="ar-IQ" sz="2800" dirty="0"/>
          </a:p>
          <a:p>
            <a:endParaRPr lang="ar-IQ" sz="2800" dirty="0" smtClean="0"/>
          </a:p>
          <a:p>
            <a:r>
              <a:rPr lang="ar-IQ" sz="2800" dirty="0" smtClean="0"/>
              <a:t>قال تعالى: ( ولا تقفُ ما ليس لك به علم ) صدق الله العظيم</a:t>
            </a:r>
            <a:endParaRPr lang="ar-IQ" sz="2800" dirty="0"/>
          </a:p>
        </p:txBody>
      </p:sp>
    </p:spTree>
    <p:extLst>
      <p:ext uri="{BB962C8B-B14F-4D97-AF65-F5344CB8AC3E}">
        <p14:creationId xmlns:p14="http://schemas.microsoft.com/office/powerpoint/2010/main" val="2134615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908720"/>
            <a:ext cx="7851648" cy="1828800"/>
          </a:xfrm>
        </p:spPr>
        <p:txBody>
          <a:bodyPr/>
          <a:lstStyle/>
          <a:p>
            <a:r>
              <a:rPr lang="ar-IQ" dirty="0" smtClean="0"/>
              <a:t>  اختيار الموضوع</a:t>
            </a:r>
            <a:endParaRPr lang="ar-IQ" dirty="0"/>
          </a:p>
        </p:txBody>
      </p:sp>
      <p:sp>
        <p:nvSpPr>
          <p:cNvPr id="3" name="عنوان فرعي 2"/>
          <p:cNvSpPr>
            <a:spLocks noGrp="1"/>
          </p:cNvSpPr>
          <p:nvPr>
            <p:ph type="subTitle" idx="1"/>
          </p:nvPr>
        </p:nvSpPr>
        <p:spPr>
          <a:xfrm>
            <a:off x="533400" y="3228536"/>
            <a:ext cx="7854696" cy="3368816"/>
          </a:xfrm>
        </p:spPr>
        <p:txBody>
          <a:bodyPr>
            <a:normAutofit/>
          </a:bodyPr>
          <a:lstStyle/>
          <a:p>
            <a:r>
              <a:rPr lang="ar-IQ" dirty="0" smtClean="0"/>
              <a:t> </a:t>
            </a:r>
            <a:r>
              <a:rPr lang="ar-IQ" sz="3600" dirty="0" smtClean="0"/>
              <a:t>يمثل اختيار الموضوع بوابة الميدان الذي سيدخله الباحث من خلاله</a:t>
            </a:r>
          </a:p>
          <a:p>
            <a:r>
              <a:rPr lang="ar-IQ" sz="3600" dirty="0" smtClean="0"/>
              <a:t>ويتعايش معه مدة من الزمن</a:t>
            </a:r>
          </a:p>
          <a:p>
            <a:r>
              <a:rPr lang="ar-IQ" sz="3600" dirty="0" smtClean="0"/>
              <a:t>ويتم الاختيار بعد القراءة لمواضيع التخصص الذي اختاره مثلا موضوع الزكاة في تخصص الفقه.</a:t>
            </a:r>
            <a:endParaRPr lang="ar-IQ" sz="3600" dirty="0"/>
          </a:p>
        </p:txBody>
      </p:sp>
    </p:spTree>
    <p:extLst>
      <p:ext uri="{BB962C8B-B14F-4D97-AF65-F5344CB8AC3E}">
        <p14:creationId xmlns:p14="http://schemas.microsoft.com/office/powerpoint/2010/main" val="3000087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 اختيار المشرف</a:t>
            </a:r>
            <a:endParaRPr lang="ar-IQ" dirty="0"/>
          </a:p>
        </p:txBody>
      </p:sp>
      <p:sp>
        <p:nvSpPr>
          <p:cNvPr id="3" name="عنوان فرعي 2"/>
          <p:cNvSpPr>
            <a:spLocks noGrp="1"/>
          </p:cNvSpPr>
          <p:nvPr>
            <p:ph type="subTitle" idx="1"/>
          </p:nvPr>
        </p:nvSpPr>
        <p:spPr>
          <a:xfrm>
            <a:off x="533400" y="3228536"/>
            <a:ext cx="7854696" cy="3296808"/>
          </a:xfrm>
        </p:spPr>
        <p:txBody>
          <a:bodyPr>
            <a:normAutofit/>
          </a:bodyPr>
          <a:lstStyle/>
          <a:p>
            <a:r>
              <a:rPr lang="ar-IQ" sz="3600" dirty="0" smtClean="0"/>
              <a:t>وهو الاستاذ المتخصص والعالم الذي سيكون له الدور الكبير في انجاح البحث من خلال اشرافه ومتابعته وتوجيهه للباحث من اول يوم الذي يتم فيه تكليفه بالإشراف عليه والتقائهما حتى نهاية كتابة البحث</a:t>
            </a:r>
            <a:endParaRPr lang="ar-IQ" sz="3600" dirty="0"/>
          </a:p>
        </p:txBody>
      </p:sp>
    </p:spTree>
    <p:extLst>
      <p:ext uri="{BB962C8B-B14F-4D97-AF65-F5344CB8AC3E}">
        <p14:creationId xmlns:p14="http://schemas.microsoft.com/office/powerpoint/2010/main" val="23167966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186</TotalTime>
  <Words>625</Words>
  <Application>Microsoft Office PowerPoint</Application>
  <PresentationFormat>عرض على الشاشة (3:4)‏</PresentationFormat>
  <Paragraphs>75</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تدفق</vt:lpstr>
      <vt:lpstr> جامعة الموصل كلية التربية للعلوم الانسانية قسم علوم القرآن الكريم</vt:lpstr>
      <vt:lpstr>                 عنوان المحاضرة</vt:lpstr>
      <vt:lpstr>           نرحب بطلبتنا الأعزاء    ونتمنى لهم السلامة والتوفيق والنجاح</vt:lpstr>
      <vt:lpstr>        بسم الله الرحمن الرحيم</vt:lpstr>
      <vt:lpstr>  كتابة البحث العلمي  تمر كتابة البحث العلمي بمراحل ثلاثة هي: </vt:lpstr>
      <vt:lpstr>المرحلة الأُولى(مرحلة الإعداد النظري) تتكون من ست خطوات تالية:</vt:lpstr>
      <vt:lpstr> </vt:lpstr>
      <vt:lpstr>  اختيار الموضوع</vt:lpstr>
      <vt:lpstr> اختيار المشرف</vt:lpstr>
      <vt:lpstr>تحديد عنوان البحث وصياغته : ويتم ذلك ضمن الضوابط الاتية:</vt:lpstr>
      <vt:lpstr>وضع الخطة الاولية للبحث</vt:lpstr>
      <vt:lpstr>وآخر دعوانا ان الحمد لله رب العالمين وصلي اللهم على سيدنا محمد وعلى آله وصحبه وسلم.</vt:lpstr>
      <vt:lpstr>مضامين خطة البحث العلمي تتضمن الخطة جملة امور تتمثل في ما يلي:</vt:lpstr>
      <vt:lpstr>تحديد المصادر الاولية والمراجع للبحث  </vt:lpstr>
    </vt:vector>
  </TitlesOfParts>
  <Company>By DR.Ahmed Saker 2O11 - 2O12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الموصل كلية التربية للعلوم الانسانية قسم علوم القرآن الكريم</dc:title>
  <dc:creator>user</dc:creator>
  <cp:lastModifiedBy>user</cp:lastModifiedBy>
  <cp:revision>14</cp:revision>
  <dcterms:created xsi:type="dcterms:W3CDTF">2020-03-31T16:43:13Z</dcterms:created>
  <dcterms:modified xsi:type="dcterms:W3CDTF">2020-03-31T19:54:39Z</dcterms:modified>
</cp:coreProperties>
</file>