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66" r:id="rId2"/>
    <p:sldId id="267" r:id="rId3"/>
    <p:sldId id="268" r:id="rId4"/>
    <p:sldId id="271" r:id="rId5"/>
    <p:sldId id="272" r:id="rId6"/>
    <p:sldId id="273" r:id="rId7"/>
    <p:sldId id="274" r:id="rId8"/>
    <p:sldId id="257" r:id="rId9"/>
    <p:sldId id="258" r:id="rId10"/>
    <p:sldId id="259" r:id="rId11"/>
    <p:sldId id="260" r:id="rId12"/>
    <p:sldId id="261" r:id="rId13"/>
    <p:sldId id="263" r:id="rId14"/>
    <p:sldId id="264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413" autoAdjust="0"/>
    <p:restoredTop sz="86477" autoAdjust="0"/>
  </p:normalViewPr>
  <p:slideViewPr>
    <p:cSldViewPr>
      <p:cViewPr varScale="1">
        <p:scale>
          <a:sx n="37" d="100"/>
          <a:sy n="37" d="100"/>
        </p:scale>
        <p:origin x="-10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18/05/1442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sz="7200" b="1" smtClean="0"/>
              <a:t>الخصائص الفنية في القصيدة المدحية في العصر العباسي</a:t>
            </a:r>
            <a:endParaRPr lang="ar-IQ" sz="7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ar-SA" sz="18000" b="1" dirty="0">
                <a:solidFill>
                  <a:srgbClr val="00B050"/>
                </a:solidFill>
              </a:rPr>
              <a:t>أ- </a:t>
            </a:r>
            <a:r>
              <a:rPr lang="ar-SA" sz="18000" b="1" u="sng" dirty="0" smtClean="0">
                <a:solidFill>
                  <a:srgbClr val="00B050"/>
                </a:solidFill>
              </a:rPr>
              <a:t>المقدمة</a:t>
            </a:r>
          </a:p>
          <a:p>
            <a:endParaRPr lang="ar-SA" sz="9600" b="1" u="sng" dirty="0">
              <a:solidFill>
                <a:srgbClr val="FF0000"/>
              </a:solidFill>
            </a:endParaRPr>
          </a:p>
          <a:p>
            <a:r>
              <a:rPr lang="ar-SA" sz="9600" b="1" dirty="0">
                <a:solidFill>
                  <a:srgbClr val="002060"/>
                </a:solidFill>
              </a:rPr>
              <a:t>1- الابقاء على </a:t>
            </a:r>
            <a:r>
              <a:rPr lang="ar-SA" sz="9600" b="1" dirty="0" smtClean="0">
                <a:solidFill>
                  <a:srgbClr val="002060"/>
                </a:solidFill>
              </a:rPr>
              <a:t>الموروث</a:t>
            </a:r>
            <a:r>
              <a:rPr lang="ar-SA" sz="9600" b="1" dirty="0" smtClean="0">
                <a:solidFill>
                  <a:srgbClr val="FF0000"/>
                </a:solidFill>
              </a:rPr>
              <a:t>( </a:t>
            </a:r>
            <a:r>
              <a:rPr lang="ar-SA" sz="9600" b="1" dirty="0">
                <a:solidFill>
                  <a:srgbClr val="FF0000"/>
                </a:solidFill>
              </a:rPr>
              <a:t>المقدمة </a:t>
            </a:r>
            <a:r>
              <a:rPr lang="ar-SA" sz="9600" b="1" dirty="0" err="1">
                <a:solidFill>
                  <a:srgbClr val="FF0000"/>
                </a:solidFill>
              </a:rPr>
              <a:t>الطللية</a:t>
            </a:r>
            <a:r>
              <a:rPr lang="ar-SA" sz="9600" b="1" dirty="0">
                <a:solidFill>
                  <a:srgbClr val="FF0000"/>
                </a:solidFill>
              </a:rPr>
              <a:t> والبكاء </a:t>
            </a:r>
            <a:r>
              <a:rPr lang="ar-SA" sz="9600" b="1" dirty="0" smtClean="0">
                <a:solidFill>
                  <a:srgbClr val="FF0000"/>
                </a:solidFill>
              </a:rPr>
              <a:t>عليها)</a:t>
            </a:r>
            <a:endParaRPr lang="ar-SA" sz="9600" b="1" dirty="0">
              <a:solidFill>
                <a:srgbClr val="FF0000"/>
              </a:solidFill>
            </a:endParaRPr>
          </a:p>
          <a:p>
            <a:r>
              <a:rPr lang="ar-SA" sz="8000" b="1" dirty="0"/>
              <a:t>الشاهد قول علي بن الجهم </a:t>
            </a:r>
            <a:r>
              <a:rPr lang="ar-SA" sz="8000" b="1" dirty="0" smtClean="0"/>
              <a:t>:  </a:t>
            </a:r>
          </a:p>
          <a:p>
            <a:endParaRPr lang="ar-SA" sz="8000" b="1" dirty="0"/>
          </a:p>
          <a:p>
            <a:r>
              <a:rPr lang="ar-SA" sz="1000" b="1" dirty="0"/>
              <a:t> </a:t>
            </a:r>
            <a:r>
              <a:rPr lang="ar-SA" sz="8000" b="1" dirty="0">
                <a:solidFill>
                  <a:srgbClr val="FF0000"/>
                </a:solidFill>
              </a:rPr>
              <a:t>قفوا حيوا الديار فان حقا    علينا أن نحيي </a:t>
            </a:r>
            <a:r>
              <a:rPr lang="ar-SA" sz="8000" b="1" dirty="0" smtClean="0">
                <a:solidFill>
                  <a:srgbClr val="FF0000"/>
                </a:solidFill>
              </a:rPr>
              <a:t>بالســـــــــلام</a:t>
            </a:r>
            <a:endParaRPr lang="ar-SA" sz="8000" b="1" dirty="0">
              <a:solidFill>
                <a:srgbClr val="FF0000"/>
              </a:solidFill>
            </a:endParaRPr>
          </a:p>
          <a:p>
            <a:r>
              <a:rPr lang="ar-SA" sz="8000" b="1" dirty="0">
                <a:solidFill>
                  <a:srgbClr val="FF0000"/>
                </a:solidFill>
              </a:rPr>
              <a:t>حرام ان تخطاها المطايـا    ولم نذرف من الدمع السجام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52389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8800" b="1" dirty="0" smtClean="0">
                <a:solidFill>
                  <a:srgbClr val="92D050"/>
                </a:solidFill>
              </a:rPr>
              <a:t>د - المبالغة المفرطة</a:t>
            </a:r>
            <a:endParaRPr lang="ar-IQ" sz="8800" b="1" dirty="0"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200" b="1" dirty="0" smtClean="0"/>
              <a:t>وصلت المبالغات عند بعض الشعراء الى حد مستهجن</a:t>
            </a:r>
          </a:p>
          <a:p>
            <a:r>
              <a:rPr lang="ar-SA" sz="3200" b="1" dirty="0" smtClean="0"/>
              <a:t>الشاهد على ذلك قول لأبي نواس في هارون الرشيد</a:t>
            </a:r>
          </a:p>
          <a:p>
            <a:endParaRPr lang="ar-SA" sz="3200" b="1" dirty="0"/>
          </a:p>
          <a:p>
            <a:endParaRPr lang="ar-SA" sz="32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وأخفت أهل الشرك حتى انه        لتخافك النطف التي لم تخلق</a:t>
            </a:r>
            <a:endParaRPr lang="ar-IQ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9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b="1" dirty="0" smtClean="0">
                <a:solidFill>
                  <a:srgbClr val="92D050"/>
                </a:solidFill>
              </a:rPr>
              <a:t>هـ - مدح المدن</a:t>
            </a:r>
            <a:endParaRPr lang="ar-IQ" sz="9600" b="1" dirty="0"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b="1" dirty="0" smtClean="0"/>
              <a:t>وهو لون جديد من ألوان المديح في العصر العباسي بين الشعراء محاسن وجمال المدن</a:t>
            </a:r>
          </a:p>
          <a:p>
            <a:r>
              <a:rPr lang="ar-SA" sz="4800" b="1" dirty="0" smtClean="0"/>
              <a:t>الشاهد قول عمارة بن عقيل في مدح بغداد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أعاينت في طول من الأرض والعرض      كبغداد دارا انها جنــــــــة الأرض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صفا العيش في بغداد واخضر عوده       وعيش سواها غير صاف ولا غض</a:t>
            </a:r>
            <a:endParaRPr lang="ar-IQ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80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8000" b="1" dirty="0" smtClean="0">
                <a:solidFill>
                  <a:srgbClr val="00B050"/>
                </a:solidFill>
              </a:rPr>
              <a:t>و -  مديح الله سبحانه وتعالى</a:t>
            </a:r>
            <a:endParaRPr lang="ar-IQ" sz="8000" b="1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b="1" dirty="0" smtClean="0"/>
              <a:t>شاع بين الزهاد والعباد والمتصوفة مستغنين به عن مدح العباد</a:t>
            </a:r>
          </a:p>
          <a:p>
            <a:r>
              <a:rPr lang="ar-SA" sz="4000" b="1" dirty="0" smtClean="0"/>
              <a:t>الشاهد لعبد الخالق الانصاري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فرجوت النجاة من كبوة النــــا         ر وفوزا بالدار دار المقام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رب اني ظلمت نفسي فافرطـــ           ت وانت الغفور للـظـلام</a:t>
            </a:r>
            <a:endParaRPr lang="ar-IQ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0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8800" b="1" dirty="0" smtClean="0">
                <a:solidFill>
                  <a:srgbClr val="92D050"/>
                </a:solidFill>
              </a:rPr>
              <a:t>ز- المديح النبوي</a:t>
            </a:r>
            <a:endParaRPr lang="ar-IQ" sz="8800" b="1" dirty="0"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b="1" dirty="0" smtClean="0"/>
              <a:t>أما المديح النبوي فكان نادرا في العصر العباسي الاول </a:t>
            </a:r>
          </a:p>
          <a:p>
            <a:r>
              <a:rPr lang="ar-SA" sz="3600" b="1" dirty="0" smtClean="0"/>
              <a:t>الشاهد للأمام ابي حنيفة النعمان</a:t>
            </a:r>
          </a:p>
          <a:p>
            <a:endParaRPr lang="ar-SA" sz="36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يا سيد السادات جئتك قاصدا      أرجو رضاك واحتمي </a:t>
            </a:r>
            <a:r>
              <a:rPr lang="ar-SA" sz="2800" b="1" dirty="0" err="1" smtClean="0">
                <a:solidFill>
                  <a:srgbClr val="FF0000"/>
                </a:solidFill>
              </a:rPr>
              <a:t>بحماكا</a:t>
            </a:r>
            <a:endParaRPr lang="ar-IQ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8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8800" b="1" dirty="0" smtClean="0">
                <a:solidFill>
                  <a:srgbClr val="92D050"/>
                </a:solidFill>
              </a:rPr>
              <a:t>ح - الحكم والأمثال</a:t>
            </a:r>
            <a:endParaRPr lang="ar-IQ" sz="8800" b="1" dirty="0"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b="1" dirty="0" smtClean="0"/>
              <a:t>تضمنت اشعار المديح الحكم والامثال</a:t>
            </a:r>
          </a:p>
          <a:p>
            <a:r>
              <a:rPr lang="ar-SA" sz="4000" b="1" dirty="0" smtClean="0"/>
              <a:t>الشاهد لأبي تمام قوله :</a:t>
            </a:r>
          </a:p>
          <a:p>
            <a:endParaRPr lang="ar-SA" sz="40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واذا أراد الله نشر فضيــــــــلة          طويت أتاح لها لسان حســـود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لولا اشتعال النار فيما جاورت          </a:t>
            </a:r>
            <a:r>
              <a:rPr lang="ar-SA" sz="2800" b="1" dirty="0" err="1" smtClean="0">
                <a:solidFill>
                  <a:srgbClr val="FF0000"/>
                </a:solidFill>
              </a:rPr>
              <a:t>ماكان</a:t>
            </a:r>
            <a:r>
              <a:rPr lang="ar-SA" sz="2800" b="1" dirty="0" smtClean="0">
                <a:solidFill>
                  <a:srgbClr val="FF0000"/>
                </a:solidFill>
              </a:rPr>
              <a:t> يعرف طيب عرف العود </a:t>
            </a:r>
            <a:endParaRPr lang="ar-IQ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6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1628800"/>
            <a:ext cx="7920880" cy="494928"/>
          </a:xfrm>
        </p:spPr>
        <p:txBody>
          <a:bodyPr>
            <a:normAutofit fontScale="90000"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ar-SA" sz="2800" b="1" dirty="0">
                <a:solidFill>
                  <a:srgbClr val="C00000"/>
                </a:solidFill>
                <a:latin typeface="Constantia"/>
                <a:ea typeface="+mn-ea"/>
              </a:rPr>
              <a:t/>
            </a:r>
            <a:br>
              <a:rPr lang="ar-SA" sz="2800" b="1" dirty="0">
                <a:solidFill>
                  <a:srgbClr val="C00000"/>
                </a:solidFill>
                <a:latin typeface="Constantia"/>
                <a:ea typeface="+mn-ea"/>
              </a:rPr>
            </a:br>
            <a:r>
              <a:rPr lang="ar-SA" sz="6000" b="1" dirty="0" smtClean="0">
                <a:solidFill>
                  <a:srgbClr val="002060"/>
                </a:solidFill>
                <a:latin typeface="Constantia"/>
                <a:ea typeface="+mn-ea"/>
              </a:rPr>
              <a:t>2</a:t>
            </a:r>
            <a:r>
              <a:rPr lang="ar-SA" sz="5400" b="1" dirty="0" smtClean="0">
                <a:solidFill>
                  <a:srgbClr val="002060"/>
                </a:solidFill>
              </a:rPr>
              <a:t>- </a:t>
            </a:r>
            <a:r>
              <a:rPr lang="ar-SA" sz="5400" b="1" dirty="0">
                <a:solidFill>
                  <a:srgbClr val="002060"/>
                </a:solidFill>
              </a:rPr>
              <a:t>الابقاء على الموروث </a:t>
            </a:r>
            <a:r>
              <a:rPr lang="ar-SA" sz="5400" b="1" dirty="0">
                <a:solidFill>
                  <a:prstClr val="black"/>
                </a:solidFill>
              </a:rPr>
              <a:t>(</a:t>
            </a:r>
            <a:r>
              <a:rPr lang="ar-SA" sz="5400" b="1" dirty="0" smtClean="0">
                <a:solidFill>
                  <a:prstClr val="black"/>
                </a:solidFill>
              </a:rPr>
              <a:t> </a:t>
            </a:r>
            <a:r>
              <a:rPr lang="ar-SA" sz="5400" b="1" dirty="0">
                <a:solidFill>
                  <a:srgbClr val="FF0000"/>
                </a:solidFill>
              </a:rPr>
              <a:t>المقدمة </a:t>
            </a:r>
            <a:r>
              <a:rPr lang="ar-SA" sz="5400" b="1" dirty="0" err="1" smtClean="0">
                <a:solidFill>
                  <a:srgbClr val="FF0000"/>
                </a:solidFill>
              </a:rPr>
              <a:t>الطللية</a:t>
            </a:r>
            <a:r>
              <a:rPr lang="ar-SA" sz="5400" b="1" dirty="0" smtClean="0">
                <a:solidFill>
                  <a:schemeClr val="tx1"/>
                </a:solidFill>
              </a:rPr>
              <a:t>)</a:t>
            </a:r>
            <a:r>
              <a:rPr lang="ar-SA" sz="5400" b="1" dirty="0" smtClean="0">
                <a:solidFill>
                  <a:srgbClr val="FF0000"/>
                </a:solidFill>
              </a:rPr>
              <a:t> </a:t>
            </a:r>
            <a:r>
              <a:rPr lang="ar-SA" sz="5400" b="1" dirty="0">
                <a:solidFill>
                  <a:srgbClr val="C00000"/>
                </a:solidFill>
              </a:rPr>
              <a:t>مع التجديد من الناحية الموضوعية والفنية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ar-SA" sz="2800" b="1" dirty="0">
              <a:solidFill>
                <a:srgbClr val="C00000"/>
              </a:solidFill>
            </a:endParaRPr>
          </a:p>
          <a:p>
            <a:endParaRPr lang="ar-SA" sz="2800" b="1" dirty="0">
              <a:solidFill>
                <a:srgbClr val="C00000"/>
              </a:solidFill>
            </a:endParaRPr>
          </a:p>
          <a:p>
            <a:r>
              <a:rPr lang="ar-SA" sz="2800" b="1" dirty="0"/>
              <a:t>الشاهد قول بشار بن برد </a:t>
            </a:r>
            <a:r>
              <a:rPr lang="ar-SA" sz="2800" b="1" dirty="0" smtClean="0"/>
              <a:t>:</a:t>
            </a:r>
            <a:endParaRPr lang="ar-SA" sz="2800" b="1" dirty="0"/>
          </a:p>
          <a:p>
            <a:endParaRPr lang="ar-SA" sz="2800" b="1" dirty="0"/>
          </a:p>
          <a:p>
            <a:r>
              <a:rPr lang="ar-SA" sz="2800" b="1" dirty="0" err="1">
                <a:solidFill>
                  <a:srgbClr val="FF0000"/>
                </a:solidFill>
              </a:rPr>
              <a:t>يادار</a:t>
            </a:r>
            <a:r>
              <a:rPr lang="ar-SA" sz="2800" b="1" dirty="0">
                <a:solidFill>
                  <a:srgbClr val="FF0000"/>
                </a:solidFill>
              </a:rPr>
              <a:t> بين الفرع والجنــــــاب     عفا عليها عقب الاحقـاب</a:t>
            </a:r>
          </a:p>
          <a:p>
            <a:r>
              <a:rPr lang="ar-SA" sz="2800" b="1" dirty="0">
                <a:solidFill>
                  <a:srgbClr val="FF0000"/>
                </a:solidFill>
              </a:rPr>
              <a:t>قد ذهبت والعيش </a:t>
            </a:r>
            <a:r>
              <a:rPr lang="ar-SA" sz="2800" b="1" dirty="0" smtClean="0">
                <a:solidFill>
                  <a:srgbClr val="FF0000"/>
                </a:solidFill>
              </a:rPr>
              <a:t>للذهـــــاب      لما </a:t>
            </a:r>
            <a:r>
              <a:rPr lang="ar-SA" sz="2800" b="1" dirty="0">
                <a:solidFill>
                  <a:srgbClr val="FF0000"/>
                </a:solidFill>
              </a:rPr>
              <a:t>عرفناها على الخراب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4510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19256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>
                <a:solidFill>
                  <a:srgbClr val="FF0000"/>
                </a:solidFill>
              </a:rPr>
              <a:t/>
            </a:r>
            <a:br>
              <a:rPr lang="ar-IQ" dirty="0">
                <a:solidFill>
                  <a:srgbClr val="FF0000"/>
                </a:solidFill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BD0D9"/>
              </a:buClr>
            </a:pPr>
            <a:r>
              <a:rPr lang="ar-IQ" b="1" dirty="0">
                <a:solidFill>
                  <a:prstClr val="black"/>
                </a:solidFill>
              </a:rPr>
              <a:t>الشاهد قول مروان بن ابي حفصة</a:t>
            </a:r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r>
              <a:rPr lang="ar-IQ" b="1" dirty="0" smtClean="0">
                <a:solidFill>
                  <a:srgbClr val="FF0000"/>
                </a:solidFill>
              </a:rPr>
              <a:t>طرقتك </a:t>
            </a:r>
            <a:r>
              <a:rPr lang="ar-IQ" b="1" dirty="0">
                <a:solidFill>
                  <a:srgbClr val="FF0000"/>
                </a:solidFill>
              </a:rPr>
              <a:t>زائرة فحيي خــــــيالها    بيضاء تخلط بالحياء دلالـــــــها</a:t>
            </a:r>
          </a:p>
          <a:p>
            <a:r>
              <a:rPr lang="ar-IQ" b="1" dirty="0">
                <a:solidFill>
                  <a:srgbClr val="FF0000"/>
                </a:solidFill>
              </a:rPr>
              <a:t>قادت فؤادك فاستقاد  ومثلها      قاد القلوب الى الصبا فأمالــــها</a:t>
            </a:r>
          </a:p>
          <a:p>
            <a:endParaRPr lang="ar-IQ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19"/>
            <a:ext cx="9102725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96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8092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dirty="0">
                <a:solidFill>
                  <a:srgbClr val="0070C0"/>
                </a:solidFill>
              </a:rPr>
              <a:t>4- ومنهم من بدأ </a:t>
            </a:r>
            <a:r>
              <a:rPr lang="ar-IQ" b="1" dirty="0" smtClean="0">
                <a:solidFill>
                  <a:srgbClr val="FF0000"/>
                </a:solidFill>
              </a:rPr>
              <a:t>بالخمرة</a:t>
            </a:r>
            <a:r>
              <a:rPr lang="ar-IQ" b="1" dirty="0"/>
              <a:t/>
            </a:r>
            <a:br>
              <a:rPr lang="ar-IQ" b="1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988840"/>
            <a:ext cx="8229600" cy="4389120"/>
          </a:xfrm>
        </p:spPr>
        <p:txBody>
          <a:bodyPr/>
          <a:lstStyle/>
          <a:p>
            <a:r>
              <a:rPr lang="ar-IQ" sz="3200" b="1" dirty="0" smtClean="0"/>
              <a:t>الشاهد </a:t>
            </a:r>
            <a:r>
              <a:rPr lang="ar-IQ" sz="3200" b="1" dirty="0"/>
              <a:t>قول مسلم بن الوليد </a:t>
            </a:r>
            <a:r>
              <a:rPr lang="ar-IQ" sz="3200" b="1" dirty="0" smtClean="0"/>
              <a:t>:</a:t>
            </a:r>
          </a:p>
          <a:p>
            <a:endParaRPr lang="ar-IQ" sz="3200" b="1" dirty="0"/>
          </a:p>
          <a:p>
            <a:endParaRPr lang="ar-IQ" sz="3200" b="1" dirty="0"/>
          </a:p>
          <a:p>
            <a:r>
              <a:rPr lang="ar-IQ" sz="3200" b="1" dirty="0">
                <a:solidFill>
                  <a:srgbClr val="FF0000"/>
                </a:solidFill>
              </a:rPr>
              <a:t>هات اسقني طال بي الحبس       من قهوة بائعها وكس</a:t>
            </a:r>
          </a:p>
          <a:p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37239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ar-IQ" sz="3600" b="1" dirty="0">
                <a:solidFill>
                  <a:srgbClr val="0070C0"/>
                </a:solidFill>
                <a:latin typeface="Constantia"/>
                <a:ea typeface="+mn-ea"/>
              </a:rPr>
              <a:t>5-ومنهم من بدأ قصيدته بالتحدث عن </a:t>
            </a:r>
            <a:r>
              <a:rPr lang="ar-IQ" sz="3600" b="1" dirty="0">
                <a:solidFill>
                  <a:srgbClr val="FF0000"/>
                </a:solidFill>
                <a:latin typeface="Constantia"/>
                <a:ea typeface="+mn-ea"/>
              </a:rPr>
              <a:t>حالته ووضعه النفسي</a:t>
            </a:r>
            <a:br>
              <a:rPr lang="ar-IQ" sz="3600" b="1" dirty="0">
                <a:solidFill>
                  <a:srgbClr val="FF0000"/>
                </a:solidFill>
                <a:latin typeface="Constantia"/>
                <a:ea typeface="+mn-ea"/>
              </a:rPr>
            </a:br>
            <a:endParaRPr lang="ar-IQ" sz="36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sz="3600" b="1" dirty="0" smtClean="0"/>
              <a:t>الشاهد </a:t>
            </a:r>
            <a:r>
              <a:rPr lang="ar-IQ" sz="3600" b="1" dirty="0"/>
              <a:t>قول منصور </a:t>
            </a:r>
            <a:r>
              <a:rPr lang="ar-IQ" sz="3600" b="1" dirty="0" smtClean="0"/>
              <a:t>النمري</a:t>
            </a:r>
          </a:p>
          <a:p>
            <a:endParaRPr lang="ar-IQ" sz="3600" b="1" dirty="0"/>
          </a:p>
          <a:p>
            <a:endParaRPr lang="ar-IQ" sz="3600" b="1" dirty="0"/>
          </a:p>
          <a:p>
            <a:r>
              <a:rPr lang="ar-IQ" sz="3600" b="1" dirty="0" err="1">
                <a:solidFill>
                  <a:srgbClr val="FF0000"/>
                </a:solidFill>
              </a:rPr>
              <a:t>يازائرينا</a:t>
            </a:r>
            <a:r>
              <a:rPr lang="ar-IQ" sz="3600" b="1" dirty="0">
                <a:solidFill>
                  <a:srgbClr val="FF0000"/>
                </a:solidFill>
              </a:rPr>
              <a:t> من الخيـــــــام        </a:t>
            </a:r>
            <a:r>
              <a:rPr lang="ar-IQ" sz="3600" b="1" dirty="0" smtClean="0">
                <a:solidFill>
                  <a:srgbClr val="FF0000"/>
                </a:solidFill>
              </a:rPr>
              <a:t>حياكما </a:t>
            </a:r>
            <a:r>
              <a:rPr lang="ar-IQ" sz="3600" b="1" dirty="0">
                <a:solidFill>
                  <a:srgbClr val="FF0000"/>
                </a:solidFill>
              </a:rPr>
              <a:t>الله </a:t>
            </a:r>
            <a:r>
              <a:rPr lang="ar-IQ" sz="3600" b="1" dirty="0" smtClean="0">
                <a:solidFill>
                  <a:srgbClr val="FF0000"/>
                </a:solidFill>
              </a:rPr>
              <a:t>بالسـلام</a:t>
            </a:r>
            <a:endParaRPr lang="ar-IQ" sz="3600" b="1" dirty="0">
              <a:solidFill>
                <a:srgbClr val="FF0000"/>
              </a:solidFill>
            </a:endParaRPr>
          </a:p>
          <a:p>
            <a:r>
              <a:rPr lang="ar-IQ" sz="3600" b="1" dirty="0">
                <a:solidFill>
                  <a:srgbClr val="FF0000"/>
                </a:solidFill>
              </a:rPr>
              <a:t>لم تطرقاني وبي حراك         الى حلال ولا حرام</a:t>
            </a:r>
          </a:p>
          <a:p>
            <a:endParaRPr lang="ar-IQ" sz="3600" b="1" dirty="0"/>
          </a:p>
        </p:txBody>
      </p:sp>
    </p:spTree>
    <p:extLst>
      <p:ext uri="{BB962C8B-B14F-4D97-AF65-F5344CB8AC3E}">
        <p14:creationId xmlns:p14="http://schemas.microsoft.com/office/powerpoint/2010/main" val="406599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sz="5400" b="1" dirty="0">
                <a:solidFill>
                  <a:schemeClr val="accent1"/>
                </a:solidFill>
              </a:rPr>
              <a:t>6- ومنهم من بدأ مقدمته </a:t>
            </a:r>
            <a:r>
              <a:rPr lang="ar-IQ" sz="5400" b="1" dirty="0">
                <a:solidFill>
                  <a:srgbClr val="FF0000"/>
                </a:solidFill>
              </a:rPr>
              <a:t>بالشكوى والجزع من الحياة</a:t>
            </a:r>
          </a:p>
          <a:p>
            <a:r>
              <a:rPr lang="ar-IQ" sz="5400" b="1" dirty="0">
                <a:solidFill>
                  <a:schemeClr val="accent1"/>
                </a:solidFill>
              </a:rPr>
              <a:t>7- ومنهم من بدأ </a:t>
            </a:r>
            <a:r>
              <a:rPr lang="ar-IQ" sz="5400" b="1" dirty="0">
                <a:solidFill>
                  <a:srgbClr val="FF0000"/>
                </a:solidFill>
              </a:rPr>
              <a:t>بلوم الدهر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3052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75240" cy="1514432"/>
          </a:xfrm>
        </p:spPr>
        <p:txBody>
          <a:bodyPr>
            <a:normAutofit fontScale="90000"/>
          </a:bodyPr>
          <a:lstStyle/>
          <a:p>
            <a:pPr algn="ctr"/>
            <a:r>
              <a:rPr lang="ar-IQ" sz="4900" b="1" dirty="0">
                <a:solidFill>
                  <a:srgbClr val="0070C0"/>
                </a:solidFill>
              </a:rPr>
              <a:t>8- ومنهم من بدأ مقدمته </a:t>
            </a:r>
            <a:r>
              <a:rPr lang="ar-IQ" sz="4900" b="1" dirty="0">
                <a:solidFill>
                  <a:srgbClr val="FF0000"/>
                </a:solidFill>
              </a:rPr>
              <a:t>بوصف الطبيعة</a:t>
            </a:r>
            <a:r>
              <a:rPr lang="ar-IQ" sz="5400" b="1" dirty="0">
                <a:solidFill>
                  <a:srgbClr val="0070C0"/>
                </a:solidFill>
              </a:rPr>
              <a:t/>
            </a:r>
            <a:br>
              <a:rPr lang="ar-IQ" sz="5400" b="1" dirty="0">
                <a:solidFill>
                  <a:srgbClr val="0070C0"/>
                </a:solidFill>
              </a:rPr>
            </a:br>
            <a:endParaRPr lang="ar-IQ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sz="2800" b="1" dirty="0"/>
          </a:p>
          <a:p>
            <a:r>
              <a:rPr lang="ar-IQ" sz="2800" b="1" dirty="0" smtClean="0"/>
              <a:t>الشاهد </a:t>
            </a:r>
            <a:r>
              <a:rPr lang="ar-IQ" sz="2800" b="1" dirty="0"/>
              <a:t>لأبي تمام بقوله </a:t>
            </a:r>
            <a:r>
              <a:rPr lang="ar-IQ" sz="2800" b="1" dirty="0" smtClean="0"/>
              <a:t>:</a:t>
            </a:r>
          </a:p>
          <a:p>
            <a:endParaRPr lang="ar-IQ" sz="2800" b="1" dirty="0"/>
          </a:p>
          <a:p>
            <a:endParaRPr lang="ar-IQ" sz="2800" b="1" dirty="0"/>
          </a:p>
          <a:p>
            <a:r>
              <a:rPr lang="ar-IQ" sz="2800" b="1" dirty="0" err="1">
                <a:solidFill>
                  <a:srgbClr val="FF0000"/>
                </a:solidFill>
              </a:rPr>
              <a:t>ياصاحبي</a:t>
            </a:r>
            <a:r>
              <a:rPr lang="ar-IQ" sz="2800" b="1" dirty="0">
                <a:solidFill>
                  <a:srgbClr val="FF0000"/>
                </a:solidFill>
              </a:rPr>
              <a:t> تقصيا </a:t>
            </a:r>
            <a:r>
              <a:rPr lang="ar-IQ" sz="2800" b="1" dirty="0" smtClean="0">
                <a:solidFill>
                  <a:srgbClr val="FF0000"/>
                </a:solidFill>
              </a:rPr>
              <a:t>نظريـــكمــــا     </a:t>
            </a:r>
            <a:r>
              <a:rPr lang="ar-IQ" sz="2800" b="1" dirty="0">
                <a:solidFill>
                  <a:srgbClr val="FF0000"/>
                </a:solidFill>
              </a:rPr>
              <a:t>تريا وجوه الارض كيف </a:t>
            </a:r>
            <a:r>
              <a:rPr lang="ar-IQ" sz="2800" b="1" dirty="0" smtClean="0">
                <a:solidFill>
                  <a:srgbClr val="FF0000"/>
                </a:solidFill>
              </a:rPr>
              <a:t>تصـــور</a:t>
            </a:r>
            <a:endParaRPr lang="ar-IQ" sz="2800" b="1" dirty="0">
              <a:solidFill>
                <a:srgbClr val="FF0000"/>
              </a:solidFill>
            </a:endParaRPr>
          </a:p>
          <a:p>
            <a:r>
              <a:rPr lang="ar-IQ" sz="2800" b="1" dirty="0">
                <a:solidFill>
                  <a:srgbClr val="FF0000"/>
                </a:solidFill>
              </a:rPr>
              <a:t>تريا نهارا مشمسا قد </a:t>
            </a:r>
            <a:r>
              <a:rPr lang="ar-IQ" sz="2800" b="1" dirty="0" smtClean="0">
                <a:solidFill>
                  <a:srgbClr val="FF0000"/>
                </a:solidFill>
              </a:rPr>
              <a:t>شابــــه    زهر </a:t>
            </a:r>
            <a:r>
              <a:rPr lang="ar-IQ" sz="2800" b="1" dirty="0">
                <a:solidFill>
                  <a:srgbClr val="FF0000"/>
                </a:solidFill>
              </a:rPr>
              <a:t>الربى فكأنما </a:t>
            </a:r>
            <a:r>
              <a:rPr lang="ar-IQ" sz="2800" b="1" dirty="0" smtClean="0">
                <a:solidFill>
                  <a:srgbClr val="FF0000"/>
                </a:solidFill>
              </a:rPr>
              <a:t>هو  مــقمــــــر</a:t>
            </a:r>
            <a:endParaRPr lang="ar-IQ" sz="2800" b="1" dirty="0">
              <a:solidFill>
                <a:srgbClr val="FF0000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2306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600" b="1" dirty="0" smtClean="0">
                <a:ln>
                  <a:solidFill>
                    <a:srgbClr val="002060"/>
                  </a:solidFill>
                </a:ln>
                <a:solidFill>
                  <a:srgbClr val="92D050"/>
                </a:solidFill>
              </a:rPr>
              <a:t>ب – الأسلوب في القصيدة المدحية</a:t>
            </a:r>
            <a:endParaRPr lang="ar-IQ" sz="6600" b="1" dirty="0">
              <a:ln>
                <a:solidFill>
                  <a:srgbClr val="002060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ar-SA" sz="4800" b="1" dirty="0" smtClean="0"/>
          </a:p>
          <a:p>
            <a:endParaRPr lang="ar-SA" sz="4800" b="1" dirty="0"/>
          </a:p>
          <a:p>
            <a:endParaRPr lang="ar-SA" sz="4800" b="1" dirty="0" smtClean="0"/>
          </a:p>
          <a:p>
            <a:r>
              <a:rPr lang="ar-SA" sz="4800" b="1" dirty="0" smtClean="0"/>
              <a:t>والقوة والليونة</a:t>
            </a:r>
            <a:endParaRPr lang="ar-IQ" sz="4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2789238"/>
            <a:ext cx="8218487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165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9600" b="1" dirty="0" smtClean="0">
                <a:solidFill>
                  <a:srgbClr val="92D050"/>
                </a:solidFill>
              </a:rPr>
              <a:t>ج- الأوزان</a:t>
            </a:r>
            <a:endParaRPr lang="ar-IQ" sz="9600" b="1" dirty="0">
              <a:solidFill>
                <a:srgbClr val="92D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400" b="1" dirty="0" smtClean="0"/>
              <a:t>أصبحت الأوزان تعتمد على البحور الطويلة </a:t>
            </a:r>
            <a:r>
              <a:rPr lang="ar-SA" sz="4400" b="1" dirty="0" smtClean="0">
                <a:solidFill>
                  <a:srgbClr val="FF0000"/>
                </a:solidFill>
              </a:rPr>
              <a:t>والقصيرة</a:t>
            </a:r>
            <a:r>
              <a:rPr lang="ar-SA" sz="4400" b="1" dirty="0" smtClean="0"/>
              <a:t> التي تتناسب مع مستجدات العصر العباسي ، بعدما كانت تعتمد في العصر الجاهلي والاموي على الطويلة التي تتناسب مع الالفاظ الجزلة والفخمة وبذلك تحتاج الى بحور طويلة</a:t>
            </a:r>
            <a:endParaRPr lang="ar-IQ" sz="4400" b="1" dirty="0"/>
          </a:p>
        </p:txBody>
      </p:sp>
    </p:spTree>
    <p:extLst>
      <p:ext uri="{BB962C8B-B14F-4D97-AF65-F5344CB8AC3E}">
        <p14:creationId xmlns:p14="http://schemas.microsoft.com/office/powerpoint/2010/main" val="337561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405</Words>
  <Application>Microsoft Office PowerPoint</Application>
  <PresentationFormat>عرض على الشاشة (3:4)‏</PresentationFormat>
  <Paragraphs>76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تدفق</vt:lpstr>
      <vt:lpstr>الخصائص الفنية في القصيدة المدحية في العصر العباسي</vt:lpstr>
      <vt:lpstr> 2- الابقاء على الموروث ( المقدمة الطللية) مع التجديد من الناحية الموضوعية والفنية</vt:lpstr>
      <vt:lpstr> </vt:lpstr>
      <vt:lpstr>4- ومنهم من بدأ بالخمرة </vt:lpstr>
      <vt:lpstr>5-ومنهم من بدأ قصيدته بالتحدث عن حالته ووضعه النفسي </vt:lpstr>
      <vt:lpstr>عرض تقديمي في PowerPoint</vt:lpstr>
      <vt:lpstr>8- ومنهم من بدأ مقدمته بوصف الطبيعة </vt:lpstr>
      <vt:lpstr>ب – الأسلوب في القصيدة المدحية</vt:lpstr>
      <vt:lpstr>ج- الأوزان</vt:lpstr>
      <vt:lpstr>د - المبالغة المفرطة</vt:lpstr>
      <vt:lpstr>هـ - مدح المدن</vt:lpstr>
      <vt:lpstr>و -  مديح الله سبحانه وتعالى</vt:lpstr>
      <vt:lpstr>ز- المديح النبوي</vt:lpstr>
      <vt:lpstr>ح - الحكم والأمثال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</dc:title>
  <dc:creator>smer</dc:creator>
  <cp:lastModifiedBy>Maher</cp:lastModifiedBy>
  <cp:revision>81</cp:revision>
  <dcterms:created xsi:type="dcterms:W3CDTF">2020-12-26T14:04:04Z</dcterms:created>
  <dcterms:modified xsi:type="dcterms:W3CDTF">2021-01-01T15:06:00Z</dcterms:modified>
</cp:coreProperties>
</file>