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2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5" d="100"/>
          <a:sy n="85" d="100"/>
        </p:scale>
        <p:origin x="-152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62F1294F-6169-45D1-B909-96DAA019F2D8}" type="datetimeFigureOut">
              <a:rPr lang="ar-IQ" smtClean="0"/>
              <a:t>22/08/1441</a:t>
            </a:fld>
            <a:endParaRPr lang="ar-IQ"/>
          </a:p>
        </p:txBody>
      </p:sp>
      <p:sp>
        <p:nvSpPr>
          <p:cNvPr id="19" name="عنصر نائب للتذييل 18"/>
          <p:cNvSpPr>
            <a:spLocks noGrp="1"/>
          </p:cNvSpPr>
          <p:nvPr>
            <p:ph type="ftr" sz="quarter" idx="11"/>
          </p:nvPr>
        </p:nvSpPr>
        <p:spPr/>
        <p:txBody>
          <a:bodyPr/>
          <a:lstStyle/>
          <a:p>
            <a:endParaRPr lang="ar-IQ"/>
          </a:p>
        </p:txBody>
      </p:sp>
      <p:sp>
        <p:nvSpPr>
          <p:cNvPr id="27" name="عنصر نائب لرقم الشريحة 26"/>
          <p:cNvSpPr>
            <a:spLocks noGrp="1"/>
          </p:cNvSpPr>
          <p:nvPr>
            <p:ph type="sldNum" sz="quarter" idx="12"/>
          </p:nvPr>
        </p:nvSpPr>
        <p:spPr/>
        <p:txBody>
          <a:bodyPr/>
          <a:lstStyle/>
          <a:p>
            <a:fld id="{2477B292-4CFD-480F-AC38-15ACDCA50255}"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F1294F-6169-45D1-B909-96DAA019F2D8}" type="datetimeFigureOut">
              <a:rPr lang="ar-IQ" smtClean="0"/>
              <a:t>22/08/1441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F1294F-6169-45D1-B909-96DAA019F2D8}" type="datetimeFigureOut">
              <a:rPr lang="ar-IQ" smtClean="0"/>
              <a:t>22/08/1441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62F1294F-6169-45D1-B909-96DAA019F2D8}" type="datetimeFigureOut">
              <a:rPr lang="ar-IQ" smtClean="0"/>
              <a:t>22/08/1441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2F1294F-6169-45D1-B909-96DAA019F2D8}" type="datetimeFigureOut">
              <a:rPr lang="ar-IQ" smtClean="0"/>
              <a:t>22/08/1441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477B292-4CFD-480F-AC38-15ACDCA50255}"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2F1294F-6169-45D1-B909-96DAA019F2D8}" type="datetimeFigureOut">
              <a:rPr lang="ar-IQ" smtClean="0"/>
              <a:t>22/08/1441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62F1294F-6169-45D1-B909-96DAA019F2D8}" type="datetimeFigureOut">
              <a:rPr lang="ar-IQ" smtClean="0"/>
              <a:t>22/08/1441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62F1294F-6169-45D1-B909-96DAA019F2D8}" type="datetimeFigureOut">
              <a:rPr lang="ar-IQ" smtClean="0"/>
              <a:t>22/08/1441</a:t>
            </a:fld>
            <a:endParaRPr lang="ar-IQ"/>
          </a:p>
        </p:txBody>
      </p:sp>
      <p:sp>
        <p:nvSpPr>
          <p:cNvPr id="8" name="عنصر نائب لرقم الشريحة 7"/>
          <p:cNvSpPr>
            <a:spLocks noGrp="1"/>
          </p:cNvSpPr>
          <p:nvPr>
            <p:ph type="sldNum" sz="quarter" idx="11"/>
          </p:nvPr>
        </p:nvSpPr>
        <p:spPr/>
        <p:txBody>
          <a:bodyPr/>
          <a:lstStyle/>
          <a:p>
            <a:fld id="{2477B292-4CFD-480F-AC38-15ACDCA50255}" type="slidenum">
              <a:rPr lang="ar-IQ" smtClean="0"/>
              <a:t>‹#›</a:t>
            </a:fld>
            <a:endParaRPr lang="ar-IQ"/>
          </a:p>
        </p:txBody>
      </p:sp>
      <p:sp>
        <p:nvSpPr>
          <p:cNvPr id="9" name="عنصر نائب للتذييل 8"/>
          <p:cNvSpPr>
            <a:spLocks noGrp="1"/>
          </p:cNvSpPr>
          <p:nvPr>
            <p:ph type="ftr" sz="quarter" idx="12"/>
          </p:nvPr>
        </p:nvSpPr>
        <p:spPr/>
        <p:txBody>
          <a:bodyPr/>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2F1294F-6169-45D1-B909-96DAA019F2D8}" type="datetimeFigureOut">
              <a:rPr lang="ar-IQ" smtClean="0"/>
              <a:t>22/08/1441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62F1294F-6169-45D1-B909-96DAA019F2D8}" type="datetimeFigureOut">
              <a:rPr lang="ar-IQ" smtClean="0"/>
              <a:t>22/08/1441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156448" y="6422064"/>
            <a:ext cx="762000" cy="365125"/>
          </a:xfrm>
        </p:spPr>
        <p:txBody>
          <a:bodyPr/>
          <a:lstStyle/>
          <a:p>
            <a:fld id="{2477B292-4CFD-480F-AC38-15ACDCA50255}"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62F1294F-6169-45D1-B909-96DAA019F2D8}" type="datetimeFigureOut">
              <a:rPr lang="ar-IQ" smtClean="0"/>
              <a:t>22/08/1441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477B292-4CFD-480F-AC38-15ACDCA50255}"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2F1294F-6169-45D1-B909-96DAA019F2D8}" type="datetimeFigureOut">
              <a:rPr lang="ar-IQ" smtClean="0"/>
              <a:t>22/08/1441</a:t>
            </a:fld>
            <a:endParaRPr lang="ar-IQ"/>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IQ"/>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477B292-4CFD-480F-AC38-15ACDCA50255}"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0"/>
            <a:ext cx="9144000" cy="6858000"/>
          </a:xfrm>
        </p:spPr>
        <p:txBody>
          <a:bodyPr>
            <a:normAutofit/>
          </a:bodyPr>
          <a:lstStyle/>
          <a:p>
            <a:r>
              <a:rPr lang="ar-IQ" sz="2000" dirty="0" smtClean="0"/>
              <a:t/>
            </a:r>
            <a:br>
              <a:rPr lang="ar-IQ" sz="2000" dirty="0" smtClean="0"/>
            </a:br>
            <a:r>
              <a:rPr lang="ar-IQ" sz="2000" dirty="0"/>
              <a:t/>
            </a:r>
            <a:br>
              <a:rPr lang="ar-IQ" sz="2000" dirty="0"/>
            </a:br>
            <a:r>
              <a:rPr lang="ar-IQ" sz="2000" dirty="0" smtClean="0"/>
              <a:t>              </a:t>
            </a:r>
            <a:br>
              <a:rPr lang="ar-IQ" sz="2000" dirty="0" smtClean="0"/>
            </a:br>
            <a:r>
              <a:rPr lang="ar-IQ" sz="2000" dirty="0"/>
              <a:t> </a:t>
            </a:r>
            <a:r>
              <a:rPr lang="ar-IQ" sz="2000" dirty="0" smtClean="0"/>
              <a:t>                 </a:t>
            </a:r>
            <a:br>
              <a:rPr lang="ar-IQ" sz="2000" dirty="0" smtClean="0"/>
            </a:br>
            <a:r>
              <a:rPr lang="ar-IQ" sz="2000" dirty="0"/>
              <a:t/>
            </a:r>
            <a:br>
              <a:rPr lang="ar-IQ" sz="2000" dirty="0"/>
            </a:br>
            <a:r>
              <a:rPr lang="ar-IQ" sz="2000" dirty="0" smtClean="0"/>
              <a:t/>
            </a:r>
            <a:br>
              <a:rPr lang="ar-IQ" sz="2000" dirty="0" smtClean="0"/>
            </a:br>
            <a:r>
              <a:rPr lang="ar-IQ" sz="2000" dirty="0"/>
              <a:t> </a:t>
            </a:r>
            <a:r>
              <a:rPr lang="ar-IQ" sz="2000" dirty="0" smtClean="0"/>
              <a:t>      </a:t>
            </a:r>
            <a:r>
              <a:rPr lang="ar-IQ" sz="3200" dirty="0" smtClean="0"/>
              <a:t>عنوان المحاضرة</a:t>
            </a:r>
            <a:br>
              <a:rPr lang="ar-IQ" sz="3200" dirty="0" smtClean="0"/>
            </a:br>
            <a:r>
              <a:rPr lang="ar-IQ" sz="2000" dirty="0"/>
              <a:t/>
            </a:r>
            <a:br>
              <a:rPr lang="ar-IQ" sz="2000" dirty="0"/>
            </a:br>
            <a:r>
              <a:rPr lang="ar-IQ" sz="2000" dirty="0" smtClean="0"/>
              <a:t/>
            </a:r>
            <a:br>
              <a:rPr lang="ar-IQ" sz="2000" dirty="0" smtClean="0"/>
            </a:br>
            <a:r>
              <a:rPr lang="ar-IQ" sz="2000" dirty="0"/>
              <a:t/>
            </a:r>
            <a:br>
              <a:rPr lang="ar-IQ" sz="2000" dirty="0"/>
            </a:br>
            <a:r>
              <a:rPr lang="ar-IQ" sz="3200" dirty="0" smtClean="0"/>
              <a:t>                                     كتابة الهوامش للبحث</a:t>
            </a:r>
            <a:endParaRPr lang="ar-IQ" sz="3200" dirty="0"/>
          </a:p>
        </p:txBody>
      </p:sp>
      <p:sp>
        <p:nvSpPr>
          <p:cNvPr id="3" name="عنوان فرعي 2"/>
          <p:cNvSpPr>
            <a:spLocks noGrp="1"/>
          </p:cNvSpPr>
          <p:nvPr>
            <p:ph type="subTitle" idx="1"/>
          </p:nvPr>
        </p:nvSpPr>
        <p:spPr>
          <a:xfrm>
            <a:off x="971600" y="70913"/>
            <a:ext cx="7772400" cy="45719"/>
          </a:xfrm>
        </p:spPr>
        <p:txBody>
          <a:bodyPr>
            <a:normAutofit fontScale="25000" lnSpcReduction="20000"/>
          </a:bodyPr>
          <a:lstStyle/>
          <a:p>
            <a:r>
              <a:rPr lang="ar-IQ" dirty="0" smtClean="0"/>
              <a:t>             </a:t>
            </a:r>
            <a:endParaRPr lang="ar-IQ" dirty="0"/>
          </a:p>
        </p:txBody>
      </p:sp>
    </p:spTree>
    <p:extLst>
      <p:ext uri="{BB962C8B-B14F-4D97-AF65-F5344CB8AC3E}">
        <p14:creationId xmlns:p14="http://schemas.microsoft.com/office/powerpoint/2010/main" val="2152793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59632" y="188640"/>
            <a:ext cx="7467600" cy="1143000"/>
          </a:xfrm>
        </p:spPr>
        <p:txBody>
          <a:bodyPr/>
          <a:lstStyle/>
          <a:p>
            <a:pPr algn="r"/>
            <a:r>
              <a:rPr lang="ar-IQ" dirty="0" smtClean="0"/>
              <a:t>   تعريف الهامش :</a:t>
            </a:r>
            <a:endParaRPr lang="ar-IQ" dirty="0"/>
          </a:p>
        </p:txBody>
      </p:sp>
      <p:sp>
        <p:nvSpPr>
          <p:cNvPr id="3" name="عنصر نائب للمحتوى 2"/>
          <p:cNvSpPr>
            <a:spLocks noGrp="1"/>
          </p:cNvSpPr>
          <p:nvPr>
            <p:ph idx="1"/>
          </p:nvPr>
        </p:nvSpPr>
        <p:spPr>
          <a:xfrm>
            <a:off x="0" y="1628800"/>
            <a:ext cx="9015264" cy="4525963"/>
          </a:xfrm>
        </p:spPr>
        <p:txBody>
          <a:bodyPr/>
          <a:lstStyle/>
          <a:p>
            <a:r>
              <a:rPr lang="ar-IQ" dirty="0" smtClean="0"/>
              <a:t>الهامش هو ما يكتبه الباحث او يسجله او يدونه من أفكار ثانوية في بحثه, ليشرح غامضا, أو يوضح فكرة, أو يوثق معلومة بذكر مصدرها, أو يخرج آية, أو حديثاً, أو يعرِّف مصطلحاً, أو علماً من الأعلام, أو مكاناً, أو مدينةً أو نهراً, أو حادثةً وأيام وحروب...الخ.</a:t>
            </a:r>
          </a:p>
          <a:p>
            <a:endParaRPr lang="ar-IQ" dirty="0"/>
          </a:p>
          <a:p>
            <a:r>
              <a:rPr lang="ar-IQ" dirty="0" smtClean="0"/>
              <a:t>سمي هامشاً: لكتابته في طرف من الصفحة, وهو أسفل الصفحة.</a:t>
            </a:r>
            <a:endParaRPr lang="ar-IQ" dirty="0"/>
          </a:p>
        </p:txBody>
      </p:sp>
    </p:spTree>
    <p:extLst>
      <p:ext uri="{BB962C8B-B14F-4D97-AF65-F5344CB8AC3E}">
        <p14:creationId xmlns:p14="http://schemas.microsoft.com/office/powerpoint/2010/main" val="3361446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75656" y="260648"/>
            <a:ext cx="7467600" cy="418058"/>
          </a:xfrm>
        </p:spPr>
        <p:txBody>
          <a:bodyPr>
            <a:normAutofit fontScale="90000"/>
          </a:bodyPr>
          <a:lstStyle/>
          <a:p>
            <a:pPr algn="r"/>
            <a:r>
              <a:rPr lang="ar-IQ" dirty="0" smtClean="0"/>
              <a:t>يتبع :  </a:t>
            </a:r>
            <a:endParaRPr lang="ar-IQ" dirty="0"/>
          </a:p>
        </p:txBody>
      </p:sp>
      <p:sp>
        <p:nvSpPr>
          <p:cNvPr id="3" name="عنصر نائب للمحتوى 2"/>
          <p:cNvSpPr>
            <a:spLocks noGrp="1"/>
          </p:cNvSpPr>
          <p:nvPr>
            <p:ph idx="1"/>
          </p:nvPr>
        </p:nvSpPr>
        <p:spPr>
          <a:xfrm>
            <a:off x="107504" y="692696"/>
            <a:ext cx="8928992" cy="6264696"/>
          </a:xfrm>
        </p:spPr>
        <p:txBody>
          <a:bodyPr/>
          <a:lstStyle/>
          <a:p>
            <a:endParaRPr lang="ar-IQ" dirty="0" smtClean="0"/>
          </a:p>
          <a:p>
            <a:r>
              <a:rPr lang="ar-IQ" dirty="0" smtClean="0"/>
              <a:t>ويفصل بين المتن والهامش خط فاصل قصير.</a:t>
            </a:r>
          </a:p>
          <a:p>
            <a:pPr marL="36576" indent="0">
              <a:buNone/>
            </a:pPr>
            <a:r>
              <a:rPr lang="ar-IQ" dirty="0" smtClean="0"/>
              <a:t>ويربط بين الكلمة المراد توضيحها , أو الجملة المراد توثيقها, برقم يوضع بين قوسين صغيرين فوق آخر الكلمة أو الجملة, ثم يوضع نفس الرقم في الهامش وتذكر بعدها المعلومة المتعلقة ببيان معنى الكلمة ومصدرها, أو المتعلقة ببيان مصدر الجملة.</a:t>
            </a:r>
          </a:p>
          <a:p>
            <a:endParaRPr lang="ar-IQ" dirty="0"/>
          </a:p>
          <a:p>
            <a:r>
              <a:rPr lang="ar-IQ" dirty="0" smtClean="0"/>
              <a:t>وتسلسل الارقام في كل صفحة.</a:t>
            </a:r>
          </a:p>
          <a:p>
            <a:r>
              <a:rPr lang="ar-IQ" dirty="0" smtClean="0"/>
              <a:t>وتبدأ كل صفحة بتسلسل جديد.</a:t>
            </a:r>
            <a:endParaRPr lang="ar-IQ" dirty="0"/>
          </a:p>
        </p:txBody>
      </p:sp>
    </p:spTree>
    <p:extLst>
      <p:ext uri="{BB962C8B-B14F-4D97-AF65-F5344CB8AC3E}">
        <p14:creationId xmlns:p14="http://schemas.microsoft.com/office/powerpoint/2010/main" val="2972614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60648"/>
            <a:ext cx="8799240" cy="2376264"/>
          </a:xfrm>
        </p:spPr>
        <p:txBody>
          <a:bodyPr>
            <a:normAutofit fontScale="90000"/>
          </a:bodyPr>
          <a:lstStyle/>
          <a:p>
            <a:pPr algn="r"/>
            <a:r>
              <a:rPr lang="ar-IQ" dirty="0" smtClean="0"/>
              <a:t>1- تخريج الآيات:</a:t>
            </a:r>
            <a:br>
              <a:rPr lang="ar-IQ" dirty="0" smtClean="0"/>
            </a:br>
            <a:r>
              <a:rPr lang="ar-IQ" dirty="0"/>
              <a:t/>
            </a:r>
            <a:br>
              <a:rPr lang="ar-IQ" dirty="0"/>
            </a:br>
            <a:r>
              <a:rPr lang="ar-IQ" dirty="0" smtClean="0"/>
              <a:t>مثل قوله تعالى: </a:t>
            </a:r>
            <a:r>
              <a:rPr lang="ar-IQ" dirty="0" smtClean="0">
                <a:sym typeface="AGA Arabesque"/>
              </a:rPr>
              <a:t></a:t>
            </a:r>
            <a:r>
              <a:rPr lang="ar-IQ" dirty="0" smtClean="0"/>
              <a:t>ذلك الكتاب لاريب فيه</a:t>
            </a:r>
            <a:r>
              <a:rPr lang="ar-IQ" dirty="0" smtClean="0">
                <a:sym typeface="AGA Arabesque"/>
              </a:rPr>
              <a:t> </a:t>
            </a:r>
            <a:endParaRPr lang="ar-IQ" dirty="0"/>
          </a:p>
        </p:txBody>
      </p:sp>
      <p:sp>
        <p:nvSpPr>
          <p:cNvPr id="3" name="عنصر نائب للمحتوى 2"/>
          <p:cNvSpPr>
            <a:spLocks noGrp="1"/>
          </p:cNvSpPr>
          <p:nvPr>
            <p:ph idx="1"/>
          </p:nvPr>
        </p:nvSpPr>
        <p:spPr>
          <a:xfrm>
            <a:off x="0" y="2708920"/>
            <a:ext cx="9144000" cy="4149080"/>
          </a:xfrm>
        </p:spPr>
        <p:txBody>
          <a:bodyPr/>
          <a:lstStyle/>
          <a:p>
            <a:r>
              <a:rPr lang="ar-IQ" dirty="0" smtClean="0"/>
              <a:t>ــــــــــــــــــــــــــــ</a:t>
            </a:r>
          </a:p>
          <a:p>
            <a:r>
              <a:rPr lang="ar-IQ" dirty="0" smtClean="0"/>
              <a:t>1-سورة البقرة, آية:2.</a:t>
            </a:r>
            <a:endParaRPr lang="ar-IQ" dirty="0"/>
          </a:p>
        </p:txBody>
      </p:sp>
    </p:spTree>
    <p:extLst>
      <p:ext uri="{BB962C8B-B14F-4D97-AF65-F5344CB8AC3E}">
        <p14:creationId xmlns:p14="http://schemas.microsoft.com/office/powerpoint/2010/main" val="2799693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dirty="0" smtClean="0"/>
              <a:t>شرح الغريب من الألفاظ اللغوية والمصطلحات:</a:t>
            </a:r>
            <a:endParaRPr lang="ar-IQ" dirty="0"/>
          </a:p>
        </p:txBody>
      </p:sp>
      <p:sp>
        <p:nvSpPr>
          <p:cNvPr id="3" name="عنصر نائب للمحتوى 2"/>
          <p:cNvSpPr>
            <a:spLocks noGrp="1"/>
          </p:cNvSpPr>
          <p:nvPr>
            <p:ph idx="1"/>
          </p:nvPr>
        </p:nvSpPr>
        <p:spPr/>
        <p:txBody>
          <a:bodyPr/>
          <a:lstStyle/>
          <a:p>
            <a:r>
              <a:rPr lang="ar-IQ" dirty="0" smtClean="0"/>
              <a:t>فيشرح معنى كلمة غريبة سواءٌ لغةً أو اصطلاحاً .</a:t>
            </a:r>
          </a:p>
          <a:p>
            <a:r>
              <a:rPr lang="ar-IQ" dirty="0" smtClean="0"/>
              <a:t>ويرجع الى المصادر الاصلية</a:t>
            </a:r>
          </a:p>
          <a:p>
            <a:r>
              <a:rPr lang="ar-IQ" dirty="0" smtClean="0"/>
              <a:t>ففي اللغة يرجع للمصادر اللغوية.</a:t>
            </a:r>
          </a:p>
          <a:p>
            <a:r>
              <a:rPr lang="ar-IQ" dirty="0" smtClean="0"/>
              <a:t>وفي بيان كلمة في القرآن يرجع للتفاسير أو كتب غريب القرآن وهكذا.</a:t>
            </a:r>
            <a:endParaRPr lang="ar-IQ" dirty="0"/>
          </a:p>
        </p:txBody>
      </p:sp>
    </p:spTree>
    <p:extLst>
      <p:ext uri="{BB962C8B-B14F-4D97-AF65-F5344CB8AC3E}">
        <p14:creationId xmlns:p14="http://schemas.microsoft.com/office/powerpoint/2010/main" val="329576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التعريف بالأعلام:</a:t>
            </a:r>
            <a:endParaRPr lang="ar-IQ" dirty="0"/>
          </a:p>
        </p:txBody>
      </p:sp>
      <p:sp>
        <p:nvSpPr>
          <p:cNvPr id="3" name="عنصر نائب للمحتوى 2"/>
          <p:cNvSpPr>
            <a:spLocks noGrp="1"/>
          </p:cNvSpPr>
          <p:nvPr>
            <p:ph idx="1"/>
          </p:nvPr>
        </p:nvSpPr>
        <p:spPr/>
        <p:txBody>
          <a:bodyPr>
            <a:normAutofit/>
          </a:bodyPr>
          <a:lstStyle/>
          <a:p>
            <a:r>
              <a:rPr lang="ar-IQ" dirty="0" smtClean="0"/>
              <a:t>حيث يعلق في الهامش في سطرين يبين فيها هذا العلم فيبدأ بشهرته, كنيته, اسمه الثلاثي, نسبته, مذهبه, ولادته ووفاته, تخصصه, شيوخه, تلامذته, مؤلفاته ان وجد.</a:t>
            </a:r>
          </a:p>
          <a:p>
            <a:r>
              <a:rPr lang="ar-IQ" dirty="0" smtClean="0"/>
              <a:t>ثم اكتب مصدر هذه الترجمة والاصح الاقدم فالأقدم.</a:t>
            </a:r>
          </a:p>
          <a:p>
            <a:r>
              <a:rPr lang="ar-IQ" dirty="0" smtClean="0"/>
              <a:t>.</a:t>
            </a:r>
            <a:endParaRPr lang="ar-IQ" dirty="0"/>
          </a:p>
        </p:txBody>
      </p:sp>
    </p:spTree>
    <p:extLst>
      <p:ext uri="{BB962C8B-B14F-4D97-AF65-F5344CB8AC3E}">
        <p14:creationId xmlns:p14="http://schemas.microsoft.com/office/powerpoint/2010/main" val="1023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418058"/>
          </a:xfrm>
        </p:spPr>
        <p:txBody>
          <a:bodyPr>
            <a:normAutofit fontScale="90000"/>
          </a:bodyPr>
          <a:lstStyle/>
          <a:p>
            <a:pPr algn="r"/>
            <a:r>
              <a:rPr lang="ar-IQ" dirty="0" smtClean="0"/>
              <a:t>تابع لتعريف الاعلام</a:t>
            </a:r>
            <a:endParaRPr lang="ar-IQ" dirty="0"/>
          </a:p>
        </p:txBody>
      </p:sp>
      <p:sp>
        <p:nvSpPr>
          <p:cNvPr id="3" name="عنصر نائب للمحتوى 2"/>
          <p:cNvSpPr>
            <a:spLocks noGrp="1"/>
          </p:cNvSpPr>
          <p:nvPr>
            <p:ph idx="1"/>
          </p:nvPr>
        </p:nvSpPr>
        <p:spPr>
          <a:xfrm>
            <a:off x="20403" y="836712"/>
            <a:ext cx="9144000" cy="5357192"/>
          </a:xfrm>
        </p:spPr>
        <p:txBody>
          <a:bodyPr/>
          <a:lstStyle/>
          <a:p>
            <a:r>
              <a:rPr lang="ar-IQ" dirty="0"/>
              <a:t>مثال ذلك : قال العراقي*</a:t>
            </a:r>
          </a:p>
          <a:p>
            <a:r>
              <a:rPr lang="ar-IQ" dirty="0"/>
              <a:t>ـــــــــــــــــــــــــ</a:t>
            </a:r>
          </a:p>
          <a:p>
            <a:r>
              <a:rPr lang="ar-IQ" dirty="0"/>
              <a:t>* العراقي هو: الحافظ الكبير ابو الفضل, عبدالرحمن بن الحسن </a:t>
            </a:r>
            <a:r>
              <a:rPr lang="ar-IQ" dirty="0" smtClean="0"/>
              <a:t>بن عبدالرحمن العراقي الشافعي(725-806هـ).</a:t>
            </a:r>
          </a:p>
          <a:p>
            <a:r>
              <a:rPr lang="ar-IQ" dirty="0" smtClean="0"/>
              <a:t>ولد بالقاهرة, قرأ القراءات والفقه والحديث, اخذ عن السبكي, له (الالفية في الحديث). ينظر: المجمع المؤسس: ابن حجر, دار النفائس, دمشق-سورية, ط1, 2006م, 176/2.</a:t>
            </a:r>
            <a:endParaRPr lang="ar-IQ" dirty="0"/>
          </a:p>
        </p:txBody>
      </p:sp>
    </p:spTree>
    <p:extLst>
      <p:ext uri="{BB962C8B-B14F-4D97-AF65-F5344CB8AC3E}">
        <p14:creationId xmlns:p14="http://schemas.microsoft.com/office/powerpoint/2010/main" val="1774113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التعريف بالأماكن :</a:t>
            </a:r>
            <a:endParaRPr lang="ar-IQ" dirty="0"/>
          </a:p>
        </p:txBody>
      </p:sp>
      <p:sp>
        <p:nvSpPr>
          <p:cNvPr id="3" name="عنصر نائب للمحتوى 2"/>
          <p:cNvSpPr>
            <a:spLocks noGrp="1"/>
          </p:cNvSpPr>
          <p:nvPr>
            <p:ph idx="1"/>
          </p:nvPr>
        </p:nvSpPr>
        <p:spPr>
          <a:xfrm>
            <a:off x="0" y="1600200"/>
            <a:ext cx="9144000" cy="5257800"/>
          </a:xfrm>
        </p:spPr>
        <p:txBody>
          <a:bodyPr/>
          <a:lstStyle/>
          <a:p>
            <a:r>
              <a:rPr lang="ar-IQ" dirty="0" smtClean="0"/>
              <a:t>ثم انشأ المدرسة </a:t>
            </a:r>
            <a:r>
              <a:rPr lang="ar-IQ" dirty="0" err="1" smtClean="0"/>
              <a:t>الطيبرسية</a:t>
            </a:r>
            <a:r>
              <a:rPr lang="ar-IQ" dirty="0" smtClean="0"/>
              <a:t>* في عهد....</a:t>
            </a:r>
          </a:p>
          <a:p>
            <a:r>
              <a:rPr lang="ar-IQ" dirty="0" smtClean="0"/>
              <a:t>ــــــــــــــــــــــــــــــــــ</a:t>
            </a:r>
          </a:p>
          <a:p>
            <a:r>
              <a:rPr lang="ar-IQ" dirty="0" smtClean="0"/>
              <a:t>* </a:t>
            </a:r>
            <a:r>
              <a:rPr lang="ar-IQ" dirty="0" err="1" smtClean="0"/>
              <a:t>الطيبرسية</a:t>
            </a:r>
            <a:r>
              <a:rPr lang="ar-IQ" dirty="0" smtClean="0"/>
              <a:t>: مدرسة تقع في مصر بجوار الجامع الازهر, أنشأها الأمير علاء الدين </a:t>
            </a:r>
            <a:r>
              <a:rPr lang="ar-IQ" dirty="0" err="1" smtClean="0"/>
              <a:t>طيبرس</a:t>
            </a:r>
            <a:r>
              <a:rPr lang="ar-IQ" dirty="0" smtClean="0"/>
              <a:t>(ت749هـ), ينظر: المواعظ والاعتبار: احمد بن علي المقريزي(ت845هـ), دار احياء التراث العربي, مصر, ط3, 1989م, 383/2.</a:t>
            </a:r>
            <a:endParaRPr lang="ar-IQ" dirty="0"/>
          </a:p>
        </p:txBody>
      </p:sp>
    </p:spTree>
    <p:extLst>
      <p:ext uri="{BB962C8B-B14F-4D97-AF65-F5344CB8AC3E}">
        <p14:creationId xmlns:p14="http://schemas.microsoft.com/office/powerpoint/2010/main" val="3942733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التعريف بالحوادث والأيام:</a:t>
            </a:r>
            <a:endParaRPr lang="ar-IQ" dirty="0"/>
          </a:p>
        </p:txBody>
      </p:sp>
      <p:sp>
        <p:nvSpPr>
          <p:cNvPr id="3" name="عنصر نائب للمحتوى 2"/>
          <p:cNvSpPr>
            <a:spLocks noGrp="1"/>
          </p:cNvSpPr>
          <p:nvPr>
            <p:ph idx="1"/>
          </p:nvPr>
        </p:nvSpPr>
        <p:spPr>
          <a:xfrm>
            <a:off x="0" y="1628800"/>
            <a:ext cx="9133305" cy="5229200"/>
          </a:xfrm>
        </p:spPr>
        <p:txBody>
          <a:bodyPr/>
          <a:lstStyle/>
          <a:p>
            <a:r>
              <a:rPr lang="ar-IQ" dirty="0" smtClean="0"/>
              <a:t>مثال ذلك قول الباحث:</a:t>
            </a:r>
          </a:p>
          <a:p>
            <a:r>
              <a:rPr lang="ar-IQ" dirty="0" smtClean="0"/>
              <a:t>...وهي ما تعرف بالكائنة العظمى*....</a:t>
            </a:r>
          </a:p>
          <a:p>
            <a:r>
              <a:rPr lang="ar-IQ" dirty="0" smtClean="0"/>
              <a:t>ــــــــــــــــــــــــــ</a:t>
            </a:r>
          </a:p>
          <a:p>
            <a:r>
              <a:rPr lang="ar-IQ" dirty="0" smtClean="0"/>
              <a:t>* الكائنة العظمى: هي سقوط البلاد الشامية بيد تيمور لنك سنة 803هـ, ينظر: انباء الغمر: ابن حجر العسقلاني(ت234هـ), دار العلم, بيروت-لبنان, ط1, 1983مم, 207/1.</a:t>
            </a:r>
            <a:endParaRPr lang="ar-IQ" dirty="0"/>
          </a:p>
        </p:txBody>
      </p:sp>
    </p:spTree>
    <p:extLst>
      <p:ext uri="{BB962C8B-B14F-4D97-AF65-F5344CB8AC3E}">
        <p14:creationId xmlns:p14="http://schemas.microsoft.com/office/powerpoint/2010/main" val="665554427"/>
      </p:ext>
    </p:extLst>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77</TotalTime>
  <Words>406</Words>
  <Application>Microsoft Office PowerPoint</Application>
  <PresentationFormat>عرض على الشاشة (3:4)‏</PresentationFormat>
  <Paragraphs>39</Paragraphs>
  <Slides>9</Slides>
  <Notes>0</Notes>
  <HiddenSlides>0</HiddenSlides>
  <MMClips>0</MMClips>
  <ScaleCrop>false</ScaleCrop>
  <HeadingPairs>
    <vt:vector size="4" baseType="variant">
      <vt:variant>
        <vt:lpstr>نسق</vt:lpstr>
      </vt:variant>
      <vt:variant>
        <vt:i4>1</vt:i4>
      </vt:variant>
      <vt:variant>
        <vt:lpstr>عناوين الشرائح</vt:lpstr>
      </vt:variant>
      <vt:variant>
        <vt:i4>9</vt:i4>
      </vt:variant>
    </vt:vector>
  </HeadingPairs>
  <TitlesOfParts>
    <vt:vector size="10" baseType="lpstr">
      <vt:lpstr>تقنية</vt:lpstr>
      <vt:lpstr>                                             عنوان المحاضرة                                         كتابة الهوامش للبحث</vt:lpstr>
      <vt:lpstr>   تعريف الهامش :</vt:lpstr>
      <vt:lpstr>يتبع :  </vt:lpstr>
      <vt:lpstr>1- تخريج الآيات:  مثل قوله تعالى: ذلك الكتاب لاريب فيه </vt:lpstr>
      <vt:lpstr>شرح الغريب من الألفاظ اللغوية والمصطلحات:</vt:lpstr>
      <vt:lpstr>التعريف بالأعلام:</vt:lpstr>
      <vt:lpstr>تابع لتعريف الاعلام</vt:lpstr>
      <vt:lpstr>التعريف بالأماكن :</vt:lpstr>
      <vt:lpstr>التعريف بالحوادث والأيام:</vt:lpstr>
    </vt:vector>
  </TitlesOfParts>
  <Company>By DR.Ahmed Saker 2O11 - 2O12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ىىىىىىىىىىىىىىىىىىىىىىى</dc:title>
  <dc:creator>user</dc:creator>
  <cp:lastModifiedBy>user</cp:lastModifiedBy>
  <cp:revision>9</cp:revision>
  <dcterms:created xsi:type="dcterms:W3CDTF">2020-04-14T21:08:28Z</dcterms:created>
  <dcterms:modified xsi:type="dcterms:W3CDTF">2020-04-14T23:10:16Z</dcterms:modified>
</cp:coreProperties>
</file>