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3" r:id="rId3"/>
    <p:sldId id="257" r:id="rId4"/>
    <p:sldId id="258" r:id="rId5"/>
    <p:sldId id="260" r:id="rId6"/>
    <p:sldId id="261" r:id="rId7"/>
    <p:sldId id="262" r:id="rId8"/>
    <p:sldId id="259"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افتراضي" id="{8A061064-233D-41E7-8D30-F8148ADC38EF}">
          <p14:sldIdLst>
            <p14:sldId id="256"/>
            <p14:sldId id="263"/>
            <p14:sldId id="257"/>
            <p14:sldId id="258"/>
            <p14:sldId id="260"/>
            <p14:sldId id="261"/>
            <p14:sldId id="262"/>
            <p14:sldId id="25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84380"/>
    <p:restoredTop sz="94660"/>
  </p:normalViewPr>
  <p:slideViewPr>
    <p:cSldViewPr>
      <p:cViewPr varScale="1">
        <p:scale>
          <a:sx n="85" d="100"/>
          <a:sy n="85" d="100"/>
        </p:scale>
        <p:origin x="-140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120C58EC-C682-48FE-AE75-085C1222F074}" type="datetimeFigureOut">
              <a:rPr lang="ar-IQ" smtClean="0"/>
              <a:t>07/09/1441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1773420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20C58EC-C682-48FE-AE75-085C1222F074}" type="datetimeFigureOut">
              <a:rPr lang="ar-IQ" smtClean="0"/>
              <a:t>07/09/1441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4219124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20C58EC-C682-48FE-AE75-085C1222F074}" type="datetimeFigureOut">
              <a:rPr lang="ar-IQ" smtClean="0"/>
              <a:t>07/09/1441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279617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20C58EC-C682-48FE-AE75-085C1222F074}" type="datetimeFigureOut">
              <a:rPr lang="ar-IQ" smtClean="0"/>
              <a:t>07/09/1441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3659421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20C58EC-C682-48FE-AE75-085C1222F074}" type="datetimeFigureOut">
              <a:rPr lang="ar-IQ" smtClean="0"/>
              <a:t>07/09/1441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3190315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120C58EC-C682-48FE-AE75-085C1222F074}" type="datetimeFigureOut">
              <a:rPr lang="ar-IQ" smtClean="0"/>
              <a:t>07/09/1441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1948657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120C58EC-C682-48FE-AE75-085C1222F074}" type="datetimeFigureOut">
              <a:rPr lang="ar-IQ" smtClean="0"/>
              <a:t>07/09/1441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3761417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120C58EC-C682-48FE-AE75-085C1222F074}" type="datetimeFigureOut">
              <a:rPr lang="ar-IQ" smtClean="0"/>
              <a:t>07/09/1441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3006826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20C58EC-C682-48FE-AE75-085C1222F074}" type="datetimeFigureOut">
              <a:rPr lang="ar-IQ" smtClean="0"/>
              <a:t>07/09/1441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1914073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20C58EC-C682-48FE-AE75-085C1222F074}" type="datetimeFigureOut">
              <a:rPr lang="ar-IQ" smtClean="0"/>
              <a:t>07/09/1441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1102927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20C58EC-C682-48FE-AE75-085C1222F074}" type="datetimeFigureOut">
              <a:rPr lang="ar-IQ" smtClean="0"/>
              <a:t>07/09/1441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9423407-E505-415A-A1C0-E5441EC40002}" type="slidenum">
              <a:rPr lang="ar-IQ" smtClean="0"/>
              <a:t>‹#›</a:t>
            </a:fld>
            <a:endParaRPr lang="ar-IQ"/>
          </a:p>
        </p:txBody>
      </p:sp>
    </p:spTree>
    <p:extLst>
      <p:ext uri="{BB962C8B-B14F-4D97-AF65-F5344CB8AC3E}">
        <p14:creationId xmlns:p14="http://schemas.microsoft.com/office/powerpoint/2010/main" val="3852701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20C58EC-C682-48FE-AE75-085C1222F074}" type="datetimeFigureOut">
              <a:rPr lang="ar-IQ" smtClean="0"/>
              <a:t>07/09/1441</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9423407-E505-415A-A1C0-E5441EC40002}" type="slidenum">
              <a:rPr lang="ar-IQ" smtClean="0"/>
              <a:t>‹#›</a:t>
            </a:fld>
            <a:endParaRPr lang="ar-IQ"/>
          </a:p>
        </p:txBody>
      </p:sp>
    </p:spTree>
    <p:extLst>
      <p:ext uri="{BB962C8B-B14F-4D97-AF65-F5344CB8AC3E}">
        <p14:creationId xmlns:p14="http://schemas.microsoft.com/office/powerpoint/2010/main" val="1632710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pPr algn="r"/>
            <a:r>
              <a:rPr lang="ar-IQ" dirty="0" smtClean="0"/>
              <a:t>                   كتابة خاتمة البحث</a:t>
            </a:r>
            <a:endParaRPr lang="ar-IQ" dirty="0"/>
          </a:p>
        </p:txBody>
      </p:sp>
      <p:sp>
        <p:nvSpPr>
          <p:cNvPr id="5" name="عنصر نائب للمحتوى 4"/>
          <p:cNvSpPr>
            <a:spLocks noGrp="1"/>
          </p:cNvSpPr>
          <p:nvPr>
            <p:ph idx="1"/>
          </p:nvPr>
        </p:nvSpPr>
        <p:spPr>
          <a:xfrm>
            <a:off x="0" y="1196752"/>
            <a:ext cx="9144000" cy="5661248"/>
          </a:xfrm>
        </p:spPr>
        <p:txBody>
          <a:bodyPr>
            <a:normAutofit lnSpcReduction="10000"/>
          </a:bodyPr>
          <a:lstStyle/>
          <a:p>
            <a:r>
              <a:rPr lang="ar-IQ" dirty="0" smtClean="0"/>
              <a:t>   خاتمة البحث هي أهم جزء في البحث, بحيث نستطيع القول ان البحث كله لا يعني شيئاً حتى تقدم له النتائج التي تم التوصل اليها في هذا البحث من قبل الباحث والتي تسمى بالخاتمة, والتي تكتب على شكل نقاط مرقمة يتم عرضها بالطريقة الآتية:</a:t>
            </a:r>
          </a:p>
          <a:p>
            <a:endParaRPr lang="ar-IQ" dirty="0" smtClean="0"/>
          </a:p>
          <a:p>
            <a:r>
              <a:rPr lang="ar-IQ" dirty="0"/>
              <a:t> </a:t>
            </a:r>
            <a:r>
              <a:rPr lang="ar-IQ" dirty="0" smtClean="0"/>
              <a:t>                             </a:t>
            </a:r>
            <a:r>
              <a:rPr lang="ar-IQ" b="1" dirty="0" smtClean="0"/>
              <a:t>الخاتمــة</a:t>
            </a:r>
          </a:p>
          <a:p>
            <a:r>
              <a:rPr lang="ar-IQ" dirty="0"/>
              <a:t> </a:t>
            </a:r>
            <a:r>
              <a:rPr lang="ar-IQ" dirty="0" smtClean="0"/>
              <a:t>   من خلال ما تقدم فقد توصل الباحث الى جملة من النتائج الآتية:</a:t>
            </a:r>
          </a:p>
          <a:p>
            <a:r>
              <a:rPr lang="ar-IQ" dirty="0" smtClean="0"/>
              <a:t>1- ان الزكاة تعني مقدار مخصوص من مال مخصوص....</a:t>
            </a:r>
          </a:p>
          <a:p>
            <a:r>
              <a:rPr lang="ar-IQ" dirty="0" smtClean="0"/>
              <a:t>2- الزكاة فرض على كل مسلم ومسلمة اذا امتلكا مالا........</a:t>
            </a:r>
          </a:p>
          <a:p>
            <a:r>
              <a:rPr lang="ar-IQ" dirty="0" smtClean="0"/>
              <a:t>3- ان للزكاة شروطا تتمثل في كذا وكذا......</a:t>
            </a:r>
          </a:p>
          <a:p>
            <a:r>
              <a:rPr lang="ar-IQ" dirty="0" smtClean="0"/>
              <a:t>4-.............الخ.  وهكذا  </a:t>
            </a:r>
            <a:endParaRPr lang="ar-IQ" dirty="0"/>
          </a:p>
        </p:txBody>
      </p:sp>
    </p:spTree>
    <p:extLst>
      <p:ext uri="{BB962C8B-B14F-4D97-AF65-F5344CB8AC3E}">
        <p14:creationId xmlns:p14="http://schemas.microsoft.com/office/powerpoint/2010/main" val="2920331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موضوع المحاضرة</a:t>
            </a:r>
            <a:endParaRPr lang="ar-IQ" dirty="0"/>
          </a:p>
        </p:txBody>
      </p:sp>
      <p:sp>
        <p:nvSpPr>
          <p:cNvPr id="3" name="عنصر نائب للمحتوى 2"/>
          <p:cNvSpPr>
            <a:spLocks noGrp="1"/>
          </p:cNvSpPr>
          <p:nvPr>
            <p:ph idx="1"/>
          </p:nvPr>
        </p:nvSpPr>
        <p:spPr/>
        <p:txBody>
          <a:bodyPr/>
          <a:lstStyle/>
          <a:p>
            <a:r>
              <a:rPr lang="ar-IQ" dirty="0" smtClean="0"/>
              <a:t>           </a:t>
            </a:r>
          </a:p>
          <a:p>
            <a:endParaRPr lang="ar-IQ" sz="4400" b="1" dirty="0"/>
          </a:p>
          <a:p>
            <a:r>
              <a:rPr lang="ar-IQ" sz="4400" b="1" dirty="0" smtClean="0"/>
              <a:t>       كيفية كتابة الخاتمة والمقدمة</a:t>
            </a:r>
            <a:endParaRPr lang="ar-IQ" sz="4400" b="1" dirty="0"/>
          </a:p>
        </p:txBody>
      </p:sp>
    </p:spTree>
    <p:extLst>
      <p:ext uri="{BB962C8B-B14F-4D97-AF65-F5344CB8AC3E}">
        <p14:creationId xmlns:p14="http://schemas.microsoft.com/office/powerpoint/2010/main" val="1158893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كتابة مقدمة البحث</a:t>
            </a:r>
            <a:endParaRPr lang="ar-IQ" dirty="0"/>
          </a:p>
        </p:txBody>
      </p:sp>
      <p:sp>
        <p:nvSpPr>
          <p:cNvPr id="3" name="عنصر نائب للمحتوى 2"/>
          <p:cNvSpPr>
            <a:spLocks noGrp="1"/>
          </p:cNvSpPr>
          <p:nvPr>
            <p:ph idx="1"/>
          </p:nvPr>
        </p:nvSpPr>
        <p:spPr/>
        <p:txBody>
          <a:bodyPr/>
          <a:lstStyle/>
          <a:p>
            <a:r>
              <a:rPr lang="ar-IQ" dirty="0" smtClean="0"/>
              <a:t>بعد اتمام الكتابة الاولية للبحث مع خاتمتها تأتي كتابة المقدمة</a:t>
            </a:r>
          </a:p>
          <a:p>
            <a:r>
              <a:rPr lang="ar-IQ" dirty="0" smtClean="0"/>
              <a:t>يعني آخر ما تكتب هي المقدمة التي توضع في بداية البحث وهي تمثل مطلع البحث وواجهتها, لذلك لابد ان تبدأ قوية متسلسلة الافكار واضحة الاسلوب متماسكة المعاني متضمنة لعناصرها المكونة لها والتي يمكن تلخيصها في 13 نقطة.</a:t>
            </a:r>
            <a:endParaRPr lang="ar-IQ" dirty="0"/>
          </a:p>
        </p:txBody>
      </p:sp>
    </p:spTree>
    <p:extLst>
      <p:ext uri="{BB962C8B-B14F-4D97-AF65-F5344CB8AC3E}">
        <p14:creationId xmlns:p14="http://schemas.microsoft.com/office/powerpoint/2010/main" val="978822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0"/>
            <a:ext cx="8229600" cy="764704"/>
          </a:xfrm>
        </p:spPr>
        <p:txBody>
          <a:bodyPr/>
          <a:lstStyle/>
          <a:p>
            <a:r>
              <a:rPr lang="ar-IQ" dirty="0" smtClean="0"/>
              <a:t>عناصر المقدمة</a:t>
            </a:r>
            <a:endParaRPr lang="ar-IQ" dirty="0"/>
          </a:p>
        </p:txBody>
      </p:sp>
      <p:sp>
        <p:nvSpPr>
          <p:cNvPr id="3" name="عنصر نائب للمحتوى 2"/>
          <p:cNvSpPr>
            <a:spLocks noGrp="1"/>
          </p:cNvSpPr>
          <p:nvPr>
            <p:ph idx="1"/>
          </p:nvPr>
        </p:nvSpPr>
        <p:spPr>
          <a:xfrm>
            <a:off x="0" y="692696"/>
            <a:ext cx="9144000" cy="6165304"/>
          </a:xfrm>
        </p:spPr>
        <p:txBody>
          <a:bodyPr>
            <a:normAutofit fontScale="92500" lnSpcReduction="10000"/>
          </a:bodyPr>
          <a:lstStyle/>
          <a:p>
            <a:r>
              <a:rPr lang="ar-IQ" dirty="0"/>
              <a:t> </a:t>
            </a:r>
            <a:r>
              <a:rPr lang="ar-IQ" dirty="0" smtClean="0"/>
              <a:t>    تتضمن المقدمة على جملة من العناصر الآتية :</a:t>
            </a:r>
          </a:p>
          <a:p>
            <a:r>
              <a:rPr lang="ar-IQ" dirty="0" smtClean="0"/>
              <a:t>1- البسملة والحمد والثناء على الله ثم الصلاة على رسول الله.</a:t>
            </a:r>
          </a:p>
          <a:p>
            <a:r>
              <a:rPr lang="ar-IQ" dirty="0" smtClean="0"/>
              <a:t>2- بيان موضوع البحث الذي تتناوله بالدراسة من خلال التمهيد له ببضعة اسطر.</a:t>
            </a:r>
          </a:p>
          <a:p>
            <a:r>
              <a:rPr lang="ar-IQ" dirty="0" smtClean="0"/>
              <a:t>3- أهمية الموضوع: حيث تبين اهمية الموضوع ومدى اهتمام العلماء والدارسين والمفكرين به, واسباب اهميته. في بضعة اسطر.</a:t>
            </a:r>
          </a:p>
          <a:p>
            <a:r>
              <a:rPr lang="ar-IQ" dirty="0" smtClean="0"/>
              <a:t>اسباب اختياره: يشرح الباحث هنا الاسباب التي دعته لدراسة هذا الموضوع بربطه بأهمية الموضوع ورغبته في الكتابة فيه.</a:t>
            </a:r>
          </a:p>
          <a:p>
            <a:r>
              <a:rPr lang="ar-IQ" dirty="0" smtClean="0"/>
              <a:t>5- اشكالية البحث: يبين الباحث هنا الاشكالية المتعلقة بالموضوع.</a:t>
            </a:r>
          </a:p>
          <a:p>
            <a:r>
              <a:rPr lang="ar-IQ" dirty="0" smtClean="0"/>
              <a:t>6- الهدف من الدراسة: هنا يبين الباحث الهدف الاساسي من هذه الدراسة.</a:t>
            </a:r>
          </a:p>
          <a:p>
            <a:r>
              <a:rPr lang="ar-IQ" dirty="0" smtClean="0"/>
              <a:t>7- يتبع في الصفحة التالية........................   </a:t>
            </a:r>
            <a:endParaRPr lang="ar-IQ" dirty="0"/>
          </a:p>
        </p:txBody>
      </p:sp>
    </p:spTree>
    <p:extLst>
      <p:ext uri="{BB962C8B-B14F-4D97-AF65-F5344CB8AC3E}">
        <p14:creationId xmlns:p14="http://schemas.microsoft.com/office/powerpoint/2010/main" val="318824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25731"/>
            <a:ext cx="8229600" cy="718427"/>
          </a:xfrm>
        </p:spPr>
        <p:txBody>
          <a:bodyPr>
            <a:normAutofit fontScale="90000"/>
          </a:bodyPr>
          <a:lstStyle/>
          <a:p>
            <a:pPr algn="r"/>
            <a:r>
              <a:rPr lang="ar-IQ" dirty="0" smtClean="0"/>
              <a:t>تكملة عناصر المقدمة:</a:t>
            </a:r>
            <a:endParaRPr lang="ar-IQ" dirty="0"/>
          </a:p>
        </p:txBody>
      </p:sp>
      <p:sp>
        <p:nvSpPr>
          <p:cNvPr id="3" name="عنصر نائب للمحتوى 2"/>
          <p:cNvSpPr>
            <a:spLocks noGrp="1"/>
          </p:cNvSpPr>
          <p:nvPr>
            <p:ph idx="1"/>
          </p:nvPr>
        </p:nvSpPr>
        <p:spPr>
          <a:xfrm>
            <a:off x="0" y="548680"/>
            <a:ext cx="9144000" cy="6309320"/>
          </a:xfrm>
        </p:spPr>
        <p:txBody>
          <a:bodyPr>
            <a:normAutofit fontScale="92500" lnSpcReduction="10000"/>
          </a:bodyPr>
          <a:lstStyle/>
          <a:p>
            <a:r>
              <a:rPr lang="ar-IQ" dirty="0" smtClean="0"/>
              <a:t>7- الدراسات السابقة: يشير البحث هنا الى اهم الدراسات المعاصرة السابقة التي تناولت هذا الموضوع لكن من جوانب اخرى مختلفة.</a:t>
            </a:r>
          </a:p>
          <a:p>
            <a:r>
              <a:rPr lang="ar-IQ" dirty="0" smtClean="0"/>
              <a:t>8- فرضية البحث: اذ لابد لكل بحث من فرضية يفترضها الباحث ثم يقوم بأثباتها بالأدلة العلمية وبأسلوب ومنهجية علمية.</a:t>
            </a:r>
          </a:p>
          <a:p>
            <a:r>
              <a:rPr lang="ar-IQ" dirty="0" smtClean="0"/>
              <a:t>9- خطة البحث: التي تثبت صحة الفرضية من خلال بيان خطة البحث بتقسيمه على مقدمة وثلاثة مباحث او اكثر او اقل ومن ثم الخامة فيتناول باختصار كل مبحث وما تضمنه من دراسة.</a:t>
            </a:r>
          </a:p>
          <a:p>
            <a:r>
              <a:rPr lang="ar-IQ" dirty="0" smtClean="0"/>
              <a:t>10- منهجية البحث: سنؤجل توضيحه في صفحة مستقلة لأهميتها</a:t>
            </a:r>
          </a:p>
          <a:p>
            <a:r>
              <a:rPr lang="ar-IQ" dirty="0" smtClean="0"/>
              <a:t>11- تحديد المصطلحات والرموز المستخدمة في البحث.</a:t>
            </a:r>
          </a:p>
          <a:p>
            <a:r>
              <a:rPr lang="ar-IQ" dirty="0" smtClean="0"/>
              <a:t>12- صعوبات البحث: فيبين اهم الصعوبات التي واجهة الباحث.</a:t>
            </a:r>
          </a:p>
          <a:p>
            <a:r>
              <a:rPr lang="ar-IQ" dirty="0" smtClean="0"/>
              <a:t>13- يختم مقدمته بمثل قوله: وهذه الدراسة على ما فيها من ملاحظات فهي من عمل طالب .....وآخر دعوانا ان الحمد لله....</a:t>
            </a:r>
          </a:p>
          <a:p>
            <a:r>
              <a:rPr lang="ar-IQ" dirty="0" smtClean="0"/>
              <a:t>راجع الملزمة عزيزي الطالب وعزيزتي الطالبة.</a:t>
            </a:r>
          </a:p>
          <a:p>
            <a:endParaRPr lang="ar-IQ" dirty="0" smtClean="0"/>
          </a:p>
          <a:p>
            <a:endParaRPr lang="ar-IQ" dirty="0"/>
          </a:p>
        </p:txBody>
      </p:sp>
    </p:spTree>
    <p:extLst>
      <p:ext uri="{BB962C8B-B14F-4D97-AF65-F5344CB8AC3E}">
        <p14:creationId xmlns:p14="http://schemas.microsoft.com/office/powerpoint/2010/main" val="3649693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0"/>
            <a:ext cx="8229600" cy="764704"/>
          </a:xfrm>
        </p:spPr>
        <p:txBody>
          <a:bodyPr/>
          <a:lstStyle/>
          <a:p>
            <a:r>
              <a:rPr lang="ar-IQ" dirty="0" smtClean="0"/>
              <a:t>انواع مناهج البحث العلمي</a:t>
            </a:r>
            <a:endParaRPr lang="ar-IQ" dirty="0"/>
          </a:p>
        </p:txBody>
      </p:sp>
      <p:sp>
        <p:nvSpPr>
          <p:cNvPr id="3" name="عنصر نائب للمحتوى 2"/>
          <p:cNvSpPr>
            <a:spLocks noGrp="1"/>
          </p:cNvSpPr>
          <p:nvPr>
            <p:ph idx="1"/>
          </p:nvPr>
        </p:nvSpPr>
        <p:spPr>
          <a:xfrm>
            <a:off x="0" y="836712"/>
            <a:ext cx="9144000" cy="6021288"/>
          </a:xfrm>
        </p:spPr>
        <p:txBody>
          <a:bodyPr>
            <a:normAutofit lnSpcReduction="10000"/>
          </a:bodyPr>
          <a:lstStyle/>
          <a:p>
            <a:r>
              <a:rPr lang="ar-IQ" dirty="0" smtClean="0"/>
              <a:t>1- المنهج التحليلي: ويتضمن تفكيك الموضوع وتحليله الى عناصره الاساسية, وذلك لمعرفة الروابط والعلاقات التي تربطها.</a:t>
            </a:r>
          </a:p>
          <a:p>
            <a:r>
              <a:rPr lang="ar-IQ" dirty="0" smtClean="0"/>
              <a:t>2- المنهج التأليفي( التركيبي): ويعني توحيد عناصر الموضوع وتركيبها وترابط الافكار والمفاهيم التي فيها.</a:t>
            </a:r>
          </a:p>
          <a:p>
            <a:r>
              <a:rPr lang="ar-IQ" dirty="0" smtClean="0"/>
              <a:t>3- المنهج الاستنباطي: وهو نقل افتراضات او جمل لمقدمات منطقية اولية الى افتراضات او جمل تنتج عنها وذلك باتباع قواعد منطقية, وهي تظهر بصياغات مثل قوله:(مما تقدم عرضه) او(نستنتج من ذلك...) او (يتمخض عن ذلك...) وهكذا.</a:t>
            </a:r>
          </a:p>
          <a:p>
            <a:r>
              <a:rPr lang="ar-IQ" dirty="0" smtClean="0"/>
              <a:t>4- المنهج الاستقرائي: وهي عملية عقلية تتضمن الانتقال من وقائع فردية يرصدها الباحث الى فرضيات اكثر عمومية فيجعلها قاعدة عامة.</a:t>
            </a:r>
          </a:p>
          <a:p>
            <a:r>
              <a:rPr lang="ar-IQ" dirty="0" smtClean="0"/>
              <a:t>5- المنهج الجدلي : يتبع في الصفحة التالية.....</a:t>
            </a:r>
            <a:endParaRPr lang="ar-IQ" dirty="0"/>
          </a:p>
        </p:txBody>
      </p:sp>
    </p:spTree>
    <p:extLst>
      <p:ext uri="{BB962C8B-B14F-4D97-AF65-F5344CB8AC3E}">
        <p14:creationId xmlns:p14="http://schemas.microsoft.com/office/powerpoint/2010/main" val="679109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0"/>
            <a:ext cx="8229600" cy="620688"/>
          </a:xfrm>
        </p:spPr>
        <p:txBody>
          <a:bodyPr>
            <a:normAutofit fontScale="90000"/>
          </a:bodyPr>
          <a:lstStyle/>
          <a:p>
            <a:pPr algn="r"/>
            <a:r>
              <a:rPr lang="ar-IQ" dirty="0" smtClean="0"/>
              <a:t>تابع لأنواع منهجية الحث العلمي:</a:t>
            </a:r>
            <a:endParaRPr lang="ar-IQ" dirty="0"/>
          </a:p>
        </p:txBody>
      </p:sp>
      <p:sp>
        <p:nvSpPr>
          <p:cNvPr id="3" name="عنصر نائب للمحتوى 2"/>
          <p:cNvSpPr>
            <a:spLocks noGrp="1"/>
          </p:cNvSpPr>
          <p:nvPr>
            <p:ph idx="1"/>
          </p:nvPr>
        </p:nvSpPr>
        <p:spPr>
          <a:xfrm>
            <a:off x="0" y="764704"/>
            <a:ext cx="9144000" cy="6237312"/>
          </a:xfrm>
        </p:spPr>
        <p:txBody>
          <a:bodyPr>
            <a:normAutofit fontScale="92500" lnSpcReduction="20000"/>
          </a:bodyPr>
          <a:lstStyle/>
          <a:p>
            <a:r>
              <a:rPr lang="ar-IQ" dirty="0" smtClean="0"/>
              <a:t>5- المنهج الجدلي(الديالكتيكي): وهو مسعى فكري يواجه عادة الشيء وضده قبل استنباط اي حكم وتتمثل بالحوار الذي يسعى بمجابهة الافكار والنظريات المتناقضة بهدف الاقناع.</a:t>
            </a:r>
          </a:p>
          <a:p>
            <a:r>
              <a:rPr lang="ar-IQ" dirty="0" smtClean="0"/>
              <a:t>6- المنهج الوصفي(الموضوعي): حيث يصف الحقيقة او الظاهرة  وصفا دقيقا كما هي بصورة موضوعية وحيادية ومنهجية.</a:t>
            </a:r>
          </a:p>
          <a:p>
            <a:r>
              <a:rPr lang="ar-IQ" dirty="0" smtClean="0"/>
              <a:t>7- المنهج التجريبي: يجب ان يكون كل استنتاج في البحث ناجما عن تجربة وهذا يتعلق اكثر بالعلوم الصرفة كالفيزياء والكيمياء.</a:t>
            </a:r>
          </a:p>
          <a:p>
            <a:r>
              <a:rPr lang="ar-IQ" dirty="0" smtClean="0"/>
              <a:t>8- المنهج التنظيمي: وذلك باعتبار مادة الدراسة كمجموعة عناصر معقدة تربطها علاقات متبادلة في ما بينها. وهذا المنهج يتبع في علم النفس الاجتماعي وفي الاقتصاد السياسي.</a:t>
            </a:r>
          </a:p>
          <a:p>
            <a:r>
              <a:rPr lang="ar-IQ" dirty="0" smtClean="0"/>
              <a:t>9-المنهج التاريخي: حيث يعتمد على الكتابات التاريخية من خلال ذكر الوقائع والحوادث التاريخية وسردها ودراستها.</a:t>
            </a:r>
          </a:p>
          <a:p>
            <a:r>
              <a:rPr lang="ar-IQ" dirty="0"/>
              <a:t> </a:t>
            </a:r>
            <a:r>
              <a:rPr lang="ar-IQ" dirty="0" smtClean="0"/>
              <a:t>وغالبا يتبع في الدراسات الاسلامية المنهج التحليلي, التركيبي, الاستنباطي, الاستقرائي, الجدلي, الوصفي.  </a:t>
            </a:r>
            <a:endParaRPr lang="ar-IQ" dirty="0"/>
          </a:p>
        </p:txBody>
      </p:sp>
    </p:spTree>
    <p:extLst>
      <p:ext uri="{BB962C8B-B14F-4D97-AF65-F5344CB8AC3E}">
        <p14:creationId xmlns:p14="http://schemas.microsoft.com/office/powerpoint/2010/main" val="2213925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39504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666</Words>
  <Application>Microsoft Office PowerPoint</Application>
  <PresentationFormat>عرض على الشاشة (3:4)‏</PresentationFormat>
  <Paragraphs>47</Paragraphs>
  <Slides>8</Slides>
  <Notes>0</Notes>
  <HiddenSlides>1</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نسق Office</vt:lpstr>
      <vt:lpstr>                   كتابة خاتمة البحث</vt:lpstr>
      <vt:lpstr>موضوع المحاضرة</vt:lpstr>
      <vt:lpstr>كتابة مقدمة البحث</vt:lpstr>
      <vt:lpstr>عناصر المقدمة</vt:lpstr>
      <vt:lpstr>تكملة عناصر المقدمة:</vt:lpstr>
      <vt:lpstr>انواع مناهج البحث العلمي</vt:lpstr>
      <vt:lpstr>تابع لأنواع منهجية الحث العلمي:</vt:lpstr>
      <vt:lpstr>عرض تقديمي في PowerPoint</vt:lpstr>
    </vt:vector>
  </TitlesOfParts>
  <Company>By DR.Ahmed Saker 2O11 - 2O12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خاتمة البحث</dc:title>
  <dc:creator>user</dc:creator>
  <cp:lastModifiedBy>user</cp:lastModifiedBy>
  <cp:revision>11</cp:revision>
  <dcterms:created xsi:type="dcterms:W3CDTF">2020-04-29T03:17:38Z</dcterms:created>
  <dcterms:modified xsi:type="dcterms:W3CDTF">2020-04-29T05:12:24Z</dcterms:modified>
</cp:coreProperties>
</file>