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8" r:id="rId2"/>
    <p:sldId id="259" r:id="rId3"/>
    <p:sldId id="260" r:id="rId4"/>
    <p:sldId id="261" r:id="rId5"/>
    <p:sldId id="262" r:id="rId6"/>
    <p:sldId id="263" r:id="rId7"/>
    <p:sldId id="264"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47" autoAdjust="0"/>
    <p:restoredTop sz="94524" autoAdjust="0"/>
  </p:normalViewPr>
  <p:slideViewPr>
    <p:cSldViewPr>
      <p:cViewPr varScale="1">
        <p:scale>
          <a:sx n="41" d="100"/>
          <a:sy n="41" d="100"/>
        </p:scale>
        <p:origin x="-132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564116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924519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138960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444580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2184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357096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05/06/1442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35493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05/06/1442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9324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05/06/1442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128141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48726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26849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05/06/1442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extLst>
      <p:ext uri="{BB962C8B-B14F-4D97-AF65-F5344CB8AC3E}">
        <p14:creationId xmlns:p14="http://schemas.microsoft.com/office/powerpoint/2010/main" val="5378592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IQ" sz="6000" b="1" dirty="0" smtClean="0">
                <a:solidFill>
                  <a:srgbClr val="00B050"/>
                </a:solidFill>
              </a:rPr>
              <a:t>الخمريات</a:t>
            </a:r>
            <a:endParaRPr lang="ar-IQ" sz="6000" b="1" dirty="0">
              <a:solidFill>
                <a:srgbClr val="00B050"/>
              </a:solidFill>
            </a:endParaRPr>
          </a:p>
        </p:txBody>
      </p:sp>
      <p:sp>
        <p:nvSpPr>
          <p:cNvPr id="3" name="عنصر نائب للمحتوى 2"/>
          <p:cNvSpPr>
            <a:spLocks noGrp="1"/>
          </p:cNvSpPr>
          <p:nvPr>
            <p:ph idx="1"/>
          </p:nvPr>
        </p:nvSpPr>
        <p:spPr/>
        <p:txBody>
          <a:bodyPr>
            <a:noAutofit/>
          </a:bodyPr>
          <a:lstStyle/>
          <a:p>
            <a:r>
              <a:rPr lang="ar-IQ" sz="4000" b="1" dirty="0" smtClean="0"/>
              <a:t>لما اقبل العصر العباسي بترفه ولهوه ومجونه وانفتاحه على اقوام كثيرة ولاسيما الفرس والروم شاعت الخمرة وتوسعت مجالسها وكثرت حاناتها وانديتها وزاد الاقبال عليها </a:t>
            </a:r>
            <a:r>
              <a:rPr lang="ar-IQ" sz="4000" b="1" dirty="0" err="1" smtClean="0"/>
              <a:t>واكثرالشعراء</a:t>
            </a:r>
            <a:r>
              <a:rPr lang="ar-IQ" sz="4000" b="1" dirty="0" smtClean="0"/>
              <a:t> من وصفها نتيجة للحرية  والتساهل </a:t>
            </a:r>
            <a:r>
              <a:rPr lang="ar-IQ" sz="4000" b="1" dirty="0"/>
              <a:t>.</a:t>
            </a:r>
            <a:endParaRPr lang="ar-IQ" sz="4000" b="1" dirty="0" smtClean="0"/>
          </a:p>
          <a:p>
            <a:r>
              <a:rPr lang="ar-IQ" sz="4000" b="1" dirty="0" smtClean="0"/>
              <a:t>واول شاعر خصص شعره لوصف الخمرة هو أبو الهندي غالب بن عبد القدوس </a:t>
            </a:r>
            <a:endParaRPr lang="ar-IQ" sz="4000" b="1" dirty="0"/>
          </a:p>
        </p:txBody>
      </p:sp>
    </p:spTree>
    <p:extLst>
      <p:ext uri="{BB962C8B-B14F-4D97-AF65-F5344CB8AC3E}">
        <p14:creationId xmlns:p14="http://schemas.microsoft.com/office/powerpoint/2010/main" val="134317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5400" b="1" dirty="0" smtClean="0">
                <a:solidFill>
                  <a:srgbClr val="00B050"/>
                </a:solidFill>
              </a:rPr>
              <a:t>الخمريات</a:t>
            </a:r>
            <a:endParaRPr lang="ar-IQ" sz="5400" b="1" dirty="0">
              <a:solidFill>
                <a:srgbClr val="00B050"/>
              </a:solidFill>
            </a:endParaRPr>
          </a:p>
        </p:txBody>
      </p:sp>
      <p:sp>
        <p:nvSpPr>
          <p:cNvPr id="3" name="عنصر نائب للمحتوى 2"/>
          <p:cNvSpPr>
            <a:spLocks noGrp="1"/>
          </p:cNvSpPr>
          <p:nvPr>
            <p:ph idx="1"/>
          </p:nvPr>
        </p:nvSpPr>
        <p:spPr/>
        <p:txBody>
          <a:bodyPr>
            <a:normAutofit fontScale="92500" lnSpcReduction="10000"/>
          </a:bodyPr>
          <a:lstStyle/>
          <a:p>
            <a:r>
              <a:rPr lang="ar-IQ" sz="3600" b="1" dirty="0" smtClean="0"/>
              <a:t>وقد استقى ابو نواس </a:t>
            </a:r>
            <a:r>
              <a:rPr lang="ar-IQ" sz="3600" b="1" dirty="0" smtClean="0"/>
              <a:t>كثيرا من </a:t>
            </a:r>
            <a:r>
              <a:rPr lang="ar-IQ" sz="3600" b="1" dirty="0" smtClean="0"/>
              <a:t>المعاني في وصف الخمرة من ابي الهندي ومن شعراء الخمرة المشهورين قبله  (علي بن الخليل وعكاشة العمي وابن ميادة وابن هرمة) ومهما قيل عن هؤلاء فان شعر الخمرة تطور تطورا كبيرا على يد ابي نواس0 واكثر منه </a:t>
            </a:r>
            <a:r>
              <a:rPr lang="ar-IQ" sz="3600" b="1" dirty="0" smtClean="0"/>
              <a:t>وأجاد فيه وخصه </a:t>
            </a:r>
            <a:r>
              <a:rPr lang="ar-IQ" sz="3600" b="1" dirty="0" smtClean="0"/>
              <a:t>بقصائد مستقلة حتى عد زعيم شعراء الخمرة وبقي شعره على مر العصور في صدر الدراسات التي تحدثت عن الخمريات ولقد عشق ابو نواس الخمرة عشقا عنيفا قويا ووصل شعوره نحوها الى درجة التقديس </a:t>
            </a:r>
          </a:p>
          <a:p>
            <a:endParaRPr lang="ar-IQ" dirty="0"/>
          </a:p>
        </p:txBody>
      </p:sp>
    </p:spTree>
    <p:extLst>
      <p:ext uri="{BB962C8B-B14F-4D97-AF65-F5344CB8AC3E}">
        <p14:creationId xmlns:p14="http://schemas.microsoft.com/office/powerpoint/2010/main" val="3618823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solidFill>
                  <a:srgbClr val="00B050"/>
                </a:solidFill>
              </a:rPr>
              <a:t>ا</a:t>
            </a:r>
            <a:r>
              <a:rPr lang="ar-IQ" sz="5400" dirty="0" smtClean="0">
                <a:solidFill>
                  <a:srgbClr val="00B050"/>
                </a:solidFill>
              </a:rPr>
              <a:t>لشواهد</a:t>
            </a:r>
            <a:r>
              <a:rPr lang="ar-IQ" dirty="0" smtClean="0">
                <a:solidFill>
                  <a:srgbClr val="00B050"/>
                </a:solidFill>
              </a:rPr>
              <a:t>/خمريات</a:t>
            </a:r>
            <a:endParaRPr lang="ar-IQ" dirty="0">
              <a:solidFill>
                <a:srgbClr val="00B050"/>
              </a:solidFill>
            </a:endParaRPr>
          </a:p>
        </p:txBody>
      </p:sp>
      <p:sp>
        <p:nvSpPr>
          <p:cNvPr id="3" name="عنصر نائب للمحتوى 2"/>
          <p:cNvSpPr>
            <a:spLocks noGrp="1"/>
          </p:cNvSpPr>
          <p:nvPr>
            <p:ph idx="1"/>
          </p:nvPr>
        </p:nvSpPr>
        <p:spPr/>
        <p:txBody>
          <a:bodyPr>
            <a:normAutofit/>
          </a:bodyPr>
          <a:lstStyle/>
          <a:p>
            <a:r>
              <a:rPr lang="ar-IQ" b="1" dirty="0" smtClean="0">
                <a:solidFill>
                  <a:srgbClr val="00B050"/>
                </a:solidFill>
              </a:rPr>
              <a:t>الشاهد قول ابو نواس </a:t>
            </a:r>
          </a:p>
          <a:p>
            <a:r>
              <a:rPr lang="ar-IQ" sz="3600" b="1" dirty="0" smtClean="0">
                <a:solidFill>
                  <a:srgbClr val="FF0000"/>
                </a:solidFill>
              </a:rPr>
              <a:t>اثن على </a:t>
            </a:r>
            <a:r>
              <a:rPr lang="ar-IQ" sz="3600" b="1" dirty="0" smtClean="0">
                <a:solidFill>
                  <a:srgbClr val="FF0000"/>
                </a:solidFill>
              </a:rPr>
              <a:t>الخمر </a:t>
            </a:r>
            <a:r>
              <a:rPr lang="ar-IQ" sz="3600" b="1" dirty="0" err="1" smtClean="0">
                <a:solidFill>
                  <a:srgbClr val="FF0000"/>
                </a:solidFill>
              </a:rPr>
              <a:t>بالائها</a:t>
            </a:r>
            <a:r>
              <a:rPr lang="ar-IQ" sz="3600" b="1" dirty="0" smtClean="0">
                <a:solidFill>
                  <a:srgbClr val="FF0000"/>
                </a:solidFill>
              </a:rPr>
              <a:t>        </a:t>
            </a:r>
            <a:r>
              <a:rPr lang="ar-IQ" sz="3600" b="1" dirty="0" smtClean="0">
                <a:solidFill>
                  <a:srgbClr val="FF0000"/>
                </a:solidFill>
              </a:rPr>
              <a:t>وسمها احسن اسمائها </a:t>
            </a:r>
          </a:p>
          <a:p>
            <a:r>
              <a:rPr lang="ar-IQ" sz="4000" b="1" dirty="0" smtClean="0">
                <a:solidFill>
                  <a:srgbClr val="0070C0"/>
                </a:solidFill>
              </a:rPr>
              <a:t>ادب الديارات </a:t>
            </a:r>
            <a:r>
              <a:rPr lang="ar-IQ" dirty="0" smtClean="0"/>
              <a:t>(</a:t>
            </a:r>
            <a:r>
              <a:rPr lang="ar-IQ" sz="2600" b="1" dirty="0" smtClean="0"/>
              <a:t>ويقصد به الشعر الذي كان يتردد حول مجالس الشراب في الاديرة التي كانت منتشرة في العراق والشام ومصر )ومن اشهر الشعراء في هذا اللون ( ابو نواس  </a:t>
            </a:r>
            <a:r>
              <a:rPr lang="ar-IQ" sz="2600" b="1" dirty="0" smtClean="0"/>
              <a:t>، الحسين </a:t>
            </a:r>
            <a:r>
              <a:rPr lang="ar-IQ" sz="2600" b="1" dirty="0" smtClean="0"/>
              <a:t>بن الضحاك </a:t>
            </a:r>
            <a:r>
              <a:rPr lang="ar-IQ" sz="2600" b="1" dirty="0" smtClean="0"/>
              <a:t>، مطيع </a:t>
            </a:r>
            <a:r>
              <a:rPr lang="ar-IQ" sz="2600" b="1" dirty="0" smtClean="0"/>
              <a:t>بن اياس </a:t>
            </a:r>
            <a:r>
              <a:rPr lang="ar-IQ" sz="2600" b="1" dirty="0" smtClean="0"/>
              <a:t>، خالد </a:t>
            </a:r>
            <a:r>
              <a:rPr lang="ar-IQ" sz="2600" b="1" dirty="0" smtClean="0"/>
              <a:t>الكاتب ) الذي يقول في دير </a:t>
            </a:r>
            <a:r>
              <a:rPr lang="ar-IQ" sz="2600" b="1" dirty="0" err="1" smtClean="0"/>
              <a:t>سمالو</a:t>
            </a:r>
            <a:r>
              <a:rPr lang="ar-IQ" sz="2600" b="1" dirty="0" smtClean="0"/>
              <a:t> </a:t>
            </a:r>
            <a:endParaRPr lang="ar-IQ" sz="2600" b="1" dirty="0" smtClean="0"/>
          </a:p>
          <a:p>
            <a:r>
              <a:rPr lang="ar-IQ" b="1" dirty="0" smtClean="0"/>
              <a:t> </a:t>
            </a:r>
            <a:r>
              <a:rPr lang="ar-IQ" b="1" dirty="0" err="1" smtClean="0">
                <a:solidFill>
                  <a:srgbClr val="FF0000"/>
                </a:solidFill>
              </a:rPr>
              <a:t>يامنزل</a:t>
            </a:r>
            <a:r>
              <a:rPr lang="ar-IQ" b="1" dirty="0" smtClean="0">
                <a:solidFill>
                  <a:srgbClr val="FF0000"/>
                </a:solidFill>
              </a:rPr>
              <a:t> القصف في </a:t>
            </a:r>
            <a:r>
              <a:rPr lang="ar-IQ" b="1" dirty="0" err="1" smtClean="0">
                <a:solidFill>
                  <a:srgbClr val="FF0000"/>
                </a:solidFill>
              </a:rPr>
              <a:t>سمالو</a:t>
            </a:r>
            <a:r>
              <a:rPr lang="ar-IQ" b="1" dirty="0" smtClean="0">
                <a:solidFill>
                  <a:srgbClr val="FF0000"/>
                </a:solidFill>
              </a:rPr>
              <a:t>             مالي عن طيبك </a:t>
            </a:r>
            <a:r>
              <a:rPr lang="ar-IQ" b="1" dirty="0" smtClean="0">
                <a:solidFill>
                  <a:srgbClr val="FF0000"/>
                </a:solidFill>
              </a:rPr>
              <a:t>انتقال</a:t>
            </a:r>
            <a:endParaRPr lang="ar-IQ" b="1" dirty="0">
              <a:solidFill>
                <a:srgbClr val="FF0000"/>
              </a:solidFill>
            </a:endParaRPr>
          </a:p>
        </p:txBody>
      </p:sp>
    </p:spTree>
    <p:extLst>
      <p:ext uri="{BB962C8B-B14F-4D97-AF65-F5344CB8AC3E}">
        <p14:creationId xmlns:p14="http://schemas.microsoft.com/office/powerpoint/2010/main" val="426563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6600" dirty="0" smtClean="0">
                <a:solidFill>
                  <a:srgbClr val="00B0F0"/>
                </a:solidFill>
              </a:rPr>
              <a:t>الشعر التعليمي</a:t>
            </a:r>
            <a:endParaRPr lang="ar-IQ" sz="6600" dirty="0">
              <a:solidFill>
                <a:srgbClr val="00B0F0"/>
              </a:solidFill>
            </a:endParaRPr>
          </a:p>
        </p:txBody>
      </p:sp>
      <p:sp>
        <p:nvSpPr>
          <p:cNvPr id="3" name="عنصر نائب للمحتوى 2"/>
          <p:cNvSpPr>
            <a:spLocks noGrp="1"/>
          </p:cNvSpPr>
          <p:nvPr>
            <p:ph idx="1"/>
          </p:nvPr>
        </p:nvSpPr>
        <p:spPr/>
        <p:txBody>
          <a:bodyPr>
            <a:normAutofit fontScale="92500" lnSpcReduction="10000"/>
          </a:bodyPr>
          <a:lstStyle/>
          <a:p>
            <a:r>
              <a:rPr lang="ar-IQ" b="1" dirty="0" smtClean="0"/>
              <a:t>هو((فن </a:t>
            </a:r>
            <a:r>
              <a:rPr lang="ar-IQ" b="1" dirty="0" smtClean="0"/>
              <a:t>ادبي جديد اقتحم الشعراء بابه في العصر العباسي تسهيلا لحفظ العلوم واستظهار المعارف ولاسيما بعد الاقبال على التعلم والرغبة الشديدة في طلب المعرفة وهو في الغالب يفتقر الى العاطفة والخيال ويخاطب العقل ويتميز بطول النفس الشعري واعتماده الرجز وتنوع </a:t>
            </a:r>
            <a:r>
              <a:rPr lang="ar-IQ" b="1" dirty="0" smtClean="0"/>
              <a:t>القافية))</a:t>
            </a:r>
            <a:endParaRPr lang="ar-IQ" b="1" dirty="0" smtClean="0"/>
          </a:p>
          <a:p>
            <a:r>
              <a:rPr lang="ar-IQ" b="1" dirty="0" smtClean="0">
                <a:solidFill>
                  <a:srgbClr val="C00000"/>
                </a:solidFill>
              </a:rPr>
              <a:t>اشهر من عرف به </a:t>
            </a:r>
            <a:r>
              <a:rPr lang="ar-IQ" sz="4300" b="1" dirty="0" smtClean="0">
                <a:solidFill>
                  <a:srgbClr val="7030A0"/>
                </a:solidFill>
              </a:rPr>
              <a:t>ابان</a:t>
            </a:r>
            <a:r>
              <a:rPr lang="ar-IQ" b="1" dirty="0" smtClean="0">
                <a:solidFill>
                  <a:srgbClr val="7030A0"/>
                </a:solidFill>
              </a:rPr>
              <a:t> بن عبد الحميد </a:t>
            </a:r>
            <a:r>
              <a:rPr lang="ar-IQ" sz="3600" b="1" dirty="0" smtClean="0">
                <a:solidFill>
                  <a:srgbClr val="7030A0"/>
                </a:solidFill>
              </a:rPr>
              <a:t>ا</a:t>
            </a:r>
            <a:r>
              <a:rPr lang="ar-IQ" sz="2800" b="1" dirty="0" smtClean="0">
                <a:solidFill>
                  <a:srgbClr val="7030A0"/>
                </a:solidFill>
              </a:rPr>
              <a:t>للاحقي</a:t>
            </a:r>
            <a:endParaRPr lang="ar-IQ" sz="3600" b="1" dirty="0" smtClean="0">
              <a:solidFill>
                <a:srgbClr val="7030A0"/>
              </a:solidFill>
            </a:endParaRPr>
          </a:p>
          <a:p>
            <a:r>
              <a:rPr lang="ar-IQ" sz="4300" b="1" dirty="0" smtClean="0">
                <a:solidFill>
                  <a:srgbClr val="00B050"/>
                </a:solidFill>
              </a:rPr>
              <a:t>الشاهد </a:t>
            </a:r>
            <a:r>
              <a:rPr lang="ar-IQ" sz="4300" b="1" dirty="0" smtClean="0">
                <a:solidFill>
                  <a:srgbClr val="00B050"/>
                </a:solidFill>
              </a:rPr>
              <a:t>الأول </a:t>
            </a:r>
            <a:r>
              <a:rPr lang="ar-IQ" sz="2800" b="1" dirty="0" smtClean="0"/>
              <a:t>قوله </a:t>
            </a:r>
            <a:r>
              <a:rPr lang="ar-IQ" sz="2800" b="1" dirty="0" smtClean="0"/>
              <a:t>في احكام الصوم والزكاة من مزدوجة طويلة</a:t>
            </a:r>
          </a:p>
          <a:p>
            <a:r>
              <a:rPr lang="ar-IQ" sz="2800" b="1" dirty="0" smtClean="0">
                <a:solidFill>
                  <a:srgbClr val="FF0000"/>
                </a:solidFill>
              </a:rPr>
              <a:t>هذا كتاب الصوم وهو جامع    </a:t>
            </a:r>
            <a:r>
              <a:rPr lang="ar-IQ" sz="2800" b="1" dirty="0" smtClean="0">
                <a:solidFill>
                  <a:srgbClr val="FF0000"/>
                </a:solidFill>
              </a:rPr>
              <a:t>        </a:t>
            </a:r>
            <a:r>
              <a:rPr lang="ar-IQ" sz="2800" b="1" dirty="0" smtClean="0">
                <a:solidFill>
                  <a:srgbClr val="FF0000"/>
                </a:solidFill>
              </a:rPr>
              <a:t>لكل </a:t>
            </a:r>
            <a:r>
              <a:rPr lang="ar-IQ" sz="2800" b="1" dirty="0" smtClean="0">
                <a:solidFill>
                  <a:srgbClr val="FF0000"/>
                </a:solidFill>
              </a:rPr>
              <a:t>ما قامت </a:t>
            </a:r>
            <a:r>
              <a:rPr lang="ar-IQ" sz="2800" b="1" dirty="0" smtClean="0">
                <a:solidFill>
                  <a:srgbClr val="FF0000"/>
                </a:solidFill>
              </a:rPr>
              <a:t>به </a:t>
            </a:r>
            <a:r>
              <a:rPr lang="ar-IQ" sz="2800" b="1" dirty="0" smtClean="0">
                <a:solidFill>
                  <a:srgbClr val="FF0000"/>
                </a:solidFill>
              </a:rPr>
              <a:t>الشــرائع</a:t>
            </a:r>
            <a:endParaRPr lang="ar-IQ" sz="2800" b="1" dirty="0">
              <a:solidFill>
                <a:srgbClr val="FF0000"/>
              </a:solidFill>
            </a:endParaRPr>
          </a:p>
          <a:p>
            <a:pPr marL="0" indent="0">
              <a:buNone/>
            </a:pPr>
            <a:r>
              <a:rPr lang="ar-IQ" sz="2800" b="1" dirty="0" smtClean="0">
                <a:solidFill>
                  <a:srgbClr val="FF0000"/>
                </a:solidFill>
              </a:rPr>
              <a:t>    من </a:t>
            </a:r>
            <a:r>
              <a:rPr lang="ar-IQ" sz="2800" b="1" dirty="0">
                <a:solidFill>
                  <a:srgbClr val="FF0000"/>
                </a:solidFill>
              </a:rPr>
              <a:t>ذلك المنزل </a:t>
            </a:r>
            <a:r>
              <a:rPr lang="ar-IQ" sz="2800" b="1" dirty="0" smtClean="0">
                <a:solidFill>
                  <a:srgbClr val="FF0000"/>
                </a:solidFill>
              </a:rPr>
              <a:t>  في </a:t>
            </a:r>
            <a:r>
              <a:rPr lang="ar-IQ" sz="2800" b="1" dirty="0">
                <a:solidFill>
                  <a:srgbClr val="FF0000"/>
                </a:solidFill>
              </a:rPr>
              <a:t>القران  </a:t>
            </a:r>
            <a:r>
              <a:rPr lang="ar-IQ" sz="2800" b="1" dirty="0" smtClean="0">
                <a:solidFill>
                  <a:srgbClr val="FF0000"/>
                </a:solidFill>
              </a:rPr>
              <a:t>          </a:t>
            </a:r>
            <a:r>
              <a:rPr lang="ar-IQ" sz="2800" b="1" dirty="0">
                <a:solidFill>
                  <a:srgbClr val="FF0000"/>
                </a:solidFill>
              </a:rPr>
              <a:t>فضلا على من كان ذا </a:t>
            </a:r>
            <a:r>
              <a:rPr lang="ar-IQ" sz="2800" b="1" dirty="0" smtClean="0">
                <a:solidFill>
                  <a:srgbClr val="FF0000"/>
                </a:solidFill>
              </a:rPr>
              <a:t>بيان</a:t>
            </a:r>
            <a:endParaRPr lang="ar-IQ" sz="2800" b="1" dirty="0">
              <a:solidFill>
                <a:srgbClr val="FF0000"/>
              </a:solidFill>
            </a:endParaRPr>
          </a:p>
          <a:p>
            <a:endParaRPr lang="ar-IQ" sz="2400" b="1" dirty="0" smtClean="0">
              <a:solidFill>
                <a:srgbClr val="FF0000"/>
              </a:solidFill>
            </a:endParaRPr>
          </a:p>
          <a:p>
            <a:endParaRPr lang="ar-IQ" sz="2400" b="1" dirty="0" smtClean="0">
              <a:solidFill>
                <a:srgbClr val="FF0000"/>
              </a:solidFill>
            </a:endParaRPr>
          </a:p>
          <a:p>
            <a:endParaRPr lang="ar-IQ" dirty="0"/>
          </a:p>
          <a:p>
            <a:endParaRPr lang="ar-IQ" dirty="0"/>
          </a:p>
        </p:txBody>
      </p:sp>
    </p:spTree>
    <p:extLst>
      <p:ext uri="{BB962C8B-B14F-4D97-AF65-F5344CB8AC3E}">
        <p14:creationId xmlns:p14="http://schemas.microsoft.com/office/powerpoint/2010/main" val="1069672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solidFill>
                  <a:srgbClr val="00B0F0"/>
                </a:solidFill>
              </a:rPr>
              <a:t>الشواهد/</a:t>
            </a:r>
            <a:r>
              <a:rPr lang="ar-IQ" dirty="0" err="1" smtClean="0">
                <a:solidFill>
                  <a:srgbClr val="00B0F0"/>
                </a:solidFill>
              </a:rPr>
              <a:t>شعرتعليمي</a:t>
            </a:r>
            <a:endParaRPr lang="ar-IQ" dirty="0">
              <a:solidFill>
                <a:srgbClr val="00B0F0"/>
              </a:solidFill>
            </a:endParaRPr>
          </a:p>
        </p:txBody>
      </p:sp>
      <p:sp>
        <p:nvSpPr>
          <p:cNvPr id="3" name="عنصر نائب للمحتوى 2"/>
          <p:cNvSpPr>
            <a:spLocks noGrp="1"/>
          </p:cNvSpPr>
          <p:nvPr>
            <p:ph idx="1"/>
          </p:nvPr>
        </p:nvSpPr>
        <p:spPr/>
        <p:txBody>
          <a:bodyPr/>
          <a:lstStyle/>
          <a:p>
            <a:r>
              <a:rPr lang="ar-IQ" sz="4400" b="1" dirty="0" smtClean="0">
                <a:solidFill>
                  <a:srgbClr val="00B050"/>
                </a:solidFill>
              </a:rPr>
              <a:t>الشاهد </a:t>
            </a:r>
            <a:r>
              <a:rPr lang="ar-IQ" sz="4400" b="1" dirty="0" smtClean="0">
                <a:solidFill>
                  <a:srgbClr val="00B050"/>
                </a:solidFill>
              </a:rPr>
              <a:t>الثاني </a:t>
            </a:r>
          </a:p>
          <a:p>
            <a:r>
              <a:rPr lang="ar-IQ" b="1" dirty="0" smtClean="0"/>
              <a:t>لعلي بن الجهم في تاريخ الاسلام</a:t>
            </a:r>
          </a:p>
          <a:p>
            <a:r>
              <a:rPr lang="ar-IQ" sz="3600" b="1" dirty="0" smtClean="0">
                <a:solidFill>
                  <a:srgbClr val="FF0000"/>
                </a:solidFill>
              </a:rPr>
              <a:t>ثم </a:t>
            </a:r>
            <a:r>
              <a:rPr lang="ar-IQ" sz="3600" b="1" dirty="0" smtClean="0">
                <a:solidFill>
                  <a:srgbClr val="FF0000"/>
                </a:solidFill>
              </a:rPr>
              <a:t>أزال الظلمة الضيـــاء      </a:t>
            </a:r>
            <a:r>
              <a:rPr lang="ar-IQ" sz="3600" b="1" dirty="0" smtClean="0">
                <a:solidFill>
                  <a:srgbClr val="FF0000"/>
                </a:solidFill>
              </a:rPr>
              <a:t>وعاودت جدتها الاشياء </a:t>
            </a:r>
          </a:p>
          <a:p>
            <a:r>
              <a:rPr lang="ar-IQ" sz="3600" b="1" dirty="0" smtClean="0">
                <a:solidFill>
                  <a:srgbClr val="FF0000"/>
                </a:solidFill>
              </a:rPr>
              <a:t>ودانت الشعوب والاحياء      وجاء </a:t>
            </a:r>
            <a:r>
              <a:rPr lang="ar-IQ" sz="3600" b="1" dirty="0" err="1" smtClean="0">
                <a:solidFill>
                  <a:srgbClr val="FF0000"/>
                </a:solidFill>
              </a:rPr>
              <a:t>ماليـس</a:t>
            </a:r>
            <a:r>
              <a:rPr lang="ar-IQ" sz="3600" b="1" dirty="0" smtClean="0">
                <a:solidFill>
                  <a:srgbClr val="FF0000"/>
                </a:solidFill>
              </a:rPr>
              <a:t> </a:t>
            </a:r>
            <a:r>
              <a:rPr lang="ar-IQ" sz="3600" b="1" dirty="0" smtClean="0">
                <a:solidFill>
                  <a:srgbClr val="FF0000"/>
                </a:solidFill>
              </a:rPr>
              <a:t>به </a:t>
            </a:r>
            <a:r>
              <a:rPr lang="ar-IQ" sz="3600" b="1" dirty="0" smtClean="0">
                <a:solidFill>
                  <a:srgbClr val="FF0000"/>
                </a:solidFill>
              </a:rPr>
              <a:t>خـفاء </a:t>
            </a:r>
            <a:endParaRPr lang="ar-IQ" sz="3600" b="1" dirty="0" smtClean="0">
              <a:solidFill>
                <a:srgbClr val="FF0000"/>
              </a:solidFill>
            </a:endParaRPr>
          </a:p>
          <a:p>
            <a:r>
              <a:rPr lang="ar-IQ" sz="3600" b="1" dirty="0" smtClean="0">
                <a:solidFill>
                  <a:srgbClr val="FF0000"/>
                </a:solidFill>
              </a:rPr>
              <a:t>أتاهم </a:t>
            </a:r>
            <a:r>
              <a:rPr lang="ar-IQ" sz="3600" b="1" dirty="0" err="1" smtClean="0">
                <a:solidFill>
                  <a:srgbClr val="FF0000"/>
                </a:solidFill>
              </a:rPr>
              <a:t>المنتـــــجب</a:t>
            </a:r>
            <a:r>
              <a:rPr lang="ar-IQ" sz="3600" b="1" dirty="0" smtClean="0">
                <a:solidFill>
                  <a:srgbClr val="FF0000"/>
                </a:solidFill>
              </a:rPr>
              <a:t> </a:t>
            </a:r>
            <a:r>
              <a:rPr lang="ar-IQ" sz="3600" b="1" dirty="0" smtClean="0">
                <a:solidFill>
                  <a:srgbClr val="FF0000"/>
                </a:solidFill>
              </a:rPr>
              <a:t>الاواه      </a:t>
            </a:r>
            <a:r>
              <a:rPr lang="ar-IQ" sz="3600" b="1" dirty="0" smtClean="0">
                <a:solidFill>
                  <a:srgbClr val="FF0000"/>
                </a:solidFill>
              </a:rPr>
              <a:t> </a:t>
            </a:r>
            <a:r>
              <a:rPr lang="ar-IQ" sz="3600" b="1" dirty="0" smtClean="0">
                <a:solidFill>
                  <a:srgbClr val="FF0000"/>
                </a:solidFill>
              </a:rPr>
              <a:t>محمد صلى </a:t>
            </a:r>
            <a:r>
              <a:rPr lang="ar-IQ" sz="3600" b="1" dirty="0" smtClean="0">
                <a:solidFill>
                  <a:srgbClr val="FF0000"/>
                </a:solidFill>
              </a:rPr>
              <a:t>عليـــــــه </a:t>
            </a:r>
            <a:r>
              <a:rPr lang="ar-IQ" sz="3600" b="1" dirty="0" smtClean="0">
                <a:solidFill>
                  <a:srgbClr val="FF0000"/>
                </a:solidFill>
              </a:rPr>
              <a:t>الله </a:t>
            </a:r>
          </a:p>
          <a:p>
            <a:r>
              <a:rPr lang="ar-IQ" dirty="0"/>
              <a:t> </a:t>
            </a:r>
          </a:p>
        </p:txBody>
      </p:sp>
    </p:spTree>
    <p:extLst>
      <p:ext uri="{BB962C8B-B14F-4D97-AF65-F5344CB8AC3E}">
        <p14:creationId xmlns:p14="http://schemas.microsoft.com/office/powerpoint/2010/main" val="2044207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332656"/>
            <a:ext cx="8661648" cy="1143000"/>
          </a:xfrm>
        </p:spPr>
        <p:txBody>
          <a:bodyPr>
            <a:normAutofit fontScale="90000"/>
          </a:bodyPr>
          <a:lstStyle/>
          <a:p>
            <a:r>
              <a:rPr lang="ar-IQ" b="1" dirty="0" smtClean="0">
                <a:solidFill>
                  <a:srgbClr val="00B050"/>
                </a:solidFill>
              </a:rPr>
              <a:t>رأي </a:t>
            </a:r>
            <a:r>
              <a:rPr lang="ar-IQ" b="1" dirty="0" smtClean="0">
                <a:solidFill>
                  <a:srgbClr val="00B050"/>
                </a:solidFill>
              </a:rPr>
              <a:t>الدكتور عز الدين اسماعيل في الشعر التعليمي</a:t>
            </a:r>
            <a:endParaRPr lang="ar-IQ" b="1" dirty="0">
              <a:solidFill>
                <a:srgbClr val="00B050"/>
              </a:solidFill>
            </a:endParaRPr>
          </a:p>
        </p:txBody>
      </p:sp>
      <p:sp>
        <p:nvSpPr>
          <p:cNvPr id="3" name="عنصر نائب للمحتوى 2"/>
          <p:cNvSpPr>
            <a:spLocks noGrp="1"/>
          </p:cNvSpPr>
          <p:nvPr>
            <p:ph idx="1"/>
          </p:nvPr>
        </p:nvSpPr>
        <p:spPr/>
        <p:txBody>
          <a:bodyPr/>
          <a:lstStyle/>
          <a:p>
            <a:r>
              <a:rPr lang="ar-IQ" sz="3600" b="1" dirty="0" smtClean="0"/>
              <a:t>يقول (وقد كان من الممكن ان يتطور هذا اللون من الفن الشعري الى نوع من الشعر الملحمي ففيه نفس غير يسير منه ولكن </a:t>
            </a:r>
            <a:r>
              <a:rPr lang="ar-IQ" sz="3600" b="1" dirty="0" err="1" smtClean="0"/>
              <a:t>مايؤسف</a:t>
            </a:r>
            <a:r>
              <a:rPr lang="ar-IQ" sz="3600" b="1" dirty="0" smtClean="0"/>
              <a:t> له انه تطور في اتجاه اخر </a:t>
            </a:r>
            <a:r>
              <a:rPr lang="ar-IQ" sz="3600" b="1" dirty="0" err="1" smtClean="0"/>
              <a:t>لاينتمي</a:t>
            </a:r>
            <a:r>
              <a:rPr lang="ar-IQ" sz="3600" b="1" dirty="0" smtClean="0"/>
              <a:t> في قليل او كثير الى الفن الادبي وذلك عندما راح المشتغلون بفروع العلم المختلفة ينظمون المادة العلمية في اراجيز مزدوجة في هذا الطراز تكون بمثابة متون يحفظها </a:t>
            </a:r>
            <a:r>
              <a:rPr lang="ar-IQ" sz="3600" b="1" dirty="0" err="1" smtClean="0"/>
              <a:t>الاخذون</a:t>
            </a:r>
            <a:r>
              <a:rPr lang="ar-IQ" sz="3600" b="1" dirty="0" smtClean="0"/>
              <a:t> في تحصيل هذه العلوم)</a:t>
            </a:r>
          </a:p>
          <a:p>
            <a:endParaRPr lang="ar-IQ" dirty="0"/>
          </a:p>
        </p:txBody>
      </p:sp>
    </p:spTree>
    <p:extLst>
      <p:ext uri="{BB962C8B-B14F-4D97-AF65-F5344CB8AC3E}">
        <p14:creationId xmlns:p14="http://schemas.microsoft.com/office/powerpoint/2010/main" val="2961274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الشواهد/تعليمي</a:t>
            </a:r>
            <a:endParaRPr lang="ar-IQ" dirty="0"/>
          </a:p>
        </p:txBody>
      </p:sp>
      <p:sp>
        <p:nvSpPr>
          <p:cNvPr id="3" name="عنصر نائب للمحتوى 2"/>
          <p:cNvSpPr>
            <a:spLocks noGrp="1"/>
          </p:cNvSpPr>
          <p:nvPr>
            <p:ph idx="1"/>
          </p:nvPr>
        </p:nvSpPr>
        <p:spPr/>
        <p:txBody>
          <a:bodyPr/>
          <a:lstStyle/>
          <a:p>
            <a:r>
              <a:rPr lang="ar-IQ" sz="4400" dirty="0" smtClean="0">
                <a:solidFill>
                  <a:srgbClr val="00B050"/>
                </a:solidFill>
              </a:rPr>
              <a:t>الشاهد الثالث</a:t>
            </a:r>
            <a:r>
              <a:rPr lang="ar-IQ" dirty="0" smtClean="0"/>
              <a:t> </a:t>
            </a:r>
            <a:r>
              <a:rPr lang="ar-IQ" b="1" dirty="0" smtClean="0"/>
              <a:t>من </a:t>
            </a:r>
            <a:r>
              <a:rPr lang="ar-IQ" b="1" dirty="0" smtClean="0"/>
              <a:t>أرجوزة لأبي </a:t>
            </a:r>
            <a:r>
              <a:rPr lang="ar-IQ" b="1" dirty="0" smtClean="0"/>
              <a:t>العتاهية المعروفة </a:t>
            </a:r>
            <a:r>
              <a:rPr lang="ar-IQ" sz="3600" b="1" dirty="0" smtClean="0"/>
              <a:t>بـ </a:t>
            </a:r>
            <a:r>
              <a:rPr lang="ar-IQ" b="1" dirty="0" smtClean="0">
                <a:solidFill>
                  <a:srgbClr val="7030A0"/>
                </a:solidFill>
              </a:rPr>
              <a:t>(</a:t>
            </a:r>
            <a:r>
              <a:rPr lang="ar-IQ" sz="4000" b="1" dirty="0" smtClean="0">
                <a:solidFill>
                  <a:srgbClr val="7030A0"/>
                </a:solidFill>
              </a:rPr>
              <a:t>ذات</a:t>
            </a:r>
            <a:r>
              <a:rPr lang="ar-IQ" b="1" dirty="0" smtClean="0"/>
              <a:t> </a:t>
            </a:r>
            <a:r>
              <a:rPr lang="ar-IQ" sz="3600" b="1" dirty="0" smtClean="0"/>
              <a:t>ال</a:t>
            </a:r>
            <a:r>
              <a:rPr lang="ar-IQ" sz="3600" b="1" dirty="0" smtClean="0">
                <a:solidFill>
                  <a:srgbClr val="7030A0"/>
                </a:solidFill>
              </a:rPr>
              <a:t>امثال</a:t>
            </a:r>
            <a:r>
              <a:rPr lang="ar-IQ" b="1" dirty="0" smtClean="0"/>
              <a:t>)التي نيفت على </a:t>
            </a:r>
            <a:r>
              <a:rPr lang="ar-IQ" b="1" dirty="0" smtClean="0">
                <a:solidFill>
                  <a:srgbClr val="00B0F0"/>
                </a:solidFill>
              </a:rPr>
              <a:t>اربعة الاف </a:t>
            </a:r>
            <a:r>
              <a:rPr lang="ar-IQ" b="1" dirty="0" smtClean="0"/>
              <a:t>مثل </a:t>
            </a:r>
          </a:p>
          <a:p>
            <a:r>
              <a:rPr lang="ar-IQ" b="1" dirty="0" smtClean="0">
                <a:solidFill>
                  <a:srgbClr val="FF0000"/>
                </a:solidFill>
              </a:rPr>
              <a:t>لكل </a:t>
            </a:r>
            <a:r>
              <a:rPr lang="ar-IQ" b="1" dirty="0" smtClean="0">
                <a:solidFill>
                  <a:srgbClr val="FF0000"/>
                </a:solidFill>
              </a:rPr>
              <a:t>ما يؤذي </a:t>
            </a:r>
            <a:r>
              <a:rPr lang="ar-IQ" b="1" dirty="0" smtClean="0">
                <a:solidFill>
                  <a:srgbClr val="FF0000"/>
                </a:solidFill>
              </a:rPr>
              <a:t>وان قل الم       </a:t>
            </a:r>
            <a:r>
              <a:rPr lang="ar-IQ" b="1" dirty="0" err="1" smtClean="0">
                <a:solidFill>
                  <a:srgbClr val="FF0000"/>
                </a:solidFill>
              </a:rPr>
              <a:t>مااطول</a:t>
            </a:r>
            <a:r>
              <a:rPr lang="ar-IQ" b="1" dirty="0" smtClean="0">
                <a:solidFill>
                  <a:srgbClr val="FF0000"/>
                </a:solidFill>
              </a:rPr>
              <a:t> الليل على من لم ينم </a:t>
            </a:r>
          </a:p>
          <a:p>
            <a:r>
              <a:rPr lang="ar-IQ" b="1" dirty="0" err="1" smtClean="0">
                <a:solidFill>
                  <a:srgbClr val="FF0000"/>
                </a:solidFill>
              </a:rPr>
              <a:t>ماانتفع</a:t>
            </a:r>
            <a:r>
              <a:rPr lang="ar-IQ" b="1" dirty="0" smtClean="0">
                <a:solidFill>
                  <a:srgbClr val="FF0000"/>
                </a:solidFill>
              </a:rPr>
              <a:t> المرء بمثل عقله      وخير ذخر المرء حسن فعله</a:t>
            </a:r>
          </a:p>
          <a:p>
            <a:r>
              <a:rPr lang="ar-IQ" b="1" dirty="0" smtClean="0">
                <a:solidFill>
                  <a:srgbClr val="FF0000"/>
                </a:solidFill>
              </a:rPr>
              <a:t>ان </a:t>
            </a:r>
            <a:r>
              <a:rPr lang="ar-IQ" b="1" dirty="0" smtClean="0">
                <a:solidFill>
                  <a:srgbClr val="FF0000"/>
                </a:solidFill>
              </a:rPr>
              <a:t>الفســـاد </a:t>
            </a:r>
            <a:r>
              <a:rPr lang="ar-IQ" b="1" dirty="0" smtClean="0">
                <a:solidFill>
                  <a:srgbClr val="FF0000"/>
                </a:solidFill>
              </a:rPr>
              <a:t>ضده </a:t>
            </a:r>
            <a:r>
              <a:rPr lang="ar-IQ" b="1" dirty="0" smtClean="0">
                <a:solidFill>
                  <a:srgbClr val="FF0000"/>
                </a:solidFill>
              </a:rPr>
              <a:t>الصلاح      ورب  جد  جره  المــــــزاح</a:t>
            </a:r>
            <a:endParaRPr lang="ar-IQ" b="1" dirty="0" smtClean="0">
              <a:solidFill>
                <a:srgbClr val="FF0000"/>
              </a:solidFill>
            </a:endParaRPr>
          </a:p>
          <a:p>
            <a:r>
              <a:rPr lang="ar-IQ" b="1" dirty="0" smtClean="0">
                <a:solidFill>
                  <a:srgbClr val="FF0000"/>
                </a:solidFill>
              </a:rPr>
              <a:t>ان الشباب والفراغ </a:t>
            </a:r>
            <a:r>
              <a:rPr lang="ar-IQ" b="1" dirty="0" err="1" smtClean="0">
                <a:solidFill>
                  <a:srgbClr val="FF0000"/>
                </a:solidFill>
              </a:rPr>
              <a:t>والجده</a:t>
            </a:r>
            <a:r>
              <a:rPr lang="ar-IQ" b="1" dirty="0" smtClean="0">
                <a:solidFill>
                  <a:srgbClr val="FF0000"/>
                </a:solidFill>
              </a:rPr>
              <a:t>     مفسدة  للمرء  اي  مفسدة </a:t>
            </a:r>
            <a:endParaRPr lang="ar-IQ" b="1" dirty="0">
              <a:solidFill>
                <a:srgbClr val="FF0000"/>
              </a:solidFill>
            </a:endParaRPr>
          </a:p>
        </p:txBody>
      </p:sp>
    </p:spTree>
    <p:extLst>
      <p:ext uri="{BB962C8B-B14F-4D97-AF65-F5344CB8AC3E}">
        <p14:creationId xmlns:p14="http://schemas.microsoft.com/office/powerpoint/2010/main" val="303903126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TotalTime>
  <Words>441</Words>
  <Application>Microsoft Office PowerPoint</Application>
  <PresentationFormat>عرض على الشاشة (3:4)‏</PresentationFormat>
  <Paragraphs>33</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الخمريات</vt:lpstr>
      <vt:lpstr>الخمريات</vt:lpstr>
      <vt:lpstr>الشواهد/خمريات</vt:lpstr>
      <vt:lpstr>الشعر التعليمي</vt:lpstr>
      <vt:lpstr>الشواهد/شعرتعليمي</vt:lpstr>
      <vt:lpstr>رأي الدكتور عز الدين اسماعيل في الشعر التعليمي</vt:lpstr>
      <vt:lpstr>الشواهد/تعليمي</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الخمريات</dc:title>
  <dc:creator>smer</dc:creator>
  <cp:lastModifiedBy>Maher</cp:lastModifiedBy>
  <cp:revision>13</cp:revision>
  <dcterms:created xsi:type="dcterms:W3CDTF">2021-01-16T20:28:41Z</dcterms:created>
  <dcterms:modified xsi:type="dcterms:W3CDTF">2021-01-18T19:35:05Z</dcterms:modified>
</cp:coreProperties>
</file>