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007676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3249393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482290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283523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52336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80B30967-809B-48D8-A3A6-A596E421AC60}" type="datetimeFigureOut">
              <a:rPr lang="ar-IQ" smtClean="0"/>
              <a:t>28/08/1441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1091596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80B30967-809B-48D8-A3A6-A596E421AC60}" type="datetimeFigureOut">
              <a:rPr lang="ar-IQ" smtClean="0"/>
              <a:t>28/08/1441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3382751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80B30967-809B-48D8-A3A6-A596E421AC60}" type="datetimeFigureOut">
              <a:rPr lang="ar-IQ" smtClean="0"/>
              <a:t>28/08/1441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146504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0B30967-809B-48D8-A3A6-A596E421AC60}" type="datetimeFigureOut">
              <a:rPr lang="ar-IQ" smtClean="0"/>
              <a:t>28/08/1441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3817027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0B30967-809B-48D8-A3A6-A596E421AC60}" type="datetimeFigureOut">
              <a:rPr lang="ar-IQ" smtClean="0"/>
              <a:t>28/08/1441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78840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0B30967-809B-48D8-A3A6-A596E421AC60}" type="datetimeFigureOut">
              <a:rPr lang="ar-IQ" smtClean="0"/>
              <a:t>28/08/1441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189991B-FD68-4A18-A0B6-A9F5FBA86B5A}" type="slidenum">
              <a:rPr lang="ar-IQ" smtClean="0"/>
              <a:t>‹#›</a:t>
            </a:fld>
            <a:endParaRPr lang="ar-IQ"/>
          </a:p>
        </p:txBody>
      </p:sp>
    </p:spTree>
    <p:extLst>
      <p:ext uri="{BB962C8B-B14F-4D97-AF65-F5344CB8AC3E}">
        <p14:creationId xmlns:p14="http://schemas.microsoft.com/office/powerpoint/2010/main" val="2205569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0B30967-809B-48D8-A3A6-A596E421AC60}" type="datetimeFigureOut">
              <a:rPr lang="ar-IQ" smtClean="0"/>
              <a:t>28/08/1441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189991B-FD68-4A18-A0B6-A9F5FBA86B5A}" type="slidenum">
              <a:rPr lang="ar-IQ" smtClean="0"/>
              <a:t>‹#›</a:t>
            </a:fld>
            <a:endParaRPr lang="ar-IQ"/>
          </a:p>
        </p:txBody>
      </p:sp>
    </p:spTree>
    <p:extLst>
      <p:ext uri="{BB962C8B-B14F-4D97-AF65-F5344CB8AC3E}">
        <p14:creationId xmlns:p14="http://schemas.microsoft.com/office/powerpoint/2010/main" val="1037070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899592" y="116633"/>
            <a:ext cx="7772400" cy="1080120"/>
          </a:xfrm>
        </p:spPr>
        <p:txBody>
          <a:bodyPr/>
          <a:lstStyle/>
          <a:p>
            <a:r>
              <a:rPr lang="ar-IQ" dirty="0" smtClean="0"/>
              <a:t>كيفية كتابة الهوامش</a:t>
            </a:r>
            <a:endParaRPr lang="ar-IQ" dirty="0"/>
          </a:p>
        </p:txBody>
      </p:sp>
      <p:sp>
        <p:nvSpPr>
          <p:cNvPr id="3" name="عنوان فرعي 2"/>
          <p:cNvSpPr>
            <a:spLocks noGrp="1"/>
          </p:cNvSpPr>
          <p:nvPr>
            <p:ph type="subTitle" idx="1"/>
          </p:nvPr>
        </p:nvSpPr>
        <p:spPr>
          <a:xfrm>
            <a:off x="0" y="1700808"/>
            <a:ext cx="9144000" cy="5157192"/>
          </a:xfrm>
        </p:spPr>
        <p:txBody>
          <a:bodyPr/>
          <a:lstStyle/>
          <a:p>
            <a:r>
              <a:rPr lang="ar-IQ" dirty="0" smtClean="0">
                <a:solidFill>
                  <a:schemeClr val="tx1"/>
                </a:solidFill>
              </a:rPr>
              <a:t>كيفية كتابة هامش تعريف بالكتاب المطبوع  او المخطوطة</a:t>
            </a:r>
          </a:p>
          <a:p>
            <a:r>
              <a:rPr lang="ar-IQ" dirty="0" smtClean="0">
                <a:solidFill>
                  <a:schemeClr val="tx1"/>
                </a:solidFill>
              </a:rPr>
              <a:t>عند ذكر حديث عن كتاب أو مخطوطة في المتن ينبغي تعرفه في الهامش بذكر المعلومات الاتية في الهامش بعد الترقيم :</a:t>
            </a:r>
          </a:p>
          <a:p>
            <a:pPr algn="r"/>
            <a:r>
              <a:rPr lang="ar-IQ" dirty="0" smtClean="0">
                <a:solidFill>
                  <a:schemeClr val="tx1"/>
                </a:solidFill>
              </a:rPr>
              <a:t>اسم الكتاب كاملا صحيحاً, ثم موضوع الكتاب, ثم اسم المؤلف الثلاثي وشهرته وكنيته ونسبه وسنة وفاته, ثم اسم المحقق , ثم اسم المطبعة, ثم بلد الطبع, ثم رقم الطبعة, ثم تاريخها, ثم عدد المجلات او الاجزاء او الصفحات لهذا الكتاب . ثم بعد كل هذا نذكر مصدر هذه المعلومات بين قوسين ........</a:t>
            </a:r>
            <a:endParaRPr lang="ar-IQ" dirty="0">
              <a:solidFill>
                <a:schemeClr val="tx1"/>
              </a:solidFill>
            </a:endParaRPr>
          </a:p>
        </p:txBody>
      </p:sp>
    </p:spTree>
    <p:extLst>
      <p:ext uri="{BB962C8B-B14F-4D97-AF65-F5344CB8AC3E}">
        <p14:creationId xmlns:p14="http://schemas.microsoft.com/office/powerpoint/2010/main" val="364262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899592" y="14124"/>
            <a:ext cx="7772400" cy="1470025"/>
          </a:xfrm>
        </p:spPr>
        <p:txBody>
          <a:bodyPr/>
          <a:lstStyle/>
          <a:p>
            <a:pPr algn="r"/>
            <a:r>
              <a:rPr lang="ar-IQ" dirty="0" smtClean="0"/>
              <a:t>مثال تعريف الكتاب بالهامش</a:t>
            </a:r>
            <a:endParaRPr lang="ar-IQ" dirty="0"/>
          </a:p>
        </p:txBody>
      </p:sp>
      <p:sp>
        <p:nvSpPr>
          <p:cNvPr id="3" name="عنوان فرعي 2"/>
          <p:cNvSpPr>
            <a:spLocks noGrp="1"/>
          </p:cNvSpPr>
          <p:nvPr>
            <p:ph type="subTitle" idx="1"/>
          </p:nvPr>
        </p:nvSpPr>
        <p:spPr>
          <a:xfrm>
            <a:off x="0" y="1484784"/>
            <a:ext cx="9144000" cy="5373216"/>
          </a:xfrm>
        </p:spPr>
        <p:txBody>
          <a:bodyPr/>
          <a:lstStyle/>
          <a:p>
            <a:pPr algn="r"/>
            <a:r>
              <a:rPr lang="ar-IQ" dirty="0" smtClean="0">
                <a:solidFill>
                  <a:schemeClr val="tx1"/>
                </a:solidFill>
              </a:rPr>
              <a:t>( وقد ذكر ذلك في كتاب كفاية الاخيار* انه اذا...)</a:t>
            </a:r>
          </a:p>
          <a:p>
            <a:pPr algn="r"/>
            <a:endParaRPr lang="ar-IQ" dirty="0">
              <a:solidFill>
                <a:schemeClr val="tx1"/>
              </a:solidFill>
            </a:endParaRPr>
          </a:p>
          <a:p>
            <a:pPr algn="r"/>
            <a:endParaRPr lang="ar-IQ" dirty="0" smtClean="0">
              <a:solidFill>
                <a:schemeClr val="tx1"/>
              </a:solidFill>
            </a:endParaRPr>
          </a:p>
          <a:p>
            <a:pPr algn="r"/>
            <a:r>
              <a:rPr lang="ar-IQ" dirty="0" smtClean="0">
                <a:solidFill>
                  <a:schemeClr val="tx1"/>
                </a:solidFill>
              </a:rPr>
              <a:t>ــــــــــــــــــــــــــــــــــــــــــــــــــــــ</a:t>
            </a:r>
          </a:p>
          <a:p>
            <a:pPr algn="r"/>
            <a:r>
              <a:rPr lang="ar-IQ" dirty="0" smtClean="0">
                <a:solidFill>
                  <a:schemeClr val="tx1"/>
                </a:solidFill>
              </a:rPr>
              <a:t>* كفاية الاخيار في حل غاية الاختصار: كتاب في الفقه الشافعي, لتقي الدين ابي بكر بن محمد </a:t>
            </a:r>
            <a:r>
              <a:rPr lang="ar-IQ" dirty="0" err="1" smtClean="0">
                <a:solidFill>
                  <a:schemeClr val="tx1"/>
                </a:solidFill>
              </a:rPr>
              <a:t>الحصني</a:t>
            </a:r>
            <a:r>
              <a:rPr lang="ar-IQ" dirty="0" smtClean="0">
                <a:solidFill>
                  <a:schemeClr val="tx1"/>
                </a:solidFill>
              </a:rPr>
              <a:t>(ت829هـ) , طبع في المطبعة المنيرية بالقاهرة, ط1, 1350هـ, في </a:t>
            </a:r>
            <a:r>
              <a:rPr lang="ar-IQ" dirty="0" err="1" smtClean="0">
                <a:solidFill>
                  <a:schemeClr val="tx1"/>
                </a:solidFill>
              </a:rPr>
              <a:t>جزئين</a:t>
            </a:r>
            <a:r>
              <a:rPr lang="ar-IQ" dirty="0" smtClean="0">
                <a:solidFill>
                  <a:schemeClr val="tx1"/>
                </a:solidFill>
              </a:rPr>
              <a:t>, و200 صفحة,(ينظر: ذخائر التراث العربي: عبدالجبار عبدالرحمن, مطبعة الرسالة, القاهرة, ط1, 1993م, 414/1).</a:t>
            </a:r>
            <a:endParaRPr lang="ar-IQ" dirty="0">
              <a:solidFill>
                <a:schemeClr val="tx1"/>
              </a:solidFill>
            </a:endParaRPr>
          </a:p>
        </p:txBody>
      </p:sp>
    </p:spTree>
    <p:extLst>
      <p:ext uri="{BB962C8B-B14F-4D97-AF65-F5344CB8AC3E}">
        <p14:creationId xmlns:p14="http://schemas.microsoft.com/office/powerpoint/2010/main" val="21453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78098"/>
          </a:xfrm>
        </p:spPr>
        <p:txBody>
          <a:bodyPr/>
          <a:lstStyle/>
          <a:p>
            <a:pPr algn="r"/>
            <a:r>
              <a:rPr lang="ar-IQ" dirty="0" smtClean="0"/>
              <a:t>تعريف المخطوطة اذا ورد ذكرها في المتن</a:t>
            </a:r>
            <a:endParaRPr lang="ar-IQ" dirty="0"/>
          </a:p>
        </p:txBody>
      </p:sp>
      <p:sp>
        <p:nvSpPr>
          <p:cNvPr id="3" name="عنصر نائب للمحتوى 2"/>
          <p:cNvSpPr>
            <a:spLocks noGrp="1"/>
          </p:cNvSpPr>
          <p:nvPr>
            <p:ph idx="1"/>
          </p:nvPr>
        </p:nvSpPr>
        <p:spPr>
          <a:xfrm>
            <a:off x="0" y="1052736"/>
            <a:ext cx="9144000" cy="5805264"/>
          </a:xfrm>
        </p:spPr>
        <p:txBody>
          <a:bodyPr/>
          <a:lstStyle/>
          <a:p>
            <a:r>
              <a:rPr lang="ar-IQ" dirty="0" smtClean="0"/>
              <a:t>يذكر اسم الكتاب كاملاً وصحيحاً حسب ما ورد في المصدر, ثم اسم المؤلف الثلاثي وكنيته ونسبه ووفاته, ثم بيان موضوعه, ثم اسم المكتبة التي فيها المخطوطة, وعدد اوراقها, وتاريخ النسخ, واسم الناسخ, وحالتها, وان كان يوجد للكتاب اكثر من نسخة, ثم يذكر مصدر كل هذه المعلومات كما يأتي:</a:t>
            </a:r>
          </a:p>
          <a:p>
            <a:r>
              <a:rPr lang="ar-IQ" dirty="0" smtClean="0"/>
              <a:t>(وله ايضا الاسئلة*...)</a:t>
            </a:r>
          </a:p>
          <a:p>
            <a:r>
              <a:rPr lang="ar-IQ" dirty="0" smtClean="0"/>
              <a:t>ـــــــــــــــــــــــــــــــــــــ</a:t>
            </a:r>
          </a:p>
          <a:p>
            <a:r>
              <a:rPr lang="ar-IQ" dirty="0" smtClean="0"/>
              <a:t>*الاسئلة: مخطوط في الفقه الشافعي, لعلي بن </a:t>
            </a:r>
            <a:r>
              <a:rPr lang="ar-IQ" dirty="0" err="1" smtClean="0"/>
              <a:t>عبدالكافي</a:t>
            </a:r>
            <a:r>
              <a:rPr lang="ar-IQ" dirty="0" smtClean="0"/>
              <a:t> السبكي(756هـ), مخطوطة في مكتبة الدولة ببرلين برقم (1/ 5025), في 173 صفحة, كتب سنة 900هـ,(ينظر: الافلام المصورة بمكتبة الدولة ببرلين, 368/4).</a:t>
            </a:r>
            <a:endParaRPr lang="ar-IQ" dirty="0"/>
          </a:p>
        </p:txBody>
      </p:sp>
    </p:spTree>
    <p:extLst>
      <p:ext uri="{BB962C8B-B14F-4D97-AF65-F5344CB8AC3E}">
        <p14:creationId xmlns:p14="http://schemas.microsoft.com/office/powerpoint/2010/main" val="1965624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4082"/>
          </a:xfrm>
        </p:spPr>
        <p:txBody>
          <a:bodyPr>
            <a:normAutofit fontScale="90000"/>
          </a:bodyPr>
          <a:lstStyle/>
          <a:p>
            <a:pPr algn="r"/>
            <a:r>
              <a:rPr lang="ar-IQ" dirty="0" smtClean="0"/>
              <a:t>تخريج الاشعار والامثال</a:t>
            </a:r>
            <a:endParaRPr lang="ar-IQ" dirty="0"/>
          </a:p>
        </p:txBody>
      </p:sp>
      <p:sp>
        <p:nvSpPr>
          <p:cNvPr id="3" name="عنصر نائب للمحتوى 2"/>
          <p:cNvSpPr>
            <a:spLocks noGrp="1"/>
          </p:cNvSpPr>
          <p:nvPr>
            <p:ph idx="1"/>
          </p:nvPr>
        </p:nvSpPr>
        <p:spPr>
          <a:xfrm>
            <a:off x="0" y="908720"/>
            <a:ext cx="9144000" cy="5949280"/>
          </a:xfrm>
        </p:spPr>
        <p:txBody>
          <a:bodyPr/>
          <a:lstStyle/>
          <a:p>
            <a:r>
              <a:rPr lang="ar-IQ" dirty="0" smtClean="0"/>
              <a:t>هناك الدواوين الشعرية وكتب شروح للدواوين وهناك كتب للأمثال للأصمعي ولابن سلام وللجاحظ وغيرهم.</a:t>
            </a:r>
          </a:p>
          <a:p>
            <a:r>
              <a:rPr lang="ar-IQ" dirty="0" smtClean="0"/>
              <a:t>ولتوضيح الشاهد الشعري او الامثال نضرب المثل الاتي:</a:t>
            </a:r>
          </a:p>
          <a:p>
            <a:r>
              <a:rPr lang="ar-IQ" dirty="0" smtClean="0"/>
              <a:t>كقول الشاعر*:</a:t>
            </a:r>
          </a:p>
          <a:p>
            <a:r>
              <a:rPr lang="ar-IQ" dirty="0" smtClean="0"/>
              <a:t>بكى صاحبي..........      وايقن انا........</a:t>
            </a:r>
          </a:p>
          <a:p>
            <a:r>
              <a:rPr lang="ar-IQ" dirty="0" smtClean="0"/>
              <a:t>ـــــــــــــــــــــــــــــــــــــــــ</a:t>
            </a:r>
          </a:p>
          <a:p>
            <a:r>
              <a:rPr lang="ar-IQ" dirty="0" smtClean="0"/>
              <a:t>* البيت </a:t>
            </a:r>
            <a:r>
              <a:rPr lang="ar-IQ" dirty="0" err="1" smtClean="0"/>
              <a:t>لامرئ</a:t>
            </a:r>
            <a:r>
              <a:rPr lang="ar-IQ" dirty="0" smtClean="0"/>
              <a:t> القيس وهو من البحر الطويل, قالها في كذا, ومعناها كذا, (ينظر: ديوان امرؤ القيس: لكذا, مطبعة كذا, مصر, ط2, 1987م, ص95).</a:t>
            </a:r>
            <a:endParaRPr lang="ar-IQ" dirty="0"/>
          </a:p>
        </p:txBody>
      </p:sp>
    </p:spTree>
    <p:extLst>
      <p:ext uri="{BB962C8B-B14F-4D97-AF65-F5344CB8AC3E}">
        <p14:creationId xmlns:p14="http://schemas.microsoft.com/office/powerpoint/2010/main" val="2958473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4082"/>
          </a:xfrm>
        </p:spPr>
        <p:txBody>
          <a:bodyPr>
            <a:normAutofit fontScale="90000"/>
          </a:bodyPr>
          <a:lstStyle/>
          <a:p>
            <a:pPr algn="r"/>
            <a:r>
              <a:rPr lang="ar-IQ" dirty="0" smtClean="0"/>
              <a:t>قواعد ذكر المصادر في الهامش:</a:t>
            </a:r>
            <a:endParaRPr lang="ar-IQ" dirty="0"/>
          </a:p>
        </p:txBody>
      </p:sp>
      <p:sp>
        <p:nvSpPr>
          <p:cNvPr id="3" name="عنصر نائب للمحتوى 2"/>
          <p:cNvSpPr>
            <a:spLocks noGrp="1"/>
          </p:cNvSpPr>
          <p:nvPr>
            <p:ph idx="1"/>
          </p:nvPr>
        </p:nvSpPr>
        <p:spPr>
          <a:xfrm>
            <a:off x="0" y="836712"/>
            <a:ext cx="9144000" cy="6021288"/>
          </a:xfrm>
        </p:spPr>
        <p:txBody>
          <a:bodyPr/>
          <a:lstStyle/>
          <a:p>
            <a:r>
              <a:rPr lang="ar-IQ" dirty="0" smtClean="0"/>
              <a:t>يذكر اسم الكتاب كاملا: ثم اسم المؤلف ووفاته, ثم اسم المحقق, ثم اسم المطبعة, مكان الطبع, رقم الطبعة, سنة الطبع, الجزء/الصفحة. </a:t>
            </a:r>
          </a:p>
          <a:p>
            <a:r>
              <a:rPr lang="ar-IQ" dirty="0" smtClean="0"/>
              <a:t>ويجوز ذكر اسم المؤلف اولاً ثم اسم الكتاب, ثم بقية المعلومات.</a:t>
            </a:r>
          </a:p>
          <a:p>
            <a:r>
              <a:rPr lang="ar-IQ" dirty="0" smtClean="0"/>
              <a:t>وتذكر هذه البطاقة التعريفية الكاملة للكتاب للمرة الاولى فقط.</a:t>
            </a:r>
          </a:p>
          <a:p>
            <a:r>
              <a:rPr lang="ar-IQ" dirty="0" smtClean="0"/>
              <a:t>اذا كان المصدر من كتب الحديث: فيكتب اسم الكتاب: اسم المؤلف الثلاثي, تاريخ وفاته, اسم المحقق, اسم الكتاب الذي يضم الحديث مثل كتاب الزكاة, ثم اسم الباب مثل باب التطوع, ثم رقم الحديث, ثم اسم المطبعة, مكانها, رقم الطبعة, تاريخها, رقم الجزء/ الصفحة, ثم يبين قوة الحديث في غير كتب الصحاح.</a:t>
            </a:r>
          </a:p>
          <a:p>
            <a:r>
              <a:rPr lang="ar-IQ" dirty="0" smtClean="0"/>
              <a:t>واذا ذكر المصدر مرة ثانية وبعدها مباشرة(اي هامشين متتاليين) نكتب في الهامش الثاني </a:t>
            </a:r>
            <a:r>
              <a:rPr lang="ar-IQ" dirty="0" err="1" smtClean="0"/>
              <a:t>مايلي</a:t>
            </a:r>
            <a:r>
              <a:rPr lang="ar-IQ" dirty="0" smtClean="0"/>
              <a:t>: 1) المصدر نفسه,ص123.</a:t>
            </a:r>
          </a:p>
          <a:p>
            <a:endParaRPr lang="ar-IQ" dirty="0"/>
          </a:p>
        </p:txBody>
      </p:sp>
    </p:spTree>
    <p:extLst>
      <p:ext uri="{BB962C8B-B14F-4D97-AF65-F5344CB8AC3E}">
        <p14:creationId xmlns:p14="http://schemas.microsoft.com/office/powerpoint/2010/main" val="1151492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4624"/>
            <a:ext cx="8229600" cy="792088"/>
          </a:xfrm>
        </p:spPr>
        <p:txBody>
          <a:bodyPr>
            <a:normAutofit/>
          </a:bodyPr>
          <a:lstStyle/>
          <a:p>
            <a:pPr algn="r"/>
            <a:r>
              <a:rPr lang="ar-IQ" dirty="0" smtClean="0"/>
              <a:t>تكملة لقواعد ذكر المصادر:</a:t>
            </a:r>
            <a:endParaRPr lang="ar-IQ" dirty="0"/>
          </a:p>
        </p:txBody>
      </p:sp>
      <p:sp>
        <p:nvSpPr>
          <p:cNvPr id="3" name="عنصر نائب للمحتوى 2"/>
          <p:cNvSpPr>
            <a:spLocks noGrp="1"/>
          </p:cNvSpPr>
          <p:nvPr>
            <p:ph idx="1"/>
          </p:nvPr>
        </p:nvSpPr>
        <p:spPr>
          <a:xfrm>
            <a:off x="0" y="764704"/>
            <a:ext cx="9144000" cy="6093296"/>
          </a:xfrm>
        </p:spPr>
        <p:txBody>
          <a:bodyPr/>
          <a:lstStyle/>
          <a:p>
            <a:r>
              <a:rPr lang="ar-IQ" dirty="0" smtClean="0"/>
              <a:t>اما اذا ذكر المصدر مرة ثانية لكن بعدها بهامشين او في صفحة اخرى فعليه ان يكتب ما يلي:</a:t>
            </a:r>
          </a:p>
          <a:p>
            <a:r>
              <a:rPr lang="ar-IQ" dirty="0" smtClean="0"/>
              <a:t>1) هداية المستفيد: مصدر سابق,23/1.</a:t>
            </a:r>
          </a:p>
          <a:p>
            <a:r>
              <a:rPr lang="ar-IQ" dirty="0" smtClean="0"/>
              <a:t>اذا ذكر الكلام نصا فيوضع بين قوسين مثل:(غير انه اراد...)1.</a:t>
            </a:r>
          </a:p>
          <a:p>
            <a:r>
              <a:rPr lang="ar-IQ" dirty="0" smtClean="0"/>
              <a:t>اما اذا ذكر معلومة لكن بتصرف يسير اي ليس نقلا نصيا فأنه ينهي عبارة النص المنقولة برقم ودون وضعها في اقواس ثم يكتب في الهامش ك ينظر: ثم اسم الكتاب: اسم المؤلف,......الخ. وكما يلي:</a:t>
            </a:r>
          </a:p>
          <a:p>
            <a:r>
              <a:rPr lang="ar-IQ" dirty="0" smtClean="0"/>
              <a:t>وهذا ما اجمع عليه1</a:t>
            </a:r>
          </a:p>
          <a:p>
            <a:r>
              <a:rPr lang="ar-IQ" dirty="0" smtClean="0"/>
              <a:t>ــــــــــــــــــــــــــــــــــــــــ</a:t>
            </a:r>
          </a:p>
          <a:p>
            <a:r>
              <a:rPr lang="ar-IQ" dirty="0" smtClean="0"/>
              <a:t>1) ينظر: التفسير الكبير: فلان بن فلان,.......الخ.</a:t>
            </a:r>
          </a:p>
        </p:txBody>
      </p:sp>
    </p:spTree>
    <p:extLst>
      <p:ext uri="{BB962C8B-B14F-4D97-AF65-F5344CB8AC3E}">
        <p14:creationId xmlns:p14="http://schemas.microsoft.com/office/powerpoint/2010/main" val="335217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435280" cy="620688"/>
          </a:xfrm>
        </p:spPr>
        <p:txBody>
          <a:bodyPr>
            <a:normAutofit fontScale="90000"/>
          </a:bodyPr>
          <a:lstStyle/>
          <a:p>
            <a:pPr algn="r"/>
            <a:r>
              <a:rPr lang="ar-IQ" dirty="0" smtClean="0"/>
              <a:t>تكملة لقواعد ذكر المصادر في الهامش:</a:t>
            </a:r>
            <a:endParaRPr lang="ar-IQ" dirty="0"/>
          </a:p>
        </p:txBody>
      </p:sp>
      <p:sp>
        <p:nvSpPr>
          <p:cNvPr id="3" name="عنصر نائب للمحتوى 2"/>
          <p:cNvSpPr>
            <a:spLocks noGrp="1"/>
          </p:cNvSpPr>
          <p:nvPr>
            <p:ph idx="1"/>
          </p:nvPr>
        </p:nvSpPr>
        <p:spPr>
          <a:xfrm>
            <a:off x="0" y="548680"/>
            <a:ext cx="9144000" cy="6309320"/>
          </a:xfrm>
        </p:spPr>
        <p:txBody>
          <a:bodyPr>
            <a:normAutofit lnSpcReduction="10000"/>
          </a:bodyPr>
          <a:lstStyle/>
          <a:p>
            <a:r>
              <a:rPr lang="ar-IQ" dirty="0" smtClean="0"/>
              <a:t>اذا كان النقل عن مقالة منشورة او بحث في مجلة يكتب ما يلي:</a:t>
            </a:r>
          </a:p>
          <a:p>
            <a:r>
              <a:rPr lang="ar-IQ" dirty="0" smtClean="0"/>
              <a:t>عنوان المقالة: اسم كاتبها, اسم المجلة, اسم البلد, رقم عدد المجلة, تاريخها, رقم صفحة المقالة.</a:t>
            </a:r>
          </a:p>
          <a:p>
            <a:r>
              <a:rPr lang="ar-IQ" dirty="0" smtClean="0"/>
              <a:t>اما النقل عن بحث منشور في مؤتمر فيكتب ما يلي:</a:t>
            </a:r>
          </a:p>
          <a:p>
            <a:r>
              <a:rPr lang="ar-IQ" dirty="0" smtClean="0"/>
              <a:t>عنوان البحث: اسم الباحث, اسم المؤتمر او الندوة, مكان انعقاده, تاريخه, رقم الصفحة.</a:t>
            </a:r>
          </a:p>
          <a:p>
            <a:r>
              <a:rPr lang="ar-IQ" dirty="0" smtClean="0"/>
              <a:t>اذا كان النقل عن رسالة ماجستير او اطروحة دكتوراه فكما يلي:</a:t>
            </a:r>
          </a:p>
          <a:p>
            <a:r>
              <a:rPr lang="ar-IQ" dirty="0" smtClean="0"/>
              <a:t>عنوان الرسالة او الاطروحة: اسم الباحث, رسالة ماجستير-او اطروحة دكتوراه- الجامعة, الكلية, السنة, رقم الصفحة.</a:t>
            </a:r>
          </a:p>
          <a:p>
            <a:r>
              <a:rPr lang="ar-IQ" dirty="0" smtClean="0"/>
              <a:t>اما المقالة او البحث المنقول عن المواقع الالكترونية فيكتب نفس ما ذكرناه اعلاه ثم يضيف اسم الموقع :</a:t>
            </a:r>
          </a:p>
          <a:p>
            <a:r>
              <a:rPr lang="en-US" dirty="0" smtClean="0">
                <a:hlinkClick r:id="rId2"/>
              </a:rPr>
              <a:t>http://www</a:t>
            </a:r>
            <a:r>
              <a:rPr lang="en-US" dirty="0" smtClean="0"/>
              <a:t> </a:t>
            </a:r>
            <a:r>
              <a:rPr lang="en-US" dirty="0" err="1" smtClean="0"/>
              <a:t>albadr</a:t>
            </a:r>
            <a:r>
              <a:rPr lang="en-US" dirty="0" smtClean="0"/>
              <a:t> com</a:t>
            </a:r>
            <a:endParaRPr lang="ar-IQ" dirty="0" smtClean="0"/>
          </a:p>
          <a:p>
            <a:endParaRPr lang="ar-IQ" dirty="0" smtClean="0"/>
          </a:p>
          <a:p>
            <a:endParaRPr lang="ar-IQ" dirty="0"/>
          </a:p>
        </p:txBody>
      </p:sp>
    </p:spTree>
    <p:extLst>
      <p:ext uri="{BB962C8B-B14F-4D97-AF65-F5344CB8AC3E}">
        <p14:creationId xmlns:p14="http://schemas.microsoft.com/office/powerpoint/2010/main" val="115612164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731</Words>
  <Application>Microsoft Office PowerPoint</Application>
  <PresentationFormat>عرض على الشاشة (3:4)‏</PresentationFormat>
  <Paragraphs>45</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كيفية كتابة الهوامش</vt:lpstr>
      <vt:lpstr>مثال تعريف الكتاب بالهامش</vt:lpstr>
      <vt:lpstr>تعريف المخطوطة اذا ورد ذكرها في المتن</vt:lpstr>
      <vt:lpstr>تخريج الاشعار والامثال</vt:lpstr>
      <vt:lpstr>قواعد ذكر المصادر في الهامش:</vt:lpstr>
      <vt:lpstr>تكملة لقواعد ذكر المصادر:</vt:lpstr>
      <vt:lpstr>تكملة لقواعد ذكر المصادر في الهامش:</vt:lpstr>
    </vt:vector>
  </TitlesOfParts>
  <Company>By DR.Ahmed Saker 2O11 - 2O12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كيفية كتابة الهوامش</dc:title>
  <dc:creator>user</dc:creator>
  <cp:lastModifiedBy>user</cp:lastModifiedBy>
  <cp:revision>9</cp:revision>
  <dcterms:created xsi:type="dcterms:W3CDTF">2020-04-21T19:59:17Z</dcterms:created>
  <dcterms:modified xsi:type="dcterms:W3CDTF">2020-04-21T21:29:37Z</dcterms:modified>
</cp:coreProperties>
</file>