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885" r:id="rId1"/>
  </p:sldMasterIdLst>
  <p:sldIdLst>
    <p:sldId id="256" r:id="rId2"/>
    <p:sldId id="257" r:id="rId3"/>
    <p:sldId id="260" r:id="rId4"/>
    <p:sldId id="261" r:id="rId5"/>
    <p:sldId id="262" r:id="rId6"/>
    <p:sldId id="263" r:id="rId7"/>
    <p:sldId id="264" r:id="rId8"/>
    <p:sldId id="265" r:id="rId9"/>
    <p:sldId id="271" r:id="rId10"/>
    <p:sldId id="269" r:id="rId11"/>
  </p:sldIdLst>
  <p:sldSz cx="12192000" cy="6858000"/>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مقطع بدون عنوان" id="{D844A056-F665-408A-8138-A630AB2CD093}">
          <p14:sldIdLst>
            <p14:sldId id="256"/>
            <p14:sldId id="257"/>
            <p14:sldId id="260"/>
            <p14:sldId id="261"/>
            <p14:sldId id="262"/>
            <p14:sldId id="263"/>
            <p14:sldId id="264"/>
            <p14:sldId id="265"/>
            <p14:sldId id="271"/>
            <p14:sldId id="269"/>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نمط متوسط 2 - تميي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A488322-F2BA-4B5B-9748-0D474271808F}" styleName="نمط متوسط 3 - تمييز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16D9F66E-5EB9-4882-86FB-DCBF35E3C3E4}" styleName="نمط متوسط 4 - تمييز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5000" autoAdjust="0"/>
    <p:restoredTop sz="94454" autoAdjust="0"/>
  </p:normalViewPr>
  <p:slideViewPr>
    <p:cSldViewPr snapToGrid="0">
      <p:cViewPr varScale="1">
        <p:scale>
          <a:sx n="70" d="100"/>
          <a:sy n="70" d="100"/>
        </p:scale>
        <p:origin x="738" y="78"/>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ar-SA" smtClean="0"/>
              <a:t>انقر لتحرير نمط العنوان الرئيسي</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en-US" dirty="0"/>
          </a:p>
        </p:txBody>
      </p:sp>
      <p:sp>
        <p:nvSpPr>
          <p:cNvPr id="4" name="Date Placeholder 3"/>
          <p:cNvSpPr>
            <a:spLocks noGrp="1"/>
          </p:cNvSpPr>
          <p:nvPr>
            <p:ph type="dt" sz="half" idx="10"/>
          </p:nvPr>
        </p:nvSpPr>
        <p:spPr/>
        <p:txBody>
          <a:bodyPr/>
          <a:lstStyle/>
          <a:p>
            <a:fld id="{988FEAE3-310C-4322-BC0F-1F18B46F24AC}" type="datetimeFigureOut">
              <a:rPr lang="ar-IQ" smtClean="0"/>
              <a:t>01/05/1445</a:t>
            </a:fld>
            <a:endParaRPr lang="ar-IQ"/>
          </a:p>
        </p:txBody>
      </p:sp>
      <p:sp>
        <p:nvSpPr>
          <p:cNvPr id="5" name="Footer Placeholder 4"/>
          <p:cNvSpPr>
            <a:spLocks noGrp="1"/>
          </p:cNvSpPr>
          <p:nvPr>
            <p:ph type="ftr" sz="quarter" idx="11"/>
          </p:nvPr>
        </p:nvSpPr>
        <p:spPr/>
        <p:txBody>
          <a:bodyPr/>
          <a:lstStyle/>
          <a:p>
            <a:endParaRPr lang="ar-IQ"/>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B90AC08D-CD1C-4E42-91CF-3446861B57DF}" type="slidenum">
              <a:rPr lang="ar-IQ" smtClean="0"/>
              <a:t>‹#›</a:t>
            </a:fld>
            <a:endParaRPr lang="ar-IQ"/>
          </a:p>
        </p:txBody>
      </p:sp>
    </p:spTree>
    <p:extLst>
      <p:ext uri="{BB962C8B-B14F-4D97-AF65-F5344CB8AC3E}">
        <p14:creationId xmlns:p14="http://schemas.microsoft.com/office/powerpoint/2010/main" val="193811312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العنوان والتسمية ال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988FEAE3-310C-4322-BC0F-1F18B46F24AC}" type="datetimeFigureOut">
              <a:rPr lang="ar-IQ" smtClean="0"/>
              <a:t>01/05/1445</a:t>
            </a:fld>
            <a:endParaRPr lang="ar-IQ"/>
          </a:p>
        </p:txBody>
      </p:sp>
      <p:sp>
        <p:nvSpPr>
          <p:cNvPr id="5" name="Footer Placeholder 4"/>
          <p:cNvSpPr>
            <a:spLocks noGrp="1"/>
          </p:cNvSpPr>
          <p:nvPr>
            <p:ph type="ftr" sz="quarter" idx="11"/>
          </p:nvPr>
        </p:nvSpPr>
        <p:spPr/>
        <p:txBody>
          <a:bodyPr/>
          <a:lstStyle/>
          <a:p>
            <a:endParaRPr lang="ar-IQ"/>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90AC08D-CD1C-4E42-91CF-3446861B57DF}" type="slidenum">
              <a:rPr lang="ar-IQ" smtClean="0"/>
              <a:t>‹#›</a:t>
            </a:fld>
            <a:endParaRPr lang="ar-IQ"/>
          </a:p>
        </p:txBody>
      </p:sp>
    </p:spTree>
    <p:extLst>
      <p:ext uri="{BB962C8B-B14F-4D97-AF65-F5344CB8AC3E}">
        <p14:creationId xmlns:p14="http://schemas.microsoft.com/office/powerpoint/2010/main" val="376025958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اقتباس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ar-SA" smtClean="0"/>
              <a:t>انقر لتحرير نمط العنوان الرئيسي</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smtClean="0"/>
              <a:t>انقر لتحرير أنماط النص الرئيسي</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988FEAE3-310C-4322-BC0F-1F18B46F24AC}" type="datetimeFigureOut">
              <a:rPr lang="ar-IQ" smtClean="0"/>
              <a:t>01/05/1445</a:t>
            </a:fld>
            <a:endParaRPr lang="ar-IQ"/>
          </a:p>
        </p:txBody>
      </p:sp>
      <p:sp>
        <p:nvSpPr>
          <p:cNvPr id="5" name="Footer Placeholder 4"/>
          <p:cNvSpPr>
            <a:spLocks noGrp="1"/>
          </p:cNvSpPr>
          <p:nvPr>
            <p:ph type="ftr" sz="quarter" idx="11"/>
          </p:nvPr>
        </p:nvSpPr>
        <p:spPr/>
        <p:txBody>
          <a:bodyPr/>
          <a:lstStyle/>
          <a:p>
            <a:endParaRPr lang="ar-IQ"/>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90AC08D-CD1C-4E42-91CF-3446861B57DF}" type="slidenum">
              <a:rPr lang="ar-IQ" smtClean="0"/>
              <a:t>‹#›</a:t>
            </a:fld>
            <a:endParaRPr lang="ar-IQ"/>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27364138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بطاقة اسم">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ar-SA" smtClean="0"/>
              <a:t>انقر لتحرير نمط العنوان الرئيسي</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ar-SA" smtClean="0"/>
              <a:t>انقر لتحرير أنماط النص الرئيسي</a:t>
            </a:r>
          </a:p>
        </p:txBody>
      </p:sp>
      <p:sp>
        <p:nvSpPr>
          <p:cNvPr id="5" name="Date Placeholder 4"/>
          <p:cNvSpPr>
            <a:spLocks noGrp="1"/>
          </p:cNvSpPr>
          <p:nvPr>
            <p:ph type="dt" sz="half" idx="10"/>
          </p:nvPr>
        </p:nvSpPr>
        <p:spPr/>
        <p:txBody>
          <a:bodyPr/>
          <a:lstStyle/>
          <a:p>
            <a:fld id="{988FEAE3-310C-4322-BC0F-1F18B46F24AC}" type="datetimeFigureOut">
              <a:rPr lang="ar-IQ" smtClean="0"/>
              <a:t>01/05/1445</a:t>
            </a:fld>
            <a:endParaRPr lang="ar-IQ"/>
          </a:p>
        </p:txBody>
      </p:sp>
      <p:sp>
        <p:nvSpPr>
          <p:cNvPr id="6" name="Footer Placeholder 5"/>
          <p:cNvSpPr>
            <a:spLocks noGrp="1"/>
          </p:cNvSpPr>
          <p:nvPr>
            <p:ph type="ftr" sz="quarter" idx="11"/>
          </p:nvPr>
        </p:nvSpPr>
        <p:spPr/>
        <p:txBody>
          <a:bodyPr/>
          <a:lstStyle/>
          <a:p>
            <a:endParaRPr lang="ar-IQ"/>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90AC08D-CD1C-4E42-91CF-3446861B57DF}" type="slidenum">
              <a:rPr lang="ar-IQ" smtClean="0"/>
              <a:t>‹#›</a:t>
            </a:fld>
            <a:endParaRPr lang="ar-IQ"/>
          </a:p>
        </p:txBody>
      </p:sp>
    </p:spTree>
    <p:extLst>
      <p:ext uri="{BB962C8B-B14F-4D97-AF65-F5344CB8AC3E}">
        <p14:creationId xmlns:p14="http://schemas.microsoft.com/office/powerpoint/2010/main" val="252860418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بطاقة اسم ذات اقتباس">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ar-SA" smtClean="0"/>
              <a:t>انقر لتحرير نمط العنوان الرئيسي</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smtClean="0"/>
              <a:t>انقر لتحرير أنماط النص الرئيسي</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ar-SA" smtClean="0"/>
              <a:t>انقر لتحرير أنماط النص الرئيسي</a:t>
            </a:r>
          </a:p>
        </p:txBody>
      </p:sp>
      <p:sp>
        <p:nvSpPr>
          <p:cNvPr id="5" name="Date Placeholder 4"/>
          <p:cNvSpPr>
            <a:spLocks noGrp="1"/>
          </p:cNvSpPr>
          <p:nvPr>
            <p:ph type="dt" sz="half" idx="10"/>
          </p:nvPr>
        </p:nvSpPr>
        <p:spPr/>
        <p:txBody>
          <a:bodyPr/>
          <a:lstStyle/>
          <a:p>
            <a:fld id="{988FEAE3-310C-4322-BC0F-1F18B46F24AC}" type="datetimeFigureOut">
              <a:rPr lang="ar-IQ" smtClean="0"/>
              <a:t>01/05/1445</a:t>
            </a:fld>
            <a:endParaRPr lang="ar-IQ"/>
          </a:p>
        </p:txBody>
      </p:sp>
      <p:sp>
        <p:nvSpPr>
          <p:cNvPr id="6" name="Footer Placeholder 5"/>
          <p:cNvSpPr>
            <a:spLocks noGrp="1"/>
          </p:cNvSpPr>
          <p:nvPr>
            <p:ph type="ftr" sz="quarter" idx="11"/>
          </p:nvPr>
        </p:nvSpPr>
        <p:spPr/>
        <p:txBody>
          <a:bodyPr/>
          <a:lstStyle/>
          <a:p>
            <a:endParaRPr lang="ar-IQ"/>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90AC08D-CD1C-4E42-91CF-3446861B57DF}" type="slidenum">
              <a:rPr lang="ar-IQ" smtClean="0"/>
              <a:t>‹#›</a:t>
            </a:fld>
            <a:endParaRPr lang="ar-IQ"/>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63821000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صواب أو خطأ">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ar-SA" smtClean="0"/>
              <a:t>انقر لتحرير نمط العنوان الرئيسي</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smtClean="0"/>
              <a:t>انقر لتحرير أنماط النص الرئيسي</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ar-SA" smtClean="0"/>
              <a:t>انقر لتحرير أنماط النص الرئيسي</a:t>
            </a:r>
          </a:p>
        </p:txBody>
      </p:sp>
      <p:sp>
        <p:nvSpPr>
          <p:cNvPr id="5" name="Date Placeholder 4"/>
          <p:cNvSpPr>
            <a:spLocks noGrp="1"/>
          </p:cNvSpPr>
          <p:nvPr>
            <p:ph type="dt" sz="half" idx="10"/>
          </p:nvPr>
        </p:nvSpPr>
        <p:spPr/>
        <p:txBody>
          <a:bodyPr/>
          <a:lstStyle/>
          <a:p>
            <a:fld id="{988FEAE3-310C-4322-BC0F-1F18B46F24AC}" type="datetimeFigureOut">
              <a:rPr lang="ar-IQ" smtClean="0"/>
              <a:t>01/05/1445</a:t>
            </a:fld>
            <a:endParaRPr lang="ar-IQ"/>
          </a:p>
        </p:txBody>
      </p:sp>
      <p:sp>
        <p:nvSpPr>
          <p:cNvPr id="6" name="Footer Placeholder 5"/>
          <p:cNvSpPr>
            <a:spLocks noGrp="1"/>
          </p:cNvSpPr>
          <p:nvPr>
            <p:ph type="ftr" sz="quarter" idx="11"/>
          </p:nvPr>
        </p:nvSpPr>
        <p:spPr/>
        <p:txBody>
          <a:bodyPr/>
          <a:lstStyle/>
          <a:p>
            <a:endParaRPr lang="ar-IQ"/>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90AC08D-CD1C-4E42-91CF-3446861B57DF}" type="slidenum">
              <a:rPr lang="ar-IQ" smtClean="0"/>
              <a:t>‹#›</a:t>
            </a:fld>
            <a:endParaRPr lang="ar-IQ"/>
          </a:p>
        </p:txBody>
      </p:sp>
    </p:spTree>
    <p:extLst>
      <p:ext uri="{BB962C8B-B14F-4D97-AF65-F5344CB8AC3E}">
        <p14:creationId xmlns:p14="http://schemas.microsoft.com/office/powerpoint/2010/main" val="135960109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3" name="Vertical Text Placeholder 2"/>
          <p:cNvSpPr>
            <a:spLocks noGrp="1"/>
          </p:cNvSpPr>
          <p:nvPr>
            <p:ph type="body" orient="vert" idx="1"/>
          </p:nvPr>
        </p:nvSpPr>
        <p:spPr/>
        <p:txBody>
          <a:bodyPr vert="eaVert" ancho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988FEAE3-310C-4322-BC0F-1F18B46F24AC}" type="datetimeFigureOut">
              <a:rPr lang="ar-IQ" smtClean="0"/>
              <a:t>01/05/1445</a:t>
            </a:fld>
            <a:endParaRPr lang="ar-IQ"/>
          </a:p>
        </p:txBody>
      </p:sp>
      <p:sp>
        <p:nvSpPr>
          <p:cNvPr id="5" name="Footer Placeholder 4"/>
          <p:cNvSpPr>
            <a:spLocks noGrp="1"/>
          </p:cNvSpPr>
          <p:nvPr>
            <p:ph type="ftr" sz="quarter" idx="11"/>
          </p:nvPr>
        </p:nvSpPr>
        <p:spPr/>
        <p:txBody>
          <a:bodyPr/>
          <a:lstStyle/>
          <a:p>
            <a:endParaRPr lang="ar-IQ"/>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90AC08D-CD1C-4E42-91CF-3446861B57DF}" type="slidenum">
              <a:rPr lang="ar-IQ" smtClean="0"/>
              <a:t>‹#›</a:t>
            </a:fld>
            <a:endParaRPr lang="ar-IQ"/>
          </a:p>
        </p:txBody>
      </p:sp>
    </p:spTree>
    <p:extLst>
      <p:ext uri="{BB962C8B-B14F-4D97-AF65-F5344CB8AC3E}">
        <p14:creationId xmlns:p14="http://schemas.microsoft.com/office/powerpoint/2010/main" val="168938143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ar-SA" smtClean="0"/>
              <a:t>انقر لتحرير نمط العنوان الرئيسي</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988FEAE3-310C-4322-BC0F-1F18B46F24AC}" type="datetimeFigureOut">
              <a:rPr lang="ar-IQ" smtClean="0"/>
              <a:t>01/05/1445</a:t>
            </a:fld>
            <a:endParaRPr lang="ar-IQ"/>
          </a:p>
        </p:txBody>
      </p:sp>
      <p:sp>
        <p:nvSpPr>
          <p:cNvPr id="5" name="Footer Placeholder 4"/>
          <p:cNvSpPr>
            <a:spLocks noGrp="1"/>
          </p:cNvSpPr>
          <p:nvPr>
            <p:ph type="ftr" sz="quarter" idx="11"/>
          </p:nvPr>
        </p:nvSpPr>
        <p:spPr/>
        <p:txBody>
          <a:bodyPr/>
          <a:lstStyle/>
          <a:p>
            <a:endParaRPr lang="ar-IQ"/>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90AC08D-CD1C-4E42-91CF-3446861B57DF}" type="slidenum">
              <a:rPr lang="ar-IQ" smtClean="0"/>
              <a:t>‹#›</a:t>
            </a:fld>
            <a:endParaRPr lang="ar-IQ"/>
          </a:p>
        </p:txBody>
      </p:sp>
    </p:spTree>
    <p:extLst>
      <p:ext uri="{BB962C8B-B14F-4D97-AF65-F5344CB8AC3E}">
        <p14:creationId xmlns:p14="http://schemas.microsoft.com/office/powerpoint/2010/main" val="229635168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ar-SA" smtClean="0"/>
              <a:t>انقر لتحرير نمط العنوان الرئيسي</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988FEAE3-310C-4322-BC0F-1F18B46F24AC}" type="datetimeFigureOut">
              <a:rPr lang="ar-IQ" smtClean="0"/>
              <a:t>01/05/1445</a:t>
            </a:fld>
            <a:endParaRPr lang="ar-IQ"/>
          </a:p>
        </p:txBody>
      </p:sp>
      <p:sp>
        <p:nvSpPr>
          <p:cNvPr id="5" name="Footer Placeholder 4"/>
          <p:cNvSpPr>
            <a:spLocks noGrp="1"/>
          </p:cNvSpPr>
          <p:nvPr>
            <p:ph type="ftr" sz="quarter" idx="11"/>
          </p:nvPr>
        </p:nvSpPr>
        <p:spPr/>
        <p:txBody>
          <a:bodyPr/>
          <a:lstStyle/>
          <a:p>
            <a:endParaRPr lang="ar-IQ"/>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90AC08D-CD1C-4E42-91CF-3446861B57DF}" type="slidenum">
              <a:rPr lang="ar-IQ" smtClean="0"/>
              <a:t>‹#›</a:t>
            </a:fld>
            <a:endParaRPr lang="ar-IQ"/>
          </a:p>
        </p:txBody>
      </p:sp>
    </p:spTree>
    <p:extLst>
      <p:ext uri="{BB962C8B-B14F-4D97-AF65-F5344CB8AC3E}">
        <p14:creationId xmlns:p14="http://schemas.microsoft.com/office/powerpoint/2010/main" val="38805880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988FEAE3-310C-4322-BC0F-1F18B46F24AC}" type="datetimeFigureOut">
              <a:rPr lang="ar-IQ" smtClean="0"/>
              <a:t>01/05/1445</a:t>
            </a:fld>
            <a:endParaRPr lang="ar-IQ"/>
          </a:p>
        </p:txBody>
      </p:sp>
      <p:sp>
        <p:nvSpPr>
          <p:cNvPr id="5" name="Footer Placeholder 4"/>
          <p:cNvSpPr>
            <a:spLocks noGrp="1"/>
          </p:cNvSpPr>
          <p:nvPr>
            <p:ph type="ftr" sz="quarter" idx="11"/>
          </p:nvPr>
        </p:nvSpPr>
        <p:spPr/>
        <p:txBody>
          <a:bodyPr/>
          <a:lstStyle/>
          <a:p>
            <a:endParaRPr lang="ar-IQ"/>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90AC08D-CD1C-4E42-91CF-3446861B57DF}" type="slidenum">
              <a:rPr lang="ar-IQ" smtClean="0"/>
              <a:t>‹#›</a:t>
            </a:fld>
            <a:endParaRPr lang="ar-IQ"/>
          </a:p>
        </p:txBody>
      </p:sp>
    </p:spTree>
    <p:extLst>
      <p:ext uri="{BB962C8B-B14F-4D97-AF65-F5344CB8AC3E}">
        <p14:creationId xmlns:p14="http://schemas.microsoft.com/office/powerpoint/2010/main" val="316273563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ar-SA" smtClean="0"/>
              <a:t>انقر لتحرير نمط العنوان الرئيسي</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Date Placeholder 4"/>
          <p:cNvSpPr>
            <a:spLocks noGrp="1"/>
          </p:cNvSpPr>
          <p:nvPr>
            <p:ph type="dt" sz="half" idx="10"/>
          </p:nvPr>
        </p:nvSpPr>
        <p:spPr/>
        <p:txBody>
          <a:bodyPr/>
          <a:lstStyle/>
          <a:p>
            <a:fld id="{988FEAE3-310C-4322-BC0F-1F18B46F24AC}" type="datetimeFigureOut">
              <a:rPr lang="ar-IQ" smtClean="0"/>
              <a:t>01/05/1445</a:t>
            </a:fld>
            <a:endParaRPr lang="ar-IQ"/>
          </a:p>
        </p:txBody>
      </p:sp>
      <p:sp>
        <p:nvSpPr>
          <p:cNvPr id="6" name="Footer Placeholder 5"/>
          <p:cNvSpPr>
            <a:spLocks noGrp="1"/>
          </p:cNvSpPr>
          <p:nvPr>
            <p:ph type="ftr" sz="quarter" idx="11"/>
          </p:nvPr>
        </p:nvSpPr>
        <p:spPr/>
        <p:txBody>
          <a:bodyPr/>
          <a:lstStyle/>
          <a:p>
            <a:endParaRPr lang="ar-IQ"/>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B90AC08D-CD1C-4E42-91CF-3446861B57DF}" type="slidenum">
              <a:rPr lang="ar-IQ" smtClean="0"/>
              <a:t>‹#›</a:t>
            </a:fld>
            <a:endParaRPr lang="ar-IQ"/>
          </a:p>
        </p:txBody>
      </p:sp>
    </p:spTree>
    <p:extLst>
      <p:ext uri="{BB962C8B-B14F-4D97-AF65-F5344CB8AC3E}">
        <p14:creationId xmlns:p14="http://schemas.microsoft.com/office/powerpoint/2010/main" val="331649266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7" name="Date Placeholder 6"/>
          <p:cNvSpPr>
            <a:spLocks noGrp="1"/>
          </p:cNvSpPr>
          <p:nvPr>
            <p:ph type="dt" sz="half" idx="10"/>
          </p:nvPr>
        </p:nvSpPr>
        <p:spPr/>
        <p:txBody>
          <a:bodyPr/>
          <a:lstStyle/>
          <a:p>
            <a:fld id="{988FEAE3-310C-4322-BC0F-1F18B46F24AC}" type="datetimeFigureOut">
              <a:rPr lang="ar-IQ" smtClean="0"/>
              <a:t>01/05/1445</a:t>
            </a:fld>
            <a:endParaRPr lang="ar-IQ"/>
          </a:p>
        </p:txBody>
      </p:sp>
      <p:sp>
        <p:nvSpPr>
          <p:cNvPr id="8" name="Footer Placeholder 7"/>
          <p:cNvSpPr>
            <a:spLocks noGrp="1"/>
          </p:cNvSpPr>
          <p:nvPr>
            <p:ph type="ftr" sz="quarter" idx="11"/>
          </p:nvPr>
        </p:nvSpPr>
        <p:spPr/>
        <p:txBody>
          <a:bodyPr/>
          <a:lstStyle/>
          <a:p>
            <a:endParaRPr lang="ar-IQ"/>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B90AC08D-CD1C-4E42-91CF-3446861B57DF}" type="slidenum">
              <a:rPr lang="ar-IQ" smtClean="0"/>
              <a:t>‹#›</a:t>
            </a:fld>
            <a:endParaRPr lang="ar-IQ"/>
          </a:p>
        </p:txBody>
      </p:sp>
    </p:spTree>
    <p:extLst>
      <p:ext uri="{BB962C8B-B14F-4D97-AF65-F5344CB8AC3E}">
        <p14:creationId xmlns:p14="http://schemas.microsoft.com/office/powerpoint/2010/main" val="376186382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3" name="Date Placeholder 2"/>
          <p:cNvSpPr>
            <a:spLocks noGrp="1"/>
          </p:cNvSpPr>
          <p:nvPr>
            <p:ph type="dt" sz="half" idx="10"/>
          </p:nvPr>
        </p:nvSpPr>
        <p:spPr/>
        <p:txBody>
          <a:bodyPr/>
          <a:lstStyle/>
          <a:p>
            <a:fld id="{988FEAE3-310C-4322-BC0F-1F18B46F24AC}" type="datetimeFigureOut">
              <a:rPr lang="ar-IQ" smtClean="0"/>
              <a:t>01/05/1445</a:t>
            </a:fld>
            <a:endParaRPr lang="ar-IQ"/>
          </a:p>
        </p:txBody>
      </p:sp>
      <p:sp>
        <p:nvSpPr>
          <p:cNvPr id="4" name="Footer Placeholder 3"/>
          <p:cNvSpPr>
            <a:spLocks noGrp="1"/>
          </p:cNvSpPr>
          <p:nvPr>
            <p:ph type="ftr" sz="quarter" idx="11"/>
          </p:nvPr>
        </p:nvSpPr>
        <p:spPr/>
        <p:txBody>
          <a:bodyPr/>
          <a:lstStyle/>
          <a:p>
            <a:endParaRPr lang="ar-IQ"/>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B90AC08D-CD1C-4E42-91CF-3446861B57DF}" type="slidenum">
              <a:rPr lang="ar-IQ" smtClean="0"/>
              <a:t>‹#›</a:t>
            </a:fld>
            <a:endParaRPr lang="ar-IQ"/>
          </a:p>
        </p:txBody>
      </p:sp>
    </p:spTree>
    <p:extLst>
      <p:ext uri="{BB962C8B-B14F-4D97-AF65-F5344CB8AC3E}">
        <p14:creationId xmlns:p14="http://schemas.microsoft.com/office/powerpoint/2010/main" val="147004826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88FEAE3-310C-4322-BC0F-1F18B46F24AC}" type="datetimeFigureOut">
              <a:rPr lang="ar-IQ" smtClean="0"/>
              <a:t>01/05/1445</a:t>
            </a:fld>
            <a:endParaRPr lang="ar-IQ"/>
          </a:p>
        </p:txBody>
      </p:sp>
      <p:sp>
        <p:nvSpPr>
          <p:cNvPr id="3" name="Footer Placeholder 2"/>
          <p:cNvSpPr>
            <a:spLocks noGrp="1"/>
          </p:cNvSpPr>
          <p:nvPr>
            <p:ph type="ftr" sz="quarter" idx="11"/>
          </p:nvPr>
        </p:nvSpPr>
        <p:spPr/>
        <p:txBody>
          <a:bodyPr/>
          <a:lstStyle/>
          <a:p>
            <a:endParaRPr lang="ar-IQ"/>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B90AC08D-CD1C-4E42-91CF-3446861B57DF}" type="slidenum">
              <a:rPr lang="ar-IQ" smtClean="0"/>
              <a:t>‹#›</a:t>
            </a:fld>
            <a:endParaRPr lang="ar-IQ"/>
          </a:p>
        </p:txBody>
      </p:sp>
    </p:spTree>
    <p:extLst>
      <p:ext uri="{BB962C8B-B14F-4D97-AF65-F5344CB8AC3E}">
        <p14:creationId xmlns:p14="http://schemas.microsoft.com/office/powerpoint/2010/main" val="178745822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ar-SA" smtClean="0"/>
              <a:t>انقر لتحرير نمط العنوان الرئيسي</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Date Placeholder 4"/>
          <p:cNvSpPr>
            <a:spLocks noGrp="1"/>
          </p:cNvSpPr>
          <p:nvPr>
            <p:ph type="dt" sz="half" idx="10"/>
          </p:nvPr>
        </p:nvSpPr>
        <p:spPr/>
        <p:txBody>
          <a:bodyPr/>
          <a:lstStyle/>
          <a:p>
            <a:fld id="{988FEAE3-310C-4322-BC0F-1F18B46F24AC}" type="datetimeFigureOut">
              <a:rPr lang="ar-IQ" smtClean="0"/>
              <a:t>01/05/1445</a:t>
            </a:fld>
            <a:endParaRPr lang="ar-IQ"/>
          </a:p>
        </p:txBody>
      </p:sp>
      <p:sp>
        <p:nvSpPr>
          <p:cNvPr id="6" name="Footer Placeholder 5"/>
          <p:cNvSpPr>
            <a:spLocks noGrp="1"/>
          </p:cNvSpPr>
          <p:nvPr>
            <p:ph type="ftr" sz="quarter" idx="11"/>
          </p:nvPr>
        </p:nvSpPr>
        <p:spPr/>
        <p:txBody>
          <a:bodyPr/>
          <a:lstStyle/>
          <a:p>
            <a:endParaRPr lang="ar-IQ"/>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B90AC08D-CD1C-4E42-91CF-3446861B57DF}" type="slidenum">
              <a:rPr lang="ar-IQ" smtClean="0"/>
              <a:t>‹#›</a:t>
            </a:fld>
            <a:endParaRPr lang="ar-IQ"/>
          </a:p>
        </p:txBody>
      </p:sp>
    </p:spTree>
    <p:extLst>
      <p:ext uri="{BB962C8B-B14F-4D97-AF65-F5344CB8AC3E}">
        <p14:creationId xmlns:p14="http://schemas.microsoft.com/office/powerpoint/2010/main" val="364212591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ar-SA" smtClean="0"/>
              <a:t>انقر لتحرير نمط العنوان الرئيسي</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ar-SA" smtClean="0"/>
              <a:t>انقر فوق الأيقونة لإضافة صورة</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Date Placeholder 4"/>
          <p:cNvSpPr>
            <a:spLocks noGrp="1"/>
          </p:cNvSpPr>
          <p:nvPr>
            <p:ph type="dt" sz="half" idx="10"/>
          </p:nvPr>
        </p:nvSpPr>
        <p:spPr/>
        <p:txBody>
          <a:bodyPr/>
          <a:lstStyle/>
          <a:p>
            <a:fld id="{988FEAE3-310C-4322-BC0F-1F18B46F24AC}" type="datetimeFigureOut">
              <a:rPr lang="ar-IQ" smtClean="0"/>
              <a:t>01/05/1445</a:t>
            </a:fld>
            <a:endParaRPr lang="ar-IQ"/>
          </a:p>
        </p:txBody>
      </p:sp>
      <p:sp>
        <p:nvSpPr>
          <p:cNvPr id="6" name="Footer Placeholder 5"/>
          <p:cNvSpPr>
            <a:spLocks noGrp="1"/>
          </p:cNvSpPr>
          <p:nvPr>
            <p:ph type="ftr" sz="quarter" idx="11"/>
          </p:nvPr>
        </p:nvSpPr>
        <p:spPr/>
        <p:txBody>
          <a:bodyPr/>
          <a:lstStyle/>
          <a:p>
            <a:endParaRPr lang="ar-IQ"/>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90AC08D-CD1C-4E42-91CF-3446861B57DF}" type="slidenum">
              <a:rPr lang="ar-IQ" smtClean="0"/>
              <a:t>‹#›</a:t>
            </a:fld>
            <a:endParaRPr lang="ar-IQ"/>
          </a:p>
        </p:txBody>
      </p:sp>
    </p:spTree>
    <p:extLst>
      <p:ext uri="{BB962C8B-B14F-4D97-AF65-F5344CB8AC3E}">
        <p14:creationId xmlns:p14="http://schemas.microsoft.com/office/powerpoint/2010/main" val="416306585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988FEAE3-310C-4322-BC0F-1F18B46F24AC}" type="datetimeFigureOut">
              <a:rPr lang="ar-IQ" smtClean="0"/>
              <a:t>01/05/1445</a:t>
            </a:fld>
            <a:endParaRPr lang="ar-IQ"/>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ar-IQ"/>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B90AC08D-CD1C-4E42-91CF-3446861B57DF}" type="slidenum">
              <a:rPr lang="ar-IQ" smtClean="0"/>
              <a:t>‹#›</a:t>
            </a:fld>
            <a:endParaRPr lang="ar-IQ"/>
          </a:p>
        </p:txBody>
      </p:sp>
    </p:spTree>
    <p:extLst>
      <p:ext uri="{BB962C8B-B14F-4D97-AF65-F5344CB8AC3E}">
        <p14:creationId xmlns:p14="http://schemas.microsoft.com/office/powerpoint/2010/main" val="1392436305"/>
      </p:ext>
    </p:extLst>
  </p:cSld>
  <p:clrMap bg1="lt1" tx1="dk1" bg2="lt2" tx2="dk2" accent1="accent1" accent2="accent2" accent3="accent3" accent4="accent4" accent5="accent5" accent6="accent6" hlink="hlink" folHlink="folHlink"/>
  <p:sldLayoutIdLst>
    <p:sldLayoutId id="2147483886" r:id="rId1"/>
    <p:sldLayoutId id="2147483887" r:id="rId2"/>
    <p:sldLayoutId id="2147483888" r:id="rId3"/>
    <p:sldLayoutId id="2147483889" r:id="rId4"/>
    <p:sldLayoutId id="2147483890" r:id="rId5"/>
    <p:sldLayoutId id="2147483891" r:id="rId6"/>
    <p:sldLayoutId id="2147483892" r:id="rId7"/>
    <p:sldLayoutId id="2147483893" r:id="rId8"/>
    <p:sldLayoutId id="2147483894" r:id="rId9"/>
    <p:sldLayoutId id="2147483895" r:id="rId10"/>
    <p:sldLayoutId id="2147483896" r:id="rId11"/>
    <p:sldLayoutId id="2147483897" r:id="rId12"/>
    <p:sldLayoutId id="2147483898" r:id="rId13"/>
    <p:sldLayoutId id="2147483899" r:id="rId14"/>
    <p:sldLayoutId id="2147483900" r:id="rId15"/>
    <p:sldLayoutId id="2147483901" r:id="rId16"/>
  </p:sldLayoutIdLst>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txStyles>
    <p:titleStyle>
      <a:lvl1pPr algn="l" defTabSz="457200" rtl="1" eaLnBrk="1" latinLnBrk="0" hangingPunct="1">
        <a:spcBef>
          <a:spcPct val="0"/>
        </a:spcBef>
        <a:buNone/>
        <a:defRPr sz="3600" kern="1200">
          <a:solidFill>
            <a:schemeClr val="tx1">
              <a:lumMod val="85000"/>
              <a:lumOff val="15000"/>
            </a:schemeClr>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r" defTabSz="457200" rtl="1"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r" defTabSz="457200" rtl="1"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275314" y="373375"/>
            <a:ext cx="8911687" cy="1682552"/>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rmAutofit fontScale="90000"/>
          </a:bodyPr>
          <a:lstStyle/>
          <a:p>
            <a:pPr lvl="0" algn="r" defTabSz="914400" eaLnBrk="0" fontAlgn="base" hangingPunct="0">
              <a:spcAft>
                <a:spcPct val="0"/>
              </a:spcAft>
            </a:pPr>
            <a:r>
              <a:rPr lang="en-US" dirty="0" smtClean="0"/>
              <a:t/>
            </a:r>
            <a:br>
              <a:rPr lang="en-US" dirty="0" smtClean="0"/>
            </a:br>
            <a:r>
              <a:rPr lang="ar-IQ" sz="2200" b="1" dirty="0">
                <a:solidFill>
                  <a:schemeClr val="tx1"/>
                </a:solidFill>
                <a:latin typeface="Simplified Arabic" panose="02020603050405020304" pitchFamily="18" charset="-78"/>
                <a:ea typeface="Calibri" panose="020F0502020204030204" pitchFamily="34" charset="0"/>
                <a:cs typeface="Simplified Arabic" panose="02020603050405020304" pitchFamily="18" charset="-78"/>
              </a:rPr>
              <a:t> </a:t>
            </a:r>
            <a:r>
              <a:rPr lang="ar-IQ" sz="2700" b="1" dirty="0">
                <a:solidFill>
                  <a:schemeClr val="tx1"/>
                </a:solidFill>
                <a:latin typeface="Simplified Arabic" panose="02020603050405020304" pitchFamily="18" charset="-78"/>
                <a:ea typeface="Calibri" panose="020F0502020204030204" pitchFamily="34" charset="0"/>
                <a:cs typeface="Simplified Arabic" panose="02020603050405020304" pitchFamily="18" charset="-78"/>
              </a:rPr>
              <a:t>جامعة </a:t>
            </a:r>
            <a:r>
              <a:rPr lang="ar-IQ" sz="2700" b="1" dirty="0" smtClean="0">
                <a:solidFill>
                  <a:schemeClr val="tx1"/>
                </a:solidFill>
                <a:latin typeface="Simplified Arabic" panose="02020603050405020304" pitchFamily="18" charset="-78"/>
                <a:ea typeface="Calibri" panose="020F0502020204030204" pitchFamily="34" charset="0"/>
                <a:cs typeface="Simplified Arabic" panose="02020603050405020304" pitchFamily="18" charset="-78"/>
              </a:rPr>
              <a:t>الموصل</a:t>
            </a:r>
            <a:r>
              <a:rPr lang="en-US" sz="2700" dirty="0" smtClean="0">
                <a:solidFill>
                  <a:schemeClr val="tx1"/>
                </a:solidFill>
              </a:rPr>
              <a:t/>
            </a:r>
            <a:br>
              <a:rPr lang="en-US" sz="2700" dirty="0" smtClean="0">
                <a:solidFill>
                  <a:schemeClr val="tx1"/>
                </a:solidFill>
              </a:rPr>
            </a:br>
            <a:r>
              <a:rPr lang="ar-IQ" sz="2700" b="1" dirty="0" smtClean="0">
                <a:solidFill>
                  <a:schemeClr val="tx1"/>
                </a:solidFill>
                <a:latin typeface="Simplified Arabic" panose="02020603050405020304" pitchFamily="18" charset="-78"/>
                <a:ea typeface="Calibri" panose="020F0502020204030204" pitchFamily="34" charset="0"/>
                <a:cs typeface="Simplified Arabic" panose="02020603050405020304" pitchFamily="18" charset="-78"/>
              </a:rPr>
              <a:t> كلية </a:t>
            </a:r>
            <a:r>
              <a:rPr lang="ar-IQ" sz="2700" b="1" dirty="0">
                <a:solidFill>
                  <a:schemeClr val="tx1"/>
                </a:solidFill>
                <a:latin typeface="Simplified Arabic" panose="02020603050405020304" pitchFamily="18" charset="-78"/>
                <a:ea typeface="Calibri" panose="020F0502020204030204" pitchFamily="34" charset="0"/>
                <a:cs typeface="Simplified Arabic" panose="02020603050405020304" pitchFamily="18" charset="-78"/>
              </a:rPr>
              <a:t>التربية للعلوم الإنسانية</a:t>
            </a:r>
            <a:r>
              <a:rPr lang="en-US" sz="2700" dirty="0">
                <a:solidFill>
                  <a:schemeClr val="tx1"/>
                </a:solidFill>
              </a:rPr>
              <a:t/>
            </a:r>
            <a:br>
              <a:rPr lang="en-US" sz="2700" dirty="0">
                <a:solidFill>
                  <a:schemeClr val="tx1"/>
                </a:solidFill>
              </a:rPr>
            </a:br>
            <a:r>
              <a:rPr lang="ar-IQ" sz="2700" b="1" dirty="0" smtClean="0">
                <a:solidFill>
                  <a:schemeClr val="tx1"/>
                </a:solidFill>
                <a:latin typeface="Simplified Arabic" panose="02020603050405020304" pitchFamily="18" charset="-78"/>
                <a:ea typeface="Calibri" panose="020F0502020204030204" pitchFamily="34" charset="0"/>
                <a:cs typeface="Simplified Arabic" panose="02020603050405020304" pitchFamily="18" charset="-78"/>
              </a:rPr>
              <a:t> </a:t>
            </a:r>
            <a:r>
              <a:rPr lang="ar-IQ" sz="2700" b="1" dirty="0">
                <a:solidFill>
                  <a:schemeClr val="tx1"/>
                </a:solidFill>
                <a:latin typeface="Simplified Arabic" panose="02020603050405020304" pitchFamily="18" charset="-78"/>
                <a:ea typeface="Calibri" panose="020F0502020204030204" pitchFamily="34" charset="0"/>
                <a:cs typeface="Simplified Arabic" panose="02020603050405020304" pitchFamily="18" charset="-78"/>
              </a:rPr>
              <a:t>قسم علوم </a:t>
            </a:r>
            <a:r>
              <a:rPr lang="ar-IQ" sz="2700" b="1" dirty="0" smtClean="0">
                <a:solidFill>
                  <a:schemeClr val="tx1"/>
                </a:solidFill>
                <a:latin typeface="Simplified Arabic" panose="02020603050405020304" pitchFamily="18" charset="-78"/>
                <a:ea typeface="Calibri" panose="020F0502020204030204" pitchFamily="34" charset="0"/>
                <a:cs typeface="Simplified Arabic" panose="02020603050405020304" pitchFamily="18" charset="-78"/>
              </a:rPr>
              <a:t>القرآن والتربية الاسلامية</a:t>
            </a:r>
            <a:endParaRPr lang="ar-IQ" sz="2700" dirty="0">
              <a:solidFill>
                <a:schemeClr val="tx1"/>
              </a:solidFill>
            </a:endParaRPr>
          </a:p>
        </p:txBody>
      </p:sp>
      <p:sp>
        <p:nvSpPr>
          <p:cNvPr id="8" name="عنوان فرعي 2"/>
          <p:cNvSpPr txBox="1">
            <a:spLocks/>
          </p:cNvSpPr>
          <p:nvPr/>
        </p:nvSpPr>
        <p:spPr>
          <a:xfrm>
            <a:off x="2275314" y="2405418"/>
            <a:ext cx="8915399" cy="277116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vert="horz" lIns="91440" tIns="45720" rIns="91440" bIns="45720" rtlCol="0" anchor="t">
            <a:normAutofit/>
          </a:bodyPr>
          <a:lstStyle>
            <a:lvl1pPr marL="0" indent="0" algn="l" defTabSz="457200" rtl="1" eaLnBrk="1" latinLnBrk="0" hangingPunct="1">
              <a:spcBef>
                <a:spcPts val="1000"/>
              </a:spcBef>
              <a:spcAft>
                <a:spcPts val="0"/>
              </a:spcAft>
              <a:buClr>
                <a:schemeClr val="accent1"/>
              </a:buClr>
              <a:buFont typeface="Wingdings 3" charset="2"/>
              <a:buNone/>
              <a:defRPr sz="1800" kern="1200">
                <a:solidFill>
                  <a:schemeClr val="tx1">
                    <a:lumMod val="65000"/>
                    <a:lumOff val="35000"/>
                  </a:schemeClr>
                </a:solidFill>
                <a:latin typeface="+mn-lt"/>
                <a:ea typeface="+mn-ea"/>
                <a:cs typeface="+mn-cs"/>
              </a:defRPr>
            </a:lvl1pPr>
            <a:lvl2pPr marL="457200" indent="0" algn="ctr" defTabSz="457200" rtl="1" eaLnBrk="1" latinLnBrk="0" hangingPunct="1">
              <a:spcBef>
                <a:spcPts val="1000"/>
              </a:spcBef>
              <a:spcAft>
                <a:spcPts val="0"/>
              </a:spcAft>
              <a:buClr>
                <a:schemeClr val="accent1"/>
              </a:buClr>
              <a:buFont typeface="Wingdings 3" charset="2"/>
              <a:buNone/>
              <a:defRPr sz="1600" kern="1200">
                <a:solidFill>
                  <a:schemeClr val="tx1">
                    <a:tint val="75000"/>
                  </a:schemeClr>
                </a:solidFill>
                <a:latin typeface="+mn-lt"/>
                <a:ea typeface="+mn-ea"/>
                <a:cs typeface="+mn-cs"/>
              </a:defRPr>
            </a:lvl2pPr>
            <a:lvl3pPr marL="914400" indent="0" algn="ctr" defTabSz="457200" rtl="1" eaLnBrk="1" latinLnBrk="0" hangingPunct="1">
              <a:spcBef>
                <a:spcPts val="1000"/>
              </a:spcBef>
              <a:spcAft>
                <a:spcPts val="0"/>
              </a:spcAft>
              <a:buClr>
                <a:schemeClr val="accent1"/>
              </a:buClr>
              <a:buFont typeface="Wingdings 3" charset="2"/>
              <a:buNone/>
              <a:defRPr sz="1400" kern="1200">
                <a:solidFill>
                  <a:schemeClr val="tx1">
                    <a:tint val="75000"/>
                  </a:schemeClr>
                </a:solidFill>
                <a:latin typeface="+mn-lt"/>
                <a:ea typeface="+mn-ea"/>
                <a:cs typeface="+mn-cs"/>
              </a:defRPr>
            </a:lvl3pPr>
            <a:lvl4pPr marL="1371600" indent="0" algn="ctr" defTabSz="457200" rtl="1"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4pPr>
            <a:lvl5pPr marL="1828800" indent="0" algn="ctr" defTabSz="457200" rtl="1"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5pPr>
            <a:lvl6pPr marL="2286000" indent="0" algn="ctr" defTabSz="457200" rtl="1"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6pPr>
            <a:lvl7pPr marL="2743200" indent="0" algn="ctr" defTabSz="457200" rtl="1"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7pPr>
            <a:lvl8pPr marL="3200400" indent="0" algn="ctr" defTabSz="457200" rtl="1"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8pPr>
            <a:lvl9pPr marL="3657600" indent="0" algn="ctr" defTabSz="457200" rtl="1"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9pPr>
          </a:lstStyle>
          <a:p>
            <a:endParaRPr lang="ar-IQ" sz="2000" b="1" spc="50" dirty="0">
              <a:ln w="9525" cmpd="sng">
                <a:solidFill>
                  <a:schemeClr val="accent1"/>
                </a:solidFill>
                <a:prstDash val="solid"/>
              </a:ln>
              <a:solidFill>
                <a:srgbClr val="70AD47">
                  <a:tint val="1000"/>
                </a:srgbClr>
              </a:solidFill>
              <a:effectLst>
                <a:glow rad="38100">
                  <a:schemeClr val="accent1">
                    <a:alpha val="40000"/>
                  </a:schemeClr>
                </a:glow>
              </a:effectLst>
            </a:endParaRPr>
          </a:p>
        </p:txBody>
      </p:sp>
      <p:sp>
        <p:nvSpPr>
          <p:cNvPr id="9" name="Rectangle 2"/>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IQ"/>
          </a:p>
        </p:txBody>
      </p:sp>
      <p:sp>
        <p:nvSpPr>
          <p:cNvPr id="11" name="Rectangle 4"/>
          <p:cNvSpPr>
            <a:spLocks noChangeArrowheads="1"/>
          </p:cNvSpPr>
          <p:nvPr/>
        </p:nvSpPr>
        <p:spPr bwMode="auto">
          <a:xfrm>
            <a:off x="1160878" y="1333773"/>
            <a:ext cx="10925908" cy="5940088"/>
          </a:xfrm>
          <a:prstGeom prst="rect">
            <a:avLst/>
          </a:prstGeom>
          <a:noFill/>
          <a:ln>
            <a:noFill/>
          </a:ln>
          <a:effectLst>
            <a:outerShdw blurRad="190500" dist="228600" dir="2700000" algn="ctr">
              <a:srgbClr val="000000">
                <a:alpha val="30000"/>
              </a:srgbClr>
            </a:outerShdw>
            <a:reflection blurRad="6350" stA="50000" endA="300" endPos="55000" dir="5400000" sy="-100000" algn="bl" rotWithShape="0"/>
          </a:effectLst>
          <a:scene3d>
            <a:camera prst="orthographicFront">
              <a:rot lat="0" lon="0" rev="0"/>
            </a:camera>
            <a:lightRig rig="glow" dir="t">
              <a:rot lat="0" lon="0" rev="4800000"/>
            </a:lightRig>
          </a:scene3d>
          <a:sp3d prstMaterial="matte">
            <a:bevelT w="127000" h="63500"/>
          </a:sp3d>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spAutoFit/>
            <a:scene3d>
              <a:camera prst="orthographicFront"/>
              <a:lightRig rig="harsh" dir="t"/>
            </a:scene3d>
            <a:sp3d extrusionH="57150" prstMaterial="matte">
              <a:bevelT w="63500" h="12700" prst="angle"/>
              <a:contourClr>
                <a:schemeClr val="bg1">
                  <a:lumMod val="65000"/>
                </a:schemeClr>
              </a:contourClr>
            </a:sp3d>
          </a:bodyPr>
          <a:lstStyle/>
          <a:p>
            <a:pPr marL="0" marR="0" lvl="0" indent="0" algn="ctr" defTabSz="914400" rtl="0" eaLnBrk="0" fontAlgn="base" latinLnBrk="0" hangingPunct="0">
              <a:lnSpc>
                <a:spcPct val="100000"/>
              </a:lnSpc>
              <a:spcBef>
                <a:spcPct val="0"/>
              </a:spcBef>
              <a:spcAft>
                <a:spcPct val="0"/>
              </a:spcAft>
              <a:buClrTx/>
              <a:buSzTx/>
              <a:buFontTx/>
              <a:buNone/>
              <a:tabLst/>
            </a:pPr>
            <a:r>
              <a:rPr lang="ar-IQ" sz="2000" b="1" dirty="0" smtClean="0">
                <a:ln/>
                <a:solidFill>
                  <a:schemeClr val="accent3"/>
                </a:solidFill>
                <a:latin typeface="Arial" panose="020B0604020202020204" pitchFamily="34" charset="0"/>
              </a:rPr>
              <a:t>   مادة أسس التربية</a:t>
            </a:r>
            <a:endParaRPr lang="ar-IQ" sz="2000" b="1" dirty="0">
              <a:ln/>
              <a:solidFill>
                <a:schemeClr val="accent3"/>
              </a:solidFill>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lang="ar-IQ" sz="2000" b="1" dirty="0" smtClean="0">
                <a:ln/>
                <a:solidFill>
                  <a:schemeClr val="accent3"/>
                </a:solidFill>
                <a:latin typeface="Arial" panose="020B0604020202020204" pitchFamily="34" charset="0"/>
              </a:rPr>
              <a:t>    المحاضرة الأولى </a:t>
            </a:r>
          </a:p>
          <a:p>
            <a:pPr marL="0" marR="0" lvl="0" indent="0" algn="ctr" defTabSz="914400" rtl="0" eaLnBrk="0" fontAlgn="base" latinLnBrk="0" hangingPunct="0">
              <a:lnSpc>
                <a:spcPct val="100000"/>
              </a:lnSpc>
              <a:spcBef>
                <a:spcPct val="0"/>
              </a:spcBef>
              <a:spcAft>
                <a:spcPct val="0"/>
              </a:spcAft>
              <a:buClrTx/>
              <a:buSzTx/>
              <a:buFontTx/>
              <a:buNone/>
              <a:tabLst/>
            </a:pPr>
            <a:r>
              <a:rPr lang="ar-IQ" sz="2000" b="1" dirty="0" smtClean="0">
                <a:ln/>
                <a:solidFill>
                  <a:schemeClr val="accent3"/>
                </a:solidFill>
                <a:latin typeface="Arial" panose="020B0604020202020204" pitchFamily="34" charset="0"/>
              </a:rPr>
              <a:t>بسم الله والحمد لله والصلاة والسلام على رسول الله</a:t>
            </a:r>
          </a:p>
          <a:p>
            <a:pPr marL="0" marR="0" lvl="0" indent="0" defTabSz="914400" rtl="0" eaLnBrk="0" fontAlgn="base" latinLnBrk="0" hangingPunct="0">
              <a:lnSpc>
                <a:spcPct val="100000"/>
              </a:lnSpc>
              <a:spcBef>
                <a:spcPct val="0"/>
              </a:spcBef>
              <a:spcAft>
                <a:spcPct val="0"/>
              </a:spcAft>
              <a:buClrTx/>
              <a:buSzTx/>
              <a:buFontTx/>
              <a:buNone/>
              <a:tabLst/>
            </a:pPr>
            <a:endParaRPr lang="ar-IQ" b="1" dirty="0">
              <a:ln/>
              <a:solidFill>
                <a:schemeClr val="accent3"/>
              </a:solidFill>
              <a:latin typeface="Arial" panose="020B0604020202020204" pitchFamily="34" charset="0"/>
            </a:endParaRPr>
          </a:p>
          <a:p>
            <a:pPr algn="ctr" rtl="0" eaLnBrk="0" fontAlgn="base" hangingPunct="0">
              <a:spcBef>
                <a:spcPct val="0"/>
              </a:spcBef>
              <a:spcAft>
                <a:spcPct val="0"/>
              </a:spcAft>
            </a:pPr>
            <a:r>
              <a:rPr lang="ar-IQ" sz="3200"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rPr>
              <a:t>التربية مفهومها </a:t>
            </a:r>
            <a:r>
              <a:rPr lang="ar-IQ" sz="3200" b="1" i="1" dirty="0" smtClean="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rPr>
              <a:t>وضرورتها</a:t>
            </a:r>
            <a:endParaRPr lang="ar-IQ" dirty="0"/>
          </a:p>
          <a:p>
            <a:pPr rtl="0" eaLnBrk="0" fontAlgn="base" hangingPunct="0">
              <a:spcBef>
                <a:spcPct val="0"/>
              </a:spcBef>
              <a:spcAft>
                <a:spcPct val="0"/>
              </a:spcAft>
            </a:pPr>
            <a:endParaRPr lang="ar-IQ" b="1" dirty="0">
              <a:ln/>
              <a:solidFill>
                <a:schemeClr val="accent3"/>
              </a:solidFill>
              <a:latin typeface="Arial" panose="020B0604020202020204" pitchFamily="34" charset="0"/>
            </a:endParaRPr>
          </a:p>
          <a:p>
            <a:pPr marL="0" marR="0" lvl="0" indent="0" defTabSz="914400" rtl="0" eaLnBrk="0" fontAlgn="base" latinLnBrk="0" hangingPunct="0">
              <a:lnSpc>
                <a:spcPct val="100000"/>
              </a:lnSpc>
              <a:spcBef>
                <a:spcPct val="0"/>
              </a:spcBef>
              <a:spcAft>
                <a:spcPct val="0"/>
              </a:spcAft>
              <a:buClrTx/>
              <a:buSzTx/>
              <a:buFontTx/>
              <a:buNone/>
              <a:tabLst/>
            </a:pPr>
            <a:r>
              <a:rPr lang="ar-IQ" b="1" dirty="0" smtClean="0">
                <a:ln/>
                <a:solidFill>
                  <a:schemeClr val="accent3"/>
                </a:solidFill>
                <a:latin typeface="Arial" panose="020B0604020202020204" pitchFamily="34" charset="0"/>
              </a:rPr>
              <a:t>تعريف التربية لغة </a:t>
            </a:r>
          </a:p>
          <a:p>
            <a:pPr lvl="0" rtl="0" eaLnBrk="0" fontAlgn="base" hangingPunct="0">
              <a:spcBef>
                <a:spcPct val="0"/>
              </a:spcBef>
              <a:spcAft>
                <a:spcPct val="0"/>
              </a:spcAft>
            </a:pPr>
            <a:r>
              <a:rPr lang="ar-IQ" sz="2000" b="1" dirty="0"/>
              <a:t>كلمة التربية لها ثلاثة أصول لغوية</a:t>
            </a:r>
            <a:r>
              <a:rPr lang="ar-IQ" sz="2000" dirty="0"/>
              <a:t> </a:t>
            </a:r>
            <a:endParaRPr lang="en-US" sz="2000" dirty="0" smtClean="0"/>
          </a:p>
          <a:p>
            <a:pPr lvl="0" rtl="0" eaLnBrk="0" fontAlgn="base" hangingPunct="0">
              <a:spcBef>
                <a:spcPct val="0"/>
              </a:spcBef>
              <a:spcAft>
                <a:spcPct val="0"/>
              </a:spcAft>
            </a:pPr>
            <a:r>
              <a:rPr lang="ar-IQ" sz="2000" dirty="0" smtClean="0"/>
              <a:t>الأول : ربا يربو بمعنى زاد ونما : قال تعالى : فإذا أنزلنا عليها الماء اهتزت وربت </a:t>
            </a:r>
            <a:endParaRPr lang="en-US" sz="2000" dirty="0" smtClean="0"/>
          </a:p>
          <a:p>
            <a:pPr lvl="0" rtl="0" eaLnBrk="0" fontAlgn="base" hangingPunct="0">
              <a:spcBef>
                <a:spcPct val="0"/>
              </a:spcBef>
              <a:spcAft>
                <a:spcPct val="0"/>
              </a:spcAft>
            </a:pPr>
            <a:r>
              <a:rPr lang="ar-IQ" sz="2000" dirty="0" smtClean="0"/>
              <a:t>الثاني </a:t>
            </a:r>
            <a:r>
              <a:rPr lang="ar-IQ" sz="2000" dirty="0"/>
              <a:t>: رَبِىَ يربى ومعناها نشأ </a:t>
            </a:r>
            <a:r>
              <a:rPr lang="ar-IQ" sz="2000" dirty="0" smtClean="0"/>
              <a:t>وترعرع : قال تعالى : يمحق الله الربا ويربي الصدقات </a:t>
            </a:r>
            <a:endParaRPr lang="en-US" sz="2000" dirty="0" smtClean="0"/>
          </a:p>
          <a:p>
            <a:pPr lvl="0" rtl="0" eaLnBrk="0" fontAlgn="base" hangingPunct="0">
              <a:spcBef>
                <a:spcPct val="0"/>
              </a:spcBef>
              <a:spcAft>
                <a:spcPct val="0"/>
              </a:spcAft>
            </a:pPr>
            <a:r>
              <a:rPr lang="ar-IQ" sz="2000" dirty="0"/>
              <a:t>الثالث : ربَّ يرُبُّ بوزن مدّ يمدّ بمعنى أصلحه وتولى أمره وقام عليه </a:t>
            </a:r>
            <a:r>
              <a:rPr lang="ar-IQ" sz="2000" dirty="0" smtClean="0"/>
              <a:t>ورعاه : قال تعالى : قال ألم نربك فينا وليدا </a:t>
            </a:r>
          </a:p>
          <a:p>
            <a:pPr lvl="0" rtl="0" eaLnBrk="0" fontAlgn="base" hangingPunct="0">
              <a:spcBef>
                <a:spcPct val="0"/>
              </a:spcBef>
              <a:spcAft>
                <a:spcPct val="0"/>
              </a:spcAft>
            </a:pPr>
            <a:r>
              <a:rPr lang="ar-IQ" sz="2000" b="1" dirty="0"/>
              <a:t> أما معناها الاصطلاحي</a:t>
            </a:r>
            <a:r>
              <a:rPr lang="ar-IQ" sz="2000" dirty="0"/>
              <a:t> فالتربية بالمعنى الحديث " أنها عملية تضم الأفعال والتأثيرات المختلفة التي تستهدف نمو الفرد في جميع جوانب شخصيته وتسير به نحو كمال وظائفه عن طريق التكيف مع بيئته ، وما تحتاجه هذه الوظائف من أنماط وسلوك وقدرات .</a:t>
            </a:r>
            <a:r>
              <a:rPr lang="ar-IQ" sz="2000" dirty="0" smtClean="0"/>
              <a:t> </a:t>
            </a:r>
            <a:r>
              <a:rPr kumimoji="0" lang="en-US" sz="1800" b="1" i="0" u="none" strike="noStrike" normalizeH="0" baseline="0" dirty="0" smtClean="0">
                <a:ln/>
                <a:solidFill>
                  <a:schemeClr val="accent3"/>
                </a:solidFill>
                <a:latin typeface="Arial" panose="020B0604020202020204" pitchFamily="34" charset="0"/>
              </a:rPr>
              <a:t/>
            </a:r>
            <a:br>
              <a:rPr kumimoji="0" lang="en-US" sz="1800" b="1" i="0" u="none" strike="noStrike" normalizeH="0" baseline="0" dirty="0" smtClean="0">
                <a:ln/>
                <a:solidFill>
                  <a:schemeClr val="accent3"/>
                </a:solidFill>
                <a:latin typeface="Arial" panose="020B0604020202020204" pitchFamily="34" charset="0"/>
              </a:rPr>
            </a:br>
            <a:endParaRPr kumimoji="0" lang="en-US" sz="5400" b="1" i="0" u="none" strike="noStrike" normalizeH="0" baseline="0" dirty="0" smtClean="0">
              <a:ln/>
              <a:solidFill>
                <a:schemeClr val="accent3"/>
              </a:solidFill>
              <a:latin typeface="Arial" panose="020B0604020202020204" pitchFamily="34" charset="0"/>
            </a:endParaRPr>
          </a:p>
          <a:p>
            <a:pPr marL="0" marR="0" lvl="0" indent="0" algn="ctr" defTabSz="914400" rtl="1" eaLnBrk="0" fontAlgn="base" latinLnBrk="0" hangingPunct="0">
              <a:lnSpc>
                <a:spcPct val="100000"/>
              </a:lnSpc>
              <a:spcBef>
                <a:spcPct val="0"/>
              </a:spcBef>
              <a:spcAft>
                <a:spcPct val="0"/>
              </a:spcAft>
              <a:buClrTx/>
              <a:buSzTx/>
              <a:buFontTx/>
              <a:buNone/>
              <a:tabLst/>
            </a:pPr>
            <a:endParaRPr kumimoji="0" lang="en-US" sz="1600" b="1" i="0" u="none" strike="noStrike" normalizeH="0" baseline="0" dirty="0" smtClean="0">
              <a:ln/>
              <a:solidFill>
                <a:schemeClr val="accent3"/>
              </a:solidFill>
            </a:endParaRPr>
          </a:p>
        </p:txBody>
      </p:sp>
      <p:sp>
        <p:nvSpPr>
          <p:cNvPr id="5" name="شكل بيضاوي 4"/>
          <p:cNvSpPr/>
          <p:nvPr/>
        </p:nvSpPr>
        <p:spPr>
          <a:xfrm>
            <a:off x="2483893" y="489656"/>
            <a:ext cx="1801503" cy="1707633"/>
          </a:xfrm>
          <a:prstGeom prst="ellipse">
            <a:avLst/>
          </a:prstGeom>
          <a:blipFill dpi="0" rotWithShape="1">
            <a:blip r:embed="rId2" cstate="print">
              <a:extLst>
                <a:ext uri="{28A0092B-C50C-407E-A947-70E740481C1C}">
                  <a14:useLocalDpi xmlns:a14="http://schemas.microsoft.com/office/drawing/2010/main" val="0"/>
                </a:ext>
              </a:extLst>
            </a:blip>
            <a:srcRect/>
            <a:stretch>
              <a:fillRect/>
            </a:stretch>
          </a:blipFill>
          <a:ln>
            <a:noFill/>
          </a:ln>
          <a:effectLst>
            <a:glow rad="63500">
              <a:schemeClr val="accent1">
                <a:satMod val="175000"/>
                <a:alpha val="40000"/>
              </a:schemeClr>
            </a:glow>
            <a:outerShdw blurRad="184150" dist="241300" dir="11520000" sx="110000" sy="110000" algn="ctr">
              <a:srgbClr val="000000">
                <a:alpha val="18000"/>
              </a:srgbClr>
            </a:outerShdw>
          </a:effectLst>
          <a:scene3d>
            <a:camera prst="orthographicFront"/>
            <a:lightRig rig="flood" dir="t">
              <a:rot lat="0" lon="0" rev="13800000"/>
            </a:lightRig>
          </a:scene3d>
          <a:sp3d extrusionH="107950" prstMaterial="plastic">
            <a:bevelT w="82550" h="63500" prst="divot"/>
            <a:bevelB/>
          </a:sp3d>
        </p:spPr>
        <p:style>
          <a:lnRef idx="2">
            <a:schemeClr val="accent6"/>
          </a:lnRef>
          <a:fillRef idx="1">
            <a:schemeClr val="lt1"/>
          </a:fillRef>
          <a:effectRef idx="0">
            <a:schemeClr val="accent6"/>
          </a:effectRef>
          <a:fontRef idx="minor">
            <a:schemeClr val="dk1"/>
          </a:fontRef>
        </p:style>
        <p:txBody>
          <a:bodyPr rtlCol="1" anchor="ctr"/>
          <a:lstStyle/>
          <a:p>
            <a:pPr algn="ctr"/>
            <a:endParaRPr lang="ar-IQ"/>
          </a:p>
        </p:txBody>
      </p:sp>
    </p:spTree>
    <p:extLst>
      <p:ext uri="{BB962C8B-B14F-4D97-AF65-F5344CB8AC3E}">
        <p14:creationId xmlns:p14="http://schemas.microsoft.com/office/powerpoint/2010/main" val="303205636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fill="hold" grpId="0" nodeType="afterEffect" nodePh="1">
                                  <p:stCondLst>
                                    <p:cond delay="0"/>
                                  </p:stCondLst>
                                  <p:endCondLst>
                                    <p:cond evt="begin" delay="0">
                                      <p:tn val="5"/>
                                    </p:cond>
                                  </p:endCondLst>
                                  <p:childTnLst>
                                    <p:animRot by="21600000">
                                      <p:cBhvr>
                                        <p:cTn id="6" dur="5000" fill="hold"/>
                                        <p:tgtEl>
                                          <p:spTgt spid="8">
                                            <p:txEl>
                                              <p:pRg st="0" end="0"/>
                                            </p:txEl>
                                          </p:spTgt>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15000" fill="hold"/>
                                        <p:tgtEl>
                                          <p:spTgt spid="2"/>
                                        </p:tgtEl>
                                        <p:attrNameLst>
                                          <p:attrName>ppt_x</p:attrName>
                                        </p:attrNameLst>
                                      </p:cBhvr>
                                      <p:tavLst>
                                        <p:tav tm="0">
                                          <p:val>
                                            <p:strVal val="#ppt_x"/>
                                          </p:val>
                                        </p:tav>
                                        <p:tav tm="100000">
                                          <p:val>
                                            <p:strVal val="#ppt_x"/>
                                          </p:val>
                                        </p:tav>
                                      </p:tavLst>
                                    </p:anim>
                                    <p:anim calcmode="lin" valueType="num">
                                      <p:cBhvr additive="base">
                                        <p:cTn id="12" dur="15000" fill="hold"/>
                                        <p:tgtEl>
                                          <p:spTgt spid="2"/>
                                        </p:tgtEl>
                                        <p:attrNameLst>
                                          <p:attrName>ppt_y</p:attrName>
                                        </p:attrNameLst>
                                      </p:cBhvr>
                                      <p:tavLst>
                                        <p:tav tm="0">
                                          <p:val>
                                            <p:strVal val="1+#ppt_h/2"/>
                                          </p:val>
                                        </p:tav>
                                        <p:tav tm="100000">
                                          <p:val>
                                            <p:strVal val="#ppt_y"/>
                                          </p:val>
                                        </p:tav>
                                      </p:tavLst>
                                    </p:anim>
                                  </p:childTnLst>
                                </p:cTn>
                              </p:par>
                            </p:childTnLst>
                          </p:cTn>
                        </p:par>
                        <p:par>
                          <p:cTn id="13" fill="hold">
                            <p:stCondLst>
                              <p:cond delay="15000"/>
                            </p:stCondLst>
                            <p:childTnLst>
                              <p:par>
                                <p:cTn id="14" presetID="2" presetClass="entr" presetSubtype="4" fill="hold" grpId="0" nodeType="afterEffect">
                                  <p:stCondLst>
                                    <p:cond delay="0"/>
                                  </p:stCondLst>
                                  <p:childTnLst>
                                    <p:set>
                                      <p:cBhvr>
                                        <p:cTn id="15" dur="1" fill="hold">
                                          <p:stCondLst>
                                            <p:cond delay="0"/>
                                          </p:stCondLst>
                                        </p:cTn>
                                        <p:tgtEl>
                                          <p:spTgt spid="11"/>
                                        </p:tgtEl>
                                        <p:attrNameLst>
                                          <p:attrName>style.visibility</p:attrName>
                                        </p:attrNameLst>
                                      </p:cBhvr>
                                      <p:to>
                                        <p:strVal val="visible"/>
                                      </p:to>
                                    </p:set>
                                    <p:anim calcmode="lin" valueType="num">
                                      <p:cBhvr additive="base">
                                        <p:cTn id="16" dur="10000" fill="hold"/>
                                        <p:tgtEl>
                                          <p:spTgt spid="11"/>
                                        </p:tgtEl>
                                        <p:attrNameLst>
                                          <p:attrName>ppt_x</p:attrName>
                                        </p:attrNameLst>
                                      </p:cBhvr>
                                      <p:tavLst>
                                        <p:tav tm="0">
                                          <p:val>
                                            <p:strVal val="#ppt_x"/>
                                          </p:val>
                                        </p:tav>
                                        <p:tav tm="100000">
                                          <p:val>
                                            <p:strVal val="#ppt_x"/>
                                          </p:val>
                                        </p:tav>
                                      </p:tavLst>
                                    </p:anim>
                                    <p:anim calcmode="lin" valueType="num">
                                      <p:cBhvr additive="base">
                                        <p:cTn id="17" dur="100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wipe(down)">
                                      <p:cBhvr>
                                        <p:cTn id="22" dur="10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8" grpId="0" build="p"/>
      <p:bldP spid="11" grpId="0"/>
      <p:bldP spid="5"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صورة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11992" y="2356476"/>
            <a:ext cx="6151727" cy="3359166"/>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Tree>
    <p:extLst>
      <p:ext uri="{BB962C8B-B14F-4D97-AF65-F5344CB8AC3E}">
        <p14:creationId xmlns:p14="http://schemas.microsoft.com/office/powerpoint/2010/main" val="67806402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0"/>
                                        <p:tgtEl>
                                          <p:spTgt spid="4"/>
                                        </p:tgtEl>
                                      </p:cBhvr>
                                    </p:animEffect>
                                    <p:anim calcmode="lin" valueType="num">
                                      <p:cBhvr>
                                        <p:cTn id="8" dur="5000" fill="hold"/>
                                        <p:tgtEl>
                                          <p:spTgt spid="4"/>
                                        </p:tgtEl>
                                        <p:attrNameLst>
                                          <p:attrName>ppt_x</p:attrName>
                                        </p:attrNameLst>
                                      </p:cBhvr>
                                      <p:tavLst>
                                        <p:tav tm="0">
                                          <p:val>
                                            <p:strVal val="#ppt_x"/>
                                          </p:val>
                                        </p:tav>
                                        <p:tav tm="100000">
                                          <p:val>
                                            <p:strVal val="#ppt_x"/>
                                          </p:val>
                                        </p:tav>
                                      </p:tavLst>
                                    </p:anim>
                                    <p:anim calcmode="lin" valueType="num">
                                      <p:cBhvr>
                                        <p:cTn id="9" dur="5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842449" y="624110"/>
            <a:ext cx="9662164" cy="1031818"/>
          </a:xfrm>
        </p:spPr>
        <p:txBody>
          <a:bodyPr>
            <a:normAutofit fontScale="90000"/>
          </a:bodyPr>
          <a:lstStyle/>
          <a:p>
            <a:pPr algn="ctr"/>
            <a:r>
              <a:rPr lang="ar-IQ" sz="4000"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كيف ينظر إلى التربية</a:t>
            </a:r>
            <a:r>
              <a:rPr lang="ar-IQ" sz="4000" b="1" i="1" dirty="0" smtClean="0"/>
              <a:t/>
            </a:r>
            <a:br>
              <a:rPr lang="ar-IQ" sz="4000" b="1" i="1" dirty="0" smtClean="0"/>
            </a:br>
            <a:r>
              <a:rPr lang="en-US" sz="2000" dirty="0" smtClean="0"/>
              <a:t/>
            </a:r>
            <a:br>
              <a:rPr lang="en-US" sz="2000" dirty="0" smtClean="0"/>
            </a:br>
            <a:endParaRPr lang="ar-IQ" sz="2000" dirty="0"/>
          </a:p>
        </p:txBody>
      </p:sp>
      <p:sp>
        <p:nvSpPr>
          <p:cNvPr id="3" name="عنصر نائب للمحتوى 2"/>
          <p:cNvSpPr>
            <a:spLocks noGrp="1"/>
          </p:cNvSpPr>
          <p:nvPr>
            <p:ph idx="1"/>
          </p:nvPr>
        </p:nvSpPr>
        <p:spPr>
          <a:xfrm>
            <a:off x="2333767" y="1655928"/>
            <a:ext cx="9170845" cy="4840405"/>
          </a:xfrm>
          <a:ln>
            <a:noFill/>
          </a:ln>
          <a:effectLst>
            <a:outerShdw blurRad="149987" dist="250190" dir="8460000" algn="ctr">
              <a:srgbClr val="000000">
                <a:alpha val="28000"/>
              </a:srgbClr>
            </a:outerShdw>
          </a:effectLst>
        </p:spPr>
        <p:txBody>
          <a:bodyPr>
            <a:normAutofit fontScale="55000" lnSpcReduction="20000"/>
          </a:bodyPr>
          <a:lstStyle/>
          <a:p>
            <a:pPr marL="0" indent="0">
              <a:buNone/>
            </a:pPr>
            <a:endParaRPr lang="ar-IQ" sz="5100" b="1" i="1" dirty="0" smtClean="0">
              <a:ln w="9525">
                <a:solidFill>
                  <a:schemeClr val="bg1"/>
                </a:solidFill>
                <a:prstDash val="solid"/>
              </a:ln>
              <a:solidFill>
                <a:schemeClr val="tx1"/>
              </a:solidFill>
              <a:effectLst>
                <a:outerShdw blurRad="12700" dist="38100" dir="2700000" algn="tl" rotWithShape="0">
                  <a:schemeClr val="bg1">
                    <a:lumMod val="50000"/>
                  </a:schemeClr>
                </a:outerShdw>
              </a:effectLst>
            </a:endParaRPr>
          </a:p>
          <a:p>
            <a:r>
              <a:rPr lang="ar-IQ" sz="2900" b="1"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r>
            <a:br>
              <a:rPr lang="ar-IQ" sz="2900" b="1"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br>
            <a:r>
              <a:rPr lang="ar-IQ" sz="3600" dirty="0"/>
              <a:t> ينظر الى التربية في عالمنا المعاصر بوصفها إحدى أهم الوسائل التي تعتمدها المجتمعات في عمليات البناء والارتقاء الحضاري من خلال اعداد المواطنين إعدادا شموليا في جوانب شخصياتهم المختلفة الذي سيكون لهم الدور الفاعل في إحداث التنمية الاقتصادية والاجتماعية والاقتصادية والثقافية الشاملة.</a:t>
            </a:r>
            <a:endParaRPr lang="en-US" sz="3600" dirty="0"/>
          </a:p>
          <a:p>
            <a:r>
              <a:rPr lang="ar-IQ" sz="3600" dirty="0"/>
              <a:t>   فالتربية عملية مستمرة هدفها الرئيسي بناء الشخصية الإنسانية بناء يتفق والتطورات الحاصلة في مسيرة المجتمع ، ولم تعد مهمتها مقتصرة على المؤسسات التربوية النظامية فحسب بل أضحت من مسؤوليات المجتمع كافة</a:t>
            </a:r>
            <a:r>
              <a:rPr lang="ar-IQ" sz="3600" dirty="0" smtClean="0"/>
              <a:t>.</a:t>
            </a:r>
          </a:p>
          <a:p>
            <a:r>
              <a:rPr lang="ar-IQ" sz="4000" dirty="0" smtClean="0"/>
              <a:t>التربية </a:t>
            </a:r>
            <a:r>
              <a:rPr lang="ar-IQ" sz="4000" dirty="0"/>
              <a:t>في نظر العلم الحديث : عملية تهدف الى تكيف وتفاعل مابين الفرد مع البيئة والمجتمع.</a:t>
            </a:r>
            <a:r>
              <a:rPr lang="ar-IQ" sz="5800" b="1"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r>
            <a:br>
              <a:rPr lang="ar-IQ" sz="5800" b="1"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br>
            <a:endParaRPr lang="ar-IQ" sz="5800" b="1" dirty="0" smtClean="0">
              <a:ln w="9525">
                <a:solidFill>
                  <a:schemeClr val="bg1"/>
                </a:solidFill>
                <a:prstDash val="solid"/>
              </a:ln>
              <a:solidFill>
                <a:schemeClr val="tx1"/>
              </a:solidFill>
              <a:effectLst>
                <a:outerShdw blurRad="12700" dist="38100" dir="2700000" algn="tl" rotWithShape="0">
                  <a:schemeClr val="bg1">
                    <a:lumMod val="50000"/>
                  </a:schemeClr>
                </a:outerShdw>
              </a:effectLst>
            </a:endParaRPr>
          </a:p>
          <a:p>
            <a:pPr marL="0" indent="0">
              <a:buNone/>
            </a:pPr>
            <a:r>
              <a:rPr lang="en-US" b="1"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r>
            <a:br>
              <a:rPr lang="en-US" b="1"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br>
            <a:endParaRPr lang="ar-IQ" b="1" dirty="0">
              <a:ln w="9525">
                <a:solidFill>
                  <a:schemeClr val="bg1"/>
                </a:solidFill>
                <a:prstDash val="solid"/>
              </a:ln>
              <a:solidFill>
                <a:schemeClr val="tx1"/>
              </a:solidFill>
              <a:effectLst>
                <a:outerShdw blurRad="12700" dist="38100" dir="2700000" algn="tl" rotWithShape="0">
                  <a:schemeClr val="bg1">
                    <a:lumMod val="50000"/>
                  </a:schemeClr>
                </a:outerShdw>
              </a:effectLst>
            </a:endParaRPr>
          </a:p>
        </p:txBody>
      </p:sp>
    </p:spTree>
    <p:extLst>
      <p:ext uri="{BB962C8B-B14F-4D97-AF65-F5344CB8AC3E}">
        <p14:creationId xmlns:p14="http://schemas.microsoft.com/office/powerpoint/2010/main" val="174902882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arn(inVertical)">
                                      <p:cBhvr>
                                        <p:cTn id="7" dur="50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arn(inVertical)">
                                      <p:cBhvr>
                                        <p:cTn id="12" dur="5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arn(inVertical)">
                                      <p:cBhvr>
                                        <p:cTn id="17" dur="50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barn(inVertical)">
                                      <p:cBhvr>
                                        <p:cTn id="22" dur="50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2"/>
                                        </p:tgtEl>
                                        <p:attrNameLst>
                                          <p:attrName>style.visibility</p:attrName>
                                        </p:attrNameLst>
                                      </p:cBhvr>
                                      <p:to>
                                        <p:strVal val="visible"/>
                                      </p:to>
                                    </p:set>
                                    <p:animEffect transition="in" filter="barn(inVertical)">
                                      <p:cBhvr>
                                        <p:cTn id="27" dur="5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592925" y="624110"/>
            <a:ext cx="8911687" cy="904439"/>
          </a:xfr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a:normAutofit fontScale="90000"/>
          </a:bodyPr>
          <a:lstStyle/>
          <a:p>
            <a:pPr algn="ctr"/>
            <a:r>
              <a:rPr lang="ar-IQ" b="1" i="1" dirty="0" smtClean="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التربية عملية فردية واجتماعية</a:t>
            </a:r>
            <a:r>
              <a:rPr lang="en-US" sz="4000" dirty="0"/>
              <a:t/>
            </a:r>
            <a:br>
              <a:rPr lang="en-US" sz="4000" dirty="0"/>
            </a:br>
            <a:endParaRPr lang="ar-IQ" sz="4000" b="1" i="1" dirty="0"/>
          </a:p>
        </p:txBody>
      </p:sp>
      <p:sp>
        <p:nvSpPr>
          <p:cNvPr id="3" name="عنصر نائب للمحتوى 2"/>
          <p:cNvSpPr>
            <a:spLocks noGrp="1"/>
          </p:cNvSpPr>
          <p:nvPr>
            <p:ph idx="1"/>
          </p:nvPr>
        </p:nvSpPr>
        <p:spPr>
          <a:xfrm>
            <a:off x="2589212" y="1528549"/>
            <a:ext cx="8915400" cy="4382673"/>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rmAutofit fontScale="92500" lnSpcReduction="10000"/>
          </a:bodyPr>
          <a:lstStyle/>
          <a:p>
            <a:pPr marL="0" indent="0" algn="just">
              <a:buNone/>
            </a:pPr>
            <a:r>
              <a:rPr lang="ar-IQ" sz="2400" dirty="0" smtClean="0"/>
              <a:t>تعد </a:t>
            </a:r>
            <a:r>
              <a:rPr lang="ar-IQ" sz="2400" dirty="0"/>
              <a:t>التربية ضرورة فردية وضرورة اجتماعية معا ، فلا الفرد يستطيع أن يستغني عنها ولا المجتمع ، وكلما ارتقى الانسان في سلم التطور ازدادت حاجته للتربية</a:t>
            </a:r>
            <a:r>
              <a:rPr lang="ar-IQ" sz="2400" dirty="0" smtClean="0"/>
              <a:t>.</a:t>
            </a:r>
            <a:r>
              <a:rPr lang="ar-IQ" sz="2400" dirty="0"/>
              <a:t> </a:t>
            </a:r>
            <a:endParaRPr lang="en-US" sz="2400" dirty="0"/>
          </a:p>
          <a:p>
            <a:pPr marL="0" indent="0" algn="just">
              <a:buNone/>
            </a:pPr>
            <a:r>
              <a:rPr lang="ar-IQ" sz="2400" dirty="0" smtClean="0"/>
              <a:t>وتعد </a:t>
            </a:r>
            <a:r>
              <a:rPr lang="ar-IQ" sz="2400" dirty="0"/>
              <a:t>التربية ضرورة فردية وذلك لأن :</a:t>
            </a:r>
            <a:endParaRPr lang="en-US" sz="2400" dirty="0"/>
          </a:p>
          <a:p>
            <a:pPr marL="0" indent="0" algn="just">
              <a:buNone/>
            </a:pPr>
            <a:r>
              <a:rPr lang="ar-IQ" sz="2400" dirty="0" smtClean="0"/>
              <a:t>1</a:t>
            </a:r>
            <a:r>
              <a:rPr lang="ar-IQ" sz="2400" dirty="0" smtClean="0"/>
              <a:t>-العلم </a:t>
            </a:r>
            <a:r>
              <a:rPr lang="ar-IQ" sz="2400" dirty="0"/>
              <a:t>لا ينتقل من جيل الى جيل بالوراثة ، حيث يولد الطفل على الفطرة.</a:t>
            </a:r>
            <a:endParaRPr lang="en-US" sz="2400" dirty="0"/>
          </a:p>
          <a:p>
            <a:pPr marL="0" indent="0" algn="just">
              <a:buNone/>
            </a:pPr>
            <a:r>
              <a:rPr lang="ar-IQ" sz="2400" dirty="0" smtClean="0"/>
              <a:t>2</a:t>
            </a:r>
            <a:r>
              <a:rPr lang="ar-IQ" sz="2400" dirty="0" smtClean="0"/>
              <a:t>-إن </a:t>
            </a:r>
            <a:r>
              <a:rPr lang="ar-IQ" sz="2400" dirty="0"/>
              <a:t>الطفل مخلوق كثير الاتكال وقابل للتكيف حيث يولد قبل أن يتم نضجه فضلا عن أنه بطئ النمو.</a:t>
            </a:r>
            <a:endParaRPr lang="en-US" sz="2400" dirty="0"/>
          </a:p>
          <a:p>
            <a:pPr marL="0" indent="0" algn="just">
              <a:buNone/>
            </a:pPr>
            <a:r>
              <a:rPr lang="ar-IQ" sz="2400" dirty="0" smtClean="0"/>
              <a:t>3</a:t>
            </a:r>
            <a:r>
              <a:rPr lang="ar-IQ" sz="2400" dirty="0" smtClean="0"/>
              <a:t>-البيئة </a:t>
            </a:r>
            <a:r>
              <a:rPr lang="ar-IQ" sz="2400" dirty="0"/>
              <a:t>البشرية كثيرة التعقيد والتبديل ، فكلما تقدم الانسان في طريق الحضارة اتسعت بيئته وتعددت متطلباتها وكثرة مشكلاتها وبذلك كلما زادت حاجته الى التربية.</a:t>
            </a:r>
            <a:endParaRPr lang="en-US" sz="2400" dirty="0"/>
          </a:p>
          <a:p>
            <a:pPr marL="0" indent="0" algn="just">
              <a:buNone/>
            </a:pPr>
            <a:r>
              <a:rPr lang="ar-IQ" sz="2400" dirty="0" smtClean="0"/>
              <a:t>أما </a:t>
            </a:r>
            <a:r>
              <a:rPr lang="ar-IQ" sz="2400" dirty="0"/>
              <a:t>بالنسبة للتربية فهي ضرورة اجتماعية وذلك لأن التربية وسيلة المجتمع لنقل التراث الثقافي وتعزيزه وفضلا عن تنقيته من الشوائب.</a:t>
            </a:r>
            <a:endParaRPr lang="ar-IQ" sz="2000" dirty="0"/>
          </a:p>
        </p:txBody>
      </p:sp>
    </p:spTree>
    <p:extLst>
      <p:ext uri="{BB962C8B-B14F-4D97-AF65-F5344CB8AC3E}">
        <p14:creationId xmlns:p14="http://schemas.microsoft.com/office/powerpoint/2010/main" val="277871543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15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15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arn(inVertical)">
                                      <p:cBhvr>
                                        <p:cTn id="17" dur="15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arn(inVertical)">
                                      <p:cBhvr>
                                        <p:cTn id="22" dur="15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barn(inVertical)">
                                      <p:cBhvr>
                                        <p:cTn id="27" dur="150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barn(inVertical)">
                                      <p:cBhvr>
                                        <p:cTn id="32" dur="150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barn(inVertical)">
                                      <p:cBhvr>
                                        <p:cTn id="37" dur="15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589212" y="187382"/>
            <a:ext cx="8911687" cy="849848"/>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rmAutofit/>
          </a:bodyPr>
          <a:lstStyle/>
          <a:p>
            <a:pPr algn="ctr"/>
            <a:r>
              <a:rPr lang="ar-IQ" sz="3200" b="1" i="1" dirty="0" smtClean="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أهداف التربية</a:t>
            </a:r>
            <a:endParaRPr lang="ar-IQ" sz="3200"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endParaRPr>
          </a:p>
        </p:txBody>
      </p:sp>
      <p:sp>
        <p:nvSpPr>
          <p:cNvPr id="3" name="عنصر نائب للمحتوى 2"/>
          <p:cNvSpPr>
            <a:spLocks noGrp="1"/>
          </p:cNvSpPr>
          <p:nvPr>
            <p:ph idx="1"/>
          </p:nvPr>
        </p:nvSpPr>
        <p:spPr>
          <a:xfrm>
            <a:off x="2589212" y="1037230"/>
            <a:ext cx="8915400" cy="4873992"/>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Autofit/>
          </a:bodyPr>
          <a:lstStyle/>
          <a:p>
            <a:pPr marL="0" indent="0">
              <a:spcBef>
                <a:spcPct val="0"/>
              </a:spcBef>
              <a:buNone/>
            </a:pPr>
            <a:r>
              <a:rPr lang="ar-IQ" sz="2000" dirty="0">
                <a:ln w="9525">
                  <a:solidFill>
                    <a:schemeClr val="bg1"/>
                  </a:solidFill>
                  <a:prstDash val="solid"/>
                </a:ln>
                <a:solidFill>
                  <a:schemeClr val="tx1"/>
                </a:solidFill>
                <a:effectLst>
                  <a:outerShdw blurRad="12700" dist="38100" dir="2700000" algn="tl" rotWithShape="0">
                    <a:schemeClr val="bg1">
                      <a:lumMod val="50000"/>
                    </a:schemeClr>
                  </a:outerShdw>
                </a:effectLst>
              </a:rPr>
              <a:t>ويمكن تلخيص </a:t>
            </a:r>
            <a:r>
              <a:rPr lang="ar-IQ" sz="200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أهداف </a:t>
            </a:r>
            <a:r>
              <a:rPr lang="ar-IQ" sz="200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التربية بما </a:t>
            </a:r>
            <a:r>
              <a:rPr lang="ar-IQ" sz="200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يأتي</a:t>
            </a:r>
            <a:r>
              <a:rPr lang="ar-IQ" sz="2000" dirty="0" smtClean="0">
                <a:ln w="9525">
                  <a:solidFill>
                    <a:schemeClr val="bg1"/>
                  </a:solidFill>
                  <a:prstDash val="solid"/>
                </a:ln>
                <a:solidFill>
                  <a:srgbClr val="FF0000"/>
                </a:solidFill>
                <a:effectLst>
                  <a:outerShdw blurRad="12700" dist="38100" dir="2700000" algn="tl" rotWithShape="0">
                    <a:schemeClr val="bg1">
                      <a:lumMod val="50000"/>
                    </a:schemeClr>
                  </a:outerShdw>
                </a:effectLst>
              </a:rPr>
              <a:t>: </a:t>
            </a:r>
            <a:endParaRPr lang="en-US" sz="2000" dirty="0">
              <a:ln w="9525">
                <a:solidFill>
                  <a:schemeClr val="bg1"/>
                </a:solidFill>
                <a:prstDash val="solid"/>
              </a:ln>
              <a:solidFill>
                <a:srgbClr val="FF0000"/>
              </a:solidFill>
              <a:effectLst>
                <a:outerShdw blurRad="12700" dist="38100" dir="2700000" algn="tl" rotWithShape="0">
                  <a:schemeClr val="bg1">
                    <a:lumMod val="50000"/>
                  </a:schemeClr>
                </a:outerShdw>
              </a:effectLst>
            </a:endParaRPr>
          </a:p>
          <a:p>
            <a:pPr marL="0" indent="0">
              <a:buNone/>
            </a:pPr>
            <a:r>
              <a:rPr lang="ar-IQ" sz="2000" dirty="0"/>
              <a:t>1</a:t>
            </a:r>
            <a:r>
              <a:rPr lang="ar-IQ" sz="2000" dirty="0" smtClean="0"/>
              <a:t>- </a:t>
            </a:r>
            <a:r>
              <a:rPr lang="ar-IQ" sz="2000" dirty="0"/>
              <a:t>إن أول أهداف للتربية وأبسطها هو أن يربى الفرد لكي يعيش ليكسب عيشه ، وأن يعمل ويحترف حرفة لكي يعيش ، فالعمل ليس واجبا انسانيا </a:t>
            </a:r>
            <a:r>
              <a:rPr lang="ar-IQ" sz="2000" dirty="0" smtClean="0"/>
              <a:t>فحسب ، بل </a:t>
            </a:r>
            <a:r>
              <a:rPr lang="ar-IQ" sz="2000" dirty="0"/>
              <a:t>أنه يعتبر متعة ولذة وتحقيقا </a:t>
            </a:r>
            <a:r>
              <a:rPr lang="ar-IQ" sz="2000" dirty="0" smtClean="0"/>
              <a:t>لإنسانيته.</a:t>
            </a:r>
            <a:endParaRPr lang="en-US" sz="2000" dirty="0"/>
          </a:p>
          <a:p>
            <a:pPr marL="0" indent="0">
              <a:buNone/>
            </a:pPr>
            <a:r>
              <a:rPr lang="ar-IQ" sz="2000" dirty="0"/>
              <a:t>2</a:t>
            </a:r>
            <a:r>
              <a:rPr lang="ar-IQ" sz="2000" dirty="0" smtClean="0"/>
              <a:t>- </a:t>
            </a:r>
            <a:r>
              <a:rPr lang="ar-IQ" sz="2000" dirty="0"/>
              <a:t>تكوين الخلق هو من أهداف التربية ، والمقصود هو أن تعمل التربية في البيت وفي جميع المؤسسات التربوية على أن تعد مواطنا حسن الاخلاق مهذب الطبع يحسن التعامل مع جميع أفراد جنسه </a:t>
            </a:r>
            <a:r>
              <a:rPr lang="ar-IQ" sz="2000" dirty="0" smtClean="0"/>
              <a:t>.</a:t>
            </a:r>
            <a:endParaRPr lang="en-US" sz="2000" dirty="0"/>
          </a:p>
          <a:p>
            <a:pPr marL="0" indent="0">
              <a:buNone/>
            </a:pPr>
            <a:r>
              <a:rPr lang="ar-IQ" sz="2000" dirty="0"/>
              <a:t>3</a:t>
            </a:r>
            <a:r>
              <a:rPr lang="ar-IQ" sz="2000" dirty="0" smtClean="0"/>
              <a:t>- </a:t>
            </a:r>
            <a:r>
              <a:rPr lang="ar-IQ" sz="2000" dirty="0"/>
              <a:t>ومن الاهداف الأساسية للتربية تنشئة المواطن الصالح الذي يعرف واجباته الوطنية ويؤديها من تلقاء نفسه </a:t>
            </a:r>
            <a:r>
              <a:rPr lang="ar-IQ" sz="2000" dirty="0" smtClean="0"/>
              <a:t>.</a:t>
            </a:r>
            <a:endParaRPr lang="en-US" sz="2000" dirty="0"/>
          </a:p>
          <a:p>
            <a:pPr marL="0" indent="0">
              <a:buNone/>
            </a:pPr>
            <a:r>
              <a:rPr lang="ar-IQ" sz="2000" dirty="0"/>
              <a:t>4</a:t>
            </a:r>
            <a:r>
              <a:rPr lang="ar-IQ" sz="2000" dirty="0" smtClean="0"/>
              <a:t>- </a:t>
            </a:r>
            <a:r>
              <a:rPr lang="ar-IQ" sz="2000" dirty="0"/>
              <a:t>التربية العقلية والتي تعد من الأهداف الرئيسة لكل تربية صحيحة ، لأنها تهدف الى تكوين العادات العقلية </a:t>
            </a:r>
            <a:r>
              <a:rPr lang="ar-IQ" sz="2000" dirty="0" smtClean="0"/>
              <a:t>.</a:t>
            </a:r>
            <a:endParaRPr lang="en-US" sz="2000" dirty="0"/>
          </a:p>
          <a:p>
            <a:pPr marL="0" indent="0">
              <a:buNone/>
            </a:pPr>
            <a:r>
              <a:rPr lang="ar-IQ" sz="2000" dirty="0"/>
              <a:t>5</a:t>
            </a:r>
            <a:r>
              <a:rPr lang="ar-IQ" sz="2000" dirty="0" smtClean="0"/>
              <a:t>- </a:t>
            </a:r>
            <a:r>
              <a:rPr lang="ar-IQ" sz="2000" dirty="0"/>
              <a:t>إن نقل التراث الثقافي وتعزيزه يعتبر هدفا اخرا من الأهداف التربوية </a:t>
            </a:r>
            <a:r>
              <a:rPr lang="ar-IQ" sz="2400" dirty="0" smtClean="0"/>
              <a:t>.</a:t>
            </a:r>
            <a:endParaRPr lang="ar-IQ" sz="2400" dirty="0"/>
          </a:p>
        </p:txBody>
      </p:sp>
    </p:spTree>
    <p:extLst>
      <p:ext uri="{BB962C8B-B14F-4D97-AF65-F5344CB8AC3E}">
        <p14:creationId xmlns:p14="http://schemas.microsoft.com/office/powerpoint/2010/main" val="412809981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7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arn(inVertical)">
                                      <p:cBhvr>
                                        <p:cTn id="17" dur="7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arn(inVertical)">
                                      <p:cBhvr>
                                        <p:cTn id="22" dur="7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barn(inVertical)">
                                      <p:cBhvr>
                                        <p:cTn id="27" dur="70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barn(inVertical)">
                                      <p:cBhvr>
                                        <p:cTn id="32" dur="70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barn(inVertical)">
                                      <p:cBhvr>
                                        <p:cTn id="37" dur="7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592925" y="624110"/>
            <a:ext cx="8911687" cy="754314"/>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rmAutofit/>
          </a:bodyPr>
          <a:lstStyle/>
          <a:p>
            <a:pPr algn="ctr">
              <a:buClr>
                <a:schemeClr val="accent1"/>
              </a:buClr>
            </a:pPr>
            <a:r>
              <a:rPr lang="ar-IQ" sz="3200" b="1" i="1" dirty="0" smtClean="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خصائص التربية</a:t>
            </a:r>
            <a:endParaRPr lang="ar-IQ" sz="3200"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endParaRPr>
          </a:p>
        </p:txBody>
      </p:sp>
      <p:sp>
        <p:nvSpPr>
          <p:cNvPr id="3" name="عنصر نائب للمحتوى 2"/>
          <p:cNvSpPr>
            <a:spLocks noGrp="1"/>
          </p:cNvSpPr>
          <p:nvPr>
            <p:ph idx="1"/>
          </p:nvPr>
        </p:nvSpPr>
        <p:spPr>
          <a:xfrm>
            <a:off x="2589212" y="1214651"/>
            <a:ext cx="8915400" cy="5063319"/>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rmAutofit lnSpcReduction="10000"/>
          </a:bodyPr>
          <a:lstStyle/>
          <a:p>
            <a:pPr marL="0" indent="0">
              <a:buNone/>
            </a:pPr>
            <a:r>
              <a:rPr lang="ar-IQ" sz="2000" dirty="0"/>
              <a:t>1</a:t>
            </a:r>
            <a:r>
              <a:rPr lang="ar-IQ" sz="2000" dirty="0" smtClean="0"/>
              <a:t>- </a:t>
            </a:r>
            <a:r>
              <a:rPr lang="ar-IQ" sz="2000" b="1" dirty="0"/>
              <a:t>الخاصية الديمقراطية </a:t>
            </a:r>
            <a:r>
              <a:rPr lang="ar-IQ" sz="2000" dirty="0" smtClean="0"/>
              <a:t>.</a:t>
            </a:r>
          </a:p>
          <a:p>
            <a:pPr marL="0" indent="0">
              <a:buNone/>
            </a:pPr>
            <a:r>
              <a:rPr lang="ar-IQ" sz="2000" dirty="0"/>
              <a:t>يمكن أن تحدد في الجوانب الاتية:</a:t>
            </a:r>
            <a:endParaRPr lang="en-US" sz="2000" dirty="0"/>
          </a:p>
          <a:p>
            <a:pPr marL="0" indent="0">
              <a:buNone/>
            </a:pPr>
            <a:r>
              <a:rPr lang="ar-IQ" sz="2000" dirty="0" smtClean="0"/>
              <a:t>أ‌-</a:t>
            </a:r>
            <a:r>
              <a:rPr lang="ar-IQ" sz="2000" b="1" dirty="0" smtClean="0"/>
              <a:t>مبدأ </a:t>
            </a:r>
            <a:r>
              <a:rPr lang="ar-IQ" sz="2000" b="1" dirty="0"/>
              <a:t>تكافؤ الفرص التعليمية</a:t>
            </a:r>
            <a:r>
              <a:rPr lang="ar-IQ" sz="2000" dirty="0"/>
              <a:t> </a:t>
            </a:r>
            <a:endParaRPr lang="ar-IQ" sz="2000" dirty="0" smtClean="0"/>
          </a:p>
          <a:p>
            <a:pPr marL="0" indent="0">
              <a:buNone/>
            </a:pPr>
            <a:r>
              <a:rPr lang="ar-IQ" sz="2000" dirty="0"/>
              <a:t>حيث أن لجميع أفراد المجتمع حق في التعليم وبذلك ينبغي فسح المجال أمام الجميع للاستفادة من الفرص </a:t>
            </a:r>
            <a:r>
              <a:rPr lang="ar-IQ" sz="2000" dirty="0" smtClean="0"/>
              <a:t>التعليمية . </a:t>
            </a:r>
          </a:p>
          <a:p>
            <a:pPr marL="0" indent="0">
              <a:buNone/>
            </a:pPr>
            <a:r>
              <a:rPr lang="ar-IQ" sz="2000" dirty="0" smtClean="0"/>
              <a:t>ب- </a:t>
            </a:r>
            <a:r>
              <a:rPr lang="ar-IQ" sz="2000" b="1" dirty="0"/>
              <a:t>إلزامية </a:t>
            </a:r>
            <a:r>
              <a:rPr lang="ar-IQ" sz="2000" b="1" dirty="0" smtClean="0"/>
              <a:t>التعليم</a:t>
            </a:r>
          </a:p>
          <a:p>
            <a:pPr marL="0" indent="0">
              <a:buNone/>
            </a:pPr>
            <a:r>
              <a:rPr lang="ar-IQ" sz="2000" dirty="0"/>
              <a:t>إن هذا المبدأ يستند على </a:t>
            </a:r>
            <a:r>
              <a:rPr lang="ar-IQ" sz="2000" dirty="0" smtClean="0"/>
              <a:t>المبدأ الأول ، </a:t>
            </a:r>
            <a:r>
              <a:rPr lang="ar-IQ" sz="2000" dirty="0"/>
              <a:t>ويعني أن الدولة ملزمة بتوفير التعليم للجميع وتلزم أولياء الأمور بإرسال </a:t>
            </a:r>
            <a:r>
              <a:rPr lang="ar-IQ" sz="2000" dirty="0" smtClean="0"/>
              <a:t>أبنائهم </a:t>
            </a:r>
            <a:r>
              <a:rPr lang="ar-IQ" sz="2000" dirty="0"/>
              <a:t>إلى </a:t>
            </a:r>
            <a:r>
              <a:rPr lang="ar-IQ" sz="2000" dirty="0" smtClean="0"/>
              <a:t>المدارس . </a:t>
            </a:r>
            <a:endParaRPr lang="ar-IQ" sz="2000" b="1" dirty="0" smtClean="0"/>
          </a:p>
          <a:p>
            <a:pPr marL="0" indent="0">
              <a:buNone/>
            </a:pPr>
            <a:r>
              <a:rPr lang="ar-IQ" sz="2000" b="1" dirty="0" smtClean="0"/>
              <a:t>ج- </a:t>
            </a:r>
            <a:r>
              <a:rPr lang="ar-IQ" sz="2000" b="1" dirty="0"/>
              <a:t>تنوع </a:t>
            </a:r>
            <a:r>
              <a:rPr lang="ar-IQ" sz="2000" b="1" dirty="0" smtClean="0"/>
              <a:t>التعليم</a:t>
            </a:r>
          </a:p>
          <a:p>
            <a:pPr marL="0" indent="0">
              <a:buNone/>
            </a:pPr>
            <a:r>
              <a:rPr lang="ar-IQ" sz="2000" dirty="0"/>
              <a:t>من أجل توجيه الافراد حسب قابلياتهم وقدراتهم ومراعاة احتياجات </a:t>
            </a:r>
            <a:r>
              <a:rPr lang="ar-IQ" sz="2000" dirty="0" smtClean="0"/>
              <a:t>المجتمع .</a:t>
            </a:r>
            <a:endParaRPr lang="ar-IQ" sz="2000" b="1" dirty="0" smtClean="0"/>
          </a:p>
          <a:p>
            <a:pPr marL="0" indent="0">
              <a:buNone/>
            </a:pPr>
            <a:r>
              <a:rPr lang="ar-IQ" sz="2000" b="1" dirty="0" smtClean="0"/>
              <a:t>د- </a:t>
            </a:r>
            <a:r>
              <a:rPr lang="ar-IQ" sz="2000" b="1" dirty="0"/>
              <a:t>الشمولية</a:t>
            </a:r>
            <a:r>
              <a:rPr lang="ar-IQ" sz="2000" dirty="0" smtClean="0"/>
              <a:t> </a:t>
            </a:r>
          </a:p>
          <a:p>
            <a:pPr marL="0" indent="0">
              <a:buNone/>
            </a:pPr>
            <a:r>
              <a:rPr lang="ar-IQ" sz="2000" dirty="0"/>
              <a:t>أي أن التربية تتوجه الى الفرد مع جميع جوانبه وتعمل على إعداده جسميا وخلقيا وروحيا </a:t>
            </a:r>
            <a:r>
              <a:rPr lang="ar-IQ" sz="2000" dirty="0" smtClean="0"/>
              <a:t>.</a:t>
            </a:r>
            <a:endParaRPr lang="en-US" sz="2000" dirty="0"/>
          </a:p>
        </p:txBody>
      </p:sp>
    </p:spTree>
    <p:extLst>
      <p:ext uri="{BB962C8B-B14F-4D97-AF65-F5344CB8AC3E}">
        <p14:creationId xmlns:p14="http://schemas.microsoft.com/office/powerpoint/2010/main" val="398497707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10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arn(inVertical)">
                                      <p:cBhvr>
                                        <p:cTn id="17" dur="10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arn(inVertical)">
                                      <p:cBhvr>
                                        <p:cTn id="22" dur="10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barn(inVertical)">
                                      <p:cBhvr>
                                        <p:cTn id="27" dur="100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barn(inVertical)">
                                      <p:cBhvr>
                                        <p:cTn id="32" dur="100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barn(inVertical)">
                                      <p:cBhvr>
                                        <p:cTn id="37" dur="100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barn(inVertical)">
                                      <p:cBhvr>
                                        <p:cTn id="42" dur="10000"/>
                                        <p:tgtEl>
                                          <p:spTgt spid="3">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grpId="0" nodeType="click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Effect transition="in" filter="barn(inVertical)">
                                      <p:cBhvr>
                                        <p:cTn id="47" dur="10000"/>
                                        <p:tgtEl>
                                          <p:spTgt spid="3">
                                            <p:txEl>
                                              <p:pRg st="7" end="7"/>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grpId="0" nodeType="clickEffect">
                                  <p:stCondLst>
                                    <p:cond delay="0"/>
                                  </p:stCondLst>
                                  <p:childTnLst>
                                    <p:set>
                                      <p:cBhvr>
                                        <p:cTn id="51" dur="1" fill="hold">
                                          <p:stCondLst>
                                            <p:cond delay="0"/>
                                          </p:stCondLst>
                                        </p:cTn>
                                        <p:tgtEl>
                                          <p:spTgt spid="3">
                                            <p:txEl>
                                              <p:pRg st="8" end="8"/>
                                            </p:txEl>
                                          </p:spTgt>
                                        </p:tgtEl>
                                        <p:attrNameLst>
                                          <p:attrName>style.visibility</p:attrName>
                                        </p:attrNameLst>
                                      </p:cBhvr>
                                      <p:to>
                                        <p:strVal val="visible"/>
                                      </p:to>
                                    </p:set>
                                    <p:animEffect transition="in" filter="barn(inVertical)">
                                      <p:cBhvr>
                                        <p:cTn id="52" dur="10000"/>
                                        <p:tgtEl>
                                          <p:spTgt spid="3">
                                            <p:txEl>
                                              <p:pRg st="8" end="8"/>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6" presetClass="entr" presetSubtype="21" fill="hold" grpId="0" nodeType="clickEffect">
                                  <p:stCondLst>
                                    <p:cond delay="0"/>
                                  </p:stCondLst>
                                  <p:childTnLst>
                                    <p:set>
                                      <p:cBhvr>
                                        <p:cTn id="56" dur="1" fill="hold">
                                          <p:stCondLst>
                                            <p:cond delay="0"/>
                                          </p:stCondLst>
                                        </p:cTn>
                                        <p:tgtEl>
                                          <p:spTgt spid="3">
                                            <p:txEl>
                                              <p:pRg st="9" end="9"/>
                                            </p:txEl>
                                          </p:spTgt>
                                        </p:tgtEl>
                                        <p:attrNameLst>
                                          <p:attrName>style.visibility</p:attrName>
                                        </p:attrNameLst>
                                      </p:cBhvr>
                                      <p:to>
                                        <p:strVal val="visible"/>
                                      </p:to>
                                    </p:set>
                                    <p:animEffect transition="in" filter="barn(inVertical)">
                                      <p:cBhvr>
                                        <p:cTn id="57" dur="100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rmAutofit/>
          </a:bodyPr>
          <a:lstStyle/>
          <a:p>
            <a:pPr algn="ctr">
              <a:buClr>
                <a:schemeClr val="accent1"/>
              </a:buClr>
            </a:pPr>
            <a:r>
              <a:rPr lang="ar-IQ" b="1" i="1" dirty="0" smtClean="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الخاصية الثانية </a:t>
            </a:r>
            <a:endParaRPr lang="ar-IQ"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endParaRPr>
          </a:p>
        </p:txBody>
      </p:sp>
      <p:sp>
        <p:nvSpPr>
          <p:cNvPr id="3" name="عنصر نائب للمحتوى 2"/>
          <p:cNvSpPr>
            <a:spLocks noGrp="1"/>
          </p:cNvSpPr>
          <p:nvPr>
            <p:ph idx="1"/>
          </p:nvPr>
        </p:nvSpPr>
        <p:spPr>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rmAutofit/>
          </a:bodyPr>
          <a:lstStyle/>
          <a:p>
            <a:pPr marL="0" indent="0">
              <a:buNone/>
            </a:pPr>
            <a:r>
              <a:rPr lang="ar-IQ" sz="2800" dirty="0"/>
              <a:t>2</a:t>
            </a:r>
            <a:r>
              <a:rPr lang="ar-IQ" sz="2800" dirty="0" smtClean="0"/>
              <a:t>-  </a:t>
            </a:r>
            <a:r>
              <a:rPr lang="ar-IQ" sz="2800" b="1" dirty="0"/>
              <a:t>الخاصية العلمية للتربية</a:t>
            </a:r>
            <a:r>
              <a:rPr lang="ar-IQ" sz="2400" dirty="0"/>
              <a:t>.</a:t>
            </a:r>
            <a:endParaRPr lang="en-US" sz="2400" dirty="0"/>
          </a:p>
          <a:p>
            <a:pPr marL="0" indent="0">
              <a:buNone/>
            </a:pPr>
            <a:r>
              <a:rPr lang="ar-IQ" sz="2400" dirty="0"/>
              <a:t>لكي تتوافر هذه الخاصية في التربية لابد أن تقوم التربية بـ:</a:t>
            </a:r>
            <a:endParaRPr lang="en-US" sz="2400" dirty="0"/>
          </a:p>
          <a:p>
            <a:pPr marL="0" indent="0">
              <a:buNone/>
            </a:pPr>
            <a:r>
              <a:rPr lang="ar-IQ" sz="2400" b="1" dirty="0" smtClean="0"/>
              <a:t>أ‌- الاهتمام </a:t>
            </a:r>
            <a:r>
              <a:rPr lang="ar-IQ" sz="2400" b="1" dirty="0"/>
              <a:t>بالعلوم وتطبيقاتها </a:t>
            </a:r>
            <a:endParaRPr lang="ar-IQ" sz="2400" b="1" dirty="0" smtClean="0"/>
          </a:p>
          <a:p>
            <a:pPr marL="0" indent="0">
              <a:buNone/>
            </a:pPr>
            <a:r>
              <a:rPr lang="ar-IQ" sz="2400" dirty="0"/>
              <a:t>لابد أن تهتم التربية بالعمل باعتباره دعامة أساسية وركن أساسي من أركان العملية التعليمية والنمو السليم والصحيح للإنسان </a:t>
            </a:r>
            <a:r>
              <a:rPr lang="ar-IQ" sz="2400" dirty="0" smtClean="0"/>
              <a:t>.</a:t>
            </a:r>
          </a:p>
          <a:p>
            <a:pPr marL="0" indent="0">
              <a:buNone/>
            </a:pPr>
            <a:r>
              <a:rPr lang="ar-IQ" sz="2400" b="1" dirty="0"/>
              <a:t>ب‌-</a:t>
            </a:r>
            <a:r>
              <a:rPr lang="ar-IQ" sz="2400" dirty="0"/>
              <a:t>	</a:t>
            </a:r>
            <a:r>
              <a:rPr lang="ar-IQ" sz="2400" b="1" dirty="0"/>
              <a:t>إ</a:t>
            </a:r>
            <a:r>
              <a:rPr lang="ar-IQ" sz="2400" b="1" dirty="0" smtClean="0"/>
              <a:t>عتماد </a:t>
            </a:r>
            <a:r>
              <a:rPr lang="ar-IQ" sz="2400" b="1" dirty="0"/>
              <a:t>التربية على البحث والتجريب</a:t>
            </a:r>
            <a:r>
              <a:rPr lang="ar-IQ" sz="2400" dirty="0"/>
              <a:t> من أجل تطوير نفسها وتطوير الفرد والمجتمع </a:t>
            </a:r>
            <a:endParaRPr lang="en-US" sz="2400" dirty="0"/>
          </a:p>
          <a:p>
            <a:pPr marL="0" indent="0">
              <a:buNone/>
            </a:pPr>
            <a:endParaRPr lang="en-US" sz="2400" dirty="0"/>
          </a:p>
        </p:txBody>
      </p:sp>
    </p:spTree>
    <p:extLst>
      <p:ext uri="{BB962C8B-B14F-4D97-AF65-F5344CB8AC3E}">
        <p14:creationId xmlns:p14="http://schemas.microsoft.com/office/powerpoint/2010/main" val="104357247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7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arn(inVertical)">
                                      <p:cBhvr>
                                        <p:cTn id="17" dur="7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arn(inVertical)">
                                      <p:cBhvr>
                                        <p:cTn id="22" dur="7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barn(inVertical)">
                                      <p:cBhvr>
                                        <p:cTn id="27" dur="70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barn(inVertical)">
                                      <p:cBhvr>
                                        <p:cTn id="32" dur="7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592925" y="228325"/>
            <a:ext cx="8911687" cy="1280890"/>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rmAutofit fontScale="90000"/>
          </a:bodyPr>
          <a:lstStyle/>
          <a:p>
            <a:pPr algn="ctr"/>
            <a:r>
              <a:rPr lang="en-US" sz="4000" dirty="0"/>
              <a:t/>
            </a:r>
            <a:br>
              <a:rPr lang="en-US" sz="4000" dirty="0"/>
            </a:br>
            <a:r>
              <a:rPr lang="ar-IQ" sz="4000"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الخاصية الثالثة</a:t>
            </a:r>
          </a:p>
        </p:txBody>
      </p:sp>
      <p:sp>
        <p:nvSpPr>
          <p:cNvPr id="3" name="عنصر نائب للمحتوى 2"/>
          <p:cNvSpPr>
            <a:spLocks noGrp="1"/>
          </p:cNvSpPr>
          <p:nvPr>
            <p:ph idx="1"/>
          </p:nvPr>
        </p:nvSpPr>
        <p:spPr>
          <a:xfrm>
            <a:off x="2592925" y="1897039"/>
            <a:ext cx="8516353" cy="3739485"/>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rmAutofit fontScale="92500"/>
          </a:bodyPr>
          <a:lstStyle/>
          <a:p>
            <a:pPr marL="0" indent="0">
              <a:buNone/>
            </a:pPr>
            <a:r>
              <a:rPr lang="ar-IQ" sz="2400" dirty="0"/>
              <a:t>3</a:t>
            </a:r>
            <a:r>
              <a:rPr lang="ar-IQ" sz="2400" dirty="0" smtClean="0"/>
              <a:t>- </a:t>
            </a:r>
            <a:r>
              <a:rPr lang="ar-IQ" sz="2400" b="1" dirty="0"/>
              <a:t>الخاصية الانتاجية والاستثمارية </a:t>
            </a:r>
            <a:r>
              <a:rPr lang="ar-IQ" sz="2400" b="1" dirty="0" smtClean="0"/>
              <a:t>للتربية</a:t>
            </a:r>
          </a:p>
          <a:p>
            <a:pPr marL="0" indent="0">
              <a:buNone/>
            </a:pPr>
            <a:r>
              <a:rPr lang="ar-IQ" sz="2400" dirty="0"/>
              <a:t>حيث ان الاستثمار في التربية يدر انتاجا أوفر مما تستثمر في المشاريع أخرى ولكي تكون التربية ذات خاصية انتاجية لابد من توافر واعتبار:</a:t>
            </a:r>
            <a:endParaRPr lang="en-US" sz="2400" dirty="0"/>
          </a:p>
          <a:p>
            <a:pPr marL="0" indent="0">
              <a:buNone/>
            </a:pPr>
            <a:r>
              <a:rPr lang="ar-IQ" sz="2400" b="1" dirty="0"/>
              <a:t>أ‌-</a:t>
            </a:r>
            <a:r>
              <a:rPr lang="ar-IQ" sz="2400" dirty="0"/>
              <a:t> العمل ركيزة التربية حيث الربط بين التربية والعمل مسألة بالغة الأهمية ويعد من سمات وخصائص التربية الحديثة.</a:t>
            </a:r>
            <a:endParaRPr lang="en-US" sz="2400" dirty="0"/>
          </a:p>
          <a:p>
            <a:pPr marL="0" indent="0">
              <a:buNone/>
            </a:pPr>
            <a:r>
              <a:rPr lang="ar-IQ" sz="2400" b="1" dirty="0"/>
              <a:t>ب‌-</a:t>
            </a:r>
            <a:r>
              <a:rPr lang="ar-IQ" sz="2400" dirty="0"/>
              <a:t>	أن يكون التدريب مسألة أساسية في التربية حيث أن الحياة في حالة تطور وتقدم وكلما تقدمت الحياة ازدادت المشكلات وفرضت على الانسان أن يعمل على تطوير نفسه وقيام الجهات المسؤولة بالعمل على تنمية الموارد البشرية من أجل مواكبة التطورات العلمية والتنمية.</a:t>
            </a:r>
            <a:endParaRPr lang="en-US" sz="2400" dirty="0"/>
          </a:p>
          <a:p>
            <a:pPr marL="0" indent="0">
              <a:buNone/>
            </a:pPr>
            <a:endParaRPr lang="en-US" sz="2400" dirty="0">
              <a:ln w="0"/>
              <a:solidFill>
                <a:schemeClr val="tx1"/>
              </a:solidFill>
              <a:effectLst>
                <a:outerShdw blurRad="38100" dist="25400" dir="5400000" algn="ctr" rotWithShape="0">
                  <a:srgbClr val="6E747A">
                    <a:alpha val="43000"/>
                  </a:srgbClr>
                </a:outerShdw>
              </a:effectLst>
            </a:endParaRPr>
          </a:p>
          <a:p>
            <a:endParaRPr lang="ar-IQ" dirty="0"/>
          </a:p>
        </p:txBody>
      </p:sp>
    </p:spTree>
    <p:extLst>
      <p:ext uri="{BB962C8B-B14F-4D97-AF65-F5344CB8AC3E}">
        <p14:creationId xmlns:p14="http://schemas.microsoft.com/office/powerpoint/2010/main" val="187674629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10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arn(inVertical)">
                                      <p:cBhvr>
                                        <p:cTn id="17" dur="10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arn(inVertical)">
                                      <p:cBhvr>
                                        <p:cTn id="22" dur="10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barn(inVertical)">
                                      <p:cBhvr>
                                        <p:cTn id="27" dur="10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2292674" y="514927"/>
            <a:ext cx="8911687" cy="1280890"/>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rmAutofit fontScale="90000"/>
          </a:bodyPr>
          <a:lstStyle/>
          <a:p>
            <a:pPr algn="ctr"/>
            <a:r>
              <a:rPr lang="ar-IQ" sz="4000"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الخاصية الرابعة</a:t>
            </a:r>
            <a:r>
              <a:rPr lang="en-US" sz="4000" dirty="0"/>
              <a:t/>
            </a:r>
            <a:br>
              <a:rPr lang="en-US" sz="4000" dirty="0"/>
            </a:br>
            <a:endParaRPr lang="ar-IQ" sz="4000" b="1" i="1" dirty="0"/>
          </a:p>
        </p:txBody>
      </p:sp>
      <p:sp>
        <p:nvSpPr>
          <p:cNvPr id="3" name="عنصر نائب للمحتوى 2"/>
          <p:cNvSpPr>
            <a:spLocks noGrp="1"/>
          </p:cNvSpPr>
          <p:nvPr>
            <p:ph idx="1"/>
          </p:nvPr>
        </p:nvSpPr>
        <p:spPr>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marL="0" indent="0">
              <a:buNone/>
            </a:pPr>
            <a:r>
              <a:rPr lang="ar-IQ" sz="2800" dirty="0"/>
              <a:t>4</a:t>
            </a:r>
            <a:r>
              <a:rPr lang="ar-IQ" sz="2800" dirty="0" smtClean="0"/>
              <a:t>- </a:t>
            </a:r>
            <a:r>
              <a:rPr lang="ar-IQ" sz="2800" b="1" dirty="0"/>
              <a:t>التربية مقصورة </a:t>
            </a:r>
            <a:r>
              <a:rPr lang="ar-IQ" sz="2800" b="1" dirty="0" smtClean="0"/>
              <a:t>وموجهة</a:t>
            </a:r>
            <a:r>
              <a:rPr lang="ar-IQ" sz="2800" dirty="0" smtClean="0"/>
              <a:t>.</a:t>
            </a:r>
            <a:endParaRPr lang="en-US" sz="2800" dirty="0"/>
          </a:p>
          <a:p>
            <a:pPr marL="0" indent="0">
              <a:buNone/>
            </a:pPr>
            <a:r>
              <a:rPr lang="ar-IQ" sz="2000" dirty="0" smtClean="0"/>
              <a:t>   </a:t>
            </a:r>
            <a:r>
              <a:rPr lang="ar-IQ" sz="2800" dirty="0" smtClean="0"/>
              <a:t>وهذا </a:t>
            </a:r>
            <a:r>
              <a:rPr lang="ar-IQ" sz="2800" dirty="0"/>
              <a:t>يحتم على المجتمع أن يقدم ويوفر التربية لكافة افراده دون تمييز ، وأن يهيئ كافة المؤسسات التربوية بجميع مستلزماتها فضلا عن العناصر التربوية الأخرى ، وانطلاقا من هنا أن تكون التربية في خدمة المجتمع ومحققة لأهدافه ومنسجمة مع عاداته وتقاليده وقيمة .</a:t>
            </a:r>
          </a:p>
        </p:txBody>
      </p:sp>
    </p:spTree>
    <p:extLst>
      <p:ext uri="{BB962C8B-B14F-4D97-AF65-F5344CB8AC3E}">
        <p14:creationId xmlns:p14="http://schemas.microsoft.com/office/powerpoint/2010/main" val="673842579"/>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0"/>
                                        <p:tgtEl>
                                          <p:spTgt spid="2"/>
                                        </p:tgtEl>
                                      </p:cBhvr>
                                    </p:animEffect>
                                    <p:anim calcmode="lin" valueType="num">
                                      <p:cBhvr>
                                        <p:cTn id="8" dur="20000" fill="hold"/>
                                        <p:tgtEl>
                                          <p:spTgt spid="2"/>
                                        </p:tgtEl>
                                        <p:attrNameLst>
                                          <p:attrName>ppt_x</p:attrName>
                                        </p:attrNameLst>
                                      </p:cBhvr>
                                      <p:tavLst>
                                        <p:tav tm="0">
                                          <p:val>
                                            <p:strVal val="#ppt_x"/>
                                          </p:val>
                                        </p:tav>
                                        <p:tav tm="100000">
                                          <p:val>
                                            <p:strVal val="#ppt_x"/>
                                          </p:val>
                                        </p:tav>
                                      </p:tavLst>
                                    </p:anim>
                                    <p:anim calcmode="lin" valueType="num">
                                      <p:cBhvr>
                                        <p:cTn id="9" dur="20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20000"/>
                                        <p:tgtEl>
                                          <p:spTgt spid="3">
                                            <p:txEl>
                                              <p:pRg st="0" end="0"/>
                                            </p:txEl>
                                          </p:spTgt>
                                        </p:tgtEl>
                                      </p:cBhvr>
                                    </p:animEffect>
                                    <p:anim calcmode="lin" valueType="num">
                                      <p:cBhvr>
                                        <p:cTn id="15" dur="20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20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20000"/>
                                        <p:tgtEl>
                                          <p:spTgt spid="3">
                                            <p:txEl>
                                              <p:pRg st="1" end="1"/>
                                            </p:txEl>
                                          </p:spTgt>
                                        </p:tgtEl>
                                      </p:cBhvr>
                                    </p:animEffect>
                                    <p:anim calcmode="lin" valueType="num">
                                      <p:cBhvr>
                                        <p:cTn id="22" dur="20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20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ctr"/>
            <a:r>
              <a:rPr lang="ar-IQ" b="1" i="1" dirty="0" smtClean="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الخاصية الخامسة</a:t>
            </a:r>
            <a:endParaRPr lang="ar-IQ"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endParaRPr>
          </a:p>
        </p:txBody>
      </p:sp>
      <p:sp>
        <p:nvSpPr>
          <p:cNvPr id="3" name="عنصر نائب للمحتوى 2"/>
          <p:cNvSpPr>
            <a:spLocks noGrp="1"/>
          </p:cNvSpPr>
          <p:nvPr>
            <p:ph idx="1"/>
          </p:nvPr>
        </p:nvSpPr>
        <p:spPr>
          <a:xfrm>
            <a:off x="2357201" y="1905000"/>
            <a:ext cx="8915400" cy="3777622"/>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rmAutofit/>
          </a:bodyPr>
          <a:lstStyle/>
          <a:p>
            <a:pPr marL="0" indent="0">
              <a:buNone/>
            </a:pPr>
            <a:r>
              <a:rPr lang="ar-IQ" sz="2800" dirty="0"/>
              <a:t>5</a:t>
            </a:r>
            <a:r>
              <a:rPr lang="ar-IQ" sz="2800" dirty="0" smtClean="0"/>
              <a:t>- </a:t>
            </a:r>
            <a:r>
              <a:rPr lang="ar-IQ" sz="2800" b="1" dirty="0"/>
              <a:t>انسانية التربية</a:t>
            </a:r>
            <a:r>
              <a:rPr lang="ar-IQ" sz="2800" dirty="0" smtClean="0"/>
              <a:t>.</a:t>
            </a:r>
          </a:p>
          <a:p>
            <a:pPr marL="0" indent="0">
              <a:buNone/>
            </a:pPr>
            <a:r>
              <a:rPr lang="ar-IQ" sz="2800" dirty="0"/>
              <a:t> </a:t>
            </a:r>
            <a:r>
              <a:rPr lang="ar-IQ" sz="2800" dirty="0" smtClean="0"/>
              <a:t>  </a:t>
            </a:r>
            <a:r>
              <a:rPr lang="ar-IQ" sz="2800" dirty="0"/>
              <a:t>حيث التربية ينبغي أن تكون مؤكدة على القيم الروحية والمثل الانسانية العليا والاخلاق العربية كما ينبغي أن تكون للتربية دور كبير في تبادل الخبرات والمعارف مع المجتمعات المختلفة في بقاء المعمورة وإرساء مبادئ التفاهم والمحبة ، ومن هنا فإن إقامة مراكز البحوث والدراسات العلمية والتربوية ووحدات الاتصال البحثي تعد مسألة بالغة الأهمية من أجل التطور والنهوض الحضاري. </a:t>
            </a:r>
            <a:endParaRPr lang="en-US" sz="2800" dirty="0"/>
          </a:p>
        </p:txBody>
      </p:sp>
    </p:spTree>
    <p:extLst>
      <p:ext uri="{BB962C8B-B14F-4D97-AF65-F5344CB8AC3E}">
        <p14:creationId xmlns:p14="http://schemas.microsoft.com/office/powerpoint/2010/main" val="390548897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0"/>
                                        <p:tgtEl>
                                          <p:spTgt spid="2"/>
                                        </p:tgtEl>
                                      </p:cBhvr>
                                    </p:animEffect>
                                    <p:anim calcmode="lin" valueType="num">
                                      <p:cBhvr>
                                        <p:cTn id="8" dur="5000" fill="hold"/>
                                        <p:tgtEl>
                                          <p:spTgt spid="2"/>
                                        </p:tgtEl>
                                        <p:attrNameLst>
                                          <p:attrName>ppt_x</p:attrName>
                                        </p:attrNameLst>
                                      </p:cBhvr>
                                      <p:tavLst>
                                        <p:tav tm="0">
                                          <p:val>
                                            <p:strVal val="#ppt_x"/>
                                          </p:val>
                                        </p:tav>
                                        <p:tav tm="100000">
                                          <p:val>
                                            <p:strVal val="#ppt_x"/>
                                          </p:val>
                                        </p:tav>
                                      </p:tavLst>
                                    </p:anim>
                                    <p:anim calcmode="lin" valueType="num">
                                      <p:cBhvr>
                                        <p:cTn id="9" dur="5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5000"/>
                                        <p:tgtEl>
                                          <p:spTgt spid="3">
                                            <p:txEl>
                                              <p:pRg st="0" end="0"/>
                                            </p:txEl>
                                          </p:spTgt>
                                        </p:tgtEl>
                                      </p:cBhvr>
                                    </p:animEffect>
                                    <p:anim calcmode="lin" valueType="num">
                                      <p:cBhvr>
                                        <p:cTn id="15" dur="5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5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5000"/>
                                        <p:tgtEl>
                                          <p:spTgt spid="3">
                                            <p:txEl>
                                              <p:pRg st="1" end="1"/>
                                            </p:txEl>
                                          </p:spTgt>
                                        </p:tgtEl>
                                      </p:cBhvr>
                                    </p:animEffect>
                                    <p:anim calcmode="lin" valueType="num">
                                      <p:cBhvr>
                                        <p:cTn id="22" dur="5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5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Override1.xml><?xml version="1.0" encoding="utf-8"?>
<a:themeOverride xmlns:a="http://schemas.openxmlformats.org/drawingml/2006/main">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themeOverride>
</file>

<file path=docProps/app.xml><?xml version="1.0" encoding="utf-8"?>
<Properties xmlns="http://schemas.openxmlformats.org/officeDocument/2006/extended-properties" xmlns:vt="http://schemas.openxmlformats.org/officeDocument/2006/docPropsVTypes">
  <Template/>
  <TotalTime>439</TotalTime>
  <Words>591</Words>
  <Application>Microsoft Office PowerPoint</Application>
  <PresentationFormat>ملء الشاشة</PresentationFormat>
  <Paragraphs>61</Paragraphs>
  <Slides>10</Slides>
  <Notes>0</Notes>
  <HiddenSlides>0</HiddenSlides>
  <MMClips>0</MMClips>
  <ScaleCrop>false</ScaleCrop>
  <HeadingPairs>
    <vt:vector size="6" baseType="variant">
      <vt:variant>
        <vt:lpstr>الخطوط المستخدمة</vt:lpstr>
      </vt:variant>
      <vt:variant>
        <vt:i4>6</vt:i4>
      </vt:variant>
      <vt:variant>
        <vt:lpstr>نسق</vt:lpstr>
      </vt:variant>
      <vt:variant>
        <vt:i4>1</vt:i4>
      </vt:variant>
      <vt:variant>
        <vt:lpstr>عناوين الشرائح</vt:lpstr>
      </vt:variant>
      <vt:variant>
        <vt:i4>10</vt:i4>
      </vt:variant>
    </vt:vector>
  </HeadingPairs>
  <TitlesOfParts>
    <vt:vector size="17" baseType="lpstr">
      <vt:lpstr>Arial</vt:lpstr>
      <vt:lpstr>Calibri</vt:lpstr>
      <vt:lpstr>Century Gothic</vt:lpstr>
      <vt:lpstr>Simplified Arabic</vt:lpstr>
      <vt:lpstr>Tahoma</vt:lpstr>
      <vt:lpstr>Wingdings 3</vt:lpstr>
      <vt:lpstr>Wisp</vt:lpstr>
      <vt:lpstr>  جامعة الموصل  كلية التربية للعلوم الإنسانية  قسم علوم القرآن والتربية الاسلامية</vt:lpstr>
      <vt:lpstr>كيف ينظر إلى التربية  </vt:lpstr>
      <vt:lpstr>التربية عملية فردية واجتماعية </vt:lpstr>
      <vt:lpstr>أهداف التربية</vt:lpstr>
      <vt:lpstr>خصائص التربية</vt:lpstr>
      <vt:lpstr>الخاصية الثانية </vt:lpstr>
      <vt:lpstr> الخاصية الثالثة</vt:lpstr>
      <vt:lpstr>الخاصية الرابعة </vt:lpstr>
      <vt:lpstr>الخاصية الخامسة</vt:lpstr>
      <vt:lpstr>عرض تقديمي في PowerPoint</vt:lpstr>
    </vt:vector>
  </TitlesOfParts>
  <Company>SACC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فاعلية برنامج تدريبي قائم على استراتيجيات التدريس البصري في تنمية مهارات التلاوة ودافع الإنجاز الدراسي لدى الطلبة / المدرسين في قسم علوم القرآن</dc:title>
  <dc:creator>ok</dc:creator>
  <cp:lastModifiedBy>ok</cp:lastModifiedBy>
  <cp:revision>70</cp:revision>
  <dcterms:created xsi:type="dcterms:W3CDTF">2022-06-18T20:18:10Z</dcterms:created>
  <dcterms:modified xsi:type="dcterms:W3CDTF">2023-11-13T17:21:01Z</dcterms:modified>
</cp:coreProperties>
</file>