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85" r:id="rId1"/>
  </p:sldMasterIdLst>
  <p:sldIdLst>
    <p:sldId id="256" r:id="rId2"/>
    <p:sldId id="257" r:id="rId3"/>
    <p:sldId id="260" r:id="rId4"/>
    <p:sldId id="261" r:id="rId5"/>
    <p:sldId id="262" r:id="rId6"/>
    <p:sldId id="263" r:id="rId7"/>
    <p:sldId id="264" r:id="rId8"/>
    <p:sldId id="265" r:id="rId9"/>
    <p:sldId id="271" r:id="rId10"/>
    <p:sldId id="272" r:id="rId11"/>
    <p:sldId id="273" r:id="rId12"/>
    <p:sldId id="269" r:id="rId1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مقطع بدون عنوان" id="{D844A056-F665-408A-8138-A630AB2CD093}">
          <p14:sldIdLst>
            <p14:sldId id="256"/>
            <p14:sldId id="257"/>
            <p14:sldId id="260"/>
            <p14:sldId id="261"/>
            <p14:sldId id="262"/>
            <p14:sldId id="263"/>
            <p14:sldId id="264"/>
            <p14:sldId id="265"/>
            <p14:sldId id="271"/>
            <p14:sldId id="272"/>
            <p14:sldId id="273"/>
            <p14:sldId id="26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نمط متوسط 3 - تمييز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نمط متوسط 4 - تميي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000" autoAdjust="0"/>
    <p:restoredTop sz="94454" autoAdjust="0"/>
  </p:normalViewPr>
  <p:slideViewPr>
    <p:cSldViewPr snapToGrid="0">
      <p:cViewPr varScale="1">
        <p:scale>
          <a:sx n="70" d="100"/>
          <a:sy n="70" d="100"/>
        </p:scale>
        <p:origin x="738" y="7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9381131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7602595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736413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25286041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382100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smtClean="0"/>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3596010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6893814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22963516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880588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1627356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3164926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988FEAE3-310C-4322-BC0F-1F18B46F24AC}" type="datetimeFigureOut">
              <a:rPr lang="ar-IQ" smtClean="0"/>
              <a:t>01/05/1445</a:t>
            </a:fld>
            <a:endParaRPr lang="ar-IQ"/>
          </a:p>
        </p:txBody>
      </p:sp>
      <p:sp>
        <p:nvSpPr>
          <p:cNvPr id="8" name="Footer Placeholder 7"/>
          <p:cNvSpPr>
            <a:spLocks noGrp="1"/>
          </p:cNvSpPr>
          <p:nvPr>
            <p:ph type="ftr" sz="quarter" idx="11"/>
          </p:nvPr>
        </p:nvSpPr>
        <p:spPr/>
        <p:txBody>
          <a:bodyPr/>
          <a:lstStyle/>
          <a:p>
            <a:endParaRPr lang="ar-IQ"/>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7618638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988FEAE3-310C-4322-BC0F-1F18B46F24AC}" type="datetimeFigureOut">
              <a:rPr lang="ar-IQ" smtClean="0"/>
              <a:t>01/05/1445</a:t>
            </a:fld>
            <a:endParaRPr lang="ar-IQ"/>
          </a:p>
        </p:txBody>
      </p:sp>
      <p:sp>
        <p:nvSpPr>
          <p:cNvPr id="4" name="Footer Placeholder 3"/>
          <p:cNvSpPr>
            <a:spLocks noGrp="1"/>
          </p:cNvSpPr>
          <p:nvPr>
            <p:ph type="ftr" sz="quarter" idx="11"/>
          </p:nvPr>
        </p:nvSpPr>
        <p:spPr/>
        <p:txBody>
          <a:bodyPr/>
          <a:lstStyle/>
          <a:p>
            <a:endParaRPr lang="ar-IQ"/>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4700482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8FEAE3-310C-4322-BC0F-1F18B46F24AC}" type="datetimeFigureOut">
              <a:rPr lang="ar-IQ" smtClean="0"/>
              <a:t>01/05/1445</a:t>
            </a:fld>
            <a:endParaRPr lang="ar-IQ"/>
          </a:p>
        </p:txBody>
      </p:sp>
      <p:sp>
        <p:nvSpPr>
          <p:cNvPr id="3" name="Footer Placeholder 2"/>
          <p:cNvSpPr>
            <a:spLocks noGrp="1"/>
          </p:cNvSpPr>
          <p:nvPr>
            <p:ph type="ftr" sz="quarter" idx="11"/>
          </p:nvPr>
        </p:nvSpPr>
        <p:spPr/>
        <p:txBody>
          <a:bodyPr/>
          <a:lstStyle/>
          <a:p>
            <a:endParaRPr lang="ar-IQ"/>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7874582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6421259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41630658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88FEAE3-310C-4322-BC0F-1F18B46F24AC}" type="datetimeFigureOut">
              <a:rPr lang="ar-IQ" smtClean="0"/>
              <a:t>01/05/1445</a:t>
            </a:fld>
            <a:endParaRPr lang="ar-IQ"/>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IQ"/>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90AC08D-CD1C-4E42-91CF-3446861B57DF}" type="slidenum">
              <a:rPr lang="ar-IQ" smtClean="0"/>
              <a:t>‹#›</a:t>
            </a:fld>
            <a:endParaRPr lang="ar-IQ"/>
          </a:p>
        </p:txBody>
      </p:sp>
    </p:spTree>
    <p:extLst>
      <p:ext uri="{BB962C8B-B14F-4D97-AF65-F5344CB8AC3E}">
        <p14:creationId xmlns:p14="http://schemas.microsoft.com/office/powerpoint/2010/main" val="1392436305"/>
      </p:ext>
    </p:extLst>
  </p:cSld>
  <p:clrMap bg1="lt1" tx1="dk1" bg2="lt2" tx2="dk2" accent1="accent1" accent2="accent2" accent3="accent3" accent4="accent4" accent5="accent5" accent6="accent6" hlink="hlink" folHlink="folHlink"/>
  <p:sldLayoutIdLst>
    <p:sldLayoutId id="2147483886" r:id="rId1"/>
    <p:sldLayoutId id="2147483887" r:id="rId2"/>
    <p:sldLayoutId id="2147483888" r:id="rId3"/>
    <p:sldLayoutId id="2147483889" r:id="rId4"/>
    <p:sldLayoutId id="2147483890" r:id="rId5"/>
    <p:sldLayoutId id="2147483891" r:id="rId6"/>
    <p:sldLayoutId id="2147483892" r:id="rId7"/>
    <p:sldLayoutId id="2147483893" r:id="rId8"/>
    <p:sldLayoutId id="2147483894" r:id="rId9"/>
    <p:sldLayoutId id="2147483895" r:id="rId10"/>
    <p:sldLayoutId id="2147483896" r:id="rId11"/>
    <p:sldLayoutId id="2147483897" r:id="rId12"/>
    <p:sldLayoutId id="2147483898" r:id="rId13"/>
    <p:sldLayoutId id="2147483899" r:id="rId14"/>
    <p:sldLayoutId id="2147483900" r:id="rId15"/>
    <p:sldLayoutId id="2147483901" r:id="rId16"/>
  </p:sldLayoutIdLst>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75314" y="373375"/>
            <a:ext cx="8911687" cy="168255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lvl="0" algn="r" defTabSz="914400" eaLnBrk="0" fontAlgn="base" hangingPunct="0">
              <a:spcAft>
                <a:spcPct val="0"/>
              </a:spcAft>
            </a:pPr>
            <a:r>
              <a:rPr lang="en-US" dirty="0" smtClean="0"/>
              <a:t/>
            </a:r>
            <a:br>
              <a:rPr lang="en-US" dirty="0" smtClean="0"/>
            </a:br>
            <a:r>
              <a:rPr lang="ar-IQ" sz="22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جامعة </a:t>
            </a: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الموصل</a:t>
            </a:r>
            <a:r>
              <a:rPr lang="en-US" sz="2700" dirty="0" smtClean="0">
                <a:solidFill>
                  <a:schemeClr val="tx1"/>
                </a:solidFill>
              </a:rPr>
              <a:t/>
            </a:r>
            <a:br>
              <a:rPr lang="en-US" sz="2700" dirty="0" smtClean="0">
                <a:solidFill>
                  <a:schemeClr val="tx1"/>
                </a:solidFill>
              </a:rPr>
            </a:b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كلية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التربية للعلوم الإنسانية</a:t>
            </a:r>
            <a:r>
              <a:rPr lang="en-US" sz="2700" dirty="0">
                <a:solidFill>
                  <a:schemeClr val="tx1"/>
                </a:solidFill>
              </a:rPr>
              <a:t/>
            </a:r>
            <a:br>
              <a:rPr lang="en-US" sz="2700" dirty="0">
                <a:solidFill>
                  <a:schemeClr val="tx1"/>
                </a:solidFill>
              </a:rPr>
            </a:b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قسم علوم </a:t>
            </a: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القرآن والتربية الاسلامية</a:t>
            </a:r>
            <a:endParaRPr lang="ar-IQ" sz="2700" dirty="0">
              <a:solidFill>
                <a:schemeClr val="tx1"/>
              </a:solidFill>
            </a:endParaRPr>
          </a:p>
        </p:txBody>
      </p:sp>
      <p:sp>
        <p:nvSpPr>
          <p:cNvPr id="8" name="عنوان فرعي 2"/>
          <p:cNvSpPr txBox="1">
            <a:spLocks/>
          </p:cNvSpPr>
          <p:nvPr/>
        </p:nvSpPr>
        <p:spPr>
          <a:xfrm>
            <a:off x="2275314" y="2405418"/>
            <a:ext cx="8915399" cy="277116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t">
            <a:normAutofit/>
          </a:bodyPr>
          <a:lstStyle>
            <a:lvl1pPr marL="0" indent="0" algn="l" defTabSz="457200" rtl="1"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1"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1"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endParaRPr lang="ar-IQ" sz="2000"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9"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11" name="Rectangle 4"/>
          <p:cNvSpPr>
            <a:spLocks noChangeArrowheads="1"/>
          </p:cNvSpPr>
          <p:nvPr/>
        </p:nvSpPr>
        <p:spPr bwMode="auto">
          <a:xfrm>
            <a:off x="1160878" y="856720"/>
            <a:ext cx="10925908" cy="6894195"/>
          </a:xfrm>
          <a:prstGeom prst="rect">
            <a:avLst/>
          </a:prstGeom>
          <a:noFill/>
          <a:ln>
            <a:noFill/>
          </a:ln>
          <a:effectLst>
            <a:outerShdw blurRad="190500" dist="228600" dir="2700000" algn="ctr">
              <a:srgbClr val="000000">
                <a:alpha val="30000"/>
              </a:srgbClr>
            </a:outerShdw>
            <a:reflection blurRad="6350" stA="50000" endA="300" endPos="55000" dir="5400000" sy="-100000" algn="bl" rotWithShape="0"/>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scene3d>
              <a:camera prst="orthographicFront"/>
              <a:lightRig rig="harsh" dir="t"/>
            </a:scene3d>
            <a:sp3d extrusionH="57150" prstMaterial="matte">
              <a:bevelT w="63500" h="12700" prst="angle"/>
              <a:contourClr>
                <a:schemeClr val="bg1">
                  <a:lumMod val="65000"/>
                </a:schemeClr>
              </a:contourClr>
            </a:sp3d>
          </a:bodyPr>
          <a:lstStyle/>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smtClean="0">
                <a:ln/>
                <a:solidFill>
                  <a:schemeClr val="accent3"/>
                </a:solidFill>
                <a:latin typeface="Arial" panose="020B060402020202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a:ln/>
                <a:solidFill>
                  <a:schemeClr val="accent3"/>
                </a:solidFill>
                <a:latin typeface="Arial" panose="020B0604020202020204" pitchFamily="34" charset="0"/>
              </a:rPr>
              <a:t> </a:t>
            </a:r>
            <a:r>
              <a:rPr lang="ar-IQ" sz="2000" b="1" dirty="0" smtClean="0">
                <a:ln/>
                <a:solidFill>
                  <a:schemeClr val="accent3"/>
                </a:solidFill>
                <a:latin typeface="Arial" panose="020B0604020202020204" pitchFamily="34" charset="0"/>
              </a:rPr>
              <a:t>    </a:t>
            </a:r>
            <a:r>
              <a:rPr lang="ar-IQ" b="1" dirty="0" smtClean="0">
                <a:ln/>
                <a:solidFill>
                  <a:schemeClr val="accent3"/>
                </a:solidFill>
                <a:latin typeface="Arial" panose="020B0604020202020204" pitchFamily="34" charset="0"/>
              </a:rPr>
              <a:t>مادة أسس التربية</a:t>
            </a:r>
            <a:endParaRPr lang="ar-IQ" b="1" dirty="0">
              <a:ln/>
              <a:solidFill>
                <a:schemeClr val="accent3"/>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ar-IQ" b="1" dirty="0" smtClean="0">
                <a:ln/>
                <a:solidFill>
                  <a:schemeClr val="accent3"/>
                </a:solidFill>
                <a:latin typeface="Arial" panose="020B0604020202020204" pitchFamily="34" charset="0"/>
              </a:rPr>
              <a:t>    المحاضرة الثانية</a:t>
            </a:r>
          </a:p>
          <a:p>
            <a:pPr marL="0" marR="0" lvl="0" indent="0" algn="ctr" defTabSz="914400" rtl="0" eaLnBrk="0" fontAlgn="base" latinLnBrk="0" hangingPunct="0">
              <a:lnSpc>
                <a:spcPct val="100000"/>
              </a:lnSpc>
              <a:spcBef>
                <a:spcPct val="0"/>
              </a:spcBef>
              <a:spcAft>
                <a:spcPct val="0"/>
              </a:spcAft>
              <a:buClrTx/>
              <a:buSzTx/>
              <a:buFontTx/>
              <a:buNone/>
              <a:tabLst/>
            </a:pPr>
            <a:r>
              <a:rPr lang="ar-IQ" b="1" dirty="0" smtClean="0">
                <a:ln/>
                <a:solidFill>
                  <a:schemeClr val="accent3"/>
                </a:solidFill>
                <a:latin typeface="Arial" panose="020B0604020202020204" pitchFamily="34" charset="0"/>
              </a:rPr>
              <a:t>بسم الله والحمد لله والصلاة والسلام على رسول </a:t>
            </a:r>
            <a:r>
              <a:rPr lang="ar-IQ" sz="2000" b="1" dirty="0" smtClean="0">
                <a:ln/>
                <a:solidFill>
                  <a:schemeClr val="accent3"/>
                </a:solidFill>
                <a:latin typeface="Arial" panose="020B0604020202020204" pitchFamily="34" charset="0"/>
              </a:rPr>
              <a:t>الله</a:t>
            </a:r>
          </a:p>
          <a:p>
            <a:pPr marL="0" marR="0" lvl="0" indent="0" defTabSz="914400" rtl="0" eaLnBrk="0" fontAlgn="base" latinLnBrk="0" hangingPunct="0">
              <a:lnSpc>
                <a:spcPct val="100000"/>
              </a:lnSpc>
              <a:spcBef>
                <a:spcPct val="0"/>
              </a:spcBef>
              <a:spcAft>
                <a:spcPct val="0"/>
              </a:spcAft>
              <a:buClrTx/>
              <a:buSzTx/>
              <a:buFontTx/>
              <a:buNone/>
              <a:tabLst/>
            </a:pPr>
            <a:endParaRPr lang="ar-IQ" b="1" dirty="0">
              <a:ln/>
              <a:solidFill>
                <a:schemeClr val="accent3"/>
              </a:solidFill>
              <a:latin typeface="Arial" panose="020B0604020202020204" pitchFamily="34" charset="0"/>
            </a:endParaRPr>
          </a:p>
          <a:p>
            <a:pPr algn="ctr" rtl="0" eaLnBrk="0" fontAlgn="base" hangingPunct="0">
              <a:spcBef>
                <a:spcPct val="0"/>
              </a:spcBef>
              <a:spcAft>
                <a:spcPct val="0"/>
              </a:spcAft>
            </a:pPr>
            <a:r>
              <a:rPr lang="ar-IQ" sz="24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الأساس التاريخي </a:t>
            </a:r>
            <a:r>
              <a:rPr lang="ar-IQ" sz="24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للتربية</a:t>
            </a:r>
          </a:p>
          <a:p>
            <a:pPr rtl="0" eaLnBrk="0" fontAlgn="base" hangingPunct="0">
              <a:spcBef>
                <a:spcPct val="0"/>
              </a:spcBef>
              <a:spcAft>
                <a:spcPct val="0"/>
              </a:spcAft>
            </a:pPr>
            <a:r>
              <a:rPr lang="ar-IQ" sz="2000" b="1" dirty="0" smtClean="0"/>
              <a:t>تمهيد :</a:t>
            </a:r>
            <a:endParaRPr lang="en-US" dirty="0"/>
          </a:p>
          <a:p>
            <a:r>
              <a:rPr lang="ar-IQ" dirty="0"/>
              <a:t>   </a:t>
            </a:r>
            <a:r>
              <a:rPr lang="ar-IQ" sz="2000" dirty="0"/>
              <a:t>إن فهم معنى التربية ومتابعة مراحل التطور التي مرت منذ أقدم العصور حتى الوقت الحاضر مما يساعد على تكوين إطار نظري لدى المربين يستند الى الأُسس التاريخية للنظريات التربوية</a:t>
            </a:r>
            <a:r>
              <a:rPr lang="ar-IQ" sz="2000" dirty="0" smtClean="0"/>
              <a:t>.</a:t>
            </a:r>
          </a:p>
          <a:p>
            <a:endParaRPr lang="en-US" sz="2000" dirty="0"/>
          </a:p>
          <a:p>
            <a:r>
              <a:rPr lang="ar-IQ" sz="2000" dirty="0"/>
              <a:t>   كما أن وجود البعد التاريخي أو الأصول التاريخية يساعد العملية التربوية في معرفة :</a:t>
            </a:r>
            <a:endParaRPr lang="en-US" sz="2000" dirty="0"/>
          </a:p>
          <a:p>
            <a:r>
              <a:rPr lang="ar-IQ" sz="2000" dirty="0" smtClean="0"/>
              <a:t>1- ما </a:t>
            </a:r>
            <a:r>
              <a:rPr lang="ar-IQ" sz="2000" dirty="0"/>
              <a:t>ورثته الأمة من الماضي وما أعدته للحاضر وكيف تخطط للمستقبل.</a:t>
            </a:r>
            <a:endParaRPr lang="en-US" sz="2000" dirty="0"/>
          </a:p>
          <a:p>
            <a:r>
              <a:rPr lang="ar-IQ" sz="2000" dirty="0" smtClean="0"/>
              <a:t>2- مواجهة </a:t>
            </a:r>
            <a:r>
              <a:rPr lang="ar-IQ" sz="2000" dirty="0"/>
              <a:t>المشكلات التربوية المختلفة في ضوء معالجة المشكلات القديمة المماثلة .</a:t>
            </a:r>
            <a:endParaRPr lang="en-US" sz="2000" dirty="0"/>
          </a:p>
          <a:p>
            <a:r>
              <a:rPr lang="ar-IQ" sz="2000" dirty="0" smtClean="0"/>
              <a:t>3- دراسة </a:t>
            </a:r>
            <a:r>
              <a:rPr lang="ar-IQ" sz="2000" dirty="0"/>
              <a:t>المفاهيم التربوية التي كانت متبعة قديما والنظر في نتائجها</a:t>
            </a:r>
            <a:r>
              <a:rPr lang="ar-IQ" sz="2000" dirty="0" smtClean="0"/>
              <a:t>.</a:t>
            </a:r>
          </a:p>
          <a:p>
            <a:endParaRPr lang="en-US" sz="2000" dirty="0"/>
          </a:p>
          <a:p>
            <a:r>
              <a:rPr lang="ar-IQ" sz="2000" dirty="0"/>
              <a:t>   إن دراسة تاريخ التربية يعتبر مهما للتربية المعاصرة لأنها تظهر حركة المجتمع وتفاعلاته وتأثيره على التربية ، فالكثير من المشكلات المعاصرة لا يمكن فهمها إلا في ضوء دراسة العوامل والقوى التي اثرت فيها في </a:t>
            </a:r>
            <a:r>
              <a:rPr lang="ar-IQ" sz="2000" dirty="0" smtClean="0"/>
              <a:t>الماضي .</a:t>
            </a:r>
            <a:r>
              <a:rPr lang="ar-IQ" sz="2400" dirty="0" smtClean="0"/>
              <a:t> </a:t>
            </a:r>
            <a:r>
              <a:rPr kumimoji="0" lang="en-US" sz="1800" b="1" i="0" u="none" strike="noStrike" normalizeH="0" baseline="0" dirty="0" smtClean="0">
                <a:ln/>
                <a:solidFill>
                  <a:schemeClr val="accent3"/>
                </a:solidFill>
                <a:latin typeface="Arial" panose="020B0604020202020204" pitchFamily="34" charset="0"/>
              </a:rPr>
              <a:t/>
            </a:r>
            <a:br>
              <a:rPr kumimoji="0" lang="en-US" sz="1800" b="1" i="0" u="none" strike="noStrike" normalizeH="0" baseline="0" dirty="0" smtClean="0">
                <a:ln/>
                <a:solidFill>
                  <a:schemeClr val="accent3"/>
                </a:solidFill>
                <a:latin typeface="Arial" panose="020B0604020202020204" pitchFamily="34" charset="0"/>
              </a:rPr>
            </a:br>
            <a:endParaRPr kumimoji="0" lang="en-US" sz="5400" b="1" i="0" u="none" strike="noStrike" normalizeH="0" baseline="0" dirty="0" smtClean="0">
              <a:ln/>
              <a:solidFill>
                <a:schemeClr val="accent3"/>
              </a:solidFill>
              <a:latin typeface="Arial" panose="020B0604020202020204"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1600" b="1" i="0" u="none" strike="noStrike" normalizeH="0" baseline="0" dirty="0" smtClean="0">
              <a:ln/>
              <a:solidFill>
                <a:schemeClr val="accent3"/>
              </a:solidFill>
            </a:endParaRPr>
          </a:p>
        </p:txBody>
      </p:sp>
      <p:sp>
        <p:nvSpPr>
          <p:cNvPr id="5" name="شكل بيضاوي 4"/>
          <p:cNvSpPr/>
          <p:nvPr/>
        </p:nvSpPr>
        <p:spPr>
          <a:xfrm>
            <a:off x="2483893" y="489656"/>
            <a:ext cx="1801503" cy="1707633"/>
          </a:xfrm>
          <a:prstGeom prst="ellipse">
            <a:avLst/>
          </a:prstGeom>
          <a:blipFill dpi="0" rotWithShape="1">
            <a:blip r:embed="rId2" cstate="print">
              <a:extLst>
                <a:ext uri="{28A0092B-C50C-407E-A947-70E740481C1C}">
                  <a14:useLocalDpi xmlns:a14="http://schemas.microsoft.com/office/drawing/2010/main" val="0"/>
                </a:ext>
              </a:extLst>
            </a:blip>
            <a:srcRect/>
            <a:stretch>
              <a:fillRect/>
            </a:stretch>
          </a:blipFill>
          <a:ln>
            <a:noFill/>
          </a:ln>
          <a:effectLst>
            <a:glow rad="63500">
              <a:schemeClr val="accent1">
                <a:satMod val="175000"/>
                <a:alpha val="40000"/>
              </a:schemeClr>
            </a:glow>
            <a:outerShdw blurRad="184150" dist="241300" dir="11520000" sx="110000" sy="110000" algn="ctr">
              <a:srgbClr val="000000">
                <a:alpha val="18000"/>
              </a:srgbClr>
            </a:outerShdw>
          </a:effectLst>
          <a:scene3d>
            <a:camera prst="orthographicFront"/>
            <a:lightRig rig="flood" dir="t">
              <a:rot lat="0" lon="0" rev="13800000"/>
            </a:lightRig>
          </a:scene3d>
          <a:sp3d extrusionH="107950" prstMaterial="plastic">
            <a:bevelT w="82550" h="63500" prst="divot"/>
            <a:bevelB/>
          </a:sp3d>
        </p:spPr>
        <p:style>
          <a:lnRef idx="2">
            <a:schemeClr val="accent6"/>
          </a:lnRef>
          <a:fillRef idx="1">
            <a:schemeClr val="lt1"/>
          </a:fillRef>
          <a:effectRef idx="0">
            <a:schemeClr val="accent6"/>
          </a:effectRef>
          <a:fontRef idx="minor">
            <a:schemeClr val="dk1"/>
          </a:fontRef>
        </p:style>
        <p:txBody>
          <a:bodyPr rtlCol="1" anchor="ctr"/>
          <a:lstStyle/>
          <a:p>
            <a:pPr algn="ctr"/>
            <a:endParaRPr lang="ar-IQ"/>
          </a:p>
        </p:txBody>
      </p:sp>
    </p:spTree>
    <p:extLst>
      <p:ext uri="{BB962C8B-B14F-4D97-AF65-F5344CB8AC3E}">
        <p14:creationId xmlns:p14="http://schemas.microsoft.com/office/powerpoint/2010/main" val="30320563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afterEffect" nodePh="1">
                                  <p:stCondLst>
                                    <p:cond delay="0"/>
                                  </p:stCondLst>
                                  <p:endCondLst>
                                    <p:cond evt="begin" delay="0">
                                      <p:tn val="5"/>
                                    </p:cond>
                                  </p:endCondLst>
                                  <p:childTnLst>
                                    <p:animRot by="21600000">
                                      <p:cBhvr>
                                        <p:cTn id="6" dur="5000" fill="hold"/>
                                        <p:tgtEl>
                                          <p:spTgt spid="8">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15000" fill="hold"/>
                                        <p:tgtEl>
                                          <p:spTgt spid="2"/>
                                        </p:tgtEl>
                                        <p:attrNameLst>
                                          <p:attrName>ppt_x</p:attrName>
                                        </p:attrNameLst>
                                      </p:cBhvr>
                                      <p:tavLst>
                                        <p:tav tm="0">
                                          <p:val>
                                            <p:strVal val="#ppt_x"/>
                                          </p:val>
                                        </p:tav>
                                        <p:tav tm="100000">
                                          <p:val>
                                            <p:strVal val="#ppt_x"/>
                                          </p:val>
                                        </p:tav>
                                      </p:tavLst>
                                    </p:anim>
                                    <p:anim calcmode="lin" valueType="num">
                                      <p:cBhvr additive="base">
                                        <p:cTn id="12" dur="15000" fill="hold"/>
                                        <p:tgtEl>
                                          <p:spTgt spid="2"/>
                                        </p:tgtEl>
                                        <p:attrNameLst>
                                          <p:attrName>ppt_y</p:attrName>
                                        </p:attrNameLst>
                                      </p:cBhvr>
                                      <p:tavLst>
                                        <p:tav tm="0">
                                          <p:val>
                                            <p:strVal val="1+#ppt_h/2"/>
                                          </p:val>
                                        </p:tav>
                                        <p:tav tm="100000">
                                          <p:val>
                                            <p:strVal val="#ppt_y"/>
                                          </p:val>
                                        </p:tav>
                                      </p:tavLst>
                                    </p:anim>
                                  </p:childTnLst>
                                </p:cTn>
                              </p:par>
                            </p:childTnLst>
                          </p:cTn>
                        </p:par>
                        <p:par>
                          <p:cTn id="13" fill="hold">
                            <p:stCondLst>
                              <p:cond delay="15000"/>
                            </p:stCondLst>
                            <p:childTnLst>
                              <p:par>
                                <p:cTn id="14" presetID="2" presetClass="entr" presetSubtype="4" fill="hold" grpId="0" nodeType="afterEffect">
                                  <p:stCondLst>
                                    <p:cond delay="0"/>
                                  </p:stCondLst>
                                  <p:childTnLst>
                                    <p:set>
                                      <p:cBhvr>
                                        <p:cTn id="15" dur="1" fill="hold">
                                          <p:stCondLst>
                                            <p:cond delay="0"/>
                                          </p:stCondLst>
                                        </p:cTn>
                                        <p:tgtEl>
                                          <p:spTgt spid="11"/>
                                        </p:tgtEl>
                                        <p:attrNameLst>
                                          <p:attrName>style.visibility</p:attrName>
                                        </p:attrNameLst>
                                      </p:cBhvr>
                                      <p:to>
                                        <p:strVal val="visible"/>
                                      </p:to>
                                    </p:set>
                                    <p:anim calcmode="lin" valueType="num">
                                      <p:cBhvr additive="base">
                                        <p:cTn id="16" dur="10000" fill="hold"/>
                                        <p:tgtEl>
                                          <p:spTgt spid="11"/>
                                        </p:tgtEl>
                                        <p:attrNameLst>
                                          <p:attrName>ppt_x</p:attrName>
                                        </p:attrNameLst>
                                      </p:cBhvr>
                                      <p:tavLst>
                                        <p:tav tm="0">
                                          <p:val>
                                            <p:strVal val="#ppt_x"/>
                                          </p:val>
                                        </p:tav>
                                        <p:tav tm="100000">
                                          <p:val>
                                            <p:strVal val="#ppt_x"/>
                                          </p:val>
                                        </p:tav>
                                      </p:tavLst>
                                    </p:anim>
                                    <p:anim calcmode="lin" valueType="num">
                                      <p:cBhvr additive="base">
                                        <p:cTn id="17" dur="100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10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build="p"/>
      <p:bldP spid="11" grpId="0"/>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الإدارة</a:t>
            </a:r>
            <a:r>
              <a:rPr lang="ar-IQ" sz="4400" b="1" dirty="0"/>
              <a:t> </a:t>
            </a:r>
            <a:r>
              <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المدرسية</a:t>
            </a:r>
          </a:p>
        </p:txBody>
      </p:sp>
      <p:sp>
        <p:nvSpPr>
          <p:cNvPr id="3" name="عنصر نائب للمحتوى 2"/>
          <p:cNvSpPr>
            <a:spLocks noGrp="1"/>
          </p:cNvSpPr>
          <p:nvPr>
            <p:ph idx="1"/>
          </p:nvPr>
        </p:nvSpPr>
        <p:spPr/>
        <p:txBody>
          <a:bodyPr/>
          <a:lstStyle/>
          <a:p>
            <a:r>
              <a:rPr lang="ar-IQ" dirty="0"/>
              <a:t>كان مدير المدرسة يدعى (أب المدرسة) وكان يلقب ب (الأستاذ) احتراما له ، واذا ما ذكر فإنه يذكر بالاحترام اللائق ، وقد جاء في إحدى المدائح النموذجية (الاستاذ هو الاله الذي يبني الإنسانية</a:t>
            </a:r>
            <a:r>
              <a:rPr lang="ar-IQ" dirty="0" smtClean="0"/>
              <a:t>) .</a:t>
            </a:r>
          </a:p>
          <a:p>
            <a:r>
              <a:rPr lang="ar-IQ" dirty="0"/>
              <a:t>أما المعلمون فكانوا يتمتعون بمركز اجتماعي مرموق فهم أعلى من الكهنة والضباط والولاة ويلقب بالأستاذ ، ويعتقد السومريون والبابليون أن (المعلم) يعرف كل شيء طالما يعرف الكتابة (بالخط المسماري) لان الخط المسماري كان مقدسا لأن البشر أخذوه عن الالهة ولكنه كان لنوع واحد من البشر هم </a:t>
            </a:r>
            <a:r>
              <a:rPr lang="ar-IQ" dirty="0" smtClean="0"/>
              <a:t>الأساتذة .</a:t>
            </a:r>
            <a:endParaRPr lang="en-US" dirty="0"/>
          </a:p>
          <a:p>
            <a:r>
              <a:rPr lang="ar-IQ" dirty="0"/>
              <a:t>أما التلاميذ فكانوا يسمون انفسهم (أبناء المدارس) وكانوا يتمتعون أيضا بمكانة محترمة في </a:t>
            </a:r>
            <a:r>
              <a:rPr lang="ar-IQ" dirty="0" smtClean="0"/>
              <a:t>المجتمع .</a:t>
            </a:r>
            <a:endParaRPr lang="en-US" dirty="0"/>
          </a:p>
          <a:p>
            <a:r>
              <a:rPr lang="ar-IQ" dirty="0"/>
              <a:t>إن الشخصية التي تأتي بعد الاستاذ فهي تسمى ب (</a:t>
            </a:r>
            <a:r>
              <a:rPr lang="ar-IQ" dirty="0" err="1"/>
              <a:t>داديا</a:t>
            </a:r>
            <a:r>
              <a:rPr lang="ar-IQ" dirty="0"/>
              <a:t>) أي " ابو الرقم " عمله التدريس المستمر ، وهناك شخصية أخرى تشبه وظيفة المراقب حيث يقوم بمساعدة الأستاذ ويجب عليه اجتياز مرحلة أعلى من الدراسة بالنسبة للطلاب </a:t>
            </a:r>
            <a:r>
              <a:rPr lang="ar-IQ" dirty="0" smtClean="0"/>
              <a:t>المبتدئين .</a:t>
            </a:r>
            <a:endParaRPr lang="ar-IQ" dirty="0"/>
          </a:p>
        </p:txBody>
      </p:sp>
    </p:spTree>
    <p:extLst>
      <p:ext uri="{BB962C8B-B14F-4D97-AF65-F5344CB8AC3E}">
        <p14:creationId xmlns:p14="http://schemas.microsoft.com/office/powerpoint/2010/main" val="27793976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المكتبات</a:t>
            </a:r>
          </a:p>
        </p:txBody>
      </p:sp>
      <p:sp>
        <p:nvSpPr>
          <p:cNvPr id="3" name="عنصر نائب للمحتوى 2"/>
          <p:cNvSpPr>
            <a:spLocks noGrp="1"/>
          </p:cNvSpPr>
          <p:nvPr>
            <p:ph idx="1"/>
          </p:nvPr>
        </p:nvSpPr>
        <p:spPr/>
        <p:txBody>
          <a:bodyPr>
            <a:normAutofit/>
          </a:bodyPr>
          <a:lstStyle/>
          <a:p>
            <a:r>
              <a:rPr lang="ar-IQ" sz="2000" dirty="0"/>
              <a:t>كانت منتشرة في كل المدن الاقليمية تقريبا ، وعلى مسافة متاخمة لكل مكتبة كانت توجد مدرسة للنسخ ملحقة بها ، أما أكبر مجموعة من الألواح فكانت تتمثل في المكتبة الخاصة بـ (أشور </a:t>
            </a:r>
            <a:r>
              <a:rPr lang="ar-IQ" sz="2000" dirty="0" err="1"/>
              <a:t>بانيبال</a:t>
            </a:r>
            <a:r>
              <a:rPr lang="ar-IQ" sz="2000" dirty="0"/>
              <a:t>) في نينوى ، فقد كان الملك مولعا بالأثار شأنه شأن أي عالم أثري ، فنظم حملة للبحث عن نطاق الامبراطورية عن الاثار والنقوش القديمة وجمع كل المصادر الثقافية والتاريخية لاسيما في بلاد سومر </a:t>
            </a:r>
            <a:r>
              <a:rPr lang="ar-IQ" sz="2000" dirty="0" smtClean="0"/>
              <a:t>وأكد .</a:t>
            </a:r>
          </a:p>
          <a:p>
            <a:r>
              <a:rPr lang="ar-IQ" sz="2000" dirty="0"/>
              <a:t>وقد عثر على (40000) لوحة سليمة ومحطمة في مكتبة الإمبراطور (اشور </a:t>
            </a:r>
            <a:r>
              <a:rPr lang="ar-IQ" sz="2000" dirty="0" err="1"/>
              <a:t>بانيبال</a:t>
            </a:r>
            <a:r>
              <a:rPr lang="ar-IQ" sz="2000" dirty="0"/>
              <a:t>) ومن الألواح التي تعني بالقضايا والإدارية التي وجدت يتضح أن عدد الكتبة الذين يمارسون حزمة النسخ تجاوز الألوف في العهود </a:t>
            </a:r>
            <a:r>
              <a:rPr lang="ar-IQ" sz="2000" dirty="0" smtClean="0"/>
              <a:t>السومرية .</a:t>
            </a:r>
            <a:endParaRPr lang="ar-IQ" sz="2000" dirty="0"/>
          </a:p>
        </p:txBody>
      </p:sp>
    </p:spTree>
    <p:extLst>
      <p:ext uri="{BB962C8B-B14F-4D97-AF65-F5344CB8AC3E}">
        <p14:creationId xmlns:p14="http://schemas.microsoft.com/office/powerpoint/2010/main" val="29322505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1992" y="2356476"/>
            <a:ext cx="6151727" cy="335916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6780640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0"/>
                                        <p:tgtEl>
                                          <p:spTgt spid="4"/>
                                        </p:tgtEl>
                                      </p:cBhvr>
                                    </p:animEffect>
                                    <p:anim calcmode="lin" valueType="num">
                                      <p:cBhvr>
                                        <p:cTn id="8" dur="5000" fill="hold"/>
                                        <p:tgtEl>
                                          <p:spTgt spid="4"/>
                                        </p:tgtEl>
                                        <p:attrNameLst>
                                          <p:attrName>ppt_x</p:attrName>
                                        </p:attrNameLst>
                                      </p:cBhvr>
                                      <p:tavLst>
                                        <p:tav tm="0">
                                          <p:val>
                                            <p:strVal val="#ppt_x"/>
                                          </p:val>
                                        </p:tav>
                                        <p:tav tm="100000">
                                          <p:val>
                                            <p:strVal val="#ppt_x"/>
                                          </p:val>
                                        </p:tav>
                                      </p:tavLst>
                                    </p:anim>
                                    <p:anim calcmode="lin" valueType="num">
                                      <p:cBhvr>
                                        <p:cTn id="9" dur="5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842449" y="624110"/>
            <a:ext cx="9662164" cy="1031818"/>
          </a:xfrm>
        </p:spPr>
        <p:txBody>
          <a:bodyPr>
            <a:normAutofit fontScale="90000"/>
          </a:bodyPr>
          <a:lstStyle/>
          <a:p>
            <a:pPr algn="ctr"/>
            <a:r>
              <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تطور مفهوم التربية عبر العصور المختلفة</a:t>
            </a:r>
            <a:r>
              <a:rPr lang="en-US" dirty="0"/>
              <a:t/>
            </a:r>
            <a:br>
              <a:rPr lang="en-US" dirty="0"/>
            </a:br>
            <a:r>
              <a:rPr lang="ar-IQ" sz="4000" b="1" i="1" dirty="0" smtClean="0"/>
              <a:t/>
            </a:r>
            <a:br>
              <a:rPr lang="ar-IQ" sz="4000" b="1" i="1" dirty="0" smtClean="0"/>
            </a:br>
            <a:r>
              <a:rPr lang="en-US" sz="2000" dirty="0" smtClean="0"/>
              <a:t/>
            </a:r>
            <a:br>
              <a:rPr lang="en-US" sz="2000" dirty="0" smtClean="0"/>
            </a:br>
            <a:endParaRPr lang="ar-IQ" sz="2000" dirty="0"/>
          </a:p>
        </p:txBody>
      </p:sp>
      <p:sp>
        <p:nvSpPr>
          <p:cNvPr id="3" name="عنصر نائب للمحتوى 2"/>
          <p:cNvSpPr>
            <a:spLocks noGrp="1"/>
          </p:cNvSpPr>
          <p:nvPr>
            <p:ph idx="1"/>
          </p:nvPr>
        </p:nvSpPr>
        <p:spPr>
          <a:xfrm>
            <a:off x="2333767" y="1655928"/>
            <a:ext cx="9170845" cy="4840405"/>
          </a:xfrm>
          <a:ln>
            <a:noFill/>
          </a:ln>
          <a:effectLst>
            <a:outerShdw blurRad="149987" dist="250190" dir="8460000" algn="ctr">
              <a:srgbClr val="000000">
                <a:alpha val="28000"/>
              </a:srgbClr>
            </a:outerShdw>
          </a:effectLst>
        </p:spPr>
        <p:txBody>
          <a:bodyPr>
            <a:normAutofit fontScale="77500" lnSpcReduction="20000"/>
          </a:bodyPr>
          <a:lstStyle/>
          <a:p>
            <a:pPr marL="0" indent="0">
              <a:buNone/>
            </a:pPr>
            <a:endParaRPr lang="ar-IQ" sz="5100" b="1" i="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marL="0" indent="0">
              <a:buNone/>
            </a:pPr>
            <a:r>
              <a:rPr lang="ar-IQ" sz="2600" dirty="0"/>
              <a:t>1-	</a:t>
            </a:r>
            <a:r>
              <a:rPr lang="ar-IQ" sz="2600" b="1" dirty="0"/>
              <a:t>التربية البدائية في المجتمعات البدائية:</a:t>
            </a:r>
            <a:endParaRPr lang="en-US" sz="2600" dirty="0"/>
          </a:p>
          <a:p>
            <a:pPr marL="0" indent="0">
              <a:buNone/>
            </a:pPr>
            <a:endParaRPr lang="ar-IQ" sz="5100" b="1" i="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r>
              <a:rPr lang="ar-IQ" sz="3000" dirty="0"/>
              <a:t>امتازت التربية البدائية ببساطتها حيث كانت تتم بصورة غير مقصودة عفوية تتمثل في أن يقلد الناشئ عادات مجتمعه وطراز حياته ويتدرب على الأعمال والنشاطات التي يقوم بها الكبار كالصيد وصناعة أدواته ورعي الماشية والزراعة والتدريب على فنون القتال والأعمال المنزلية ، وكان يقوم بهذا النوع من التربية الأبوان أو العائلة ككل وفي بعض المجتمعات البدائية كان يقوم بهذه الوظيفة القبيلة </a:t>
            </a:r>
            <a:r>
              <a:rPr lang="ar-IQ" sz="5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r>
            <a:br>
              <a:rPr lang="ar-IQ" sz="5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br>
            <a:endParaRPr lang="ar-IQ" sz="5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marL="0" indent="0">
              <a:buNone/>
            </a:pPr>
            <a:r>
              <a:rPr lang="en-US"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r>
            <a:br>
              <a:rPr lang="en-US"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br>
            <a:endParaRPr lang="ar-IQ"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7490288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arn(inVertical)">
                                      <p:cBhvr>
                                        <p:cTn id="12" dur="5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arn(inVertical)">
                                      <p:cBhvr>
                                        <p:cTn id="22"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92925" y="624110"/>
            <a:ext cx="8911687" cy="904439"/>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fontScale="90000"/>
          </a:bodyPr>
          <a:lstStyle/>
          <a:p>
            <a:pPr algn="ctr"/>
            <a:r>
              <a:rPr lang="ar-IQ"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التربية والاسرة والمجتمع</a:t>
            </a:r>
            <a:r>
              <a:rPr lang="en-US" sz="4000" dirty="0"/>
              <a:t/>
            </a:r>
            <a:br>
              <a:rPr lang="en-US" sz="4000" dirty="0"/>
            </a:br>
            <a:endParaRPr lang="ar-IQ" sz="4000" b="1" i="1" dirty="0"/>
          </a:p>
        </p:txBody>
      </p:sp>
      <p:sp>
        <p:nvSpPr>
          <p:cNvPr id="3" name="عنصر نائب للمحتوى 2"/>
          <p:cNvSpPr>
            <a:spLocks noGrp="1"/>
          </p:cNvSpPr>
          <p:nvPr>
            <p:ph idx="1"/>
          </p:nvPr>
        </p:nvSpPr>
        <p:spPr>
          <a:xfrm>
            <a:off x="2589212" y="1528549"/>
            <a:ext cx="8915400" cy="4382673"/>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85000" lnSpcReduction="20000"/>
          </a:bodyPr>
          <a:lstStyle/>
          <a:p>
            <a:r>
              <a:rPr lang="ar-IQ" sz="2400" dirty="0"/>
              <a:t>إن التربية في المجتمعات البدائية كانت تهدف إلى نقل العادات والتقاليد وأساليب العيش المختلفة من الكبار الى الصغار عن طريق التقليد والمحاكاة.</a:t>
            </a:r>
            <a:endParaRPr lang="en-US" sz="2400" dirty="0"/>
          </a:p>
          <a:p>
            <a:r>
              <a:rPr lang="ar-IQ" sz="2400" dirty="0"/>
              <a:t>   كان الفرد يخضع خلال حياته الى عدد من الطقوس التي تبدأ عادة في الايام الأولى لحياته وتستمر إلى فترات متلاحقة طوال حياته يقوم الوالدان وكبار السن من ذوي الخبرة في المجتمع بالمسؤولية عن متابعة تنفيذ هذه الطقوس لكل فرد من افراد المجتمع.</a:t>
            </a:r>
            <a:endParaRPr lang="en-US" sz="2400" dirty="0"/>
          </a:p>
          <a:p>
            <a:r>
              <a:rPr lang="ar-IQ" sz="2400" dirty="0"/>
              <a:t>   إن الاسرة في بدايتها قد نشأت بسيطة بعيدة عما عليه الان من مستوى في الأخلاق والعادات ولكنها على كل حال قد كانت أهم مركز من مراكز التربية فقد أصبحت المكان الذي يتحدث فيه الأب والأم والأقارب عن خبرات الصيد والقتال وكيفية تحصيل الطعام ووقاية النفس من الوحوش والأعداء وغير ذلك مما احتوته خبرتهم البسيطة.</a:t>
            </a:r>
            <a:endParaRPr lang="en-US" sz="2400" dirty="0"/>
          </a:p>
          <a:p>
            <a:r>
              <a:rPr lang="ar-IQ" sz="2400" dirty="0"/>
              <a:t>   ولما نشأت القبائل في المجتمع الانساني لازدياد عدد أفراد الأسر أخذت القبيلة تهتم بتربية الصغار الذكور وتشرف عليهم وتعني بصورة خاصة في تدريبهم على القتال وفنون الصيد وتلقنهم بعض العادات مثل احترام الكبار والطاعة لرئيس القبيلة والحرص على سمعتها وشرفها .</a:t>
            </a:r>
            <a:endParaRPr lang="en-US" sz="2400" dirty="0"/>
          </a:p>
        </p:txBody>
      </p:sp>
    </p:spTree>
    <p:extLst>
      <p:ext uri="{BB962C8B-B14F-4D97-AF65-F5344CB8AC3E}">
        <p14:creationId xmlns:p14="http://schemas.microsoft.com/office/powerpoint/2010/main" val="27787154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15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15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15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15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89212" y="187382"/>
            <a:ext cx="8911687" cy="849848"/>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r>
              <a:rPr lang="ar-IQ" sz="32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أنماط التربية </a:t>
            </a:r>
            <a:r>
              <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البدائية</a:t>
            </a:r>
            <a:endParaRPr lang="en-US"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589212" y="1037230"/>
            <a:ext cx="8915400" cy="487399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lgn="just">
              <a:buNone/>
            </a:pPr>
            <a:r>
              <a:rPr lang="ar-IQ" sz="2400" dirty="0"/>
              <a:t>لقد كانت أنماط الربية في المجتمعات البدائية متشابهة وكان إتقانها شائعا بين أفراد الأسرة والقبيلة ، ولم تظهر طريقة التعليم بالشكل المعروف إلا بعد أن تجاوزت البشرية مراحل الهمجية الى المرحلة الثقافية المعروفة بالمدينة ، ولم تظهر طريقة التعليم بمعناه المفهوم إلا بتطور طبقة معينة ذات وظيفة كهنوتية تحتم تربية طبقة مخصوصة وتلقنها التعليم الدينية حيث تكون هذه الطبقة ظهرت لأول مرة في التاريخ جماعة اختصت بشؤون التربية ويمكننا أن نلمس هذا التقدم التربوي في حياة البشرية في الامور الآتية :</a:t>
            </a:r>
            <a:endParaRPr lang="en-US" sz="2400" dirty="0"/>
          </a:p>
          <a:p>
            <a:pPr marL="0" indent="0" algn="just">
              <a:buNone/>
            </a:pPr>
            <a:r>
              <a:rPr lang="ar-IQ" sz="2400" dirty="0"/>
              <a:t>1</a:t>
            </a:r>
            <a:r>
              <a:rPr lang="ar-IQ" sz="2400" dirty="0" smtClean="0"/>
              <a:t>-</a:t>
            </a:r>
            <a:r>
              <a:rPr lang="ar-IQ" sz="2400" dirty="0"/>
              <a:t>	ظهور طبقة المعلمين.</a:t>
            </a:r>
            <a:endParaRPr lang="en-US" sz="2400" dirty="0"/>
          </a:p>
          <a:p>
            <a:pPr marL="0" indent="0" algn="just">
              <a:buNone/>
            </a:pPr>
            <a:r>
              <a:rPr lang="ar-IQ" sz="2400" dirty="0"/>
              <a:t>2</a:t>
            </a:r>
            <a:r>
              <a:rPr lang="ar-IQ" sz="2400" dirty="0" smtClean="0"/>
              <a:t>-</a:t>
            </a:r>
            <a:r>
              <a:rPr lang="ar-IQ" sz="2400" dirty="0"/>
              <a:t>	تحديد مدة الدراسة.</a:t>
            </a:r>
            <a:endParaRPr lang="en-US" sz="2400" dirty="0"/>
          </a:p>
          <a:p>
            <a:pPr marL="0" indent="0" algn="just">
              <a:buNone/>
            </a:pPr>
            <a:r>
              <a:rPr lang="ar-IQ" sz="2400" dirty="0"/>
              <a:t>3</a:t>
            </a:r>
            <a:r>
              <a:rPr lang="ar-IQ" sz="2400" dirty="0" smtClean="0"/>
              <a:t>-</a:t>
            </a:r>
            <a:r>
              <a:rPr lang="ar-IQ" sz="2400" dirty="0"/>
              <a:t>	ظهور اللغة والادب كأساس لعملية التربية.</a:t>
            </a:r>
            <a:endParaRPr lang="en-US" sz="2400" dirty="0"/>
          </a:p>
        </p:txBody>
      </p:sp>
    </p:spTree>
    <p:extLst>
      <p:ext uri="{BB962C8B-B14F-4D97-AF65-F5344CB8AC3E}">
        <p14:creationId xmlns:p14="http://schemas.microsoft.com/office/powerpoint/2010/main" val="41280998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7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7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7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7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92925" y="624110"/>
            <a:ext cx="8911687" cy="754314"/>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buClr>
                <a:schemeClr val="accent1"/>
              </a:buClr>
            </a:pPr>
            <a:r>
              <a:rPr lang="ar-IQ" sz="32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سمات التربية البدائية</a:t>
            </a:r>
            <a:endPar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589212" y="1214651"/>
            <a:ext cx="8915400" cy="5063319"/>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buNone/>
            </a:pPr>
            <a:r>
              <a:rPr lang="ar-IQ" sz="2000" b="1" dirty="0"/>
              <a:t>للتربية البدائية بعض السمات الخاصة أهمها:</a:t>
            </a:r>
            <a:endParaRPr lang="en-US" sz="2000" dirty="0"/>
          </a:p>
          <a:p>
            <a:pPr marL="0" indent="0">
              <a:buNone/>
            </a:pPr>
            <a:r>
              <a:rPr lang="ar-IQ" sz="2000" dirty="0"/>
              <a:t>1</a:t>
            </a:r>
            <a:r>
              <a:rPr lang="ar-IQ" sz="2000" dirty="0" smtClean="0"/>
              <a:t>- </a:t>
            </a:r>
            <a:r>
              <a:rPr lang="ar-IQ" sz="2000" dirty="0" smtClean="0"/>
              <a:t>إنها </a:t>
            </a:r>
            <a:r>
              <a:rPr lang="ar-IQ" sz="2000" dirty="0"/>
              <a:t>تمثل </a:t>
            </a:r>
            <a:r>
              <a:rPr lang="ar-IQ" sz="2000" dirty="0" smtClean="0"/>
              <a:t>يقظة </a:t>
            </a:r>
            <a:r>
              <a:rPr lang="ar-IQ" sz="2000" dirty="0"/>
              <a:t>العقل البشري وإحساسه بضرورة نقل الخبرة من جيل الى جيل يحتاجها اليها ، وهي من أولى الاشياء التي وسعت الفرق بين مجتمع الانسان ومجتمع الحيوان.</a:t>
            </a:r>
            <a:endParaRPr lang="en-US" sz="2000" dirty="0"/>
          </a:p>
          <a:p>
            <a:pPr marL="0" indent="0">
              <a:buNone/>
            </a:pPr>
            <a:r>
              <a:rPr lang="ar-IQ" sz="2000" dirty="0"/>
              <a:t>2</a:t>
            </a:r>
            <a:r>
              <a:rPr lang="ar-IQ" sz="2000" dirty="0" smtClean="0"/>
              <a:t>- </a:t>
            </a:r>
            <a:r>
              <a:rPr lang="ar-IQ" sz="2000" dirty="0" smtClean="0"/>
              <a:t>لقد </a:t>
            </a:r>
            <a:r>
              <a:rPr lang="ar-IQ" sz="2000" dirty="0"/>
              <a:t>كانت بسيطة في محتوياتها وكانت تجري بصورة غير مقصودة ، فقد كان الأطفال يتعلمون ما تعلم أهليهم أو افراد القبيلة بالتلقين والتقليد والمشاهدة.</a:t>
            </a:r>
            <a:endParaRPr lang="en-US" sz="2000" dirty="0"/>
          </a:p>
          <a:p>
            <a:pPr marL="0" indent="0">
              <a:buNone/>
            </a:pPr>
            <a:r>
              <a:rPr lang="ar-IQ" sz="2000" dirty="0"/>
              <a:t>3</a:t>
            </a:r>
            <a:r>
              <a:rPr lang="ar-IQ" sz="2000" dirty="0" smtClean="0"/>
              <a:t>- </a:t>
            </a:r>
            <a:r>
              <a:rPr lang="ar-IQ" sz="2000" dirty="0" smtClean="0"/>
              <a:t>كانت </a:t>
            </a:r>
            <a:r>
              <a:rPr lang="ar-IQ" sz="2000" dirty="0"/>
              <a:t>العملية التربوية تتميز بالتنوع أي أن المجتمع البدائي ككل يقوم بعملية التربية نظرًا لعدم وجود مؤسسات تربوية كالمدرسة فكان يتولى تلك العملية الأبوان أو الاسرة أو رئيس القبيلة.</a:t>
            </a:r>
            <a:endParaRPr lang="en-US" sz="2000" dirty="0"/>
          </a:p>
          <a:p>
            <a:pPr marL="0" indent="0">
              <a:buNone/>
            </a:pPr>
            <a:r>
              <a:rPr lang="ar-IQ" sz="2000" dirty="0"/>
              <a:t>4</a:t>
            </a:r>
            <a:r>
              <a:rPr lang="ar-IQ" sz="2000" dirty="0" smtClean="0"/>
              <a:t>- </a:t>
            </a:r>
            <a:r>
              <a:rPr lang="ar-IQ" sz="2000" dirty="0" smtClean="0"/>
              <a:t>كانت </a:t>
            </a:r>
            <a:r>
              <a:rPr lang="ar-IQ" sz="2000" dirty="0"/>
              <a:t>متدرجة ومرحلية وذلك بأن يتدرب الطفل في سن معينة على شيء معين يزداد في الأهمية والعمومية بازدياد عمر الطفل حتى بلوغه مرحلة الشيخوخة.</a:t>
            </a:r>
            <a:endParaRPr lang="en-US" sz="2000" dirty="0"/>
          </a:p>
        </p:txBody>
      </p:sp>
    </p:spTree>
    <p:extLst>
      <p:ext uri="{BB962C8B-B14F-4D97-AF65-F5344CB8AC3E}">
        <p14:creationId xmlns:p14="http://schemas.microsoft.com/office/powerpoint/2010/main" val="39849770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10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10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10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10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10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buClr>
                <a:schemeClr val="accent1"/>
              </a:buClr>
            </a:pPr>
            <a:r>
              <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أنواع التربية التي كانت سائدة في تلك العصور</a:t>
            </a:r>
          </a:p>
        </p:txBody>
      </p:sp>
      <p:sp>
        <p:nvSpPr>
          <p:cNvPr id="3" name="عنصر نائب للمحتوى 2"/>
          <p:cNvSpPr>
            <a:spLocks noGrp="1"/>
          </p:cNvSpPr>
          <p:nvPr>
            <p:ph idx="1"/>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2500" lnSpcReduction="10000"/>
          </a:bodyPr>
          <a:lstStyle/>
          <a:p>
            <a:pPr marL="0" indent="0" algn="just">
              <a:buNone/>
            </a:pPr>
            <a:r>
              <a:rPr lang="ar-IQ" sz="2200" dirty="0" smtClean="0"/>
              <a:t>أ‌-</a:t>
            </a:r>
            <a:r>
              <a:rPr lang="ar-IQ" sz="2200" dirty="0"/>
              <a:t>	التربية العملية التي تنسب الى عالم المرئيات أو المحسوسات.</a:t>
            </a:r>
            <a:endParaRPr lang="en-US" sz="2200" dirty="0"/>
          </a:p>
          <a:p>
            <a:pPr marL="0" indent="0" algn="just">
              <a:buNone/>
            </a:pPr>
            <a:r>
              <a:rPr lang="ar-IQ" sz="2200" dirty="0"/>
              <a:t>ب‌-	التربية تعود الى عالم الغيبيات.</a:t>
            </a:r>
            <a:endParaRPr lang="en-US" sz="2200" dirty="0"/>
          </a:p>
          <a:p>
            <a:pPr marL="0" indent="0" algn="just">
              <a:buNone/>
            </a:pPr>
            <a:r>
              <a:rPr lang="ar-IQ" sz="2200" dirty="0" smtClean="0"/>
              <a:t>  </a:t>
            </a:r>
            <a:r>
              <a:rPr lang="ar-IQ" sz="2200" dirty="0"/>
              <a:t>وقد كانت </a:t>
            </a:r>
            <a:r>
              <a:rPr lang="ar-IQ" sz="2200" b="1" u="sng" dirty="0"/>
              <a:t>التربية العملية</a:t>
            </a:r>
            <a:r>
              <a:rPr lang="ar-IQ" sz="2200" dirty="0"/>
              <a:t> تقوم على تنمية قدرة الانسان الجسدية اللازمة لسد حاجة الاساسية للحصول على ضروريات الحياة كالحصول على المأكل والملبس والمأوى ، وقد تركت الأقوام البدائية لأطفالها مجالا في اختيار الألعاب المسلية التي ساهمت بصورة فعالة في تكوينهم العقلي والفكري عن طريق شد قابلياتهم في الملاحظة والإبداع والتصور.</a:t>
            </a:r>
            <a:endParaRPr lang="en-US" sz="2200" dirty="0"/>
          </a:p>
          <a:p>
            <a:pPr marL="0" indent="0" algn="just">
              <a:buNone/>
            </a:pPr>
            <a:r>
              <a:rPr lang="ar-IQ" sz="2200" dirty="0" smtClean="0"/>
              <a:t>  </a:t>
            </a:r>
            <a:r>
              <a:rPr lang="ar-IQ" sz="2200" dirty="0"/>
              <a:t>أما </a:t>
            </a:r>
            <a:r>
              <a:rPr lang="ar-IQ" sz="2200" b="1" u="sng" dirty="0"/>
              <a:t>التربية النظرية</a:t>
            </a:r>
            <a:r>
              <a:rPr lang="ar-IQ" sz="2200" dirty="0"/>
              <a:t> لقد كانت تقوم على الحفلات والطقوس الملائمة لعقيدة الجماعة والمحلية وانشطة العبادة والنواحي الروحية في الحياة التي كانت تعطي الإنسان البدائي الأمن والطمأنينة التي كان ينشدها وكانت التربية الخلقية تتم بصورة عفوية دون إكراه.</a:t>
            </a:r>
            <a:endParaRPr lang="en-US" sz="2200" dirty="0"/>
          </a:p>
          <a:p>
            <a:pPr marL="0" indent="0">
              <a:buNone/>
            </a:pPr>
            <a:endParaRPr lang="en-US" sz="2400" dirty="0"/>
          </a:p>
        </p:txBody>
      </p:sp>
    </p:spTree>
    <p:extLst>
      <p:ext uri="{BB962C8B-B14F-4D97-AF65-F5344CB8AC3E}">
        <p14:creationId xmlns:p14="http://schemas.microsoft.com/office/powerpoint/2010/main" val="10435724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7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7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7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7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92925" y="241972"/>
            <a:ext cx="8911687" cy="1280890"/>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buClr>
                <a:schemeClr val="accent1"/>
              </a:buClr>
            </a:pPr>
            <a:r>
              <a:rPr lang="en-US" sz="4000" dirty="0"/>
              <a:t/>
            </a:r>
            <a:br>
              <a:rPr lang="en-US" sz="4000" dirty="0"/>
            </a:br>
            <a:r>
              <a:rPr lang="ar-IQ" sz="27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مضمون </a:t>
            </a:r>
            <a:r>
              <a:rPr lang="ar-IQ" sz="27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التربية البدائية </a:t>
            </a:r>
            <a:r>
              <a:rPr lang="ar-IQ" sz="27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كانت </a:t>
            </a:r>
            <a:r>
              <a:rPr lang="ar-IQ" sz="27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تتمثل على ثلاث عمليات</a:t>
            </a:r>
          </a:p>
        </p:txBody>
      </p:sp>
      <p:sp>
        <p:nvSpPr>
          <p:cNvPr id="3" name="عنصر نائب للمحتوى 2"/>
          <p:cNvSpPr>
            <a:spLocks noGrp="1"/>
          </p:cNvSpPr>
          <p:nvPr>
            <p:ph idx="1"/>
          </p:nvPr>
        </p:nvSpPr>
        <p:spPr>
          <a:xfrm>
            <a:off x="2592925" y="1897039"/>
            <a:ext cx="8516353" cy="3739485"/>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lnSpcReduction="10000"/>
          </a:bodyPr>
          <a:lstStyle/>
          <a:p>
            <a:pPr marL="0" indent="0">
              <a:buNone/>
            </a:pPr>
            <a:r>
              <a:rPr lang="ar-IQ" sz="2400" dirty="0" smtClean="0"/>
              <a:t>1- التربية </a:t>
            </a:r>
            <a:r>
              <a:rPr lang="ar-IQ" sz="2400" dirty="0"/>
              <a:t>الجسدية لكونها ضرورية لإرضاء الدوافع الأولية المتعلقة بالطعام والمأوى والملبس ، وقد تركت الأقوام البدائية لأطفالها مجالا واسعا للحرية التي يستفيد منها في الركود الى الكثير من الالعاب المسلية ، ومن ألعابهم المفضلة ان يقلدوا أعمال الكبار ويتدربوا عليها منذ نعومة أظفارهم.</a:t>
            </a:r>
            <a:endParaRPr lang="en-US" sz="2400" dirty="0"/>
          </a:p>
          <a:p>
            <a:pPr marL="0" indent="0">
              <a:buNone/>
            </a:pPr>
            <a:r>
              <a:rPr lang="ar-IQ" sz="2400" dirty="0" smtClean="0"/>
              <a:t>2- التربية </a:t>
            </a:r>
            <a:r>
              <a:rPr lang="ar-IQ" sz="2400" dirty="0"/>
              <a:t>الخلقية والدينية التي كانت تتم عفويا دون إكراه وتؤمن أن العقاب البدني مهين وأن الافراط في تقريع الطفل أو ضربه يجعل روحه قلقة في جسده ميالة الى الانفصال عنه </a:t>
            </a:r>
            <a:endParaRPr lang="en-US" sz="2400" dirty="0"/>
          </a:p>
          <a:p>
            <a:pPr marL="0" indent="0">
              <a:buNone/>
            </a:pPr>
            <a:r>
              <a:rPr lang="ar-IQ" sz="2400" dirty="0" smtClean="0"/>
              <a:t>3- التربية </a:t>
            </a:r>
            <a:r>
              <a:rPr lang="ar-IQ" sz="2400" dirty="0"/>
              <a:t>الفكرية أو المعرفة الاجتماعية للعادات والمحرمات التي تكون ضرورية للحياة الاجتماعية ويغلب عليها الطابع العملي.</a:t>
            </a:r>
            <a:endParaRPr lang="en-US" sz="2400" dirty="0">
              <a:ln w="0"/>
              <a:solidFill>
                <a:schemeClr val="tx1"/>
              </a:solidFill>
              <a:effectLst>
                <a:outerShdw blurRad="38100" dist="25400" dir="5400000" algn="ctr" rotWithShape="0">
                  <a:srgbClr val="6E747A">
                    <a:alpha val="43000"/>
                  </a:srgbClr>
                </a:outerShdw>
              </a:effectLst>
            </a:endParaRPr>
          </a:p>
          <a:p>
            <a:endParaRPr lang="ar-IQ" dirty="0"/>
          </a:p>
        </p:txBody>
      </p:sp>
    </p:spTree>
    <p:extLst>
      <p:ext uri="{BB962C8B-B14F-4D97-AF65-F5344CB8AC3E}">
        <p14:creationId xmlns:p14="http://schemas.microsoft.com/office/powerpoint/2010/main" val="18767462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292674" y="514927"/>
            <a:ext cx="8911687" cy="1280890"/>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algn="ctr"/>
            <a:r>
              <a:rPr lang="ar-IQ" sz="27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التربية في بعض الحضارات القديمة </a:t>
            </a:r>
            <a:r>
              <a:rPr lang="en-US" dirty="0"/>
              <a:t/>
            </a:r>
            <a:br>
              <a:rPr lang="en-US" dirty="0"/>
            </a:br>
            <a:r>
              <a:rPr lang="en-US" sz="4000" dirty="0"/>
              <a:t/>
            </a:r>
            <a:br>
              <a:rPr lang="en-US" sz="4000" dirty="0"/>
            </a:br>
            <a:endParaRPr lang="ar-IQ" sz="4000" b="1" i="1" dirty="0"/>
          </a:p>
        </p:txBody>
      </p:sp>
      <p:sp>
        <p:nvSpPr>
          <p:cNvPr id="3" name="عنصر نائب للمحتوى 2"/>
          <p:cNvSpPr>
            <a:spLocks noGrp="1"/>
          </p:cNvSpPr>
          <p:nvPr>
            <p:ph idx="1"/>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2500" lnSpcReduction="20000"/>
          </a:bodyPr>
          <a:lstStyle/>
          <a:p>
            <a:pPr marL="0" indent="0">
              <a:buNone/>
            </a:pPr>
            <a:r>
              <a:rPr lang="ar-IQ" sz="1900" b="1" dirty="0" smtClean="0"/>
              <a:t>1- التربية </a:t>
            </a:r>
            <a:r>
              <a:rPr lang="ar-IQ" sz="1900" b="1" dirty="0"/>
              <a:t>والتعليم في وادي الرافدين القديم</a:t>
            </a:r>
            <a:endParaRPr lang="en-US" sz="1900" b="1" dirty="0"/>
          </a:p>
          <a:p>
            <a:pPr marL="0" indent="0">
              <a:buNone/>
            </a:pPr>
            <a:r>
              <a:rPr lang="ar-IQ" sz="2000" dirty="0" smtClean="0"/>
              <a:t> </a:t>
            </a:r>
            <a:r>
              <a:rPr lang="ar-IQ" sz="2000" dirty="0"/>
              <a:t>إن حضارة وادي الرافدين تمتد جذورها في المعرفة والتعليم الى فجر التاريخ حيث بدأ التدوين لأول مرة في تاريخ البشرية في منتصف الألف الربع قبل </a:t>
            </a:r>
            <a:r>
              <a:rPr lang="ar-IQ" sz="2000" dirty="0" smtClean="0"/>
              <a:t>الميلاد .</a:t>
            </a:r>
          </a:p>
          <a:p>
            <a:pPr marL="0" indent="0">
              <a:buNone/>
            </a:pPr>
            <a:r>
              <a:rPr lang="ar-IQ" sz="2000" dirty="0"/>
              <a:t>وغدت حضارة العراق القديم منذ السومريين والأكديين ومن تلاهم تنمو وتتطور بانتظام حتى شعت بنورهم ونفوذهم في القرون التالية ، وامتد هذا الاشعاع الى خارج الرقعة الجغرافية التي وجدت فيها فشملت بقاع عديدة في جميع الجهات المحيطة بالعراق </a:t>
            </a:r>
            <a:r>
              <a:rPr lang="ar-IQ" sz="2000" dirty="0" smtClean="0"/>
              <a:t>القديم</a:t>
            </a:r>
          </a:p>
          <a:p>
            <a:pPr marL="0" indent="0">
              <a:buNone/>
            </a:pPr>
            <a:r>
              <a:rPr lang="ar-IQ" sz="2000" dirty="0" smtClean="0"/>
              <a:t>وضعت </a:t>
            </a:r>
            <a:r>
              <a:rPr lang="ar-IQ" sz="2000" dirty="0"/>
              <a:t>حضارة وادي الرافدين أسس علم الفلك وعلم التنجيم وقياس الزوايا واستخدام الأقواس ، واخترعت العربات واختراع الكتابة </a:t>
            </a:r>
            <a:r>
              <a:rPr lang="ar-IQ" sz="2000" dirty="0" smtClean="0"/>
              <a:t>والمسمارية .</a:t>
            </a:r>
          </a:p>
          <a:p>
            <a:pPr marL="0" indent="0">
              <a:buNone/>
            </a:pPr>
            <a:r>
              <a:rPr lang="ar-IQ" sz="2000" dirty="0"/>
              <a:t>إن الانسان في هذه المنطقة هو أول من تفاهم بالكلمة المكتوبة وتلك هي أعظم خطوة خطاها البشر في طريق </a:t>
            </a:r>
            <a:r>
              <a:rPr lang="ar-IQ" sz="2000" dirty="0" smtClean="0"/>
              <a:t>الحضارة .</a:t>
            </a:r>
          </a:p>
          <a:p>
            <a:pPr marL="0" indent="0">
              <a:buNone/>
            </a:pPr>
            <a:r>
              <a:rPr lang="ar-IQ" sz="2000" dirty="0"/>
              <a:t>أنشأ انسان وادي الرافدين أول مدرسة فكان هناك أول تلميذ وأول معلم وأول كتاب مدرسي وأول قاموس وأول مكتبة وكلها أحداث فريدة في تاريخ </a:t>
            </a:r>
            <a:r>
              <a:rPr lang="ar-IQ" sz="2000" dirty="0" smtClean="0"/>
              <a:t>البشرية .</a:t>
            </a:r>
            <a:endParaRPr lang="ar-IQ" sz="2000" dirty="0"/>
          </a:p>
        </p:txBody>
      </p:sp>
    </p:spTree>
    <p:extLst>
      <p:ext uri="{BB962C8B-B14F-4D97-AF65-F5344CB8AC3E}">
        <p14:creationId xmlns:p14="http://schemas.microsoft.com/office/powerpoint/2010/main" val="67384257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0"/>
                                        <p:tgtEl>
                                          <p:spTgt spid="2"/>
                                        </p:tgtEl>
                                      </p:cBhvr>
                                    </p:animEffect>
                                    <p:anim calcmode="lin" valueType="num">
                                      <p:cBhvr>
                                        <p:cTn id="8" dur="20000" fill="hold"/>
                                        <p:tgtEl>
                                          <p:spTgt spid="2"/>
                                        </p:tgtEl>
                                        <p:attrNameLst>
                                          <p:attrName>ppt_x</p:attrName>
                                        </p:attrNameLst>
                                      </p:cBhvr>
                                      <p:tavLst>
                                        <p:tav tm="0">
                                          <p:val>
                                            <p:strVal val="#ppt_x"/>
                                          </p:val>
                                        </p:tav>
                                        <p:tav tm="100000">
                                          <p:val>
                                            <p:strVal val="#ppt_x"/>
                                          </p:val>
                                        </p:tav>
                                      </p:tavLst>
                                    </p:anim>
                                    <p:anim calcmode="lin" valueType="num">
                                      <p:cBhvr>
                                        <p:cTn id="9" dur="20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0"/>
                                        <p:tgtEl>
                                          <p:spTgt spid="3">
                                            <p:txEl>
                                              <p:pRg st="0" end="0"/>
                                            </p:txEl>
                                          </p:spTgt>
                                        </p:tgtEl>
                                      </p:cBhvr>
                                    </p:animEffect>
                                    <p:anim calcmode="lin" valueType="num">
                                      <p:cBhvr>
                                        <p:cTn id="15" dur="20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20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20000"/>
                                        <p:tgtEl>
                                          <p:spTgt spid="3">
                                            <p:txEl>
                                              <p:pRg st="1" end="1"/>
                                            </p:txEl>
                                          </p:spTgt>
                                        </p:tgtEl>
                                      </p:cBhvr>
                                    </p:animEffect>
                                    <p:anim calcmode="lin" valueType="num">
                                      <p:cBhvr>
                                        <p:cTn id="22" dur="20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20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20000"/>
                                        <p:tgtEl>
                                          <p:spTgt spid="3">
                                            <p:txEl>
                                              <p:pRg st="2" end="2"/>
                                            </p:txEl>
                                          </p:spTgt>
                                        </p:tgtEl>
                                      </p:cBhvr>
                                    </p:animEffect>
                                    <p:anim calcmode="lin" valueType="num">
                                      <p:cBhvr>
                                        <p:cTn id="29" dur="20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20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20000"/>
                                        <p:tgtEl>
                                          <p:spTgt spid="3">
                                            <p:txEl>
                                              <p:pRg st="3" end="3"/>
                                            </p:txEl>
                                          </p:spTgt>
                                        </p:tgtEl>
                                      </p:cBhvr>
                                    </p:animEffect>
                                    <p:anim calcmode="lin" valueType="num">
                                      <p:cBhvr>
                                        <p:cTn id="36" dur="20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20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20000"/>
                                        <p:tgtEl>
                                          <p:spTgt spid="3">
                                            <p:txEl>
                                              <p:pRg st="4" end="4"/>
                                            </p:txEl>
                                          </p:spTgt>
                                        </p:tgtEl>
                                      </p:cBhvr>
                                    </p:animEffect>
                                    <p:anim calcmode="lin" valueType="num">
                                      <p:cBhvr>
                                        <p:cTn id="43" dur="20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20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20000"/>
                                        <p:tgtEl>
                                          <p:spTgt spid="3">
                                            <p:txEl>
                                              <p:pRg st="5" end="5"/>
                                            </p:txEl>
                                          </p:spTgt>
                                        </p:tgtEl>
                                      </p:cBhvr>
                                    </p:animEffect>
                                    <p:anim calcmode="lin" valueType="num">
                                      <p:cBhvr>
                                        <p:cTn id="50" dur="20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20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896889" y="828827"/>
            <a:ext cx="8911687" cy="1280890"/>
          </a:xfrm>
        </p:spPr>
        <p:txBody>
          <a:bodyPr>
            <a:normAutofit/>
          </a:bodyPr>
          <a:lstStyle/>
          <a:p>
            <a:pPr algn="ctr"/>
            <a:r>
              <a:rPr lang="ar-IQ" sz="24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نظام التعليم والمناهج الدراسية في وادي الرافدين القديم</a:t>
            </a:r>
          </a:p>
        </p:txBody>
      </p:sp>
      <p:sp>
        <p:nvSpPr>
          <p:cNvPr id="3" name="عنصر نائب للمحتوى 2"/>
          <p:cNvSpPr>
            <a:spLocks noGrp="1"/>
          </p:cNvSpPr>
          <p:nvPr>
            <p:ph idx="1"/>
          </p:nvPr>
        </p:nvSpPr>
        <p:spPr>
          <a:xfrm>
            <a:off x="2357201" y="1905000"/>
            <a:ext cx="8915400" cy="377762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2500" lnSpcReduction="10000"/>
          </a:bodyPr>
          <a:lstStyle/>
          <a:p>
            <a:r>
              <a:rPr lang="ar-IQ" dirty="0"/>
              <a:t>من الحقائق البارزة التي يجدر ذكرها عن نظام التعليم في المدرسة السومرية هي أن المدرسة لم تكن على شيء مما يمكن تسميته بالتعليم الحر </a:t>
            </a:r>
            <a:r>
              <a:rPr lang="ar-IQ" dirty="0" err="1"/>
              <a:t>التقديمي</a:t>
            </a:r>
            <a:r>
              <a:rPr lang="ar-IQ" dirty="0"/>
              <a:t> ، فقد كانت (العصا) غالبا هي التي يلجأ إليها المعلم للمحافظة على </a:t>
            </a:r>
            <a:r>
              <a:rPr lang="ar-IQ" dirty="0" smtClean="0"/>
              <a:t>النظام .</a:t>
            </a:r>
          </a:p>
          <a:p>
            <a:r>
              <a:rPr lang="ar-IQ" dirty="0"/>
              <a:t>لقد كان نظام التعليم ليس سهلا ، فالطالب لكي يحقق النجاح يجب أن يواظب على دروسه في المدرسة يوميا من شروق الشمس حتى </a:t>
            </a:r>
            <a:r>
              <a:rPr lang="ar-IQ" dirty="0" err="1"/>
              <a:t>مغيبها</a:t>
            </a:r>
            <a:r>
              <a:rPr lang="ar-IQ" dirty="0"/>
              <a:t> </a:t>
            </a:r>
            <a:r>
              <a:rPr lang="ar-IQ" dirty="0" smtClean="0"/>
              <a:t>.</a:t>
            </a:r>
          </a:p>
          <a:p>
            <a:r>
              <a:rPr lang="ar-IQ" dirty="0"/>
              <a:t>إن المدرسة العراقية القديمة عرفت مناهجها الدراسات العليا ، ولم يسمى آنذاك بالتعليم النظامي حيث كانت مكانة المدرسة ملحقة بالمعبد الذي يكون في المدن </a:t>
            </a:r>
            <a:r>
              <a:rPr lang="ar-IQ" dirty="0" smtClean="0"/>
              <a:t>الرئيسة .</a:t>
            </a:r>
          </a:p>
          <a:p>
            <a:r>
              <a:rPr lang="ar-IQ" dirty="0"/>
              <a:t>وقد اشتهرت كل مدينة عراقية قديمة بمنهج معين ، فقد اشتهرت (اور) بتدريس الطب وعلم الفلك والتنجيم والادب والفن ، واشتهرت (الوركاء) بالطب والعقاقير والأدب ، واشتهرت (ايسن </a:t>
            </a:r>
            <a:r>
              <a:rPr lang="ar-IQ" dirty="0" err="1"/>
              <a:t>ولارسا</a:t>
            </a:r>
            <a:r>
              <a:rPr lang="ar-IQ" dirty="0"/>
              <a:t>) بعلوم الرياضيات والفلك ، واشتهرت (مملكة </a:t>
            </a:r>
            <a:r>
              <a:rPr lang="ar-IQ" dirty="0" err="1"/>
              <a:t>أشنودا</a:t>
            </a:r>
            <a:r>
              <a:rPr lang="ar-IQ" dirty="0"/>
              <a:t>) بالتجارة والرياضيات العليا ، لقد سبق العراقيون القدامى اقليدس بالرياضيات والهندسة المجسمة بحوالي (1500) عام </a:t>
            </a:r>
            <a:r>
              <a:rPr lang="ar-IQ" dirty="0" smtClean="0"/>
              <a:t>.</a:t>
            </a:r>
          </a:p>
          <a:p>
            <a:r>
              <a:rPr lang="ar-IQ" dirty="0"/>
              <a:t>إن الوثائق السومرية تبين لنا أن المنهج المدرسي كان يشتمل على نوعين من الدراسات وهما الدراسات العلمية والدراسات الأدبية</a:t>
            </a:r>
            <a:endParaRPr lang="en-US" dirty="0"/>
          </a:p>
        </p:txBody>
      </p:sp>
    </p:spTree>
    <p:extLst>
      <p:ext uri="{BB962C8B-B14F-4D97-AF65-F5344CB8AC3E}">
        <p14:creationId xmlns:p14="http://schemas.microsoft.com/office/powerpoint/2010/main" val="39054889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0"/>
                                        <p:tgtEl>
                                          <p:spTgt spid="2"/>
                                        </p:tgtEl>
                                      </p:cBhvr>
                                    </p:animEffect>
                                    <p:anim calcmode="lin" valueType="num">
                                      <p:cBhvr>
                                        <p:cTn id="8" dur="5000" fill="hold"/>
                                        <p:tgtEl>
                                          <p:spTgt spid="2"/>
                                        </p:tgtEl>
                                        <p:attrNameLst>
                                          <p:attrName>ppt_x</p:attrName>
                                        </p:attrNameLst>
                                      </p:cBhvr>
                                      <p:tavLst>
                                        <p:tav tm="0">
                                          <p:val>
                                            <p:strVal val="#ppt_x"/>
                                          </p:val>
                                        </p:tav>
                                        <p:tav tm="100000">
                                          <p:val>
                                            <p:strVal val="#ppt_x"/>
                                          </p:val>
                                        </p:tav>
                                      </p:tavLst>
                                    </p:anim>
                                    <p:anim calcmode="lin" valueType="num">
                                      <p:cBhvr>
                                        <p:cTn id="9" dur="5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0"/>
                                        <p:tgtEl>
                                          <p:spTgt spid="3">
                                            <p:txEl>
                                              <p:pRg st="0" end="0"/>
                                            </p:txEl>
                                          </p:spTgt>
                                        </p:tgtEl>
                                      </p:cBhvr>
                                    </p:animEffect>
                                    <p:anim calcmode="lin" valueType="num">
                                      <p:cBhvr>
                                        <p:cTn id="15"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5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5000"/>
                                        <p:tgtEl>
                                          <p:spTgt spid="3">
                                            <p:txEl>
                                              <p:pRg st="1" end="1"/>
                                            </p:txEl>
                                          </p:spTgt>
                                        </p:tgtEl>
                                      </p:cBhvr>
                                    </p:animEffect>
                                    <p:anim calcmode="lin" valueType="num">
                                      <p:cBhvr>
                                        <p:cTn id="22"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5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5000"/>
                                        <p:tgtEl>
                                          <p:spTgt spid="3">
                                            <p:txEl>
                                              <p:pRg st="2" end="2"/>
                                            </p:txEl>
                                          </p:spTgt>
                                        </p:tgtEl>
                                      </p:cBhvr>
                                    </p:animEffect>
                                    <p:anim calcmode="lin" valueType="num">
                                      <p:cBhvr>
                                        <p:cTn id="29"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5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5000"/>
                                        <p:tgtEl>
                                          <p:spTgt spid="3">
                                            <p:txEl>
                                              <p:pRg st="3" end="3"/>
                                            </p:txEl>
                                          </p:spTgt>
                                        </p:tgtEl>
                                      </p:cBhvr>
                                    </p:animEffect>
                                    <p:anim calcmode="lin" valueType="num">
                                      <p:cBhvr>
                                        <p:cTn id="36" dur="5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5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5000"/>
                                        <p:tgtEl>
                                          <p:spTgt spid="3">
                                            <p:txEl>
                                              <p:pRg st="4" end="4"/>
                                            </p:txEl>
                                          </p:spTgt>
                                        </p:tgtEl>
                                      </p:cBhvr>
                                    </p:animEffect>
                                    <p:anim calcmode="lin" valueType="num">
                                      <p:cBhvr>
                                        <p:cTn id="43" dur="5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5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Override1.xml><?xml version="1.0" encoding="utf-8"?>
<a:themeOverride xmlns:a="http://schemas.openxmlformats.org/drawingml/2006/main">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docProps/app.xml><?xml version="1.0" encoding="utf-8"?>
<Properties xmlns="http://schemas.openxmlformats.org/officeDocument/2006/extended-properties" xmlns:vt="http://schemas.openxmlformats.org/officeDocument/2006/docPropsVTypes">
  <Template/>
  <TotalTime>493</TotalTime>
  <Words>1217</Words>
  <Application>Microsoft Office PowerPoint</Application>
  <PresentationFormat>ملء الشاشة</PresentationFormat>
  <Paragraphs>68</Paragraphs>
  <Slides>12</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12</vt:i4>
      </vt:variant>
    </vt:vector>
  </HeadingPairs>
  <TitlesOfParts>
    <vt:vector size="19" baseType="lpstr">
      <vt:lpstr>Arial</vt:lpstr>
      <vt:lpstr>Calibri</vt:lpstr>
      <vt:lpstr>Century Gothic</vt:lpstr>
      <vt:lpstr>Simplified Arabic</vt:lpstr>
      <vt:lpstr>Tahoma</vt:lpstr>
      <vt:lpstr>Wingdings 3</vt:lpstr>
      <vt:lpstr>Wisp</vt:lpstr>
      <vt:lpstr>  جامعة الموصل  كلية التربية للعلوم الإنسانية  قسم علوم القرآن والتربية الاسلامية</vt:lpstr>
      <vt:lpstr>تطور مفهوم التربية عبر العصور المختلفة   </vt:lpstr>
      <vt:lpstr>التربية والاسرة والمجتمع </vt:lpstr>
      <vt:lpstr>أنماط التربية البدائية</vt:lpstr>
      <vt:lpstr>سمات التربية البدائية</vt:lpstr>
      <vt:lpstr>أنواع التربية التي كانت سائدة في تلك العصور</vt:lpstr>
      <vt:lpstr> مضمون التربية البدائية كانت تتمثل على ثلاث عمليات</vt:lpstr>
      <vt:lpstr>التربية في بعض الحضارات القديمة   </vt:lpstr>
      <vt:lpstr>نظام التعليم والمناهج الدراسية في وادي الرافدين القديم</vt:lpstr>
      <vt:lpstr>الإدارة المدرسية</vt:lpstr>
      <vt:lpstr>المكتبات</vt:lpstr>
      <vt:lpstr>عرض تقديمي في PowerPoint</vt:lpstr>
    </vt:vector>
  </TitlesOfParts>
  <Company>SACC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فاعلية برنامج تدريبي قائم على استراتيجيات التدريس البصري في تنمية مهارات التلاوة ودافع الإنجاز الدراسي لدى الطلبة / المدرسين في قسم علوم القرآن</dc:title>
  <dc:creator>ok</dc:creator>
  <cp:lastModifiedBy>ok</cp:lastModifiedBy>
  <cp:revision>84</cp:revision>
  <dcterms:created xsi:type="dcterms:W3CDTF">2022-06-18T20:18:10Z</dcterms:created>
  <dcterms:modified xsi:type="dcterms:W3CDTF">2023-11-13T17:23:22Z</dcterms:modified>
</cp:coreProperties>
</file>