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85" r:id="rId1"/>
  </p:sldMasterIdLst>
  <p:sldIdLst>
    <p:sldId id="256" r:id="rId2"/>
    <p:sldId id="257" r:id="rId3"/>
    <p:sldId id="260" r:id="rId4"/>
    <p:sldId id="261" r:id="rId5"/>
    <p:sldId id="262" r:id="rId6"/>
    <p:sldId id="263" r:id="rId7"/>
    <p:sldId id="264" r:id="rId8"/>
    <p:sldId id="265" r:id="rId9"/>
    <p:sldId id="271" r:id="rId10"/>
    <p:sldId id="272" r:id="rId11"/>
    <p:sldId id="273" r:id="rId12"/>
    <p:sldId id="274" r:id="rId13"/>
    <p:sldId id="275" r:id="rId14"/>
    <p:sldId id="269" r:id="rId15"/>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بدون عنوان" id="{D844A056-F665-408A-8138-A630AB2CD093}">
          <p14:sldIdLst>
            <p14:sldId id="256"/>
            <p14:sldId id="257"/>
            <p14:sldId id="260"/>
            <p14:sldId id="261"/>
            <p14:sldId id="262"/>
            <p14:sldId id="263"/>
            <p14:sldId id="264"/>
            <p14:sldId id="265"/>
            <p14:sldId id="271"/>
            <p14:sldId id="272"/>
            <p14:sldId id="273"/>
            <p14:sldId id="274"/>
            <p14:sldId id="275"/>
            <p14:sldId id="26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نمط متوسط 3 - تمييز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نمط متوسط 4 - تميي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000" autoAdjust="0"/>
    <p:restoredTop sz="94454" autoAdjust="0"/>
  </p:normalViewPr>
  <p:slideViewPr>
    <p:cSldViewPr snapToGrid="0">
      <p:cViewPr varScale="1">
        <p:scale>
          <a:sx n="70" d="100"/>
          <a:sy n="70" d="100"/>
        </p:scale>
        <p:origin x="738" y="7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9381131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0259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36413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528604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210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3596010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6893814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22963516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880588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988FEAE3-310C-4322-BC0F-1F18B46F24AC}" type="datetimeFigureOut">
              <a:rPr lang="ar-IQ" smtClean="0"/>
              <a:t>01/05/1445</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162735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3164926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988FEAE3-310C-4322-BC0F-1F18B46F24AC}" type="datetimeFigureOut">
              <a:rPr lang="ar-IQ" smtClean="0"/>
              <a:t>01/05/1445</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761863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988FEAE3-310C-4322-BC0F-1F18B46F24AC}" type="datetimeFigureOut">
              <a:rPr lang="ar-IQ" smtClean="0"/>
              <a:t>01/05/1445</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47004826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8FEAE3-310C-4322-BC0F-1F18B46F24AC}" type="datetimeFigureOut">
              <a:rPr lang="ar-IQ" smtClean="0"/>
              <a:t>01/05/1445</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17874582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36421259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988FEAE3-310C-4322-BC0F-1F18B46F24AC}" type="datetimeFigureOut">
              <a:rPr lang="ar-IQ" smtClean="0"/>
              <a:t>01/05/1445</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0AC08D-CD1C-4E42-91CF-3446861B57DF}" type="slidenum">
              <a:rPr lang="ar-IQ" smtClean="0"/>
              <a:t>‹#›</a:t>
            </a:fld>
            <a:endParaRPr lang="ar-IQ"/>
          </a:p>
        </p:txBody>
      </p:sp>
    </p:spTree>
    <p:extLst>
      <p:ext uri="{BB962C8B-B14F-4D97-AF65-F5344CB8AC3E}">
        <p14:creationId xmlns:p14="http://schemas.microsoft.com/office/powerpoint/2010/main" val="41630658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88FEAE3-310C-4322-BC0F-1F18B46F24AC}" type="datetimeFigureOut">
              <a:rPr lang="ar-IQ" smtClean="0"/>
              <a:t>01/05/1445</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0AC08D-CD1C-4E42-91CF-3446861B57DF}" type="slidenum">
              <a:rPr lang="ar-IQ" smtClean="0"/>
              <a:t>‹#›</a:t>
            </a:fld>
            <a:endParaRPr lang="ar-IQ"/>
          </a:p>
        </p:txBody>
      </p:sp>
    </p:spTree>
    <p:extLst>
      <p:ext uri="{BB962C8B-B14F-4D97-AF65-F5344CB8AC3E}">
        <p14:creationId xmlns:p14="http://schemas.microsoft.com/office/powerpoint/2010/main" val="1392436305"/>
      </p:ext>
    </p:extLst>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 id="2147483897" r:id="rId12"/>
    <p:sldLayoutId id="2147483898" r:id="rId13"/>
    <p:sldLayoutId id="2147483899" r:id="rId14"/>
    <p:sldLayoutId id="2147483900" r:id="rId15"/>
    <p:sldLayoutId id="2147483901" r:id="rId16"/>
  </p:sldLayoutIdLst>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75314" y="373375"/>
            <a:ext cx="8911687" cy="168255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lvl="0" algn="r" defTabSz="914400" eaLnBrk="0" fontAlgn="base" hangingPunct="0">
              <a:spcAft>
                <a:spcPct val="0"/>
              </a:spcAft>
            </a:pPr>
            <a:r>
              <a:rPr lang="en-US" dirty="0" smtClean="0"/>
              <a:t/>
            </a:r>
            <a:br>
              <a:rPr lang="en-US" dirty="0" smtClean="0"/>
            </a:br>
            <a:r>
              <a:rPr lang="ar-IQ" sz="22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جامعة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الموصل</a:t>
            </a:r>
            <a:r>
              <a:rPr lang="en-US" sz="2700" dirty="0" smtClean="0">
                <a:solidFill>
                  <a:schemeClr val="tx1"/>
                </a:solidFill>
              </a:rPr>
              <a:t/>
            </a:r>
            <a:br>
              <a:rPr lang="en-US" sz="2700" dirty="0" smtClean="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كلية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التربية للعلوم الإنسانية</a:t>
            </a:r>
            <a:r>
              <a:rPr lang="en-US" sz="2700" dirty="0">
                <a:solidFill>
                  <a:schemeClr val="tx1"/>
                </a:solidFill>
              </a:rPr>
              <a:t/>
            </a:r>
            <a:br>
              <a:rPr lang="en-US" sz="2700" dirty="0">
                <a:solidFill>
                  <a:schemeClr val="tx1"/>
                </a:solidFill>
              </a:rPr>
            </a:b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 </a:t>
            </a:r>
            <a:r>
              <a:rPr lang="ar-IQ" sz="2700" b="1" dirty="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قسم علوم </a:t>
            </a:r>
            <a:r>
              <a:rPr lang="ar-IQ" sz="2700" b="1" dirty="0" smtClean="0">
                <a:solidFill>
                  <a:schemeClr val="tx1"/>
                </a:solidFill>
                <a:latin typeface="Simplified Arabic" panose="02020603050405020304" pitchFamily="18" charset="-78"/>
                <a:ea typeface="Calibri" panose="020F0502020204030204" pitchFamily="34" charset="0"/>
                <a:cs typeface="Simplified Arabic" panose="02020603050405020304" pitchFamily="18" charset="-78"/>
              </a:rPr>
              <a:t>القرآن والتربية الاسلامية</a:t>
            </a:r>
            <a:endParaRPr lang="ar-IQ" sz="2700" dirty="0">
              <a:solidFill>
                <a:schemeClr val="tx1"/>
              </a:solidFill>
            </a:endParaRPr>
          </a:p>
        </p:txBody>
      </p:sp>
      <p:sp>
        <p:nvSpPr>
          <p:cNvPr id="8" name="عنوان فرعي 2"/>
          <p:cNvSpPr txBox="1">
            <a:spLocks/>
          </p:cNvSpPr>
          <p:nvPr/>
        </p:nvSpPr>
        <p:spPr>
          <a:xfrm>
            <a:off x="2275314" y="2405418"/>
            <a:ext cx="8915399" cy="277116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t">
            <a:normAutofit/>
          </a:bodyPr>
          <a:lstStyle>
            <a:lvl1pPr marL="0" indent="0" algn="l" defTabSz="457200" rtl="1" eaLnBrk="1" latinLnBrk="0" hangingPunct="1">
              <a:spcBef>
                <a:spcPts val="1000"/>
              </a:spcBef>
              <a:spcAft>
                <a:spcPts val="0"/>
              </a:spcAft>
              <a:buClr>
                <a:schemeClr val="accent1"/>
              </a:buClr>
              <a:buFont typeface="Wingdings 3" charset="2"/>
              <a:buNone/>
              <a:defRPr sz="1800" kern="1200">
                <a:solidFill>
                  <a:schemeClr val="tx1">
                    <a:lumMod val="65000"/>
                    <a:lumOff val="35000"/>
                  </a:schemeClr>
                </a:solidFill>
                <a:latin typeface="+mn-lt"/>
                <a:ea typeface="+mn-ea"/>
                <a:cs typeface="+mn-cs"/>
              </a:defRPr>
            </a:lvl1pPr>
            <a:lvl2pPr marL="457200" indent="0" algn="ctr" defTabSz="457200" rtl="1" eaLnBrk="1" latinLnBrk="0" hangingPunct="1">
              <a:spcBef>
                <a:spcPts val="1000"/>
              </a:spcBef>
              <a:spcAft>
                <a:spcPts val="0"/>
              </a:spcAft>
              <a:buClr>
                <a:schemeClr val="accent1"/>
              </a:buClr>
              <a:buFont typeface="Wingdings 3" charset="2"/>
              <a:buNone/>
              <a:defRPr sz="1600" kern="1200">
                <a:solidFill>
                  <a:schemeClr val="tx1">
                    <a:tint val="75000"/>
                  </a:schemeClr>
                </a:solidFill>
                <a:latin typeface="+mn-lt"/>
                <a:ea typeface="+mn-ea"/>
                <a:cs typeface="+mn-cs"/>
              </a:defRPr>
            </a:lvl2pPr>
            <a:lvl3pPr marL="914400" indent="0" algn="ctr" defTabSz="457200" rtl="1" eaLnBrk="1" latinLnBrk="0" hangingPunct="1">
              <a:spcBef>
                <a:spcPts val="1000"/>
              </a:spcBef>
              <a:spcAft>
                <a:spcPts val="0"/>
              </a:spcAft>
              <a:buClr>
                <a:schemeClr val="accent1"/>
              </a:buClr>
              <a:buFont typeface="Wingdings 3" charset="2"/>
              <a:buNone/>
              <a:defRPr sz="1400" kern="1200">
                <a:solidFill>
                  <a:schemeClr val="tx1">
                    <a:tint val="75000"/>
                  </a:schemeClr>
                </a:solidFill>
                <a:latin typeface="+mn-lt"/>
                <a:ea typeface="+mn-ea"/>
                <a:cs typeface="+mn-cs"/>
              </a:defRPr>
            </a:lvl3pPr>
            <a:lvl4pPr marL="1371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4pPr>
            <a:lvl5pPr marL="18288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5pPr>
            <a:lvl6pPr marL="22860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6pPr>
            <a:lvl7pPr marL="27432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7pPr>
            <a:lvl8pPr marL="32004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8pPr>
            <a:lvl9pPr marL="3657600" indent="0" algn="ctr" defTabSz="457200" rtl="1" eaLnBrk="1" latinLnBrk="0" hangingPunct="1">
              <a:spcBef>
                <a:spcPts val="1000"/>
              </a:spcBef>
              <a:spcAft>
                <a:spcPts val="0"/>
              </a:spcAft>
              <a:buClr>
                <a:schemeClr val="accent1"/>
              </a:buClr>
              <a:buFont typeface="Wingdings 3" charset="2"/>
              <a:buNone/>
              <a:defRPr sz="1200" kern="1200">
                <a:solidFill>
                  <a:schemeClr val="tx1">
                    <a:tint val="75000"/>
                  </a:schemeClr>
                </a:solidFill>
                <a:latin typeface="+mn-lt"/>
                <a:ea typeface="+mn-ea"/>
                <a:cs typeface="+mn-cs"/>
              </a:defRPr>
            </a:lvl9pPr>
          </a:lstStyle>
          <a:p>
            <a:endParaRPr lang="ar-IQ" sz="2000"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9"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11" name="Rectangle 4"/>
          <p:cNvSpPr>
            <a:spLocks noChangeArrowheads="1"/>
          </p:cNvSpPr>
          <p:nvPr/>
        </p:nvSpPr>
        <p:spPr bwMode="auto">
          <a:xfrm>
            <a:off x="1160878" y="1318388"/>
            <a:ext cx="10925908" cy="5970865"/>
          </a:xfrm>
          <a:prstGeom prst="rect">
            <a:avLst/>
          </a:prstGeom>
          <a:noFill/>
          <a:ln>
            <a:noFill/>
          </a:ln>
          <a:effectLst>
            <a:outerShdw blurRad="190500" dist="228600" dir="2700000" algn="ctr">
              <a:srgbClr val="000000">
                <a:alpha val="30000"/>
              </a:srgbClr>
            </a:outerShdw>
            <a:reflection blurRad="6350" stA="50000" endA="300" endPos="55000" dir="5400000" sy="-100000" algn="bl" rotWithShape="0"/>
          </a:effectLst>
          <a:scene3d>
            <a:camera prst="orthographicFront">
              <a:rot lat="0" lon="0" rev="0"/>
            </a:camera>
            <a:lightRig rig="glow" dir="t">
              <a:rot lat="0" lon="0" rev="4800000"/>
            </a:lightRig>
          </a:scene3d>
          <a:sp3d prstMaterial="matte">
            <a:bevelT w="127000" h="63500"/>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spAutoFit/>
            <a:scene3d>
              <a:camera prst="orthographicFront"/>
              <a:lightRig rig="harsh" dir="t"/>
            </a:scene3d>
            <a:sp3d extrusionH="57150" prstMaterial="matte">
              <a:bevelT w="63500" h="12700" prst="angle"/>
              <a:contourClr>
                <a:schemeClr val="bg1">
                  <a:lumMod val="65000"/>
                </a:schemeClr>
              </a:contourClr>
            </a:sp3d>
          </a:bodyPr>
          <a:lstStyle/>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    مادة أسس التربية</a:t>
            </a:r>
            <a:endParaRPr lang="ar-IQ" sz="2000" b="1" dirty="0">
              <a:ln/>
              <a:solidFill>
                <a:schemeClr val="accent3"/>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ar-IQ" b="1" dirty="0" smtClean="0">
                <a:ln/>
                <a:solidFill>
                  <a:schemeClr val="accent3"/>
                </a:solidFill>
                <a:latin typeface="Arial" panose="020B0604020202020204" pitchFamily="34" charset="0"/>
              </a:rPr>
              <a:t>    </a:t>
            </a:r>
            <a:r>
              <a:rPr lang="ar-IQ" sz="2000" b="1" dirty="0" smtClean="0">
                <a:ln/>
                <a:solidFill>
                  <a:schemeClr val="accent3"/>
                </a:solidFill>
                <a:latin typeface="Arial" panose="020B0604020202020204" pitchFamily="34" charset="0"/>
              </a:rPr>
              <a:t>المحاضرة الرابعة</a:t>
            </a:r>
          </a:p>
          <a:p>
            <a:pPr marL="0" marR="0" lvl="0" indent="0" algn="ctr" defTabSz="914400" rtl="0" eaLnBrk="0" fontAlgn="base" latinLnBrk="0" hangingPunct="0">
              <a:lnSpc>
                <a:spcPct val="100000"/>
              </a:lnSpc>
              <a:spcBef>
                <a:spcPct val="0"/>
              </a:spcBef>
              <a:spcAft>
                <a:spcPct val="0"/>
              </a:spcAft>
              <a:buClrTx/>
              <a:buSzTx/>
              <a:buFontTx/>
              <a:buNone/>
              <a:tabLst/>
            </a:pPr>
            <a:r>
              <a:rPr lang="ar-IQ" sz="2000" b="1" dirty="0" smtClean="0">
                <a:ln/>
                <a:solidFill>
                  <a:schemeClr val="accent3"/>
                </a:solidFill>
                <a:latin typeface="Arial" panose="020B0604020202020204" pitchFamily="34" charset="0"/>
              </a:rPr>
              <a:t>بسم الله والحمد لله والصلاة والسلام على رسول </a:t>
            </a:r>
            <a:r>
              <a:rPr lang="ar-IQ" sz="2400" b="1" dirty="0" smtClean="0">
                <a:ln/>
                <a:solidFill>
                  <a:schemeClr val="accent3"/>
                </a:solidFill>
                <a:latin typeface="Arial" panose="020B0604020202020204" pitchFamily="34" charset="0"/>
              </a:rPr>
              <a:t>الله</a:t>
            </a:r>
          </a:p>
          <a:p>
            <a:pPr marL="0" marR="0" lvl="0" indent="0" defTabSz="914400" rtl="0" eaLnBrk="0" fontAlgn="base" latinLnBrk="0" hangingPunct="0">
              <a:lnSpc>
                <a:spcPct val="100000"/>
              </a:lnSpc>
              <a:spcBef>
                <a:spcPct val="0"/>
              </a:spcBef>
              <a:spcAft>
                <a:spcPct val="0"/>
              </a:spcAft>
              <a:buClrTx/>
              <a:buSzTx/>
              <a:buFontTx/>
              <a:buNone/>
              <a:tabLst/>
            </a:pPr>
            <a:endParaRPr lang="ar-IQ" b="1" dirty="0">
              <a:ln/>
              <a:solidFill>
                <a:schemeClr val="accent3"/>
              </a:solidFill>
              <a:latin typeface="Arial" panose="020B0604020202020204" pitchFamily="34" charset="0"/>
            </a:endParaRPr>
          </a:p>
          <a:p>
            <a:pPr algn="ctr"/>
            <a:r>
              <a:rPr lang="ar-IQ"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rPr>
              <a:t>التربية اليونانية</a:t>
            </a:r>
            <a:endParaRPr lang="en-US" sz="28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endParaRPr>
          </a:p>
          <a:p>
            <a:pPr rtl="0" eaLnBrk="0" fontAlgn="base" hangingPunct="0">
              <a:spcBef>
                <a:spcPct val="0"/>
              </a:spcBef>
              <a:spcAft>
                <a:spcPct val="0"/>
              </a:spcAft>
            </a:pPr>
            <a:r>
              <a:rPr lang="ar-IQ" b="1" dirty="0" smtClean="0"/>
              <a:t> </a:t>
            </a:r>
            <a:r>
              <a:rPr lang="ar-IQ" sz="2000" b="1" dirty="0" smtClean="0"/>
              <a:t>تمهيد :</a:t>
            </a:r>
            <a:endParaRPr lang="en-US" dirty="0"/>
          </a:p>
          <a:p>
            <a:pPr algn="justLow"/>
            <a:r>
              <a:rPr lang="ar-IQ" dirty="0"/>
              <a:t>   </a:t>
            </a:r>
            <a:r>
              <a:rPr lang="ar-IQ" sz="2400" dirty="0"/>
              <a:t>التربية اليونانية كانت ومازالت تحتل المقام الاول في تاريخ التربية ، فقد قدم الشعب اليوناني نتاجا ضخما من الفلسفة والعلوم والأدب أشادت به الأجيال ، فالجنس البشري مدين بالكثير في ثقافته لليونانيين القدمين ، إذ نجد المصطلحات الدالة على الملاعب والمدارس والتاريخ وعلوم الطبيعة والتشريح والهندسة والصحة والشعر والفلسفة وعلم الاخلاق والسياسة وحب الانسانية في هذه الثقافة التي انتقلت الى حضارات أخرى عبر التاريخ </a:t>
            </a:r>
            <a:r>
              <a:rPr lang="ar-IQ" sz="2000" dirty="0" smtClean="0"/>
              <a:t>.</a:t>
            </a:r>
            <a:endParaRPr lang="en-US" sz="2000" dirty="0"/>
          </a:p>
          <a:p>
            <a:r>
              <a:rPr kumimoji="0" lang="en-US" sz="1800" b="1" i="0" u="none" strike="noStrike" normalizeH="0" baseline="0" dirty="0" smtClean="0">
                <a:ln/>
                <a:solidFill>
                  <a:schemeClr val="accent3"/>
                </a:solidFill>
                <a:latin typeface="Arial" panose="020B0604020202020204" pitchFamily="34" charset="0"/>
              </a:rPr>
              <a:t/>
            </a:r>
            <a:br>
              <a:rPr kumimoji="0" lang="en-US" sz="1800" b="1" i="0" u="none" strike="noStrike" normalizeH="0" baseline="0" dirty="0" smtClean="0">
                <a:ln/>
                <a:solidFill>
                  <a:schemeClr val="accent3"/>
                </a:solidFill>
                <a:latin typeface="Arial" panose="020B0604020202020204" pitchFamily="34" charset="0"/>
              </a:rPr>
            </a:br>
            <a:endParaRPr kumimoji="0" lang="en-US" sz="5400" b="1" i="0" u="none" strike="noStrike" normalizeH="0" baseline="0" dirty="0" smtClean="0">
              <a:ln/>
              <a:solidFill>
                <a:schemeClr val="accent3"/>
              </a:solidFill>
              <a:latin typeface="Arial" panose="020B0604020202020204"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en-US" sz="1600" b="1" i="0" u="none" strike="noStrike" normalizeH="0" baseline="0" dirty="0" smtClean="0">
              <a:ln/>
              <a:solidFill>
                <a:schemeClr val="accent3"/>
              </a:solidFill>
            </a:endParaRPr>
          </a:p>
        </p:txBody>
      </p:sp>
      <p:sp>
        <p:nvSpPr>
          <p:cNvPr id="5" name="شكل بيضاوي 4"/>
          <p:cNvSpPr/>
          <p:nvPr/>
        </p:nvSpPr>
        <p:spPr>
          <a:xfrm>
            <a:off x="2483893" y="489656"/>
            <a:ext cx="1801503" cy="1707633"/>
          </a:xfrm>
          <a:prstGeom prst="ellipse">
            <a:avLst/>
          </a:prstGeom>
          <a:blipFill dpi="0" rotWithShape="1">
            <a:blip r:embed="rId2" cstate="print">
              <a:extLst>
                <a:ext uri="{28A0092B-C50C-407E-A947-70E740481C1C}">
                  <a14:useLocalDpi xmlns:a14="http://schemas.microsoft.com/office/drawing/2010/main" val="0"/>
                </a:ext>
              </a:extLst>
            </a:blip>
            <a:srcRect/>
            <a:stretch>
              <a:fillRect/>
            </a:stretch>
          </a:blipFill>
          <a:ln>
            <a:noFill/>
          </a:ln>
          <a:effectLst>
            <a:glow rad="63500">
              <a:schemeClr val="accent1">
                <a:satMod val="175000"/>
                <a:alpha val="40000"/>
              </a:schemeClr>
            </a:glow>
            <a:outerShdw blurRad="184150" dist="241300" dir="11520000" sx="110000" sy="110000" algn="ctr">
              <a:srgbClr val="000000">
                <a:alpha val="18000"/>
              </a:srgbClr>
            </a:outerShdw>
          </a:effectLst>
          <a:scene3d>
            <a:camera prst="orthographicFront"/>
            <a:lightRig rig="flood" dir="t">
              <a:rot lat="0" lon="0" rev="13800000"/>
            </a:lightRig>
          </a:scene3d>
          <a:sp3d extrusionH="107950" prstMaterial="plastic">
            <a:bevelT w="82550" h="63500" prst="divot"/>
            <a:bevelB/>
          </a:sp3d>
        </p:spPr>
        <p:style>
          <a:lnRef idx="2">
            <a:schemeClr val="accent6"/>
          </a:lnRef>
          <a:fillRef idx="1">
            <a:schemeClr val="lt1"/>
          </a:fillRef>
          <a:effectRef idx="0">
            <a:schemeClr val="accent6"/>
          </a:effectRef>
          <a:fontRef idx="minor">
            <a:schemeClr val="dk1"/>
          </a:fontRef>
        </p:style>
        <p:txBody>
          <a:bodyPr rtlCol="1" anchor="ctr"/>
          <a:lstStyle/>
          <a:p>
            <a:pPr algn="ctr"/>
            <a:endParaRPr lang="ar-IQ"/>
          </a:p>
        </p:txBody>
      </p:sp>
    </p:spTree>
    <p:extLst>
      <p:ext uri="{BB962C8B-B14F-4D97-AF65-F5344CB8AC3E}">
        <p14:creationId xmlns:p14="http://schemas.microsoft.com/office/powerpoint/2010/main" val="30320563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grpId="0" nodeType="afterEffect" nodePh="1">
                                  <p:stCondLst>
                                    <p:cond delay="0"/>
                                  </p:stCondLst>
                                  <p:endCondLst>
                                    <p:cond evt="begin" delay="0">
                                      <p:tn val="5"/>
                                    </p:cond>
                                  </p:endCondLst>
                                  <p:childTnLst>
                                    <p:animRot by="21600000">
                                      <p:cBhvr>
                                        <p:cTn id="6" dur="5000" fill="hold"/>
                                        <p:tgtEl>
                                          <p:spTgt spid="8">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15000" fill="hold"/>
                                        <p:tgtEl>
                                          <p:spTgt spid="2"/>
                                        </p:tgtEl>
                                        <p:attrNameLst>
                                          <p:attrName>ppt_x</p:attrName>
                                        </p:attrNameLst>
                                      </p:cBhvr>
                                      <p:tavLst>
                                        <p:tav tm="0">
                                          <p:val>
                                            <p:strVal val="#ppt_x"/>
                                          </p:val>
                                        </p:tav>
                                        <p:tav tm="100000">
                                          <p:val>
                                            <p:strVal val="#ppt_x"/>
                                          </p:val>
                                        </p:tav>
                                      </p:tavLst>
                                    </p:anim>
                                    <p:anim calcmode="lin" valueType="num">
                                      <p:cBhvr additive="base">
                                        <p:cTn id="12" dur="15000" fill="hold"/>
                                        <p:tgtEl>
                                          <p:spTgt spid="2"/>
                                        </p:tgtEl>
                                        <p:attrNameLst>
                                          <p:attrName>ppt_y</p:attrName>
                                        </p:attrNameLst>
                                      </p:cBhvr>
                                      <p:tavLst>
                                        <p:tav tm="0">
                                          <p:val>
                                            <p:strVal val="1+#ppt_h/2"/>
                                          </p:val>
                                        </p:tav>
                                        <p:tav tm="100000">
                                          <p:val>
                                            <p:strVal val="#ppt_y"/>
                                          </p:val>
                                        </p:tav>
                                      </p:tavLst>
                                    </p:anim>
                                  </p:childTnLst>
                                </p:cTn>
                              </p:par>
                            </p:childTnLst>
                          </p:cTn>
                        </p:par>
                        <p:par>
                          <p:cTn id="13" fill="hold">
                            <p:stCondLst>
                              <p:cond delay="15000"/>
                            </p:stCondLst>
                            <p:childTnLst>
                              <p:par>
                                <p:cTn id="14" presetID="2" presetClass="entr" presetSubtype="4"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10000" fill="hold"/>
                                        <p:tgtEl>
                                          <p:spTgt spid="11"/>
                                        </p:tgtEl>
                                        <p:attrNameLst>
                                          <p:attrName>ppt_x</p:attrName>
                                        </p:attrNameLst>
                                      </p:cBhvr>
                                      <p:tavLst>
                                        <p:tav tm="0">
                                          <p:val>
                                            <p:strVal val="#ppt_x"/>
                                          </p:val>
                                        </p:tav>
                                        <p:tav tm="100000">
                                          <p:val>
                                            <p:strVal val="#ppt_x"/>
                                          </p:val>
                                        </p:tav>
                                      </p:tavLst>
                                    </p:anim>
                                    <p:anim calcmode="lin" valueType="num">
                                      <p:cBhvr additive="base">
                                        <p:cTn id="17" dur="100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10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11" grpId="0"/>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التربية في أثينا</a:t>
            </a: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lstStyle/>
          <a:p>
            <a:pPr marL="0" indent="0" algn="justLow">
              <a:buNone/>
            </a:pPr>
            <a:r>
              <a:rPr lang="ar-IQ" dirty="0"/>
              <a:t>من سمات التربية </a:t>
            </a:r>
            <a:r>
              <a:rPr lang="ar-IQ" dirty="0" err="1"/>
              <a:t>الأثينية</a:t>
            </a:r>
            <a:r>
              <a:rPr lang="ar-IQ" dirty="0"/>
              <a:t> تقدير العلم والبحث في عالم الانسان وعالم </a:t>
            </a:r>
            <a:r>
              <a:rPr lang="ar-IQ" dirty="0" err="1"/>
              <a:t>ماوراء</a:t>
            </a:r>
            <a:r>
              <a:rPr lang="ar-IQ" dirty="0"/>
              <a:t> الطبيعة والبحث عن الحقائق الأشياء وتحكم العقل في مظاهر الحياة وتوجيه العناية الى الروح والجسد وتذوق الكلام وإعطاء الخطاب والرياضة والموسيقى والنحو والشعر أهمية خاصة والمحافظة على نظام </a:t>
            </a:r>
            <a:r>
              <a:rPr lang="ar-IQ" dirty="0" smtClean="0"/>
              <a:t>الاسرة .</a:t>
            </a:r>
            <a:endParaRPr lang="en-US" dirty="0"/>
          </a:p>
          <a:p>
            <a:pPr marL="0" indent="0" algn="justLow">
              <a:buNone/>
            </a:pPr>
            <a:r>
              <a:rPr lang="ar-IQ" dirty="0" smtClean="0"/>
              <a:t>وقد </a:t>
            </a:r>
            <a:r>
              <a:rPr lang="ar-IQ" dirty="0"/>
              <a:t>هدفت التربية </a:t>
            </a:r>
            <a:r>
              <a:rPr lang="ar-IQ" dirty="0" err="1"/>
              <a:t>الأثينية</a:t>
            </a:r>
            <a:r>
              <a:rPr lang="ar-IQ" dirty="0"/>
              <a:t> الى إعداد المواطن </a:t>
            </a:r>
            <a:r>
              <a:rPr lang="ar-IQ" dirty="0" err="1"/>
              <a:t>الأثيني</a:t>
            </a:r>
            <a:r>
              <a:rPr lang="ar-IQ" dirty="0"/>
              <a:t> من النواحي الجسمية والعقلية والخلقية بحيث يتمكن من الدفاع عن وطنه ويسهم بشكل فعال في إغناء ثقافة </a:t>
            </a:r>
            <a:r>
              <a:rPr lang="ar-IQ" dirty="0" smtClean="0"/>
              <a:t>وطنه .</a:t>
            </a:r>
            <a:endParaRPr lang="en-US" dirty="0"/>
          </a:p>
          <a:p>
            <a:pPr marL="0" indent="0" algn="justLow">
              <a:buNone/>
            </a:pPr>
            <a:r>
              <a:rPr lang="ar-IQ" dirty="0" smtClean="0"/>
              <a:t>لقد </a:t>
            </a:r>
            <a:r>
              <a:rPr lang="ar-IQ" dirty="0"/>
              <a:t>برزت في التربية </a:t>
            </a:r>
            <a:r>
              <a:rPr lang="ar-IQ" dirty="0" err="1"/>
              <a:t>الاثينية</a:t>
            </a:r>
            <a:r>
              <a:rPr lang="ar-IQ" dirty="0"/>
              <a:t> ثلاث ميزتها عن غيرها من المجتمعات وتحدد </a:t>
            </a:r>
            <a:r>
              <a:rPr lang="ar-IQ" dirty="0" smtClean="0"/>
              <a:t>بـ :</a:t>
            </a:r>
            <a:endParaRPr lang="en-US" dirty="0" smtClean="0"/>
          </a:p>
          <a:p>
            <a:pPr marL="0" lvl="0" indent="0" algn="justLow">
              <a:buNone/>
            </a:pPr>
            <a:r>
              <a:rPr lang="ar-IQ" dirty="0" err="1" smtClean="0"/>
              <a:t>الإتجاه</a:t>
            </a:r>
            <a:r>
              <a:rPr lang="ar-IQ" dirty="0" smtClean="0"/>
              <a:t> </a:t>
            </a:r>
            <a:r>
              <a:rPr lang="ar-IQ" dirty="0"/>
              <a:t>الاول </a:t>
            </a:r>
            <a:r>
              <a:rPr lang="ar-IQ" dirty="0" smtClean="0"/>
              <a:t>: جعل </a:t>
            </a:r>
            <a:r>
              <a:rPr lang="ar-IQ" dirty="0"/>
              <a:t>مصلحة الدولة فوق كل شيء .</a:t>
            </a:r>
            <a:endParaRPr lang="en-US" dirty="0"/>
          </a:p>
          <a:p>
            <a:pPr marL="0" lvl="0" indent="0" algn="justLow">
              <a:buNone/>
            </a:pPr>
            <a:r>
              <a:rPr lang="ar-IQ" dirty="0" err="1" smtClean="0"/>
              <a:t>الإتجاه</a:t>
            </a:r>
            <a:r>
              <a:rPr lang="ar-IQ" dirty="0" smtClean="0"/>
              <a:t> </a:t>
            </a:r>
            <a:r>
              <a:rPr lang="ar-IQ" dirty="0"/>
              <a:t>الثاني </a:t>
            </a:r>
            <a:r>
              <a:rPr lang="ar-IQ" dirty="0" smtClean="0"/>
              <a:t>: التربية </a:t>
            </a:r>
            <a:r>
              <a:rPr lang="ar-IQ" dirty="0"/>
              <a:t>المتناسقة التي تشمل على تربية المواطن من كافة </a:t>
            </a:r>
            <a:r>
              <a:rPr lang="ar-IQ" dirty="0" smtClean="0"/>
              <a:t>النواحي .</a:t>
            </a:r>
            <a:endParaRPr lang="en-US" dirty="0"/>
          </a:p>
          <a:p>
            <a:pPr marL="0" lvl="0" indent="0" algn="justLow">
              <a:buNone/>
            </a:pPr>
            <a:r>
              <a:rPr lang="ar-IQ" dirty="0" err="1" smtClean="0"/>
              <a:t>الإتجاه</a:t>
            </a:r>
            <a:r>
              <a:rPr lang="ar-IQ" dirty="0" smtClean="0"/>
              <a:t> </a:t>
            </a:r>
            <a:r>
              <a:rPr lang="ar-IQ" dirty="0"/>
              <a:t>الثالث </a:t>
            </a:r>
            <a:r>
              <a:rPr lang="ar-IQ" dirty="0" smtClean="0"/>
              <a:t>: فقد </a:t>
            </a:r>
            <a:r>
              <a:rPr lang="ar-IQ" dirty="0"/>
              <a:t>أكد على الفصل التام للتربية الحرة عن التربية المهنية ، حيث حظيت الاولى بالاحترام والتقدير واحتقرت </a:t>
            </a:r>
            <a:r>
              <a:rPr lang="ar-IQ" dirty="0" smtClean="0"/>
              <a:t>الثانية .</a:t>
            </a:r>
            <a:endParaRPr lang="en-US" dirty="0"/>
          </a:p>
        </p:txBody>
      </p:sp>
    </p:spTree>
    <p:extLst>
      <p:ext uri="{BB962C8B-B14F-4D97-AF65-F5344CB8AC3E}">
        <p14:creationId xmlns:p14="http://schemas.microsoft.com/office/powerpoint/2010/main" val="2779397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مراحل التربية في اثينا</a:t>
            </a:r>
            <a:endParaRPr lang="en-US"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p:txBody>
          <a:bodyPr>
            <a:normAutofit fontScale="92500" lnSpcReduction="20000"/>
          </a:bodyPr>
          <a:lstStyle/>
          <a:p>
            <a:pPr marL="0" lvl="0" indent="0" algn="justLow">
              <a:buNone/>
            </a:pPr>
            <a:r>
              <a:rPr lang="ar-IQ" sz="2000" dirty="0" smtClean="0"/>
              <a:t>1- تبدأ </a:t>
            </a:r>
            <a:r>
              <a:rPr lang="ar-IQ" sz="2000" dirty="0"/>
              <a:t>الحياة المدرسية في السنة السابعة من عمر الطفل ، حيث يعهد الى خادم ويدعى (</a:t>
            </a:r>
            <a:r>
              <a:rPr lang="ar-IQ" sz="2000" dirty="0" err="1"/>
              <a:t>بيداجوج</a:t>
            </a:r>
            <a:r>
              <a:rPr lang="ar-IQ" sz="2000" dirty="0"/>
              <a:t>) يقوم بمرافقته الى المدرسة والاشراف على تربيته الخلقية والجسمية.</a:t>
            </a:r>
            <a:endParaRPr lang="en-US" sz="2000" dirty="0"/>
          </a:p>
          <a:p>
            <a:pPr marL="0" lvl="0" indent="0" algn="justLow">
              <a:buNone/>
            </a:pPr>
            <a:r>
              <a:rPr lang="ar-IQ" sz="2000" dirty="0" smtClean="0"/>
              <a:t>2- كانت </a:t>
            </a:r>
            <a:r>
              <a:rPr lang="ar-IQ" sz="2000" dirty="0"/>
              <a:t>المدارس الأولية تختص بتدريس الأدب والرياضة والموسيقى.</a:t>
            </a:r>
            <a:endParaRPr lang="en-US" sz="2000" dirty="0"/>
          </a:p>
          <a:p>
            <a:pPr marL="0" lvl="0" indent="0" algn="justLow">
              <a:buNone/>
            </a:pPr>
            <a:r>
              <a:rPr lang="ar-IQ" sz="2000" dirty="0" smtClean="0"/>
              <a:t>3- يبدأ </a:t>
            </a:r>
            <a:r>
              <a:rPr lang="ar-IQ" sz="2000" dirty="0"/>
              <a:t>اليوم الدراسي من طلوع الفجر وينتهي بعد غروبها ، وتستغرق الدراسة اليومية ساعات وكما كانت هنالك أيام عطل وأعياد.</a:t>
            </a:r>
            <a:endParaRPr lang="en-US" sz="2000" dirty="0"/>
          </a:p>
          <a:p>
            <a:pPr marL="0" lvl="0" indent="0" algn="justLow">
              <a:buNone/>
            </a:pPr>
            <a:r>
              <a:rPr lang="ar-IQ" sz="2000" dirty="0" smtClean="0"/>
              <a:t>4- كان </a:t>
            </a:r>
            <a:r>
              <a:rPr lang="ar-IQ" sz="2000" dirty="0"/>
              <a:t>اليوناني لا يتعلم سوى لغة الأم وكان يتقنها بشكل تام.</a:t>
            </a:r>
            <a:endParaRPr lang="en-US" sz="2000" dirty="0"/>
          </a:p>
          <a:p>
            <a:pPr marL="0" lvl="0" indent="0" algn="justLow">
              <a:buNone/>
            </a:pPr>
            <a:r>
              <a:rPr lang="ar-IQ" sz="2000" dirty="0" smtClean="0"/>
              <a:t>5- نالت </a:t>
            </a:r>
            <a:r>
              <a:rPr lang="ar-IQ" sz="2000" dirty="0"/>
              <a:t>الكتابة أهمية كبيرة ، وكان الاهتمام منصب على علم الحساب التي كانت أغلب مسائله تحل بطرق هندسية.</a:t>
            </a:r>
            <a:endParaRPr lang="en-US" sz="2000" dirty="0"/>
          </a:p>
          <a:p>
            <a:pPr marL="0" lvl="0" indent="0" algn="justLow">
              <a:buNone/>
            </a:pPr>
            <a:r>
              <a:rPr lang="ar-IQ" sz="2000" dirty="0" smtClean="0"/>
              <a:t>6- يبقى </a:t>
            </a:r>
            <a:r>
              <a:rPr lang="ar-IQ" sz="2000" dirty="0"/>
              <a:t>الطفل في المدرسة حتى الخامسة عشر أو السادسة عشر من عمره ، ويدرب في المدرسة على التمرينات الرياضية والرقص والسباحة والهدف منها تنمية قوة الاحتمال والرشاقة والصحة ، كما يُعطى دروس في الموسيقى التي تهدف الى تنمية حاسة الايقاع وتذوق الانغام عند الاطفال إضافة تعليمهم الغناء والانشاد بغية تنمية الحواس الجمالية للفرد.</a:t>
            </a:r>
            <a:endParaRPr lang="en-US" sz="2000" dirty="0"/>
          </a:p>
        </p:txBody>
      </p:sp>
    </p:spTree>
    <p:extLst>
      <p:ext uri="{BB962C8B-B14F-4D97-AF65-F5344CB8AC3E}">
        <p14:creationId xmlns:p14="http://schemas.microsoft.com/office/powerpoint/2010/main" val="29322505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0" lvl="0" indent="0" algn="justLow">
              <a:buNone/>
            </a:pPr>
            <a:r>
              <a:rPr lang="ar-IQ" dirty="0" smtClean="0"/>
              <a:t>7- عندما </a:t>
            </a:r>
            <a:r>
              <a:rPr lang="ar-IQ" dirty="0"/>
              <a:t>يبلغ الشاب </a:t>
            </a:r>
            <a:r>
              <a:rPr lang="ar-IQ" dirty="0" err="1"/>
              <a:t>الاثيني</a:t>
            </a:r>
            <a:r>
              <a:rPr lang="ar-IQ" dirty="0"/>
              <a:t> الخامس عشر أو السادسة عشر يكون قد أتم دراسته الابتدائية التي تستمر لمدة ثماني سنوات أو تسع ، في هذه المرحلة يعفى الشاب من مراقبة الشيخ له واشرافه عليه في الذهاب الى المدرسة وإيابه منها وبهذه المرحلة تنتهي دراسته للآدب والموسيقى.</a:t>
            </a:r>
            <a:endParaRPr lang="en-US" dirty="0"/>
          </a:p>
          <a:p>
            <a:pPr marL="0" lvl="0" indent="0" algn="justLow">
              <a:buNone/>
            </a:pPr>
            <a:r>
              <a:rPr lang="ar-IQ" dirty="0" smtClean="0"/>
              <a:t>8- عندما </a:t>
            </a:r>
            <a:r>
              <a:rPr lang="ar-IQ" dirty="0"/>
              <a:t>يبلغ الثامنة يكون تدريبه تحت إشراف موظف حكومي مكلف بتدريبه على الألعاب الرياضية حيث يندمج مع الشبان في ساحة يطلق عليها (الخباز يوم العام) حيث يتلقى تمرينات جسمية عنيفة وبعض الفنون الحربية ويستمر في الخدمة لمدة سنتين </a:t>
            </a:r>
            <a:endParaRPr lang="en-US" dirty="0"/>
          </a:p>
          <a:p>
            <a:pPr marL="0" lvl="0" indent="0" algn="justLow">
              <a:buNone/>
            </a:pPr>
            <a:r>
              <a:rPr lang="ar-IQ" dirty="0" smtClean="0"/>
              <a:t>9- عندما </a:t>
            </a:r>
            <a:r>
              <a:rPr lang="ar-IQ" dirty="0"/>
              <a:t>ينهي المواطن </a:t>
            </a:r>
            <a:r>
              <a:rPr lang="ar-IQ" dirty="0" err="1"/>
              <a:t>الاثيني</a:t>
            </a:r>
            <a:r>
              <a:rPr lang="ar-IQ" dirty="0"/>
              <a:t> سنتي الخدمة في الجيش يتقدم الى الجمعية العامة ويسلم من الدولة رمحا ودرعا ويصبح مواطنا حرا بعد ان يقسم الولاء </a:t>
            </a:r>
            <a:r>
              <a:rPr lang="ar-IQ" dirty="0" err="1"/>
              <a:t>لاثينا</a:t>
            </a:r>
            <a:r>
              <a:rPr lang="ar-IQ" dirty="0"/>
              <a:t> والدفاع عنها  وبعدها يعين في وحدات الجيش ويبقى لمدة سنة اخرى ويكافأ في هذا الفترة بإعفائه من الضرائب ومن المحاكمة أمام المحاكم الوطنية .</a:t>
            </a:r>
            <a:endParaRPr lang="en-US" dirty="0"/>
          </a:p>
          <a:p>
            <a:endParaRPr lang="ar-IQ" dirty="0"/>
          </a:p>
        </p:txBody>
      </p:sp>
    </p:spTree>
    <p:extLst>
      <p:ext uri="{BB962C8B-B14F-4D97-AF65-F5344CB8AC3E}">
        <p14:creationId xmlns:p14="http://schemas.microsoft.com/office/powerpoint/2010/main" val="3175222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الخاتمة</a:t>
            </a:r>
          </a:p>
        </p:txBody>
      </p:sp>
      <p:sp>
        <p:nvSpPr>
          <p:cNvPr id="3" name="عنصر نائب للمحتوى 2"/>
          <p:cNvSpPr>
            <a:spLocks noGrp="1"/>
          </p:cNvSpPr>
          <p:nvPr>
            <p:ph idx="1"/>
          </p:nvPr>
        </p:nvSpPr>
        <p:spPr/>
        <p:txBody>
          <a:bodyPr>
            <a:normAutofit/>
          </a:bodyPr>
          <a:lstStyle/>
          <a:p>
            <a:pPr marL="0" indent="0" algn="justLow">
              <a:buNone/>
            </a:pPr>
            <a:r>
              <a:rPr lang="ar-IQ" sz="2400" dirty="0" smtClean="0"/>
              <a:t>لقد </a:t>
            </a:r>
            <a:r>
              <a:rPr lang="ar-IQ" sz="2400" dirty="0"/>
              <a:t>كان النظام التربوي نظاما موفقا حيث اشتراك ابناء الشعب في شؤون التعليم لاسيما في المرحلة الاولى ، حيث قامت الدولة بالإشراف المباشر على المراحل اللاحقة للتعليم وكانت المناهج محببة الى نفوس الطلبة ، فقد كان ثلثها تقريبا دراسات تتعلق بالموسيقى والرياضة البدنية ، وفضلا عن ذلك فان المناهج الخاصة بالمرحلتين الثانوية والعليا كانت غنية بالآدب والعلوم والنحو والخطابة والفلسفة والرياضيات ، ولا عجب إذن أن برزت في اثينا شخصيات فذة في نواحي العلوم والمعرفة أمثال أفلاطون وارسطو وغيرهم من العباقرة.</a:t>
            </a:r>
          </a:p>
        </p:txBody>
      </p:sp>
    </p:spTree>
    <p:extLst>
      <p:ext uri="{BB962C8B-B14F-4D97-AF65-F5344CB8AC3E}">
        <p14:creationId xmlns:p14="http://schemas.microsoft.com/office/powerpoint/2010/main" val="2146898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1992" y="2356476"/>
            <a:ext cx="6151727" cy="335916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6780640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0"/>
                                        <p:tgtEl>
                                          <p:spTgt spid="4"/>
                                        </p:tgtEl>
                                      </p:cBhvr>
                                    </p:animEffect>
                                    <p:anim calcmode="lin" valueType="num">
                                      <p:cBhvr>
                                        <p:cTn id="8" dur="5000" fill="hold"/>
                                        <p:tgtEl>
                                          <p:spTgt spid="4"/>
                                        </p:tgtEl>
                                        <p:attrNameLst>
                                          <p:attrName>ppt_x</p:attrName>
                                        </p:attrNameLst>
                                      </p:cBhvr>
                                      <p:tavLst>
                                        <p:tav tm="0">
                                          <p:val>
                                            <p:strVal val="#ppt_x"/>
                                          </p:val>
                                        </p:tav>
                                        <p:tav tm="100000">
                                          <p:val>
                                            <p:strVal val="#ppt_x"/>
                                          </p:val>
                                        </p:tav>
                                      </p:tavLst>
                                    </p:anim>
                                    <p:anim calcmode="lin" valueType="num">
                                      <p:cBhvr>
                                        <p:cTn id="9" dur="5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2449" y="624110"/>
            <a:ext cx="9662164" cy="1031818"/>
          </a:xfrm>
        </p:spPr>
        <p:txBody>
          <a:bodyPr>
            <a:normAutofit fontScale="90000"/>
          </a:bodyPr>
          <a:lstStyle/>
          <a:p>
            <a:pPr algn="ct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العوامل التي ساعدت على تقدم المجتمع اليوناني</a:t>
            </a:r>
            <a:r>
              <a:rPr lang="en-US" dirty="0"/>
              <a:t/>
            </a:r>
            <a:br>
              <a:rPr lang="en-US" dirty="0"/>
            </a:br>
            <a:r>
              <a:rPr lang="ar-IQ" sz="4000" b="1" i="1" dirty="0" smtClean="0"/>
              <a:t/>
            </a:r>
            <a:br>
              <a:rPr lang="ar-IQ" sz="4000" b="1" i="1" dirty="0" smtClean="0"/>
            </a:br>
            <a:r>
              <a:rPr lang="en-US" sz="2000" dirty="0" smtClean="0"/>
              <a:t/>
            </a:r>
            <a:br>
              <a:rPr lang="en-US" sz="2000" dirty="0" smtClean="0"/>
            </a:br>
            <a:endParaRPr lang="ar-IQ" sz="2000" dirty="0"/>
          </a:p>
        </p:txBody>
      </p:sp>
      <p:sp>
        <p:nvSpPr>
          <p:cNvPr id="3" name="عنصر نائب للمحتوى 2"/>
          <p:cNvSpPr>
            <a:spLocks noGrp="1"/>
          </p:cNvSpPr>
          <p:nvPr>
            <p:ph idx="1"/>
          </p:nvPr>
        </p:nvSpPr>
        <p:spPr>
          <a:xfrm>
            <a:off x="2333767" y="1655928"/>
            <a:ext cx="9170845" cy="4840405"/>
          </a:xfrm>
          <a:ln>
            <a:noFill/>
          </a:ln>
          <a:effectLst>
            <a:outerShdw blurRad="149987" dist="250190" dir="8460000" algn="ctr">
              <a:srgbClr val="000000">
                <a:alpha val="28000"/>
              </a:srgbClr>
            </a:outerShdw>
          </a:effectLst>
        </p:spPr>
        <p:txBody>
          <a:bodyPr>
            <a:normAutofit fontScale="25000" lnSpcReduction="20000"/>
          </a:bodyPr>
          <a:lstStyle/>
          <a:p>
            <a:pPr marL="514350" indent="-514350">
              <a:buAutoNum type="arabicPeriod"/>
            </a:pPr>
            <a:r>
              <a:rPr lang="ar-IQ" sz="9600" dirty="0" smtClean="0"/>
              <a:t>هو</a:t>
            </a:r>
            <a:r>
              <a:rPr lang="ar-IQ" sz="5600" dirty="0" smtClean="0"/>
              <a:t> </a:t>
            </a:r>
            <a:r>
              <a:rPr lang="ar-IQ" sz="9600" dirty="0"/>
              <a:t>ما امتازت به بلاد اليونان من جو لطيف قليل التغيير يبعث النشاط في الانسان وساعده على التفكير والإبداع </a:t>
            </a:r>
            <a:r>
              <a:rPr lang="ar-IQ" sz="9600" dirty="0" smtClean="0"/>
              <a:t>والتصور .</a:t>
            </a:r>
          </a:p>
          <a:p>
            <a:pPr marL="457200" indent="-457200">
              <a:buAutoNum type="arabicPeriod"/>
            </a:pPr>
            <a:r>
              <a:rPr lang="ar-IQ" sz="9600" dirty="0"/>
              <a:t>حب اليونان للرياضة البدنية سببا في جعلهم قوما صحيحي الاجسام معتدلي القوام وساعدتهم هذه الصحة الجسمية على أن يكونوا ذو عقول راجحة وتفكير </a:t>
            </a:r>
            <a:r>
              <a:rPr lang="ar-IQ" sz="9600" dirty="0" smtClean="0"/>
              <a:t>سليم .</a:t>
            </a:r>
          </a:p>
          <a:p>
            <a:pPr marL="457200" indent="-457200">
              <a:buFont typeface="Wingdings 3" charset="2"/>
              <a:buAutoNum type="arabicPeriod"/>
            </a:pPr>
            <a:r>
              <a:rPr lang="ar-IQ" sz="9600" dirty="0"/>
              <a:t>كثرة الخلجان على الشواطئ اليونانية .</a:t>
            </a:r>
            <a:endParaRPr lang="en-US" sz="9600" dirty="0"/>
          </a:p>
          <a:p>
            <a:pPr marL="457200" indent="-457200">
              <a:buAutoNum type="arabicPeriod"/>
            </a:pPr>
            <a:r>
              <a:rPr lang="ar-IQ" sz="9600" dirty="0"/>
              <a:t>انتشار الجز الصغيرة بالقرب من هذه الشواطئ مما شجع الملاحة والتجارة عن طريق </a:t>
            </a:r>
            <a:r>
              <a:rPr lang="ar-IQ" sz="9600" dirty="0" smtClean="0"/>
              <a:t>البحر . </a:t>
            </a:r>
          </a:p>
          <a:p>
            <a:pPr marL="457200" indent="-457200">
              <a:buFont typeface="Wingdings 3" charset="2"/>
              <a:buAutoNum type="arabicPeriod"/>
            </a:pPr>
            <a:r>
              <a:rPr lang="ar-IQ" sz="9600" dirty="0"/>
              <a:t>اختلاط اليونان بحضارات الشرق كالحضارة الفينيقية والبابلية والمصرية القديمة أثر ذلك في توسع أفاقهم ونضوج </a:t>
            </a:r>
            <a:r>
              <a:rPr lang="ar-IQ" sz="9600" dirty="0" smtClean="0"/>
              <a:t>عقولهم .</a:t>
            </a:r>
            <a:endParaRPr lang="en-US" sz="9600" dirty="0"/>
          </a:p>
          <a:p>
            <a:pPr marL="0" indent="0">
              <a:buNone/>
            </a:pPr>
            <a: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sz="58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endParaRPr>
          </a:p>
          <a:p>
            <a:pPr marL="0" indent="0">
              <a:buNone/>
            </a:pPr>
            <a: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
            </a:r>
            <a:br>
              <a:rPr lang="en-US"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br>
            <a:endParaRPr lang="ar-IQ"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7490288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624110"/>
            <a:ext cx="8911687" cy="90443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النظام التربوي</a:t>
            </a:r>
            <a:endParaRPr lang="ar-IQ" sz="4000" b="1" i="1" dirty="0"/>
          </a:p>
        </p:txBody>
      </p:sp>
      <p:sp>
        <p:nvSpPr>
          <p:cNvPr id="3" name="عنصر نائب للمحتوى 2"/>
          <p:cNvSpPr>
            <a:spLocks noGrp="1"/>
          </p:cNvSpPr>
          <p:nvPr>
            <p:ph idx="1"/>
          </p:nvPr>
        </p:nvSpPr>
        <p:spPr>
          <a:xfrm>
            <a:off x="2589212" y="1528549"/>
            <a:ext cx="8915400" cy="4382673"/>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Low">
              <a:buNone/>
            </a:pPr>
            <a:r>
              <a:rPr lang="ar-IQ" sz="2400" dirty="0"/>
              <a:t>ولما كانت كل من اسبارطة وأثينا من الدول البارزة بين دول اليونان القديمة وامتازت كل منهما بنظام تربوي له خصائصه واهدافه ووسائله المتميزة بسبب اختلاف العوامل الثقافية والسياسية  التي تقف وراء ذلك فان ذلك يقتضيان أن نقوم بتوضيح طبيعة النظام التربوي في كلتا </a:t>
            </a:r>
            <a:r>
              <a:rPr lang="ar-IQ" sz="2400" dirty="0" smtClean="0"/>
              <a:t>الدولتين .</a:t>
            </a:r>
          </a:p>
          <a:p>
            <a:pPr marL="0" indent="0" algn="justLow">
              <a:buNone/>
            </a:pPr>
            <a:r>
              <a:rPr lang="ar-IQ" sz="2400" b="1" dirty="0"/>
              <a:t>نظام التربية في اسبارطة </a:t>
            </a:r>
            <a:endParaRPr lang="en-US" sz="2400" dirty="0"/>
          </a:p>
          <a:p>
            <a:pPr marL="0" indent="0" algn="justLow">
              <a:buNone/>
            </a:pPr>
            <a:r>
              <a:rPr lang="ar-IQ" sz="2400" dirty="0" smtClean="0"/>
              <a:t> </a:t>
            </a:r>
            <a:r>
              <a:rPr lang="ar-IQ" sz="2400" dirty="0"/>
              <a:t>تمثل التربية الاسبارطية التربية اليونانية القديمة في أوضح صورها ومظاهرها ، إذ لم يطرأ على هذه التربية أي تغيير أو تعديل من الناحيتين العملية والتطبيقية إلا في حالات استثنائية نادرة حدثت عند انهيار دولة اسبارطة </a:t>
            </a:r>
            <a:r>
              <a:rPr lang="ar-IQ" sz="2400" dirty="0" smtClean="0"/>
              <a:t>.</a:t>
            </a:r>
            <a:endParaRPr lang="en-US" sz="2400" dirty="0"/>
          </a:p>
        </p:txBody>
      </p:sp>
    </p:spTree>
    <p:extLst>
      <p:ext uri="{BB962C8B-B14F-4D97-AF65-F5344CB8AC3E}">
        <p14:creationId xmlns:p14="http://schemas.microsoft.com/office/powerpoint/2010/main" val="2778715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5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5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5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452734" y="187382"/>
            <a:ext cx="8911687" cy="849848"/>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algn="ctr"/>
            <a:r>
              <a:rPr lang="ar-IQ" sz="2000"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العوامل  المؤثرة </a:t>
            </a:r>
            <a:r>
              <a:rPr lang="ar-IQ"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في طبيعة تكوين النظام التربوي في اسبارطة</a:t>
            </a:r>
            <a:endParaRPr lang="en-US" sz="20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982638"/>
            <a:ext cx="8915400" cy="487399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pPr marL="0" indent="0" algn="justLow">
              <a:buNone/>
            </a:pPr>
            <a:r>
              <a:rPr lang="ar-IQ" sz="2000" b="1" dirty="0"/>
              <a:t>1</a:t>
            </a:r>
            <a:r>
              <a:rPr lang="ar-IQ" sz="2000" b="1" dirty="0" smtClean="0"/>
              <a:t>-الموقع </a:t>
            </a:r>
            <a:r>
              <a:rPr lang="ar-IQ" sz="2000" b="1" dirty="0"/>
              <a:t>الجغرافي </a:t>
            </a:r>
            <a:endParaRPr lang="en-US" sz="2000" dirty="0"/>
          </a:p>
          <a:p>
            <a:pPr marL="0" indent="0" algn="justLow">
              <a:buNone/>
            </a:pPr>
            <a:r>
              <a:rPr lang="ar-IQ" sz="2000" dirty="0"/>
              <a:t>تقع اسبارطة في منطقة جبلية وعرة والمعيشة في مثل هذه البيئة تتطلب قوة الجسم والقدرة على الاحتمال </a:t>
            </a:r>
            <a:r>
              <a:rPr lang="ar-IQ" sz="2000" dirty="0" smtClean="0"/>
              <a:t>.</a:t>
            </a:r>
            <a:endParaRPr lang="en-US" sz="2000" dirty="0"/>
          </a:p>
          <a:p>
            <a:pPr marL="0" indent="0" algn="justLow">
              <a:buNone/>
            </a:pPr>
            <a:r>
              <a:rPr lang="ar-IQ" sz="2000" b="1" dirty="0" smtClean="0"/>
              <a:t>2-النظام </a:t>
            </a:r>
            <a:r>
              <a:rPr lang="ar-IQ" sz="2000" b="1" dirty="0"/>
              <a:t>الاجتماعي </a:t>
            </a:r>
            <a:r>
              <a:rPr lang="ar-IQ" sz="2000" b="1" dirty="0" err="1"/>
              <a:t>الاسبارطي</a:t>
            </a:r>
            <a:endParaRPr lang="en-US" sz="2000" dirty="0"/>
          </a:p>
          <a:p>
            <a:pPr marL="0" indent="0" algn="justLow">
              <a:buNone/>
            </a:pPr>
            <a:r>
              <a:rPr lang="ar-IQ" sz="2000" dirty="0" smtClean="0"/>
              <a:t>كان </a:t>
            </a:r>
            <a:r>
              <a:rPr lang="ar-IQ" sz="2000" dirty="0"/>
              <a:t>المجتمع </a:t>
            </a:r>
            <a:r>
              <a:rPr lang="ar-IQ" sz="2000" dirty="0" err="1"/>
              <a:t>الاسبارطي</a:t>
            </a:r>
            <a:r>
              <a:rPr lang="ar-IQ" sz="2000" dirty="0"/>
              <a:t> يتألف من طبقات ثلاث هي طبقة السادة والطبقة الوسطى وطبقة العبيد ، وقد حكم السادة </a:t>
            </a:r>
            <a:r>
              <a:rPr lang="ar-IQ" sz="2000" dirty="0" err="1"/>
              <a:t>الاسبارطيون</a:t>
            </a:r>
            <a:r>
              <a:rPr lang="ar-IQ" sz="2000" dirty="0"/>
              <a:t> وسخروا أفراد كل الطبقتين (الوسطى والعبيد) في خدمتهم والقيام بجميع الأعمال اليدية والشارقة في الدولة ، مما أدى الى سخط هاتين الطبقتين وإيجاد حالة من عدم الاستقرار داخل </a:t>
            </a:r>
            <a:r>
              <a:rPr lang="ar-IQ" sz="2000" dirty="0" smtClean="0"/>
              <a:t>البلاد .</a:t>
            </a:r>
          </a:p>
          <a:p>
            <a:pPr marL="0" indent="0" algn="justLow">
              <a:buNone/>
            </a:pPr>
            <a:r>
              <a:rPr lang="ar-IQ" sz="2000" b="1" dirty="0"/>
              <a:t>3</a:t>
            </a:r>
            <a:r>
              <a:rPr lang="ar-IQ" sz="2000" b="1" dirty="0" smtClean="0"/>
              <a:t>-العلاقات </a:t>
            </a:r>
            <a:r>
              <a:rPr lang="ar-IQ" sz="2000" b="1" dirty="0"/>
              <a:t>السياسية الخارجية للمجتمع </a:t>
            </a:r>
            <a:r>
              <a:rPr lang="ar-IQ" sz="2000" b="1" dirty="0" err="1"/>
              <a:t>الاسبارطي</a:t>
            </a:r>
            <a:r>
              <a:rPr lang="ar-IQ" sz="2000" b="1" dirty="0"/>
              <a:t> </a:t>
            </a:r>
            <a:endParaRPr lang="en-US" sz="2000" dirty="0"/>
          </a:p>
          <a:p>
            <a:pPr marL="0" indent="0" algn="justLow">
              <a:buNone/>
            </a:pPr>
            <a:r>
              <a:rPr lang="ar-IQ" sz="2000" dirty="0" smtClean="0"/>
              <a:t>لقد </a:t>
            </a:r>
            <a:r>
              <a:rPr lang="ar-IQ" sz="2000" dirty="0"/>
              <a:t>فرضت اسبارطة على العشائر القريبة منها وفرضت عليها الضرائب مما أدى الى كثرة الاضطرابات والثورات الداخلية والخارجية التي كان على السادة اخمادها والسيطرة </a:t>
            </a:r>
            <a:r>
              <a:rPr lang="ar-IQ" sz="2000" dirty="0" smtClean="0"/>
              <a:t>عليها . </a:t>
            </a:r>
            <a:endParaRPr lang="en-US" sz="2000" dirty="0"/>
          </a:p>
          <a:p>
            <a:pPr marL="0" indent="0">
              <a:buNone/>
            </a:pPr>
            <a:endParaRPr lang="en-US" sz="2000" dirty="0"/>
          </a:p>
        </p:txBody>
      </p:sp>
    </p:spTree>
    <p:extLst>
      <p:ext uri="{BB962C8B-B14F-4D97-AF65-F5344CB8AC3E}">
        <p14:creationId xmlns:p14="http://schemas.microsoft.com/office/powerpoint/2010/main" val="41280998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961415" y="583166"/>
            <a:ext cx="8911687" cy="754314"/>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r>
              <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مراحل التربية في اسبارطة</a:t>
            </a:r>
            <a:endParaRPr lang="en-US"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89212" y="1214651"/>
            <a:ext cx="8915400" cy="5063319"/>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buNone/>
            </a:pPr>
            <a:r>
              <a:rPr lang="ar-IQ" sz="2000" dirty="0"/>
              <a:t>هدفت التربية الاسبارطية الى إعداد المواطن المحارب وبذلك ينبغي تزويد كل مواطن بقدر كاف من الكمال الجسماني والشجاعة والتحلي بعادات الطاعة العمياء للقانون وتحقيق المثل العليا للحياة الحربية ، </a:t>
            </a:r>
            <a:r>
              <a:rPr lang="ar-IQ" sz="2000" dirty="0" smtClean="0"/>
              <a:t>تبدأ </a:t>
            </a:r>
            <a:r>
              <a:rPr lang="ar-IQ" sz="2000" dirty="0"/>
              <a:t>التربية الاسبارطية منذ مولد الطفل ، فالدولة هي المسيطرة على التعليم بمراحله المختلفة.</a:t>
            </a:r>
            <a:endParaRPr lang="en-US" sz="2000" dirty="0"/>
          </a:p>
          <a:p>
            <a:pPr marL="0" indent="0">
              <a:buNone/>
            </a:pPr>
            <a:r>
              <a:rPr lang="ar-IQ" sz="2000" dirty="0"/>
              <a:t>1</a:t>
            </a:r>
            <a:r>
              <a:rPr lang="ar-IQ" sz="2000" dirty="0" smtClean="0"/>
              <a:t>- </a:t>
            </a:r>
            <a:r>
              <a:rPr lang="ar-IQ" sz="2000" dirty="0"/>
              <a:t>يعرض الطفل المولود حديثا على شيوخ الدولة لاختبار قوته فمن ثبت ضعفه  كان يلقى من على أحد الجبال عاريا حتى يموت أو ينقذه أحد ويدربه على إحدى الحرف ومن ثبت صلاحيته  للحياة يعاد الى أُمه بإرضاعه وتكملة تربيته</a:t>
            </a:r>
            <a:r>
              <a:rPr lang="ar-IQ" sz="2000" dirty="0" smtClean="0"/>
              <a:t>.</a:t>
            </a:r>
          </a:p>
          <a:p>
            <a:pPr marL="0" indent="0">
              <a:buNone/>
            </a:pPr>
            <a:r>
              <a:rPr lang="ar-IQ" sz="2000" dirty="0"/>
              <a:t>2- قبل سن السابعة من العمر وفق النظام الذي نصحت به الدولة في تنشئة الطفل يتمثل في تقييد نموه وحركاته وأن تقسو عليه في معاملته وألا تستجيب لمطالبه وأن تتركه في الظلام حتى يتعود.</a:t>
            </a:r>
            <a:endParaRPr lang="en-US" sz="2000" dirty="0"/>
          </a:p>
          <a:p>
            <a:pPr marL="0" indent="0">
              <a:buNone/>
            </a:pPr>
            <a:r>
              <a:rPr lang="ar-IQ" sz="2000" dirty="0"/>
              <a:t>3- وحينما يمر بمرحلة الطفولة المبكرة كان والده </a:t>
            </a:r>
            <a:r>
              <a:rPr lang="ar-IQ" sz="2000" dirty="0" err="1"/>
              <a:t>ي</a:t>
            </a:r>
            <a:r>
              <a:rPr lang="ar-IQ" sz="2000" dirty="0" err="1" smtClean="0"/>
              <a:t>صحبة</a:t>
            </a:r>
            <a:r>
              <a:rPr lang="ar-IQ" sz="2000" dirty="0" smtClean="0"/>
              <a:t> </a:t>
            </a:r>
            <a:r>
              <a:rPr lang="ar-IQ" sz="2000" dirty="0"/>
              <a:t>معه الى مجتمع الرجال حتى يلاحظ طرق الحياة ويتعرف على بعض المثل والاخلاق الضرورية.</a:t>
            </a:r>
            <a:endParaRPr lang="en-US" sz="2000" dirty="0"/>
          </a:p>
          <a:p>
            <a:pPr marL="0" indent="0">
              <a:buNone/>
            </a:pPr>
            <a:endParaRPr lang="en-US" sz="2000" dirty="0"/>
          </a:p>
        </p:txBody>
      </p:sp>
    </p:spTree>
    <p:extLst>
      <p:ext uri="{BB962C8B-B14F-4D97-AF65-F5344CB8AC3E}">
        <p14:creationId xmlns:p14="http://schemas.microsoft.com/office/powerpoint/2010/main" val="39849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10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10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10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10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endParaRPr lang="ar-IQ" sz="32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493678"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indent="0" algn="justLow">
              <a:buNone/>
            </a:pPr>
            <a:r>
              <a:rPr lang="ar-IQ" sz="2200" dirty="0"/>
              <a:t>4</a:t>
            </a:r>
            <a:r>
              <a:rPr lang="ar-IQ" sz="2200" dirty="0" smtClean="0"/>
              <a:t>- </a:t>
            </a:r>
            <a:r>
              <a:rPr lang="ar-IQ" sz="2200" dirty="0"/>
              <a:t>في سن السابعة كان الاباء يرسلون أبنائهم الى المعسكر العام ، حيث يوضعون تحت رعاية واشراف المشرفيين على التربية ويلحق الأولاد بالمدارس داخلية التي هي أشبه بالثكنات العسكرية وكان الغرض من هذه التربية الجماعية هو غرس مشاعر المساواة والصحبة وروح الألفة </a:t>
            </a:r>
            <a:r>
              <a:rPr lang="ar-IQ" sz="2200" dirty="0" smtClean="0"/>
              <a:t>بينهم .</a:t>
            </a:r>
            <a:endParaRPr lang="en-US" sz="2200" dirty="0"/>
          </a:p>
          <a:p>
            <a:pPr marL="0" indent="0" algn="justLow">
              <a:buNone/>
            </a:pPr>
            <a:r>
              <a:rPr lang="ar-IQ" sz="2200" dirty="0" smtClean="0"/>
              <a:t>5- بعد </a:t>
            </a:r>
            <a:r>
              <a:rPr lang="ar-IQ" sz="2200" dirty="0"/>
              <a:t>سن الثانية عشر ينقل الأولاد الى نوع من التدريب العسكري العنيف الذي يستمر المدة عامين تحت إشراف المباشر للجيش </a:t>
            </a:r>
            <a:r>
              <a:rPr lang="ar-IQ" sz="2200" dirty="0" err="1"/>
              <a:t>الاسبارطي</a:t>
            </a:r>
            <a:r>
              <a:rPr lang="ar-IQ" sz="2200" dirty="0"/>
              <a:t> ويحظى البارزون والمتفوقون منهم بتقدير الكبار ويصبحون رفقاء محببين </a:t>
            </a:r>
            <a:r>
              <a:rPr lang="ar-IQ" sz="2200" dirty="0" smtClean="0"/>
              <a:t>لهم .</a:t>
            </a:r>
            <a:endParaRPr lang="en-US" sz="2200" dirty="0"/>
          </a:p>
          <a:p>
            <a:pPr marL="0" indent="0" algn="justLow">
              <a:buNone/>
            </a:pPr>
            <a:r>
              <a:rPr lang="ar-IQ" sz="2200" dirty="0" smtClean="0"/>
              <a:t>6- في </a:t>
            </a:r>
            <a:r>
              <a:rPr lang="ar-IQ" sz="2200" dirty="0"/>
              <a:t>سن الثامنة عشر يلتحق الشاب </a:t>
            </a:r>
            <a:r>
              <a:rPr lang="ar-IQ" sz="2200" dirty="0" err="1"/>
              <a:t>الاسبارطي</a:t>
            </a:r>
            <a:r>
              <a:rPr lang="ar-IQ" sz="2200" dirty="0"/>
              <a:t> بفرقة </a:t>
            </a:r>
            <a:r>
              <a:rPr lang="ar-IQ" sz="2200" dirty="0" err="1"/>
              <a:t>الافيبي</a:t>
            </a:r>
            <a:r>
              <a:rPr lang="ar-IQ" sz="2200" dirty="0"/>
              <a:t> حيث يتلقى تدريبات عسكرية متقدمة ودراسة عميقة الأسلحة الحربية والعمليات العسكرية وكانت تختبر قوة تحملهم كل أسبوعيين باختبار لا يخلو من </a:t>
            </a:r>
            <a:r>
              <a:rPr lang="ar-IQ" sz="2200" dirty="0" smtClean="0"/>
              <a:t>القسوة .</a:t>
            </a:r>
            <a:endParaRPr lang="en-US" sz="2200" dirty="0"/>
          </a:p>
          <a:p>
            <a:pPr marL="0" indent="0" algn="justLow">
              <a:buNone/>
            </a:pPr>
            <a:r>
              <a:rPr lang="ar-IQ" sz="2200" dirty="0"/>
              <a:t>7-حينما  يبلغ المواطنون سن العشرين يلحقون بالجيش حيث يتدربون على تحمل الصعاب.</a:t>
            </a:r>
            <a:endParaRPr lang="en-US" sz="2200" dirty="0"/>
          </a:p>
          <a:p>
            <a:pPr marL="0" indent="0">
              <a:buNone/>
            </a:pPr>
            <a:endParaRPr lang="en-US" sz="2400" dirty="0"/>
          </a:p>
        </p:txBody>
      </p:sp>
    </p:spTree>
    <p:extLst>
      <p:ext uri="{BB962C8B-B14F-4D97-AF65-F5344CB8AC3E}">
        <p14:creationId xmlns:p14="http://schemas.microsoft.com/office/powerpoint/2010/main" val="1043572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7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7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7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7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92925" y="241972"/>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buClr>
                <a:schemeClr val="accent1"/>
              </a:buClr>
            </a:pPr>
            <a:r>
              <a:rPr lang="en-US" sz="4000" dirty="0"/>
              <a:t/>
            </a:r>
            <a:br>
              <a:rPr lang="en-US" sz="4000" dirty="0"/>
            </a:br>
            <a:endParaRPr lang="ar-IQ" sz="27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592925" y="1897039"/>
            <a:ext cx="8516353" cy="3739485"/>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10000"/>
          </a:bodyPr>
          <a:lstStyle/>
          <a:p>
            <a:pPr marL="0" lvl="0" indent="0" algn="justLow">
              <a:buNone/>
            </a:pPr>
            <a:r>
              <a:rPr lang="ar-IQ" sz="2000" dirty="0"/>
              <a:t>لم يعن </a:t>
            </a:r>
            <a:r>
              <a:rPr lang="ar-IQ" sz="2000" dirty="0" err="1"/>
              <a:t>الاسبارطيون</a:t>
            </a:r>
            <a:r>
              <a:rPr lang="ar-IQ" sz="2000" dirty="0"/>
              <a:t> بالقراءة والكتابة  والحساب  التي هي من مستلزمات التعليم وكان البعض منهم يتعلمونها على أيدي  مدرسين خصوصيين ، ويتمتع المواطن </a:t>
            </a:r>
            <a:r>
              <a:rPr lang="ar-IQ" sz="2000" dirty="0" err="1"/>
              <a:t>الاسبارطي</a:t>
            </a:r>
            <a:r>
              <a:rPr lang="ar-IQ" sz="2000" dirty="0"/>
              <a:t> حينما يبلغ الثلاثين من عمره بجميع الحقوق والامتيازات المدينة ويصبح عضوا من أعضاء الجمعية العامة ويجبر على الزواج لصالح الدولة ويستمر في سكن الثكنات العسكرية ويكون في أهبة الاستعداد للاشتراك في كل الحروب الدفاعية والهجومية التي تتعرض لها البلاد. </a:t>
            </a:r>
            <a:endParaRPr lang="ar-IQ" sz="2000" dirty="0" smtClean="0"/>
          </a:p>
          <a:p>
            <a:pPr marL="0" lvl="0" indent="0" algn="justLow">
              <a:buNone/>
            </a:pPr>
            <a:r>
              <a:rPr lang="ar-IQ" sz="2000" dirty="0"/>
              <a:t>أما فيما يخص تربية البنات فكانت تشبه تربية الأولاد إلا أنهن لا يقمن في الثكنات العسكرية  أو العامة بل يعشن مع أمهاتهن ويجبرن على المشاركة في المباريات التي تتسم بالسرعة والمصارعة والجري ورمي القوس والرمح إضافة إلى تعليمهن أنواعا مختلفة من الرقصات الدينية والغرض من ذلك تقوية أجسام الفتيات ، فالفتاة القوية تنجب أطفالا مثلهم أقوياء وكان من  نتيجة هذا النظام أنه أنتج نساء من نوع خاص في عالم التربية ، فقد اتسمت المرأة الاسبارطية بالشجاعة وحث ابنها ودفعه للقتال والموت من أجل وطنه. </a:t>
            </a:r>
            <a:endParaRPr lang="en-US" sz="2000" dirty="0"/>
          </a:p>
        </p:txBody>
      </p:sp>
    </p:spTree>
    <p:extLst>
      <p:ext uri="{BB962C8B-B14F-4D97-AF65-F5344CB8AC3E}">
        <p14:creationId xmlns:p14="http://schemas.microsoft.com/office/powerpoint/2010/main" val="18767462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92674" y="514927"/>
            <a:ext cx="8911687" cy="1280890"/>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0000"/>
          </a:bodyPr>
          <a:lstStyle/>
          <a:p>
            <a:pPr algn="ctr"/>
            <a:r>
              <a:rPr lang="ar-IQ" sz="3100"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أسباب  فشل النظام التربوي في اسبارطة</a:t>
            </a:r>
            <a:r>
              <a:rPr lang="en-US" sz="2400" dirty="0"/>
              <a:t/>
            </a:r>
            <a:br>
              <a:rPr lang="en-US" sz="2400" dirty="0"/>
            </a:br>
            <a:r>
              <a:rPr lang="en-US" dirty="0"/>
              <a:t/>
            </a:r>
            <a:br>
              <a:rPr lang="en-US" dirty="0"/>
            </a:br>
            <a:r>
              <a:rPr lang="en-US" sz="4000" dirty="0"/>
              <a:t/>
            </a:r>
            <a:br>
              <a:rPr lang="en-US" sz="4000" dirty="0"/>
            </a:br>
            <a:endParaRPr lang="ar-IQ" sz="4000" b="1" i="1" dirty="0"/>
          </a:p>
        </p:txBody>
      </p:sp>
      <p:sp>
        <p:nvSpPr>
          <p:cNvPr id="3" name="عنصر نائب للمحتوى 2"/>
          <p:cNvSpPr>
            <a:spLocks noGrp="1"/>
          </p:cNvSpPr>
          <p:nvPr>
            <p:ph idx="1"/>
          </p:nvPr>
        </p:nvSpPr>
        <p:spPr>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fontScale="92500" lnSpcReduction="20000"/>
          </a:bodyPr>
          <a:lstStyle/>
          <a:p>
            <a:pPr marL="0" indent="0" algn="justLow">
              <a:buNone/>
            </a:pPr>
            <a:r>
              <a:rPr lang="ar-IQ" sz="2000" dirty="0"/>
              <a:t>لقد نجحت التربية </a:t>
            </a:r>
            <a:r>
              <a:rPr lang="ar-IQ" sz="2000" dirty="0" err="1"/>
              <a:t>الاسباراطية</a:t>
            </a:r>
            <a:r>
              <a:rPr lang="ar-IQ" sz="2000" dirty="0"/>
              <a:t> في تكوين أفراد امتازوا بالطاعة والولاء للدولة والتواضع كما امتازوا بالقوة والشجاعة والصبر والقدرة على التحمل دون تذمر ، لكنها طبعتهم بخصال أخرى كانت سببا في فشلهم فيما بعد نذكر منها :</a:t>
            </a:r>
            <a:endParaRPr lang="en-US" sz="2000" dirty="0"/>
          </a:p>
          <a:p>
            <a:pPr marL="0" indent="0" algn="justLow">
              <a:buNone/>
            </a:pPr>
            <a:r>
              <a:rPr lang="ar-IQ" sz="2000" dirty="0"/>
              <a:t>أ‌- لم يتعودوا الاعتماد على النفس </a:t>
            </a:r>
            <a:r>
              <a:rPr lang="ar-IQ" sz="2000" dirty="0" smtClean="0"/>
              <a:t>أو توجيهها </a:t>
            </a:r>
            <a:r>
              <a:rPr lang="ar-IQ" sz="2000" dirty="0"/>
              <a:t>.</a:t>
            </a:r>
            <a:endParaRPr lang="en-US" sz="2000" dirty="0"/>
          </a:p>
          <a:p>
            <a:pPr marL="0" indent="0" algn="justLow">
              <a:buNone/>
            </a:pPr>
            <a:r>
              <a:rPr lang="ar-IQ" sz="2000" dirty="0"/>
              <a:t>ب‌- قدرتهم على التفكير أو التخيل  كانت محدودة .</a:t>
            </a:r>
            <a:endParaRPr lang="en-US" sz="2000" dirty="0"/>
          </a:p>
          <a:p>
            <a:pPr marL="0" indent="0" algn="justLow">
              <a:buNone/>
            </a:pPr>
            <a:r>
              <a:rPr lang="ar-IQ" sz="2000" dirty="0"/>
              <a:t>ت‌- لم يتعودوا على مواجهة المشكلات ومحاولة حلها بتعقل .</a:t>
            </a:r>
            <a:endParaRPr lang="en-US" sz="2000" dirty="0"/>
          </a:p>
          <a:p>
            <a:pPr marL="0" indent="0" algn="justLow">
              <a:buNone/>
            </a:pPr>
            <a:r>
              <a:rPr lang="ar-IQ" sz="2000" dirty="0"/>
              <a:t>ث‌- الدولة هي التي كانت مسؤولة عن </a:t>
            </a:r>
            <a:r>
              <a:rPr lang="ar-IQ" sz="2000" dirty="0" smtClean="0"/>
              <a:t>توجيههم </a:t>
            </a:r>
            <a:r>
              <a:rPr lang="ar-IQ" sz="2000" dirty="0"/>
              <a:t>في كل شيء ورسمت لهم طرق الحياة ولم يكون عليهم سوى الانصياع للأوامر.</a:t>
            </a:r>
            <a:endParaRPr lang="en-US" sz="2000" dirty="0"/>
          </a:p>
          <a:p>
            <a:pPr marL="0" indent="0" algn="justLow">
              <a:buNone/>
            </a:pPr>
            <a:r>
              <a:rPr lang="ar-IQ" sz="2000" dirty="0"/>
              <a:t>ج‌- التعقيد المفروض من الدولة على النواحي العقلية </a:t>
            </a:r>
            <a:r>
              <a:rPr lang="ar-IQ" sz="2000" dirty="0" err="1"/>
              <a:t>للاسبارطيين</a:t>
            </a:r>
            <a:r>
              <a:rPr lang="ar-IQ" sz="2000" dirty="0"/>
              <a:t> فلم يتركوا تراثا فكريا .</a:t>
            </a:r>
            <a:endParaRPr lang="en-US" sz="2000" dirty="0"/>
          </a:p>
          <a:p>
            <a:pPr marL="0" indent="0" algn="justLow">
              <a:buNone/>
            </a:pPr>
            <a:r>
              <a:rPr lang="ar-IQ" sz="2000" dirty="0"/>
              <a:t>ح‌- لم تكن هناك حرية رأي ولم يتيسر لهم ذلك .</a:t>
            </a:r>
            <a:endParaRPr lang="en-US" sz="2000" dirty="0"/>
          </a:p>
          <a:p>
            <a:pPr marL="0" indent="0" algn="justLow">
              <a:buNone/>
            </a:pPr>
            <a:r>
              <a:rPr lang="ar-IQ" sz="2000" dirty="0"/>
              <a:t>خ‌- الانحلال الخلقي والاجتماعي الذي تفشى في المجتمع </a:t>
            </a:r>
            <a:r>
              <a:rPr lang="ar-IQ" sz="2000" dirty="0" err="1"/>
              <a:t>الاسبارطي</a:t>
            </a:r>
            <a:r>
              <a:rPr lang="ar-IQ" sz="2000" dirty="0"/>
              <a:t> بعد الهزيمة في </a:t>
            </a:r>
            <a:r>
              <a:rPr lang="ar-IQ" sz="2000" dirty="0" smtClean="0"/>
              <a:t>الحروب .</a:t>
            </a:r>
            <a:endParaRPr lang="en-US" sz="2000" dirty="0"/>
          </a:p>
        </p:txBody>
      </p:sp>
    </p:spTree>
    <p:extLst>
      <p:ext uri="{BB962C8B-B14F-4D97-AF65-F5344CB8AC3E}">
        <p14:creationId xmlns:p14="http://schemas.microsoft.com/office/powerpoint/2010/main" val="67384257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0"/>
                                        <p:tgtEl>
                                          <p:spTgt spid="2"/>
                                        </p:tgtEl>
                                      </p:cBhvr>
                                    </p:animEffect>
                                    <p:anim calcmode="lin" valueType="num">
                                      <p:cBhvr>
                                        <p:cTn id="8" dur="20000" fill="hold"/>
                                        <p:tgtEl>
                                          <p:spTgt spid="2"/>
                                        </p:tgtEl>
                                        <p:attrNameLst>
                                          <p:attrName>ppt_x</p:attrName>
                                        </p:attrNameLst>
                                      </p:cBhvr>
                                      <p:tavLst>
                                        <p:tav tm="0">
                                          <p:val>
                                            <p:strVal val="#ppt_x"/>
                                          </p:val>
                                        </p:tav>
                                        <p:tav tm="100000">
                                          <p:val>
                                            <p:strVal val="#ppt_x"/>
                                          </p:val>
                                        </p:tav>
                                      </p:tavLst>
                                    </p:anim>
                                    <p:anim calcmode="lin" valueType="num">
                                      <p:cBhvr>
                                        <p:cTn id="9" dur="20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0"/>
                                        <p:tgtEl>
                                          <p:spTgt spid="3">
                                            <p:txEl>
                                              <p:pRg st="0" end="0"/>
                                            </p:txEl>
                                          </p:spTgt>
                                        </p:tgtEl>
                                      </p:cBhvr>
                                    </p:animEffect>
                                    <p:anim calcmode="lin" valueType="num">
                                      <p:cBhvr>
                                        <p:cTn id="15" dur="20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20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0"/>
                                        <p:tgtEl>
                                          <p:spTgt spid="3">
                                            <p:txEl>
                                              <p:pRg st="1" end="1"/>
                                            </p:txEl>
                                          </p:spTgt>
                                        </p:tgtEl>
                                      </p:cBhvr>
                                    </p:animEffect>
                                    <p:anim calcmode="lin" valueType="num">
                                      <p:cBhvr>
                                        <p:cTn id="22" dur="20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20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0"/>
                                        <p:tgtEl>
                                          <p:spTgt spid="3">
                                            <p:txEl>
                                              <p:pRg st="2" end="2"/>
                                            </p:txEl>
                                          </p:spTgt>
                                        </p:tgtEl>
                                      </p:cBhvr>
                                    </p:animEffect>
                                    <p:anim calcmode="lin" valueType="num">
                                      <p:cBhvr>
                                        <p:cTn id="29" dur="20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20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0"/>
                                        <p:tgtEl>
                                          <p:spTgt spid="3">
                                            <p:txEl>
                                              <p:pRg st="3" end="3"/>
                                            </p:txEl>
                                          </p:spTgt>
                                        </p:tgtEl>
                                      </p:cBhvr>
                                    </p:animEffect>
                                    <p:anim calcmode="lin" valueType="num">
                                      <p:cBhvr>
                                        <p:cTn id="36" dur="20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20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0"/>
                                        <p:tgtEl>
                                          <p:spTgt spid="3">
                                            <p:txEl>
                                              <p:pRg st="4" end="4"/>
                                            </p:txEl>
                                          </p:spTgt>
                                        </p:tgtEl>
                                      </p:cBhvr>
                                    </p:animEffect>
                                    <p:anim calcmode="lin" valueType="num">
                                      <p:cBhvr>
                                        <p:cTn id="43" dur="20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20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0"/>
                                        <p:tgtEl>
                                          <p:spTgt spid="3">
                                            <p:txEl>
                                              <p:pRg st="5" end="5"/>
                                            </p:txEl>
                                          </p:spTgt>
                                        </p:tgtEl>
                                      </p:cBhvr>
                                    </p:animEffect>
                                    <p:anim calcmode="lin" valueType="num">
                                      <p:cBhvr>
                                        <p:cTn id="50" dur="20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20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20000"/>
                                        <p:tgtEl>
                                          <p:spTgt spid="3">
                                            <p:txEl>
                                              <p:pRg st="6" end="6"/>
                                            </p:txEl>
                                          </p:spTgt>
                                        </p:tgtEl>
                                      </p:cBhvr>
                                    </p:animEffect>
                                    <p:anim calcmode="lin" valueType="num">
                                      <p:cBhvr>
                                        <p:cTn id="57" dur="20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20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7" end="7"/>
                                            </p:txEl>
                                          </p:spTgt>
                                        </p:tgtEl>
                                        <p:attrNameLst>
                                          <p:attrName>style.visibility</p:attrName>
                                        </p:attrNameLst>
                                      </p:cBhvr>
                                      <p:to>
                                        <p:strVal val="visible"/>
                                      </p:to>
                                    </p:set>
                                    <p:animEffect transition="in" filter="fade">
                                      <p:cBhvr>
                                        <p:cTn id="63" dur="20000"/>
                                        <p:tgtEl>
                                          <p:spTgt spid="3">
                                            <p:txEl>
                                              <p:pRg st="7" end="7"/>
                                            </p:txEl>
                                          </p:spTgt>
                                        </p:tgtEl>
                                      </p:cBhvr>
                                    </p:animEffect>
                                    <p:anim calcmode="lin" valueType="num">
                                      <p:cBhvr>
                                        <p:cTn id="64" dur="20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5" dur="20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96889" y="828827"/>
            <a:ext cx="8911687" cy="1280890"/>
          </a:xfrm>
        </p:spPr>
        <p:txBody>
          <a:bodyPr>
            <a:normAutofit/>
          </a:bodyPr>
          <a:lstStyle/>
          <a:p>
            <a:pPr algn="ctr"/>
            <a:r>
              <a:rPr lang="ar-IQ" b="1" i="1" dirty="0" smtClean="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rPr>
              <a:t>تقييد الحريات</a:t>
            </a:r>
            <a:endParaRPr lang="ar-IQ" b="1" i="1" dirty="0">
              <a:ln w="9525">
                <a:solidFill>
                  <a:schemeClr val="bg1"/>
                </a:solidFill>
                <a:prstDash val="solid"/>
              </a:ln>
              <a:solidFill>
                <a:schemeClr val="accent1">
                  <a:lumMod val="60000"/>
                  <a:lumOff val="40000"/>
                </a:schemeClr>
              </a:solidFill>
              <a:effectLst>
                <a:outerShdw blurRad="12700" dist="38100" dir="2700000" algn="tl" rotWithShape="0">
                  <a:schemeClr val="bg1">
                    <a:lumMod val="50000"/>
                  </a:schemeClr>
                </a:outerShdw>
              </a:effectLst>
              <a:latin typeface="+mn-lt"/>
              <a:ea typeface="+mn-ea"/>
              <a:cs typeface="+mn-cs"/>
            </a:endParaRPr>
          </a:p>
        </p:txBody>
      </p:sp>
      <p:sp>
        <p:nvSpPr>
          <p:cNvPr id="3" name="عنصر نائب للمحتوى 2"/>
          <p:cNvSpPr>
            <a:spLocks noGrp="1"/>
          </p:cNvSpPr>
          <p:nvPr>
            <p:ph idx="1"/>
          </p:nvPr>
        </p:nvSpPr>
        <p:spPr>
          <a:xfrm>
            <a:off x="2357201" y="1905000"/>
            <a:ext cx="8915400" cy="3777622"/>
          </a:xfr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marL="0" indent="0" algn="justLow">
              <a:buNone/>
            </a:pPr>
            <a:r>
              <a:rPr lang="ar-IQ" sz="2400" dirty="0"/>
              <a:t>إن تقييد الحريات لاسيما الفكرية منها يؤدي الى فشل تام لأي نظام حكم مهما أُوتي من قوة لان القدرة على التفكير تساعد الانسان على إيجاد وسائل وسبل أُخرى لحقيق أهدافه ، وهذه القدرة من أهم مقومات الانسانية ، وهي تساعد على إمكانية التكيف للأوضاع والظروف البيئية  ويبدو واضحا أن التربية  لها دورا كبير ورئيسا في بناء نوع من المجتمع وفقا لما يريده قادته وهذا يعني أن الاقتصار على جانب بحد ذاته غير ناجح وإن كتب له النجاح فيكون لفترة قصيرة ثم يهوي ، وعليه لابد من اعتبار التربية عملية تنموية متطورة تشمل نواحي الحياة المختلفة وألا تقتصر على جانب واحد  منها دون </a:t>
            </a:r>
            <a:r>
              <a:rPr lang="ar-IQ" sz="2400" dirty="0" smtClean="0"/>
              <a:t>الاخر .</a:t>
            </a:r>
            <a:endParaRPr lang="en-US" sz="2400" dirty="0"/>
          </a:p>
        </p:txBody>
      </p:sp>
    </p:spTree>
    <p:extLst>
      <p:ext uri="{BB962C8B-B14F-4D97-AF65-F5344CB8AC3E}">
        <p14:creationId xmlns:p14="http://schemas.microsoft.com/office/powerpoint/2010/main" val="39054889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Click="0" advTm="0">
        <p15:prstTrans prst="curtains"/>
      </p:transition>
    </mc:Choice>
    <mc:Fallback xmlns="">
      <p:transition spd="slow" advClick="0"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0"/>
                                        <p:tgtEl>
                                          <p:spTgt spid="2"/>
                                        </p:tgtEl>
                                      </p:cBhvr>
                                    </p:animEffect>
                                    <p:anim calcmode="lin" valueType="num">
                                      <p:cBhvr>
                                        <p:cTn id="8" dur="5000" fill="hold"/>
                                        <p:tgtEl>
                                          <p:spTgt spid="2"/>
                                        </p:tgtEl>
                                        <p:attrNameLst>
                                          <p:attrName>ppt_x</p:attrName>
                                        </p:attrNameLst>
                                      </p:cBhvr>
                                      <p:tavLst>
                                        <p:tav tm="0">
                                          <p:val>
                                            <p:strVal val="#ppt_x"/>
                                          </p:val>
                                        </p:tav>
                                        <p:tav tm="100000">
                                          <p:val>
                                            <p:strVal val="#ppt_x"/>
                                          </p:val>
                                        </p:tav>
                                      </p:tavLst>
                                    </p:anim>
                                    <p:anim calcmode="lin" valueType="num">
                                      <p:cBhvr>
                                        <p:cTn id="9" dur="5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0"/>
                                        <p:tgtEl>
                                          <p:spTgt spid="3">
                                            <p:txEl>
                                              <p:pRg st="0" end="0"/>
                                            </p:txEl>
                                          </p:spTgt>
                                        </p:tgtEl>
                                      </p:cBhvr>
                                    </p:animEffect>
                                    <p:anim calcmode="lin" valueType="num">
                                      <p:cBhvr>
                                        <p:cTn id="15"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5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557</TotalTime>
  <Words>1542</Words>
  <Application>Microsoft Office PowerPoint</Application>
  <PresentationFormat>ملء الشاشة</PresentationFormat>
  <Paragraphs>71</Paragraphs>
  <Slides>14</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14</vt:i4>
      </vt:variant>
    </vt:vector>
  </HeadingPairs>
  <TitlesOfParts>
    <vt:vector size="21" baseType="lpstr">
      <vt:lpstr>Arial</vt:lpstr>
      <vt:lpstr>Calibri</vt:lpstr>
      <vt:lpstr>Century Gothic</vt:lpstr>
      <vt:lpstr>Simplified Arabic</vt:lpstr>
      <vt:lpstr>Tahoma</vt:lpstr>
      <vt:lpstr>Wingdings 3</vt:lpstr>
      <vt:lpstr>Wisp</vt:lpstr>
      <vt:lpstr>  جامعة الموصل  كلية التربية للعلوم الإنسانية  قسم علوم القرآن والتربية الاسلامية</vt:lpstr>
      <vt:lpstr>العوامل التي ساعدت على تقدم المجتمع اليوناني   </vt:lpstr>
      <vt:lpstr>النظام التربوي</vt:lpstr>
      <vt:lpstr>العوامل  المؤثرة في طبيعة تكوين النظام التربوي في اسبارطة</vt:lpstr>
      <vt:lpstr>مراحل التربية في اسبارطة</vt:lpstr>
      <vt:lpstr>عرض تقديمي في PowerPoint</vt:lpstr>
      <vt:lpstr> </vt:lpstr>
      <vt:lpstr>أسباب  فشل النظام التربوي في اسبارطة   </vt:lpstr>
      <vt:lpstr>تقييد الحريات</vt:lpstr>
      <vt:lpstr>التربية في أثينا</vt:lpstr>
      <vt:lpstr>مراحل التربية في اثينا</vt:lpstr>
      <vt:lpstr>عرض تقديمي في PowerPoint</vt:lpstr>
      <vt:lpstr>الخاتمة</vt:lpstr>
      <vt:lpstr>عرض تقديمي في PowerPoint</vt:lpstr>
    </vt:vector>
  </TitlesOfParts>
  <Company>SACC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تدريبي قائم على استراتيجيات التدريس البصري في تنمية مهارات التلاوة ودافع الإنجاز الدراسي لدى الطلبة / المدرسين في قسم علوم القرآن</dc:title>
  <dc:creator>ok</dc:creator>
  <cp:lastModifiedBy>ok</cp:lastModifiedBy>
  <cp:revision>100</cp:revision>
  <dcterms:created xsi:type="dcterms:W3CDTF">2022-06-18T20:18:10Z</dcterms:created>
  <dcterms:modified xsi:type="dcterms:W3CDTF">2023-11-13T17:26:38Z</dcterms:modified>
</cp:coreProperties>
</file>