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5" r:id="rId1"/>
  </p:sldMasterIdLst>
  <p:sldIdLst>
    <p:sldId id="256" r:id="rId2"/>
    <p:sldId id="257" r:id="rId3"/>
    <p:sldId id="260" r:id="rId4"/>
    <p:sldId id="261" r:id="rId5"/>
    <p:sldId id="262" r:id="rId6"/>
    <p:sldId id="263" r:id="rId7"/>
    <p:sldId id="264" r:id="rId8"/>
    <p:sldId id="265" r:id="rId9"/>
    <p:sldId id="271" r:id="rId10"/>
    <p:sldId id="272" r:id="rId11"/>
    <p:sldId id="273" r:id="rId12"/>
    <p:sldId id="274" r:id="rId13"/>
    <p:sldId id="275" r:id="rId14"/>
    <p:sldId id="276" r:id="rId15"/>
    <p:sldId id="277" r:id="rId16"/>
    <p:sldId id="269" r:id="rId17"/>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بدون عنوان" id="{D844A056-F665-408A-8138-A630AB2CD093}">
          <p14:sldIdLst>
            <p14:sldId id="256"/>
            <p14:sldId id="257"/>
            <p14:sldId id="260"/>
            <p14:sldId id="261"/>
            <p14:sldId id="262"/>
            <p14:sldId id="263"/>
            <p14:sldId id="264"/>
            <p14:sldId id="265"/>
            <p14:sldId id="271"/>
            <p14:sldId id="272"/>
            <p14:sldId id="273"/>
            <p14:sldId id="274"/>
            <p14:sldId id="275"/>
            <p14:sldId id="276"/>
            <p14:sldId id="277"/>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4454" autoAdjust="0"/>
  </p:normalViewPr>
  <p:slideViewPr>
    <p:cSldViewPr snapToGrid="0">
      <p:cViewPr varScale="1">
        <p:scale>
          <a:sx n="70" d="100"/>
          <a:sy n="70" d="100"/>
        </p:scale>
        <p:origin x="73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938113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0259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3641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528604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21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359601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689381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2963516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88058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162735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316492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88FEAE3-310C-4322-BC0F-1F18B46F24AC}" type="datetimeFigureOut">
              <a:rPr lang="ar-IQ" smtClean="0"/>
              <a:t>01/05/1445</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1863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988FEAE3-310C-4322-BC0F-1F18B46F24AC}" type="datetimeFigureOut">
              <a:rPr lang="ar-IQ" smtClean="0"/>
              <a:t>01/05/1445</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470048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FEAE3-310C-4322-BC0F-1F18B46F24AC}" type="datetimeFigureOut">
              <a:rPr lang="ar-IQ" smtClean="0"/>
              <a:t>01/05/1445</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787458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64212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4163065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8FEAE3-310C-4322-BC0F-1F18B46F24AC}" type="datetimeFigureOut">
              <a:rPr lang="ar-IQ" smtClean="0"/>
              <a:t>01/05/1445</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90AC08D-CD1C-4E42-91CF-3446861B57DF}" type="slidenum">
              <a:rPr lang="ar-IQ" smtClean="0"/>
              <a:t>‹#›</a:t>
            </a:fld>
            <a:endParaRPr lang="ar-IQ"/>
          </a:p>
        </p:txBody>
      </p:sp>
    </p:spTree>
    <p:extLst>
      <p:ext uri="{BB962C8B-B14F-4D97-AF65-F5344CB8AC3E}">
        <p14:creationId xmlns:p14="http://schemas.microsoft.com/office/powerpoint/2010/main" val="1392436305"/>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 id="2147483899" r:id="rId14"/>
    <p:sldLayoutId id="2147483900" r:id="rId15"/>
    <p:sldLayoutId id="2147483901" r:id="rId16"/>
  </p:sldLayoutIdLst>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75314" y="373375"/>
            <a:ext cx="8911687" cy="168255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lvl="0" algn="r" defTabSz="914400" eaLnBrk="0" fontAlgn="base" hangingPunct="0">
              <a:spcAft>
                <a:spcPct val="0"/>
              </a:spcAft>
            </a:pPr>
            <a:r>
              <a:rPr lang="en-US" dirty="0" smtClean="0"/>
              <a:t/>
            </a:r>
            <a:br>
              <a:rPr lang="en-US" dirty="0" smtClean="0"/>
            </a:br>
            <a:r>
              <a:rPr lang="ar-IQ" sz="22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جامعة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الموصل</a:t>
            </a:r>
            <a:r>
              <a:rPr lang="en-US" sz="2700" dirty="0" smtClean="0">
                <a:solidFill>
                  <a:schemeClr val="tx1"/>
                </a:solidFill>
              </a:rPr>
              <a:t/>
            </a:r>
            <a:br>
              <a:rPr lang="en-US" sz="2700" dirty="0" smtClean="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كلية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التربية للعلوم الإنسانية</a:t>
            </a:r>
            <a:r>
              <a:rPr lang="en-US" sz="2700" dirty="0">
                <a:solidFill>
                  <a:schemeClr val="tx1"/>
                </a:solidFill>
              </a:rPr>
              <a:t/>
            </a:r>
            <a:br>
              <a:rPr lang="en-US" sz="2700" dirty="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قسم علوم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القرآن والتربية الاسلامية</a:t>
            </a:r>
            <a:endParaRPr lang="ar-IQ" sz="2700" dirty="0">
              <a:solidFill>
                <a:schemeClr val="tx1"/>
              </a:solidFill>
            </a:endParaRPr>
          </a:p>
        </p:txBody>
      </p:sp>
      <p:sp>
        <p:nvSpPr>
          <p:cNvPr id="8" name="عنوان فرعي 2"/>
          <p:cNvSpPr txBox="1">
            <a:spLocks/>
          </p:cNvSpPr>
          <p:nvPr/>
        </p:nvSpPr>
        <p:spPr>
          <a:xfrm>
            <a:off x="2275314" y="2405418"/>
            <a:ext cx="8915399" cy="27711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t">
            <a:normAutofit/>
          </a:bodyPr>
          <a:lstStyle>
            <a:lvl1pPr marL="0" indent="0" algn="l" defTabSz="457200" rtl="1"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1"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1"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endParaRPr lang="ar-IQ"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1" name="Rectangle 4"/>
          <p:cNvSpPr>
            <a:spLocks noChangeArrowheads="1"/>
          </p:cNvSpPr>
          <p:nvPr/>
        </p:nvSpPr>
        <p:spPr bwMode="auto">
          <a:xfrm>
            <a:off x="1160878" y="687451"/>
            <a:ext cx="10925908" cy="7232749"/>
          </a:xfrm>
          <a:prstGeom prst="rect">
            <a:avLst/>
          </a:prstGeom>
          <a:noFill/>
          <a:ln>
            <a:noFill/>
          </a:ln>
          <a:effectLst>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    </a:t>
            </a:r>
            <a:endParaRPr lang="ar-IQ" sz="2000" b="1" dirty="0" smtClean="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مادة </a:t>
            </a:r>
            <a:r>
              <a:rPr lang="ar-IQ" sz="2000" b="1" dirty="0" smtClean="0">
                <a:ln/>
                <a:solidFill>
                  <a:schemeClr val="accent3"/>
                </a:solidFill>
                <a:latin typeface="Arial" panose="020B0604020202020204" pitchFamily="34" charset="0"/>
              </a:rPr>
              <a:t>أسس التربية</a:t>
            </a: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b="1" dirty="0" smtClean="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المحاضرة السادسة</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بسم الله والحمد لله والصلاة والسلام على رسول </a:t>
            </a:r>
            <a:r>
              <a:rPr lang="ar-IQ" sz="2400" b="1" dirty="0" smtClean="0">
                <a:ln/>
                <a:solidFill>
                  <a:schemeClr val="accent3"/>
                </a:solidFill>
                <a:latin typeface="Arial" panose="020B0604020202020204" pitchFamily="34" charset="0"/>
              </a:rPr>
              <a:t>الله</a:t>
            </a:r>
          </a:p>
          <a:p>
            <a:pPr marL="0" marR="0" lvl="0" indent="0" defTabSz="914400" rtl="0" eaLnBrk="0" fontAlgn="base" latinLnBrk="0" hangingPunct="0">
              <a:lnSpc>
                <a:spcPct val="100000"/>
              </a:lnSpc>
              <a:spcBef>
                <a:spcPct val="0"/>
              </a:spcBef>
              <a:spcAft>
                <a:spcPct val="0"/>
              </a:spcAft>
              <a:buClrTx/>
              <a:buSzTx/>
              <a:buFontTx/>
              <a:buNone/>
              <a:tabLst/>
            </a:pPr>
            <a:endParaRPr lang="ar-IQ" b="1" dirty="0">
              <a:ln/>
              <a:solidFill>
                <a:schemeClr val="accent3"/>
              </a:solidFill>
              <a:latin typeface="Arial" panose="020B0604020202020204" pitchFamily="34" charset="0"/>
            </a:endParaRPr>
          </a:p>
          <a:p>
            <a:pPr algn="ctr"/>
            <a:r>
              <a:rPr lang="ar-IQ" sz="24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خصائص التربية </a:t>
            </a: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العربية الإسلامية</a:t>
            </a:r>
            <a:endParaRPr lang="en-US"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endParaRPr>
          </a:p>
          <a:p>
            <a:pPr rtl="0" eaLnBrk="0" fontAlgn="base" hangingPunct="0">
              <a:spcBef>
                <a:spcPct val="0"/>
              </a:spcBef>
              <a:spcAft>
                <a:spcPct val="0"/>
              </a:spcAft>
            </a:pPr>
            <a:r>
              <a:rPr lang="ar-IQ" b="1" dirty="0" smtClean="0"/>
              <a:t> </a:t>
            </a:r>
            <a:endParaRPr lang="en-US" dirty="0"/>
          </a:p>
          <a:p>
            <a:pPr algn="justLow"/>
            <a:r>
              <a:rPr lang="ar-IQ" dirty="0" smtClean="0"/>
              <a:t>   </a:t>
            </a:r>
            <a:r>
              <a:rPr lang="ar-IQ" sz="2400" dirty="0"/>
              <a:t>من خلال استقراء أهداف التربية العربية الاسلامية </a:t>
            </a:r>
            <a:r>
              <a:rPr lang="ar-IQ" sz="2400" dirty="0" err="1"/>
              <a:t>ومنطلقاتها</a:t>
            </a:r>
            <a:r>
              <a:rPr lang="ar-IQ" sz="2400" dirty="0"/>
              <a:t> الأساسية نقف وجها لوجه أمام الخصائص والسمات العامة المميزة لها وهي : </a:t>
            </a:r>
            <a:endParaRPr lang="en-US" sz="2400" dirty="0"/>
          </a:p>
          <a:p>
            <a:pPr lvl="0" algn="justLow"/>
            <a:r>
              <a:rPr lang="ar-IQ" sz="2000" b="1" dirty="0" smtClean="0"/>
              <a:t>1- شمولية </a:t>
            </a:r>
            <a:r>
              <a:rPr lang="ar-IQ" sz="2000" b="1" dirty="0"/>
              <a:t>النظرة للإنسان: </a:t>
            </a:r>
            <a:endParaRPr lang="en-US" sz="2000" dirty="0"/>
          </a:p>
          <a:p>
            <a:pPr algn="justLow"/>
            <a:r>
              <a:rPr lang="ar-IQ" sz="2000" dirty="0"/>
              <a:t>التربية العربية الاسلامية لا تقتصر على جانب واحد محدد من جوانب شخصية الانسان وهي ترفض النظرة الثنائية الى الطبيعة البشرية التي تقوم على التمييز بين العقل والجسم </a:t>
            </a:r>
            <a:r>
              <a:rPr lang="ar-IQ" sz="2000" dirty="0" err="1"/>
              <a:t>لانها</a:t>
            </a:r>
            <a:r>
              <a:rPr lang="ar-IQ" sz="2000" dirty="0"/>
              <a:t> تنظر نظرة شمولية مترابطة ومتوازنة وامتزاج العلم بالعقيدة والعمل </a:t>
            </a:r>
            <a:endParaRPr lang="ar-IQ" sz="2000" dirty="0" smtClean="0"/>
          </a:p>
          <a:p>
            <a:pPr algn="justLow"/>
            <a:r>
              <a:rPr lang="ar-IQ" sz="2000" dirty="0"/>
              <a:t>وهو ما نجده في العديد من الأحاديث النبوية الشريفة التي نذكر منها على سبيل المثال لا الحصر الاتي :</a:t>
            </a:r>
            <a:endParaRPr lang="en-US" sz="2000" dirty="0"/>
          </a:p>
          <a:p>
            <a:pPr lvl="0" algn="justLow"/>
            <a:r>
              <a:rPr lang="ar-IQ" sz="2000" dirty="0"/>
              <a:t>اللهم علمني ما ينفعني وانفعني بما علمتني وزدني علما نافعا والحمد لله على كل حال.</a:t>
            </a:r>
            <a:endParaRPr lang="en-US" sz="2000" dirty="0"/>
          </a:p>
          <a:p>
            <a:pPr lvl="0" algn="justLow"/>
            <a:r>
              <a:rPr lang="ar-IQ" sz="2000" dirty="0"/>
              <a:t>طوبى لمن عمل بعمله وأنفق الفضائل من ماله وأمسك الفضل من قوله.</a:t>
            </a:r>
            <a:endParaRPr lang="en-US" sz="2000" dirty="0"/>
          </a:p>
          <a:p>
            <a:pPr algn="justLow"/>
            <a:r>
              <a:rPr lang="ar-IQ" sz="2000" dirty="0"/>
              <a:t>كل علم وبال على صاحبه إلا من عمل به </a:t>
            </a:r>
            <a:r>
              <a:rPr lang="ar-IQ" sz="2400" dirty="0"/>
              <a:t>.</a:t>
            </a:r>
            <a:endParaRPr lang="en-US" sz="2400" dirty="0" smtClean="0"/>
          </a:p>
          <a:p>
            <a:r>
              <a:rPr kumimoji="0" lang="en-US" sz="1800" b="1" i="0" u="none" strike="noStrike" normalizeH="0" baseline="0" dirty="0" smtClean="0">
                <a:ln/>
                <a:solidFill>
                  <a:schemeClr val="accent3"/>
                </a:solidFill>
                <a:latin typeface="Arial" panose="020B0604020202020204" pitchFamily="34" charset="0"/>
              </a:rPr>
              <a:t/>
            </a:r>
            <a:br>
              <a:rPr kumimoji="0" lang="en-US" sz="1800" b="1" i="0" u="none" strike="noStrike" normalizeH="0" baseline="0" dirty="0" smtClean="0">
                <a:ln/>
                <a:solidFill>
                  <a:schemeClr val="accent3"/>
                </a:solidFill>
                <a:latin typeface="Arial" panose="020B0604020202020204" pitchFamily="34" charset="0"/>
              </a:rPr>
            </a:br>
            <a:endParaRPr kumimoji="0" lang="en-US" sz="5400" b="1" i="0" u="none" strike="noStrike" normalizeH="0" baseline="0" dirty="0" smtClean="0">
              <a:ln/>
              <a:solidFill>
                <a:schemeClr val="accent3"/>
              </a:solidFill>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1600" b="1" i="0" u="none" strike="noStrike" normalizeH="0" baseline="0" dirty="0" smtClean="0">
              <a:ln/>
              <a:solidFill>
                <a:schemeClr val="accent3"/>
              </a:solidFill>
            </a:endParaRPr>
          </a:p>
        </p:txBody>
      </p:sp>
      <p:sp>
        <p:nvSpPr>
          <p:cNvPr id="5" name="شكل بيضاوي 4"/>
          <p:cNvSpPr/>
          <p:nvPr/>
        </p:nvSpPr>
        <p:spPr>
          <a:xfrm>
            <a:off x="2483893" y="489656"/>
            <a:ext cx="1801503" cy="1707633"/>
          </a:xfrm>
          <a:prstGeom prst="ellipse">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a:effectLst>
            <a:glow rad="63500">
              <a:schemeClr val="accent1">
                <a:satMod val="175000"/>
                <a:alpha val="40000"/>
              </a:schemeClr>
            </a:glow>
            <a:outerShdw blurRad="184150" dist="241300" dir="11520000" sx="110000" sy="110000" algn="ctr">
              <a:srgbClr val="000000">
                <a:alpha val="18000"/>
              </a:srgbClr>
            </a:outerShdw>
          </a:effectLst>
          <a:scene3d>
            <a:camera prst="orthographicFront"/>
            <a:lightRig rig="flood" dir="t">
              <a:rot lat="0" lon="0" rev="13800000"/>
            </a:lightRig>
          </a:scene3d>
          <a:sp3d extrusionH="107950" prstMaterial="plastic">
            <a:bevelT w="82550" h="63500" prst="divot"/>
            <a:bevelB/>
          </a:sp3d>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spTree>
    <p:extLst>
      <p:ext uri="{BB962C8B-B14F-4D97-AF65-F5344CB8AC3E}">
        <p14:creationId xmlns:p14="http://schemas.microsoft.com/office/powerpoint/2010/main" val="3032056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nodePh="1">
                                  <p:stCondLst>
                                    <p:cond delay="0"/>
                                  </p:stCondLst>
                                  <p:endCondLst>
                                    <p:cond evt="begin" delay="0">
                                      <p:tn val="5"/>
                                    </p:cond>
                                  </p:endCondLst>
                                  <p:childTnLst>
                                    <p:animRot by="21600000">
                                      <p:cBhvr>
                                        <p:cTn id="6" dur="5000" fill="hold"/>
                                        <p:tgtEl>
                                          <p:spTgt spid="8">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0" fill="hold"/>
                                        <p:tgtEl>
                                          <p:spTgt spid="2"/>
                                        </p:tgtEl>
                                        <p:attrNameLst>
                                          <p:attrName>ppt_x</p:attrName>
                                        </p:attrNameLst>
                                      </p:cBhvr>
                                      <p:tavLst>
                                        <p:tav tm="0">
                                          <p:val>
                                            <p:strVal val="#ppt_x"/>
                                          </p:val>
                                        </p:tav>
                                        <p:tav tm="100000">
                                          <p:val>
                                            <p:strVal val="#ppt_x"/>
                                          </p:val>
                                        </p:tav>
                                      </p:tavLst>
                                    </p:anim>
                                    <p:anim calcmode="lin" valueType="num">
                                      <p:cBhvr additive="base">
                                        <p:cTn id="12" dur="150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5000"/>
                            </p:stCondLst>
                            <p:childTnLst>
                              <p:par>
                                <p:cTn id="14" presetID="2" presetClass="entr" presetSubtype="4"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10000" fill="hold"/>
                                        <p:tgtEl>
                                          <p:spTgt spid="11"/>
                                        </p:tgtEl>
                                        <p:attrNameLst>
                                          <p:attrName>ppt_x</p:attrName>
                                        </p:attrNameLst>
                                      </p:cBhvr>
                                      <p:tavLst>
                                        <p:tav tm="0">
                                          <p:val>
                                            <p:strVal val="#ppt_x"/>
                                          </p:val>
                                        </p:tav>
                                        <p:tav tm="100000">
                                          <p:val>
                                            <p:strVal val="#ppt_x"/>
                                          </p:val>
                                        </p:tav>
                                      </p:tavLst>
                                    </p:anim>
                                    <p:anim calcmode="lin" valueType="num">
                                      <p:cBhvr additive="base">
                                        <p:cTn id="17" dur="10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10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11" grpId="0"/>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sz="3200" b="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أعلام الفكر التربوي العربي الاسلامي </a:t>
            </a:r>
            <a:endParaRPr lang="en-US" sz="3200" b="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rmAutofit fontScale="92500" lnSpcReduction="20000"/>
          </a:bodyPr>
          <a:lstStyle/>
          <a:p>
            <a:pPr marL="0" indent="0" algn="justLow">
              <a:buNone/>
            </a:pPr>
            <a:r>
              <a:rPr lang="ar-IQ" sz="2000" b="1" dirty="0" smtClean="0"/>
              <a:t>1- ابن </a:t>
            </a:r>
            <a:r>
              <a:rPr lang="ar-IQ" sz="2000" b="1" dirty="0"/>
              <a:t>خلدون </a:t>
            </a:r>
            <a:r>
              <a:rPr lang="ar-IQ" sz="2000" b="1" dirty="0" smtClean="0"/>
              <a:t>(732-808هـ</a:t>
            </a:r>
            <a:r>
              <a:rPr lang="ar-IQ" sz="2000" b="1" dirty="0"/>
              <a:t>) (1332-1406م</a:t>
            </a:r>
            <a:r>
              <a:rPr lang="ar-IQ" sz="2000" b="1" dirty="0" smtClean="0"/>
              <a:t>)</a:t>
            </a:r>
          </a:p>
          <a:p>
            <a:pPr marL="0" indent="0" algn="justLow">
              <a:buNone/>
            </a:pPr>
            <a:r>
              <a:rPr lang="ar-IQ" sz="2000" dirty="0"/>
              <a:t>هو ولي الدين ابو زيد عبد الرحمن محمد بن محمد بن خالد بن الخطاب ولد بتونس عام 732هـ -1332م من أسرة مرموقة  قَدِمَ أسلافها من حضر موت في الجزيرة العربية وسكنوا الاندلس وفي </a:t>
            </a:r>
            <a:r>
              <a:rPr lang="ar-IQ" sz="2000" dirty="0" err="1"/>
              <a:t>اسبيلية</a:t>
            </a:r>
            <a:r>
              <a:rPr lang="ar-IQ" sz="2000" dirty="0"/>
              <a:t> بالذات ، وكان لأسرته شأن كبير في الحقل العلمي والفكري والسياسي ولهذا فقد تمتعت بمنزلة علمية وروحية بارزة ، نشأ منذ نعومة أظفاره ميالا للعلم وشغوفا بتحصيل المعرفة وكان والده معلمه الأول ، أبرز </a:t>
            </a:r>
            <a:r>
              <a:rPr lang="ar-IQ" sz="2000" dirty="0" err="1"/>
              <a:t>ماتقلد</a:t>
            </a:r>
            <a:r>
              <a:rPr lang="ar-IQ" sz="2000" dirty="0"/>
              <a:t> من وظائف هو التدريس ويعد ابن خلدون مؤرخا وفيلسوفا اجتماعيا حيث يعده بعض الباحثين أول من وضع أسس (علم الاجتماع) وذلك لأنه بحث في مقدمته العوالم المادية والثقافية التي تؤدي الى تطور المجتمع البشري من البداوة الى </a:t>
            </a:r>
            <a:r>
              <a:rPr lang="ar-IQ" sz="2000" dirty="0" smtClean="0"/>
              <a:t>المدينة .</a:t>
            </a:r>
          </a:p>
          <a:p>
            <a:pPr marL="0" indent="0" algn="justLow">
              <a:buNone/>
            </a:pPr>
            <a:r>
              <a:rPr lang="ar-IQ" sz="2000" b="1" dirty="0"/>
              <a:t>الثواب والعقاب </a:t>
            </a:r>
            <a:endParaRPr lang="en-US" sz="2000" dirty="0"/>
          </a:p>
          <a:p>
            <a:pPr marL="0" indent="0" algn="justLow">
              <a:buNone/>
            </a:pPr>
            <a:r>
              <a:rPr lang="ar-IQ" sz="2000" dirty="0" smtClean="0"/>
              <a:t>يعارض </a:t>
            </a:r>
            <a:r>
              <a:rPr lang="ar-IQ" sz="2000" dirty="0"/>
              <a:t>ابن خلدون استخدام الشدة تجاه الاطفال ويرى ضرورة اخذهم بالملاينة وذلك لان الشدة تذهب النشاط وتقضي على انبساط النفس وتعمل على تكوين العادات السيئة كالكذب والخبث والخديعة مما يؤثر ذلك على شخصياتهم وهو </a:t>
            </a:r>
            <a:r>
              <a:rPr lang="ar-IQ" sz="2000" dirty="0" err="1"/>
              <a:t>ماتؤكد</a:t>
            </a:r>
            <a:r>
              <a:rPr lang="ar-IQ" sz="2000" dirty="0"/>
              <a:t> عليه النظريات التربوية الحديثة.</a:t>
            </a:r>
            <a:endParaRPr lang="en-US" sz="2000" dirty="0"/>
          </a:p>
          <a:p>
            <a:pPr marL="0" indent="0">
              <a:buNone/>
            </a:pPr>
            <a:endParaRPr lang="en-US" dirty="0"/>
          </a:p>
        </p:txBody>
      </p:sp>
    </p:spTree>
    <p:extLst>
      <p:ext uri="{BB962C8B-B14F-4D97-AF65-F5344CB8AC3E}">
        <p14:creationId xmlns:p14="http://schemas.microsoft.com/office/powerpoint/2010/main" val="2779397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آراؤه التربوية</a:t>
            </a:r>
            <a:endParaRPr lang="en-US"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Autofit/>
          </a:bodyPr>
          <a:lstStyle/>
          <a:p>
            <a:pPr marL="0" indent="0" algn="justLow">
              <a:buNone/>
            </a:pPr>
            <a:r>
              <a:rPr lang="ar-IQ" sz="1600" dirty="0"/>
              <a:t>يعتبر ابن خلدون من  الكتاب  العرب القلائل الذين كتبوا عن التربية والتعليم فله اراء تربوية قيمة وملاحظات حول النظام التربوي السائد في زمانه في المشرق والمغرب تكشف عن سعة أفقه في اساليب التعليم وطرائقه ومناهجه ونذكر منها:-</a:t>
            </a:r>
            <a:endParaRPr lang="en-US" sz="1600" dirty="0"/>
          </a:p>
          <a:p>
            <a:pPr marL="0" lvl="0" indent="0" algn="justLow">
              <a:buNone/>
            </a:pPr>
            <a:r>
              <a:rPr lang="ar-IQ" sz="1600" dirty="0" smtClean="0"/>
              <a:t>1- أكد </a:t>
            </a:r>
            <a:r>
              <a:rPr lang="ar-IQ" sz="1600" dirty="0"/>
              <a:t>ابن خلدون على أهمية القران الكريم واعتبره أصل التعليم ، وأول ما ينبغي تعليمه </a:t>
            </a:r>
            <a:r>
              <a:rPr lang="ar-IQ" sz="1600" dirty="0" smtClean="0"/>
              <a:t>للأهل، </a:t>
            </a:r>
            <a:r>
              <a:rPr lang="ar-IQ" sz="1600" dirty="0"/>
              <a:t>وانتقد البدء بتعلمه والاقتصار عليه لأن الأطفال في هذا الحالة يقرؤون مالا يفهمون فلا تحصل لهم الملكة اللغوية.</a:t>
            </a:r>
            <a:endParaRPr lang="en-US" sz="1600" dirty="0"/>
          </a:p>
          <a:p>
            <a:pPr marL="0" lvl="0" indent="0" algn="justLow">
              <a:buNone/>
            </a:pPr>
            <a:r>
              <a:rPr lang="ar-IQ" sz="1600" dirty="0" smtClean="0"/>
              <a:t>2- </a:t>
            </a:r>
            <a:r>
              <a:rPr lang="ar-IQ" sz="1600" dirty="0"/>
              <a:t>التدرج من السهل الى الصعب في التعليم ومن القريب الى البعيد ، ومن الأمثلة الحسية الى الأمثلة المجردة ، ذلك أن المبتدئ أمره ضعيف الفهم قليل الادراك ولا يعنيه على فهم ما يلقى إلا بأمثلة الحسية .</a:t>
            </a:r>
            <a:endParaRPr lang="en-US" sz="1600" dirty="0"/>
          </a:p>
          <a:p>
            <a:pPr marL="0" lvl="0" indent="0" algn="justLow">
              <a:buNone/>
            </a:pPr>
            <a:r>
              <a:rPr lang="ar-IQ" sz="1600" dirty="0" smtClean="0"/>
              <a:t>3- رأيه </a:t>
            </a:r>
            <a:r>
              <a:rPr lang="ar-IQ" sz="1600" dirty="0"/>
              <a:t>في التدريس أن يبدا المعلم بالجزيئات أولا ثم ينتقل الى الكليات ويسلك في ذلك الطريقة الاستقرائية فيعرض الامثلة والشواهد ثم منها الى التعاريف والقواعد.</a:t>
            </a:r>
            <a:endParaRPr lang="en-US" sz="1600" dirty="0"/>
          </a:p>
          <a:p>
            <a:pPr marL="0" lvl="0" indent="0" algn="justLow">
              <a:buNone/>
            </a:pPr>
            <a:r>
              <a:rPr lang="ar-IQ" sz="1600" dirty="0" smtClean="0"/>
              <a:t>4- ابن </a:t>
            </a:r>
            <a:r>
              <a:rPr lang="ar-IQ" sz="1600" dirty="0"/>
              <a:t>خلدون تنوع في طرائق التدريس لأن هذا يؤدي الى تصحيح معارف المتعلم </a:t>
            </a:r>
            <a:r>
              <a:rPr lang="ar-IQ" sz="1600" dirty="0" smtClean="0"/>
              <a:t>ويؤدي </a:t>
            </a:r>
            <a:r>
              <a:rPr lang="ar-IQ" sz="1600" dirty="0"/>
              <a:t>الى تقوية قابلياته واستعداده للتعلم.</a:t>
            </a:r>
            <a:endParaRPr lang="en-US" sz="1600" dirty="0"/>
          </a:p>
          <a:p>
            <a:pPr marL="0" lvl="0" indent="0" algn="justLow">
              <a:buNone/>
            </a:pPr>
            <a:r>
              <a:rPr lang="ar-IQ" sz="1600" dirty="0" smtClean="0"/>
              <a:t>5- ألا </a:t>
            </a:r>
            <a:r>
              <a:rPr lang="ar-IQ" sz="1600" dirty="0"/>
              <a:t>يطول على المتعلم في الفن الواحد وذلك بتفريق المجالس وتقطيع ما بينها.</a:t>
            </a:r>
            <a:endParaRPr lang="en-US" sz="1600" dirty="0"/>
          </a:p>
          <a:p>
            <a:pPr marL="0" lvl="0" indent="0" algn="justLow">
              <a:buNone/>
            </a:pPr>
            <a:r>
              <a:rPr lang="ar-IQ" sz="1600" dirty="0" smtClean="0"/>
              <a:t>6- ألا </a:t>
            </a:r>
            <a:r>
              <a:rPr lang="ar-IQ" sz="1600" dirty="0"/>
              <a:t>يخلط على المتعلم علمان معا ، وأكد على أهمية الرحلة في طلب العلم.</a:t>
            </a:r>
            <a:endParaRPr lang="en-US" sz="1600" dirty="0"/>
          </a:p>
        </p:txBody>
      </p:sp>
    </p:spTree>
    <p:extLst>
      <p:ext uri="{BB962C8B-B14F-4D97-AF65-F5344CB8AC3E}">
        <p14:creationId xmlns:p14="http://schemas.microsoft.com/office/powerpoint/2010/main" val="2932250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2- ابن سينا (370-428هـ)(980-1037م)</a:t>
            </a:r>
            <a:r>
              <a:rPr lang="ar-IQ" b="1" dirty="0"/>
              <a:t/>
            </a:r>
            <a:br>
              <a:rPr lang="ar-IQ" b="1" dirty="0"/>
            </a:br>
            <a:r>
              <a:rPr lang="en-US" dirty="0"/>
              <a:t/>
            </a:r>
            <a:br>
              <a:rPr lang="en-US" dirty="0"/>
            </a:br>
            <a:endParaRPr lang="ar-IQ" dirty="0"/>
          </a:p>
        </p:txBody>
      </p:sp>
      <p:sp>
        <p:nvSpPr>
          <p:cNvPr id="3" name="عنصر نائب للمحتوى 2"/>
          <p:cNvSpPr>
            <a:spLocks noGrp="1"/>
          </p:cNvSpPr>
          <p:nvPr>
            <p:ph idx="1"/>
          </p:nvPr>
        </p:nvSpPr>
        <p:spPr/>
        <p:txBody>
          <a:bodyPr>
            <a:normAutofit fontScale="92500" lnSpcReduction="10000"/>
          </a:bodyPr>
          <a:lstStyle/>
          <a:p>
            <a:pPr marL="0" indent="0" algn="justLow">
              <a:buNone/>
            </a:pPr>
            <a:r>
              <a:rPr lang="ar-IQ" sz="1900" dirty="0" smtClean="0"/>
              <a:t>هو </a:t>
            </a:r>
            <a:r>
              <a:rPr lang="ar-IQ" sz="1900" dirty="0"/>
              <a:t>الشيخ الرئيس ابو علي الحسين بن عبد الله بن الحسن بن علي بن سينا ولد في قرية قريبة من </a:t>
            </a:r>
            <a:r>
              <a:rPr lang="ar-IQ" sz="1900" dirty="0" err="1"/>
              <a:t>بخارى</a:t>
            </a:r>
            <a:r>
              <a:rPr lang="ar-IQ" sz="1900" dirty="0"/>
              <a:t> وتلقى تعليمه في بيت والده وتابعه فيما بعد  في </a:t>
            </a:r>
            <a:r>
              <a:rPr lang="ar-IQ" sz="1900" dirty="0" err="1"/>
              <a:t>بخارى</a:t>
            </a:r>
            <a:r>
              <a:rPr lang="ar-IQ" sz="1900" dirty="0"/>
              <a:t> </a:t>
            </a:r>
            <a:r>
              <a:rPr lang="ar-IQ" sz="1900" dirty="0" err="1"/>
              <a:t>ازبكستان</a:t>
            </a:r>
            <a:r>
              <a:rPr lang="ar-IQ" sz="1900" dirty="0"/>
              <a:t> ثم خرسان حيث استدعاه اليها أميرها لمعالجته من المرض الذي ألمَّ به وسمح له بدخول مكتبته التي كانت تضم كثيرا من نفائس الكتب في مختلف العلوم والفنون بما في ذلك </a:t>
            </a:r>
            <a:r>
              <a:rPr lang="ar-IQ" sz="1900" dirty="0" smtClean="0"/>
              <a:t>الطب ، </a:t>
            </a:r>
            <a:r>
              <a:rPr lang="ar-IQ" sz="1900" dirty="0"/>
              <a:t>وكتب ابن سينا رسالة في السياسة وقد قسمها الى مقدمة وخمس اقسام تناول في اقسام الكتاب (سياسة الرجل نفسه ، وسياسة الرجل ولده ، وسياسة الرجل اهله ، وسياسة الرجل دخله ، وسياسة الرجل خدمة).</a:t>
            </a:r>
            <a:endParaRPr lang="en-US" sz="1900" dirty="0"/>
          </a:p>
          <a:p>
            <a:pPr marL="0" indent="0" algn="justLow">
              <a:buNone/>
            </a:pPr>
            <a:r>
              <a:rPr lang="ar-IQ" sz="1900" b="1" dirty="0"/>
              <a:t>الثواب والعقاب </a:t>
            </a:r>
            <a:endParaRPr lang="en-US" sz="1900" dirty="0"/>
          </a:p>
          <a:p>
            <a:pPr marL="0" indent="0" algn="justLow">
              <a:buNone/>
            </a:pPr>
            <a:r>
              <a:rPr lang="ar-IQ" sz="1900" dirty="0" smtClean="0"/>
              <a:t>يرى </a:t>
            </a:r>
            <a:r>
              <a:rPr lang="ar-IQ" sz="1900" dirty="0"/>
              <a:t>ابن سينا اذا فطم الصبي يبدأ ورياضة الاخلاق قبل أن تهجم عليه أخلاق لئيمة ، وينبغي أن يتجنب الصبي مقابح الافعال ومعايب العادات بالترغيب والترهيب </a:t>
            </a:r>
            <a:r>
              <a:rPr lang="ar-IQ" sz="1900" dirty="0" err="1"/>
              <a:t>والإيناس</a:t>
            </a:r>
            <a:r>
              <a:rPr lang="ar-IQ" sz="1900" dirty="0"/>
              <a:t> وبالأعراض والاقبال بالحمد مرة وبالتوبيخ اخرى ، فان احتاج الى الضرب فليكن أول الضرب موجعا فإن الضربة الاولى إذا كانت موجعة ساء ظن الصبي بما بعدها واشتد منها خوفه ، واذا كانت خفيفة غير مؤلمة حسن الظن بالباقي فلم يحفل به.</a:t>
            </a:r>
            <a:endParaRPr lang="en-US" sz="1900" dirty="0"/>
          </a:p>
          <a:p>
            <a:pPr marL="0" indent="0">
              <a:buNone/>
            </a:pPr>
            <a:endParaRPr lang="en-US" dirty="0"/>
          </a:p>
        </p:txBody>
      </p:sp>
    </p:spTree>
    <p:extLst>
      <p:ext uri="{BB962C8B-B14F-4D97-AF65-F5344CB8AC3E}">
        <p14:creationId xmlns:p14="http://schemas.microsoft.com/office/powerpoint/2010/main" val="3175222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آراؤه التربوية</a:t>
            </a: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rmAutofit fontScale="25000" lnSpcReduction="20000"/>
          </a:bodyPr>
          <a:lstStyle/>
          <a:p>
            <a:pPr marL="0" indent="0" algn="justLow">
              <a:buNone/>
            </a:pPr>
            <a:r>
              <a:rPr lang="ar-IQ" sz="2400" b="1" dirty="0"/>
              <a:t>ل</a:t>
            </a:r>
            <a:r>
              <a:rPr lang="ar-IQ" sz="6400" b="1" dirty="0"/>
              <a:t>ابن سينا مجموعة من الآراء التربوية التي نذكر منها:</a:t>
            </a:r>
            <a:endParaRPr lang="en-US" sz="6400" dirty="0"/>
          </a:p>
          <a:p>
            <a:pPr marL="0" lvl="0" indent="0" algn="justLow">
              <a:buNone/>
            </a:pPr>
            <a:r>
              <a:rPr lang="ar-IQ" sz="6400" dirty="0" smtClean="0"/>
              <a:t>1- اذا </a:t>
            </a:r>
            <a:r>
              <a:rPr lang="ar-IQ" sz="6400" dirty="0"/>
              <a:t>وعى سمع الصبي اخذ في تعلم القران الكريم كما وصورت له حروف الهجاء ولقن معالم الدين وينبغي أن يحفظ الزجر والقصيد.</a:t>
            </a:r>
            <a:endParaRPr lang="en-US" sz="6400" dirty="0"/>
          </a:p>
          <a:p>
            <a:pPr marL="0" lvl="0" indent="0" algn="justLow">
              <a:buNone/>
            </a:pPr>
            <a:r>
              <a:rPr lang="ar-IQ" sz="6400" dirty="0" smtClean="0"/>
              <a:t>2- ينبغي </a:t>
            </a:r>
            <a:r>
              <a:rPr lang="ar-IQ" sz="6400" dirty="0"/>
              <a:t>أن يكون مع الصبي في المكتبة صبية حسنة آدابهم مرضية افعالهم فان الصبي يأخذ عن الصبي.</a:t>
            </a:r>
            <a:endParaRPr lang="en-US" sz="6400" dirty="0"/>
          </a:p>
          <a:p>
            <a:pPr marL="0" lvl="0" indent="0" algn="justLow">
              <a:buNone/>
            </a:pPr>
            <a:r>
              <a:rPr lang="ar-IQ" sz="6400" dirty="0" smtClean="0"/>
              <a:t>3- </a:t>
            </a:r>
            <a:r>
              <a:rPr lang="ar-IQ" sz="6400" dirty="0" err="1" smtClean="0"/>
              <a:t>بنبغي</a:t>
            </a:r>
            <a:r>
              <a:rPr lang="ar-IQ" sz="6400" dirty="0" smtClean="0"/>
              <a:t> </a:t>
            </a:r>
            <a:r>
              <a:rPr lang="ar-IQ" sz="6400" dirty="0"/>
              <a:t>أن يكون للصبي مؤدب عاقل ذو دين بصير برياضة الاخلاق حذق بتخريج  الصبيان وقور ورزين بعيد عن الخفة ذو مرؤة ونظافة ونزاهة قد خدم سراة القوم وعرف ما يتباهون به من أخلاق الملوك.</a:t>
            </a:r>
            <a:endParaRPr lang="en-US" sz="6400" dirty="0"/>
          </a:p>
          <a:p>
            <a:pPr marL="0" lvl="0" indent="0" algn="justLow">
              <a:buNone/>
            </a:pPr>
            <a:r>
              <a:rPr lang="ar-IQ" sz="6400" dirty="0" smtClean="0"/>
              <a:t>4- اذا </a:t>
            </a:r>
            <a:r>
              <a:rPr lang="ar-IQ" sz="6400" dirty="0"/>
              <a:t>فرغ الصبي من تعلم القران الكريم وحفظ اللغة نظر عند ذلك الى ما يراد أن تكون صناعته ، ويجب أن يعلم مؤدب الصبي أن ليس كل صناعة </a:t>
            </a:r>
            <a:r>
              <a:rPr lang="ar-IQ" sz="6400" dirty="0" err="1"/>
              <a:t>يرومها</a:t>
            </a:r>
            <a:r>
              <a:rPr lang="ar-IQ" sz="6400" dirty="0"/>
              <a:t> الصبي ممكنة له مواتية ولكن ما شاكل طبعه وناسبه.</a:t>
            </a:r>
            <a:endParaRPr lang="en-US" sz="6400" dirty="0"/>
          </a:p>
          <a:p>
            <a:pPr marL="0" lvl="0" indent="0" algn="justLow">
              <a:buNone/>
            </a:pPr>
            <a:r>
              <a:rPr lang="ar-IQ" sz="6400" dirty="0" smtClean="0"/>
              <a:t>5- يؤكد </a:t>
            </a:r>
            <a:r>
              <a:rPr lang="ar-IQ" sz="6400" dirty="0"/>
              <a:t>ابن سينا على ضرورة مراعاة ميول الطلبة وقابلياتهم باعتبارهم الاساس في تعاليمهم وتوجيههم لاختيار الاعمال والمهن وهذا يستوجب أن يختبر ذكاء الصبي ويزن طبعه ومن ثم يختار له الصناعة المناسبة والتي يستطيع النجاح فيها.</a:t>
            </a:r>
            <a:endParaRPr lang="en-US" sz="6400" dirty="0"/>
          </a:p>
          <a:p>
            <a:pPr marL="0" lvl="0" indent="0" algn="justLow">
              <a:buNone/>
            </a:pPr>
            <a:r>
              <a:rPr lang="ar-IQ" sz="6400" dirty="0" smtClean="0"/>
              <a:t>6- يوصي </a:t>
            </a:r>
            <a:r>
              <a:rPr lang="ar-IQ" sz="6400" dirty="0"/>
              <a:t>ابن سينا ايضا أن يتزوج الصبي بعد ان يكسب صناعته لئلا تتلاعب به الشهوات.</a:t>
            </a:r>
            <a:endParaRPr lang="en-US" sz="6400" dirty="0"/>
          </a:p>
        </p:txBody>
      </p:sp>
    </p:spTree>
    <p:extLst>
      <p:ext uri="{BB962C8B-B14F-4D97-AF65-F5344CB8AC3E}">
        <p14:creationId xmlns:p14="http://schemas.microsoft.com/office/powerpoint/2010/main" val="2146898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الغزالي (450-505هـ)(1059-1111م)</a:t>
            </a:r>
            <a:r>
              <a:rPr lang="en-US" dirty="0"/>
              <a:t/>
            </a:r>
            <a:br>
              <a:rPr lang="en-US" dirty="0"/>
            </a:br>
            <a:endParaRPr lang="ar-IQ" dirty="0"/>
          </a:p>
        </p:txBody>
      </p:sp>
      <p:sp>
        <p:nvSpPr>
          <p:cNvPr id="3" name="عنصر نائب للمحتوى 2"/>
          <p:cNvSpPr>
            <a:spLocks noGrp="1"/>
          </p:cNvSpPr>
          <p:nvPr>
            <p:ph idx="1"/>
          </p:nvPr>
        </p:nvSpPr>
        <p:spPr/>
        <p:txBody>
          <a:bodyPr>
            <a:normAutofit/>
          </a:bodyPr>
          <a:lstStyle/>
          <a:p>
            <a:pPr marL="0" indent="0" algn="justLow">
              <a:buNone/>
            </a:pPr>
            <a:r>
              <a:rPr lang="ar-IQ" dirty="0" smtClean="0"/>
              <a:t>هو </a:t>
            </a:r>
            <a:r>
              <a:rPr lang="ar-IQ" dirty="0"/>
              <a:t>حجة الاسلام محمد بن احمد الغزالي المعروف بابي حامد الغزالي ولد عام (450هـ)(1059م) بمدينة طوس قرب خرسان من والد فقير صالح كان يشتغل بالصوف ويحب مجالسة الفقهاء والمتصوفة ، انصرف الامام الغزالي الى دراسة الفقه في بلدة طوس وهو مازال </a:t>
            </a:r>
            <a:r>
              <a:rPr lang="ar-IQ" dirty="0" smtClean="0"/>
              <a:t>يافعا </a:t>
            </a:r>
            <a:r>
              <a:rPr lang="ar-IQ" dirty="0"/>
              <a:t>درس الغزالي الفقه والأصول والجدل والمنطق والكلام والفلسفة ولم ينفصل الامام الغزالي عن استاذه الجويني الابعد مماته انتقل الغزالي على يديه من مرحلة الحفظ غيبا الى مرحلة التفكير والمناقشة ولم يدرس على استاذ غيره ، فيما بعد موت الجويني ارتحل الغزالي الى التدريس بالمدرسة النظامية بعد أن تعرف على الوزير نظام الملك صاحب المدارس النظامية فوض إليه  التدريس في مدرسته النظامية ببغداد استمر الامام الغزالي التدريس بها لمدة اربع سنوات والتف حوله عدد من الطلاب بلغ </a:t>
            </a:r>
            <a:r>
              <a:rPr lang="ar-IQ" dirty="0" smtClean="0"/>
              <a:t>300، </a:t>
            </a:r>
            <a:r>
              <a:rPr lang="ar-IQ" dirty="0"/>
              <a:t>وكان يهتم الى جانب التدريس بالوعظ والتأليف والرد على الباطنية والفلاسفة وآخر ايامه عاد الى وطنه طوس ومات فيه عن عمر بلغ </a:t>
            </a:r>
            <a:r>
              <a:rPr lang="ar-IQ" dirty="0" smtClean="0"/>
              <a:t>53 وكانت </a:t>
            </a:r>
            <a:r>
              <a:rPr lang="ar-IQ" dirty="0"/>
              <a:t>عام 505هـ الموافق 1111م ، وقد ترك </a:t>
            </a:r>
            <a:r>
              <a:rPr lang="ar-IQ" dirty="0" smtClean="0"/>
              <a:t>ما </a:t>
            </a:r>
            <a:r>
              <a:rPr lang="ar-IQ" dirty="0"/>
              <a:t>يزيد عن </a:t>
            </a:r>
            <a:r>
              <a:rPr lang="ar-IQ" dirty="0" smtClean="0"/>
              <a:t>70 مؤلف </a:t>
            </a:r>
            <a:r>
              <a:rPr lang="ar-IQ" dirty="0"/>
              <a:t>أكثرها في الفقه والجدل والمناظرة والرد على الفلاسفة والدفاع عن الدين واشهر </a:t>
            </a:r>
            <a:r>
              <a:rPr lang="ar-IQ" dirty="0" smtClean="0"/>
              <a:t>مؤلفاته </a:t>
            </a:r>
            <a:r>
              <a:rPr lang="ar-IQ" dirty="0"/>
              <a:t>(احياء علوم الدين) ، (ميزان العمل</a:t>
            </a:r>
            <a:r>
              <a:rPr lang="ar-IQ" dirty="0" smtClean="0"/>
              <a:t>) .</a:t>
            </a:r>
            <a:endParaRPr lang="ar-IQ" dirty="0"/>
          </a:p>
        </p:txBody>
      </p:sp>
    </p:spTree>
    <p:extLst>
      <p:ext uri="{BB962C8B-B14F-4D97-AF65-F5344CB8AC3E}">
        <p14:creationId xmlns:p14="http://schemas.microsoft.com/office/powerpoint/2010/main" val="27559411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آراؤه التربوية</a:t>
            </a:r>
            <a:endParaRPr lang="ar-IQ" dirty="0"/>
          </a:p>
        </p:txBody>
      </p:sp>
      <p:sp>
        <p:nvSpPr>
          <p:cNvPr id="3" name="عنصر نائب للمحتوى 2"/>
          <p:cNvSpPr>
            <a:spLocks noGrp="1"/>
          </p:cNvSpPr>
          <p:nvPr>
            <p:ph idx="1"/>
          </p:nvPr>
        </p:nvSpPr>
        <p:spPr/>
        <p:txBody>
          <a:bodyPr>
            <a:normAutofit fontScale="25000" lnSpcReduction="20000"/>
          </a:bodyPr>
          <a:lstStyle/>
          <a:p>
            <a:pPr marL="0" indent="0" algn="justLow">
              <a:buNone/>
            </a:pPr>
            <a:r>
              <a:rPr lang="ar-IQ" sz="5600" b="1" dirty="0"/>
              <a:t>آرائه في آداب المعلم</a:t>
            </a:r>
            <a:endParaRPr lang="en-US" sz="5600" dirty="0"/>
          </a:p>
          <a:p>
            <a:pPr marL="0" indent="0" algn="justLow">
              <a:buNone/>
            </a:pPr>
            <a:r>
              <a:rPr lang="ar-IQ" sz="5600" dirty="0" smtClean="0"/>
              <a:t>1- أن </a:t>
            </a:r>
            <a:r>
              <a:rPr lang="ar-IQ" sz="5600" dirty="0"/>
              <a:t>يكون صادقا لتلاميذه شغوفا بهم يعاملهم </a:t>
            </a:r>
            <a:r>
              <a:rPr lang="ar-IQ" sz="5600" dirty="0" smtClean="0"/>
              <a:t>كأبنائه لكسب </a:t>
            </a:r>
            <a:r>
              <a:rPr lang="ar-IQ" sz="5600" dirty="0"/>
              <a:t>ثقة المتعلمين بأنفسهم والشعور بالاطمئنان </a:t>
            </a:r>
            <a:r>
              <a:rPr lang="ar-IQ" sz="5600" dirty="0" smtClean="0"/>
              <a:t>مما </a:t>
            </a:r>
            <a:r>
              <a:rPr lang="ar-IQ" sz="5600" dirty="0"/>
              <a:t>يسهل عليهم تحصيل العلم.</a:t>
            </a:r>
            <a:endParaRPr lang="en-US" sz="5600" dirty="0"/>
          </a:p>
          <a:p>
            <a:pPr marL="0" lvl="0" indent="0" algn="justLow">
              <a:buNone/>
            </a:pPr>
            <a:r>
              <a:rPr lang="ar-IQ" sz="5600" dirty="0" smtClean="0"/>
              <a:t>3- أن </a:t>
            </a:r>
            <a:r>
              <a:rPr lang="ar-IQ" sz="5600" dirty="0"/>
              <a:t>يقتدي بصاحب الشرع النبي محمد صلى الله عليه وسلم فلا يطلب أجرا أو شكرا باعتباره فرض عليه يجب تأديته.</a:t>
            </a:r>
            <a:endParaRPr lang="en-US" sz="5600" dirty="0"/>
          </a:p>
          <a:p>
            <a:pPr marL="0" lvl="0" indent="0" algn="justLow">
              <a:buNone/>
            </a:pPr>
            <a:r>
              <a:rPr lang="ar-IQ" sz="5600" dirty="0" smtClean="0"/>
              <a:t>4- أن </a:t>
            </a:r>
            <a:r>
              <a:rPr lang="ar-IQ" sz="5600" dirty="0"/>
              <a:t>يتمسك بالمبادئ ويعمل على تحقيقها لأن ذلك من صفات المعلم المثالي ، وأن لا ينادي بمبدأ ويأتي بأفعال تناقض هذا المبدأ </a:t>
            </a:r>
            <a:r>
              <a:rPr lang="ar-IQ" sz="5600" dirty="0" smtClean="0"/>
              <a:t>. </a:t>
            </a:r>
            <a:endParaRPr lang="en-US" sz="5600" dirty="0"/>
          </a:p>
          <a:p>
            <a:pPr marL="0" lvl="0" indent="0" algn="justLow">
              <a:buNone/>
            </a:pPr>
            <a:r>
              <a:rPr lang="ar-IQ" sz="5600" dirty="0" smtClean="0"/>
              <a:t>5- أن </a:t>
            </a:r>
            <a:r>
              <a:rPr lang="ar-IQ" sz="5600" dirty="0"/>
              <a:t>يكون كريم النفس متسامحا وصفة التسامح عنده معناها أن لا يعظم العلوم التي هي من اختصاصه ويقلل من قيمة </a:t>
            </a:r>
            <a:r>
              <a:rPr lang="ar-IQ" sz="5600" dirty="0" smtClean="0"/>
              <a:t>غيرها .</a:t>
            </a:r>
            <a:endParaRPr lang="en-US" sz="5600" dirty="0"/>
          </a:p>
          <a:p>
            <a:pPr marL="0" indent="0" algn="justLow">
              <a:buNone/>
            </a:pPr>
            <a:r>
              <a:rPr lang="ar-IQ" sz="5600" b="1" dirty="0" smtClean="0"/>
              <a:t>آداب </a:t>
            </a:r>
            <a:r>
              <a:rPr lang="ar-IQ" sz="5600" b="1" dirty="0"/>
              <a:t>المتعلم  </a:t>
            </a:r>
            <a:endParaRPr lang="en-US" sz="5600" dirty="0"/>
          </a:p>
          <a:p>
            <a:pPr marL="0" indent="0" algn="justLow">
              <a:buNone/>
            </a:pPr>
            <a:r>
              <a:rPr lang="ar-IQ" sz="5600" dirty="0" smtClean="0"/>
              <a:t>1- يمكن </a:t>
            </a:r>
            <a:r>
              <a:rPr lang="ar-IQ" sz="5600" dirty="0"/>
              <a:t>تلخيص أراء الغزالي في الصفات التي يجب توافرها في المتعلم بما يأتي :</a:t>
            </a:r>
            <a:endParaRPr lang="en-US" sz="5600" dirty="0"/>
          </a:p>
          <a:p>
            <a:pPr marL="0" lvl="0" indent="0" algn="justLow">
              <a:buNone/>
            </a:pPr>
            <a:r>
              <a:rPr lang="ar-IQ" sz="5600" dirty="0" smtClean="0"/>
              <a:t>2- أن </a:t>
            </a:r>
            <a:r>
              <a:rPr lang="ar-IQ" sz="5600" dirty="0"/>
              <a:t>يقدم طهارة النفس على رذائل الاخلاق فان الطالب السيئ بلا أخلاق أبعد الناس عن العلم الحقيقي النافع.</a:t>
            </a:r>
            <a:endParaRPr lang="en-US" sz="5600" dirty="0"/>
          </a:p>
          <a:p>
            <a:pPr marL="0" lvl="0" indent="0" algn="justLow">
              <a:buNone/>
            </a:pPr>
            <a:r>
              <a:rPr lang="ar-IQ" sz="5600" dirty="0" smtClean="0"/>
              <a:t>3- أن </a:t>
            </a:r>
            <a:r>
              <a:rPr lang="ar-IQ" sz="5600" dirty="0"/>
              <a:t>يبتعد عن الاهل والوطن في سبيل العلم وبهذا يتفق </a:t>
            </a:r>
            <a:r>
              <a:rPr lang="ar-IQ" sz="5600" dirty="0" smtClean="0"/>
              <a:t>مع </a:t>
            </a:r>
            <a:r>
              <a:rPr lang="ar-IQ" sz="5600" dirty="0"/>
              <a:t>ابن خلدون في تأكيد على ضرورية قيام الطلبة </a:t>
            </a:r>
            <a:r>
              <a:rPr lang="ar-IQ" sz="5600" dirty="0" smtClean="0"/>
              <a:t>بالرحلات.</a:t>
            </a:r>
            <a:endParaRPr lang="en-US" sz="5600" dirty="0" smtClean="0"/>
          </a:p>
          <a:p>
            <a:pPr marL="0" lvl="0" indent="0" algn="justLow">
              <a:buNone/>
            </a:pPr>
            <a:r>
              <a:rPr lang="ar-IQ" sz="5600" dirty="0" smtClean="0"/>
              <a:t>4-  أكد الغزالي على التفرع لطلب العلم واخلاص المتعلم لنفسه بالتواضع والتأكيد على الإصغاء </a:t>
            </a:r>
          </a:p>
          <a:p>
            <a:pPr marL="0" lvl="0" indent="0" algn="justLow">
              <a:buNone/>
            </a:pPr>
            <a:r>
              <a:rPr lang="ar-IQ" sz="5600" dirty="0" smtClean="0"/>
              <a:t>5- ألا </a:t>
            </a:r>
            <a:r>
              <a:rPr lang="ar-IQ" sz="5600" dirty="0"/>
              <a:t>يخوض في فن من الفنون دفعة واحدة بل يراعي الترتيب ويبتدئ بالاهم </a:t>
            </a:r>
            <a:r>
              <a:rPr lang="ar-IQ" sz="5600" dirty="0" smtClean="0"/>
              <a:t>ويأخذ </a:t>
            </a:r>
            <a:r>
              <a:rPr lang="ar-IQ" sz="5600" dirty="0"/>
              <a:t>من كل شيء أحسنه.</a:t>
            </a:r>
            <a:endParaRPr lang="en-US" sz="5600" dirty="0"/>
          </a:p>
          <a:p>
            <a:pPr marL="0" indent="0">
              <a:buNone/>
            </a:pPr>
            <a:endParaRPr lang="ar-IQ" dirty="0"/>
          </a:p>
        </p:txBody>
      </p:sp>
    </p:spTree>
    <p:extLst>
      <p:ext uri="{BB962C8B-B14F-4D97-AF65-F5344CB8AC3E}">
        <p14:creationId xmlns:p14="http://schemas.microsoft.com/office/powerpoint/2010/main" val="18837116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1992" y="2356476"/>
            <a:ext cx="6151727" cy="33591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67806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anim calcmode="lin" valueType="num">
                                      <p:cBhvr>
                                        <p:cTn id="8" dur="5000" fill="hold"/>
                                        <p:tgtEl>
                                          <p:spTgt spid="4"/>
                                        </p:tgtEl>
                                        <p:attrNameLst>
                                          <p:attrName>ppt_x</p:attrName>
                                        </p:attrNameLst>
                                      </p:cBhvr>
                                      <p:tavLst>
                                        <p:tav tm="0">
                                          <p:val>
                                            <p:strVal val="#ppt_x"/>
                                          </p:val>
                                        </p:tav>
                                        <p:tav tm="100000">
                                          <p:val>
                                            <p:strVal val="#ppt_x"/>
                                          </p:val>
                                        </p:tav>
                                      </p:tavLst>
                                    </p:anim>
                                    <p:anim calcmode="lin" valueType="num">
                                      <p:cBhvr>
                                        <p:cTn id="9" dur="5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42449" y="624110"/>
            <a:ext cx="9662164" cy="1031818"/>
          </a:xfrm>
        </p:spPr>
        <p:txBody>
          <a:bodyPr>
            <a:normAutofit fontScale="90000"/>
          </a:bodyPr>
          <a:lstStyle/>
          <a:p>
            <a:pPr algn="ctr"/>
            <a:r>
              <a:rPr lang="ar-IQ" sz="31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الأُسرة</a:t>
            </a:r>
            <a:r>
              <a:rPr lang="en-US" dirty="0"/>
              <a:t/>
            </a:r>
            <a:br>
              <a:rPr lang="en-US" dirty="0"/>
            </a:br>
            <a:r>
              <a:rPr lang="ar-IQ" sz="4000" b="1" i="1" dirty="0" smtClean="0"/>
              <a:t/>
            </a:r>
            <a:br>
              <a:rPr lang="ar-IQ" sz="4000" b="1" i="1" dirty="0" smtClean="0"/>
            </a:br>
            <a:r>
              <a:rPr lang="en-US" sz="2000" dirty="0" smtClean="0"/>
              <a:t/>
            </a:r>
            <a:br>
              <a:rPr lang="en-US" sz="2000" dirty="0" smtClean="0"/>
            </a:br>
            <a:endParaRPr lang="ar-IQ" sz="2000" dirty="0"/>
          </a:p>
        </p:txBody>
      </p:sp>
      <p:sp>
        <p:nvSpPr>
          <p:cNvPr id="3" name="عنصر نائب للمحتوى 2"/>
          <p:cNvSpPr>
            <a:spLocks noGrp="1"/>
          </p:cNvSpPr>
          <p:nvPr>
            <p:ph idx="1"/>
          </p:nvPr>
        </p:nvSpPr>
        <p:spPr>
          <a:xfrm>
            <a:off x="2333767" y="1655928"/>
            <a:ext cx="9170845" cy="4840405"/>
          </a:xfrm>
          <a:ln>
            <a:noFill/>
          </a:ln>
          <a:effectLst>
            <a:outerShdw blurRad="149987" dist="250190" dir="8460000" algn="ctr">
              <a:srgbClr val="000000">
                <a:alpha val="28000"/>
              </a:srgbClr>
            </a:outerShdw>
          </a:effectLst>
        </p:spPr>
        <p:txBody>
          <a:bodyPr>
            <a:normAutofit fontScale="62500" lnSpcReduction="20000"/>
          </a:bodyPr>
          <a:lstStyle/>
          <a:p>
            <a:pPr marL="0" indent="0" algn="justLow">
              <a:buNone/>
            </a:pPr>
            <a:r>
              <a:rPr lang="ar-IQ" sz="3800" b="1" dirty="0"/>
              <a:t>2</a:t>
            </a:r>
            <a:r>
              <a:rPr lang="ar-IQ" sz="3800" b="1" dirty="0" smtClean="0"/>
              <a:t>- </a:t>
            </a:r>
            <a:r>
              <a:rPr lang="ar-IQ" sz="3800" b="1" dirty="0"/>
              <a:t>الاستمرارية والتجدد:</a:t>
            </a:r>
            <a:endParaRPr lang="en-US" sz="3800" dirty="0"/>
          </a:p>
          <a:p>
            <a:pPr marL="0" indent="0" algn="justLow">
              <a:buNone/>
            </a:pPr>
            <a:r>
              <a:rPr lang="ar-IQ" sz="3800" dirty="0" smtClean="0"/>
              <a:t>التربية </a:t>
            </a:r>
            <a:r>
              <a:rPr lang="ar-IQ" sz="3800" dirty="0"/>
              <a:t>العربية الاسلامية لا تنتهي بحقبة زمنية ولا بمرحلة دراسية محددة وإنما تمتد على طوال حياة الانسان من الولادة الى الممات وهي تربية متجددة غير منغلقة تنمي شخصية الانسان وتثري </a:t>
            </a:r>
            <a:r>
              <a:rPr lang="ar-IQ" sz="3800" dirty="0" smtClean="0"/>
              <a:t>إنسانيته.</a:t>
            </a:r>
            <a:endParaRPr lang="en-US" sz="3800" dirty="0" smtClean="0"/>
          </a:p>
          <a:p>
            <a:pPr marL="0" indent="0" algn="justLow">
              <a:buNone/>
            </a:pPr>
            <a:r>
              <a:rPr lang="ar-IQ" sz="3800" b="1" dirty="0" smtClean="0"/>
              <a:t>3- المساواة:</a:t>
            </a:r>
            <a:endParaRPr lang="en-US" sz="3800" dirty="0" smtClean="0"/>
          </a:p>
          <a:p>
            <a:pPr marL="0" indent="0" algn="justLow">
              <a:buNone/>
            </a:pPr>
            <a:r>
              <a:rPr lang="ar-IQ" sz="3800" dirty="0" smtClean="0"/>
              <a:t>التربية </a:t>
            </a:r>
            <a:r>
              <a:rPr lang="ar-IQ" sz="3800" dirty="0"/>
              <a:t>العربية الاسلامية بعيدة عن التعصب أو التمايز الطبقي أو الاجتماعي أو العرقي وهي تربية يتساوى فيها الجميع والتفاضل بينهم يكون بالتقوى قال </a:t>
            </a:r>
            <a:r>
              <a:rPr lang="ar-IQ" sz="3800" dirty="0" smtClean="0"/>
              <a:t>سبحانه وتعالى (يا أيها الناس إنا خلقناكم من ذكر وأنثى وجعلناكم شعوبا وقبائل لتعارفوا إن أكرمكم عند الله أتقاكم إن الله عليم خبير). الحجرات 13 .</a:t>
            </a:r>
            <a: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marL="0" indent="0">
              <a:buNone/>
            </a:pPr>
            <a: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49028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arn(inVertical)">
                                      <p:cBhvr>
                                        <p:cTn id="32"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11290" y="624110"/>
            <a:ext cx="8911687" cy="90443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a:bodyPr>
          <a:lstStyle/>
          <a:p>
            <a:pPr algn="ct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معاهد التعليم في الاسلام</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1975062" y="1692323"/>
            <a:ext cx="8915400" cy="438267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sz="1600" dirty="0" smtClean="0"/>
              <a:t>1</a:t>
            </a:r>
            <a:r>
              <a:rPr lang="ar-IQ" sz="1600" b="1" dirty="0" smtClean="0"/>
              <a:t>- الكُتاب</a:t>
            </a:r>
          </a:p>
          <a:p>
            <a:pPr marL="0" indent="0" algn="just">
              <a:buNone/>
            </a:pPr>
            <a:r>
              <a:rPr lang="ar-IQ" sz="1400" dirty="0"/>
              <a:t>الكتاتيب وجدت قبل ظهور الاسلام وإن </a:t>
            </a:r>
            <a:r>
              <a:rPr lang="ar-IQ" sz="1400" dirty="0" smtClean="0"/>
              <a:t>كانت </a:t>
            </a:r>
            <a:r>
              <a:rPr lang="ar-IQ" sz="1400" dirty="0"/>
              <a:t>قليلة الانتشار ثم اصبحت بعد ظهور الاسلام المكان الرئيسي </a:t>
            </a:r>
            <a:r>
              <a:rPr lang="ar-IQ" sz="1400" dirty="0" smtClean="0"/>
              <a:t>للتعليم، عرف </a:t>
            </a:r>
            <a:r>
              <a:rPr lang="ar-IQ" sz="1400" dirty="0"/>
              <a:t>العرب المسلمون نوعين من الكتاب : كتاب الخاص بتعليم القراءة والكتابة وكان </a:t>
            </a:r>
            <a:r>
              <a:rPr lang="ar-IQ" sz="1400" dirty="0" smtClean="0"/>
              <a:t>في </a:t>
            </a:r>
            <a:r>
              <a:rPr lang="ar-IQ" sz="1400" dirty="0"/>
              <a:t>منازل العلماء ، وكتاب لتعليم القران الكريم ومبادئ الدين الاسلامي وكان </a:t>
            </a:r>
            <a:r>
              <a:rPr lang="ar-IQ" sz="1400" dirty="0" err="1" smtClean="0"/>
              <a:t>فيالمسجد</a:t>
            </a:r>
            <a:r>
              <a:rPr lang="ar-IQ" sz="1400" dirty="0" smtClean="0"/>
              <a:t> </a:t>
            </a:r>
            <a:r>
              <a:rPr lang="ar-IQ" sz="1400" dirty="0"/>
              <a:t>في الغالب ، </a:t>
            </a:r>
            <a:r>
              <a:rPr lang="ar-IQ" sz="1400" dirty="0" smtClean="0"/>
              <a:t>ظهر </a:t>
            </a:r>
            <a:r>
              <a:rPr lang="ar-IQ" sz="1400" dirty="0"/>
              <a:t>في هذه الكتاتيب بعض المعلمين </a:t>
            </a:r>
            <a:r>
              <a:rPr lang="ar-IQ" sz="1400" dirty="0" smtClean="0"/>
              <a:t>الذين لمعوا </a:t>
            </a:r>
            <a:r>
              <a:rPr lang="ar-IQ" sz="1400" dirty="0"/>
              <a:t>في المجتمع </a:t>
            </a:r>
            <a:r>
              <a:rPr lang="ar-IQ" sz="1400" dirty="0" smtClean="0"/>
              <a:t>الاسلامي </a:t>
            </a:r>
            <a:r>
              <a:rPr lang="ar-IQ" sz="1400" dirty="0"/>
              <a:t>ومن أشهرهم الضحاك </a:t>
            </a:r>
            <a:r>
              <a:rPr lang="ar-IQ" sz="1400" dirty="0" smtClean="0"/>
              <a:t>(</a:t>
            </a:r>
            <a:r>
              <a:rPr lang="ar-IQ" sz="1400" dirty="0"/>
              <a:t>105هـ) والكميت </a:t>
            </a:r>
            <a:r>
              <a:rPr lang="ar-IQ" sz="1400" dirty="0" smtClean="0"/>
              <a:t>(</a:t>
            </a:r>
            <a:r>
              <a:rPr lang="ar-IQ" sz="1400" dirty="0"/>
              <a:t>126هـ) وعبد الحميد الكاتب (132هـ</a:t>
            </a:r>
            <a:r>
              <a:rPr lang="ar-IQ" sz="1400" dirty="0" smtClean="0"/>
              <a:t>).</a:t>
            </a:r>
          </a:p>
          <a:p>
            <a:pPr marL="0" indent="0" algn="just">
              <a:buNone/>
            </a:pPr>
            <a:r>
              <a:rPr lang="ar-IQ" sz="1400" b="1" dirty="0"/>
              <a:t>2- </a:t>
            </a:r>
            <a:r>
              <a:rPr lang="ar-IQ" sz="1400" b="1" dirty="0" smtClean="0"/>
              <a:t>المسجد</a:t>
            </a:r>
          </a:p>
          <a:p>
            <a:pPr marL="0" indent="0" algn="just">
              <a:buNone/>
            </a:pPr>
            <a:r>
              <a:rPr lang="ar-SA" sz="1400" dirty="0"/>
              <a:t> </a:t>
            </a:r>
            <a:r>
              <a:rPr lang="ar-IQ" sz="1400" dirty="0"/>
              <a:t>يرتبط تاريخ التربية العربية الاسلامية بالمسجد ارتباطا وثيقا ، وقد قامت حلقات الدراسية في المسجد منذ نشأته واستمرت كذلك على مر السنين والقرون ولعل السبب في جعل المسجد مركزا ثقافيا هو أن الدراسات أيام الإسلام الأولى كانت دراسات دينية  تشرح تعاليم الدين الجديد ثم توسعت في عصروهم التالية في فهم مهمة المسجد فاتخذه مكانا للعبادة ومعهدا للتعليم ودار للفضاء ، وكان أول مسجد انشئ في الاسلام (مسجد قباء) وكانت تعقد فيه حلقات </a:t>
            </a:r>
            <a:r>
              <a:rPr lang="ar-IQ" sz="1400" dirty="0" smtClean="0"/>
              <a:t>العلم .</a:t>
            </a:r>
          </a:p>
          <a:p>
            <a:pPr marL="0" indent="0" algn="just">
              <a:buNone/>
            </a:pPr>
            <a:r>
              <a:rPr lang="ar-IQ" sz="1400" dirty="0"/>
              <a:t>3</a:t>
            </a:r>
            <a:r>
              <a:rPr lang="ar-IQ" sz="1400" b="1" dirty="0"/>
              <a:t>- </a:t>
            </a:r>
            <a:r>
              <a:rPr lang="ar-IQ" sz="1400" b="1" dirty="0" smtClean="0"/>
              <a:t>المدارس</a:t>
            </a:r>
          </a:p>
          <a:p>
            <a:pPr marL="0" indent="0" algn="just">
              <a:buNone/>
            </a:pPr>
            <a:r>
              <a:rPr lang="ar-IQ" sz="1400" dirty="0"/>
              <a:t>لاشك أن مدارس نظام الملك والمدارس النورية تعدان من أشهر المدارس وأرقاها ، فيعد الوزير نظام الملك الذي بنى المدارس أول من طبق مبدا التعليم العام على نطاق واسع فعرفت المدارس التي بناها باسم (المدارس النظامية) وكانت مهمة هذه  المدارس نشر العلم واهتمت هذه المدارس  بتدريس المذاهب الاربعة ، ثم جاء نور الدين الزنكي (569هجريا) فبنى كثير من المدارس في دمشق وحلب ومصر عرفت بالمدارس النورية ، وأيضا تعد المدرسة المستنصرية التي بناه الخليفة المستنصر في بغداد في القرن </a:t>
            </a:r>
            <a:r>
              <a:rPr lang="ar-IQ" sz="1400" dirty="0" smtClean="0"/>
              <a:t>3م من </a:t>
            </a:r>
            <a:r>
              <a:rPr lang="ar-IQ" sz="1400" dirty="0"/>
              <a:t>أجل المدارس في العلم </a:t>
            </a:r>
            <a:r>
              <a:rPr lang="ar-IQ" sz="1400" dirty="0" smtClean="0"/>
              <a:t>الإسلامي .</a:t>
            </a:r>
            <a:endParaRPr lang="en-US" sz="1600" dirty="0"/>
          </a:p>
        </p:txBody>
      </p:sp>
    </p:spTree>
    <p:extLst>
      <p:ext uri="{BB962C8B-B14F-4D97-AF65-F5344CB8AC3E}">
        <p14:creationId xmlns:p14="http://schemas.microsoft.com/office/powerpoint/2010/main" val="2778715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5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5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5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5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15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15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70597" y="460337"/>
            <a:ext cx="8911687" cy="84984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algn="ctr"/>
            <a:endParaRPr lang="en-US" sz="2000" dirty="0"/>
          </a:p>
        </p:txBody>
      </p:sp>
      <p:sp>
        <p:nvSpPr>
          <p:cNvPr id="3" name="عنصر نائب للمحتوى 2"/>
          <p:cNvSpPr>
            <a:spLocks noGrp="1"/>
          </p:cNvSpPr>
          <p:nvPr>
            <p:ph idx="1"/>
          </p:nvPr>
        </p:nvSpPr>
        <p:spPr>
          <a:xfrm>
            <a:off x="2589212" y="982638"/>
            <a:ext cx="8915400" cy="487399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buNone/>
            </a:pPr>
            <a:r>
              <a:rPr lang="ar-IQ" b="1" dirty="0"/>
              <a:t>4</a:t>
            </a:r>
            <a:r>
              <a:rPr lang="ar-IQ" sz="1600" b="1" dirty="0"/>
              <a:t>- منازل العلماء</a:t>
            </a:r>
            <a:r>
              <a:rPr lang="ar-IQ" sz="1600" b="1" dirty="0" smtClean="0"/>
              <a:t>:</a:t>
            </a:r>
            <a:endParaRPr lang="en-US" sz="1600" dirty="0" smtClean="0"/>
          </a:p>
          <a:p>
            <a:pPr marL="0" indent="0">
              <a:buNone/>
            </a:pPr>
            <a:r>
              <a:rPr lang="ar-IQ" sz="1600" dirty="0" smtClean="0"/>
              <a:t>يمكن اعتبار دار الأرقم بن أبي الارقم أول مؤسسة تربوية اتخذها الرسول الكريم </a:t>
            </a:r>
            <a:r>
              <a:rPr lang="ar-IQ" sz="1600" dirty="0" smtClean="0">
                <a:sym typeface="AGA Arabesque" panose="05010101010101010101" pitchFamily="2" charset="2"/>
              </a:rPr>
              <a:t> </a:t>
            </a:r>
            <a:r>
              <a:rPr lang="ar-IQ" sz="1600" dirty="0" smtClean="0"/>
              <a:t>مركزا لتعليم الصحابة الذين امنوا بالدين الجديد ، كما أن الرسول </a:t>
            </a:r>
            <a:r>
              <a:rPr lang="ar-IQ" sz="1600" dirty="0">
                <a:sym typeface="AGA Arabesque" panose="05010101010101010101" pitchFamily="2" charset="2"/>
              </a:rPr>
              <a:t> </a:t>
            </a:r>
            <a:r>
              <a:rPr lang="ar-IQ" sz="1600" dirty="0" smtClean="0"/>
              <a:t>كان يجلس بمنزله في مكة حوله المسلمون ليعلمهم ويوجههم ، وقامت بعض منازل العلماء مقام دور العبادة حيث كان يقصدها الطلبة لتلقي العلم على أيدي اصحابها ومن أهم هذه المنازل بيتا ابن سينا والغزالي رحمها الله</a:t>
            </a:r>
            <a:endParaRPr lang="en-US" sz="1600" dirty="0" smtClean="0"/>
          </a:p>
          <a:p>
            <a:pPr marL="0" indent="0">
              <a:buNone/>
            </a:pPr>
            <a:r>
              <a:rPr lang="ar-IQ" sz="1600" b="1" dirty="0" smtClean="0"/>
              <a:t>5- </a:t>
            </a:r>
            <a:r>
              <a:rPr lang="ar-IQ" sz="1600" b="1" dirty="0"/>
              <a:t>القصور </a:t>
            </a:r>
            <a:endParaRPr lang="en-US" sz="1600" dirty="0"/>
          </a:p>
          <a:p>
            <a:pPr marL="0" indent="0">
              <a:buNone/>
            </a:pPr>
            <a:r>
              <a:rPr lang="ar-IQ" sz="1600" dirty="0" smtClean="0"/>
              <a:t>اتخذ </a:t>
            </a:r>
            <a:r>
              <a:rPr lang="ar-IQ" sz="1600" dirty="0"/>
              <a:t>الخلفاء والعظماء قصورهم </a:t>
            </a:r>
            <a:r>
              <a:rPr lang="ar-IQ" sz="1600" dirty="0" smtClean="0"/>
              <a:t>أماكن </a:t>
            </a:r>
            <a:r>
              <a:rPr lang="ar-IQ" sz="1600" dirty="0"/>
              <a:t>لتعليم ابنائهم </a:t>
            </a:r>
            <a:r>
              <a:rPr lang="ar-IQ" sz="1600" dirty="0" smtClean="0"/>
              <a:t>بإشراف </a:t>
            </a:r>
            <a:r>
              <a:rPr lang="ar-IQ" sz="1600" dirty="0"/>
              <a:t>معلمين خاصين لتزويد </a:t>
            </a:r>
            <a:r>
              <a:rPr lang="ar-IQ" sz="1600" dirty="0" smtClean="0"/>
              <a:t>أبنائهم </a:t>
            </a:r>
            <a:r>
              <a:rPr lang="ar-IQ" sz="1600" dirty="0"/>
              <a:t>بقدر من الثقافة والمعرفة ، وكان الاب هو الذي يضع المنهج لتعليم </a:t>
            </a:r>
            <a:r>
              <a:rPr lang="ar-IQ" sz="1600" dirty="0" smtClean="0"/>
              <a:t>أبنائه </a:t>
            </a:r>
            <a:r>
              <a:rPr lang="ar-IQ" sz="1600" dirty="0"/>
              <a:t>أو يشارك في وضعه وقد اطلق على المعلم الخاص الذي يقوم بمهمة التعليم أبناء الخلفاء والامراء والاغنياء (المؤدب) وغالبا ما كان يخصص له جناح في القصر يعيش فيه ليكون اشرافه على الامير أحكم وأشمل</a:t>
            </a:r>
            <a:r>
              <a:rPr lang="ar-IQ" sz="1600" dirty="0" smtClean="0"/>
              <a:t>.</a:t>
            </a:r>
            <a:endParaRPr lang="ar-IQ" sz="1600" dirty="0"/>
          </a:p>
          <a:p>
            <a:pPr marL="0" indent="0">
              <a:buNone/>
            </a:pPr>
            <a:r>
              <a:rPr lang="ar-IQ" sz="1600" dirty="0"/>
              <a:t>6</a:t>
            </a:r>
            <a:r>
              <a:rPr lang="ar-IQ" sz="1600" b="1" dirty="0"/>
              <a:t>- حوانيت الوراقين</a:t>
            </a:r>
            <a:endParaRPr lang="en-US" sz="1600" dirty="0"/>
          </a:p>
          <a:p>
            <a:pPr marL="0" indent="0">
              <a:buNone/>
            </a:pPr>
            <a:r>
              <a:rPr lang="ar-IQ" sz="1600" dirty="0"/>
              <a:t>ظهرت هذه الحوانيت منذ مطلع الدولة العباسية وانتشرت سريعا في </a:t>
            </a:r>
            <a:r>
              <a:rPr lang="ar-IQ" sz="1600" dirty="0" smtClean="0"/>
              <a:t>البلدان </a:t>
            </a:r>
            <a:r>
              <a:rPr lang="ar-IQ" sz="1600" dirty="0"/>
              <a:t>المختلفة وذلك نتيجة لانتشار الورق واستخدامه حيث أصبح ا</a:t>
            </a:r>
            <a:r>
              <a:rPr lang="ar-IQ" sz="1600" dirty="0" smtClean="0"/>
              <a:t>نتقاء </a:t>
            </a:r>
            <a:r>
              <a:rPr lang="ar-IQ" sz="1600" dirty="0"/>
              <a:t>الكتب عملية سهلة للراغبين فيها ، وقد ساهمت هذه الحوانيت مساهمة فعالة في نشر العلم والمعرفة ، إذ كان </a:t>
            </a:r>
            <a:r>
              <a:rPr lang="ar-IQ" sz="1600" dirty="0" err="1" smtClean="0"/>
              <a:t>الوراقون</a:t>
            </a:r>
            <a:r>
              <a:rPr lang="ar-IQ" sz="1600" dirty="0"/>
              <a:t> </a:t>
            </a:r>
            <a:r>
              <a:rPr lang="ar-IQ" sz="1600" dirty="0" smtClean="0"/>
              <a:t>ينسخون </a:t>
            </a:r>
            <a:r>
              <a:rPr lang="ar-IQ" sz="1600" dirty="0"/>
              <a:t>الكتب الهامة ويعرضونها </a:t>
            </a:r>
            <a:r>
              <a:rPr lang="ar-IQ" sz="1600" dirty="0" smtClean="0"/>
              <a:t>للراغبين ، </a:t>
            </a:r>
            <a:r>
              <a:rPr lang="ar-IQ" sz="1600" dirty="0"/>
              <a:t>ومن أشهر الوراقين الذين امتازوا بالثقافة (ابن النديم) صاحب كتاب الفهرست و(ياقوت الحموي) مؤلف معجم الأدباء ومعجم البلدان</a:t>
            </a:r>
            <a:endParaRPr lang="en-US" sz="1600" dirty="0"/>
          </a:p>
          <a:p>
            <a:pPr marL="0" indent="0">
              <a:buNone/>
            </a:pPr>
            <a:endParaRPr lang="en-US" sz="2000" dirty="0"/>
          </a:p>
        </p:txBody>
      </p:sp>
    </p:spTree>
    <p:extLst>
      <p:ext uri="{BB962C8B-B14F-4D97-AF65-F5344CB8AC3E}">
        <p14:creationId xmlns:p14="http://schemas.microsoft.com/office/powerpoint/2010/main" val="4128099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961415" y="583166"/>
            <a:ext cx="8911687" cy="75431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أساليب التعليم في التربية العربية الاسلامية</a:t>
            </a:r>
            <a:endParaRPr lang="en-US"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214651"/>
            <a:ext cx="8915400" cy="506331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Low">
              <a:buNone/>
            </a:pPr>
            <a:r>
              <a:rPr lang="ar-IQ" sz="2000" b="1" dirty="0" smtClean="0"/>
              <a:t>تمهيد </a:t>
            </a:r>
          </a:p>
          <a:p>
            <a:pPr marL="0" indent="0" algn="justLow">
              <a:buNone/>
            </a:pPr>
            <a:r>
              <a:rPr lang="ar-IQ" sz="2000" dirty="0" smtClean="0"/>
              <a:t>كانت </a:t>
            </a:r>
            <a:r>
              <a:rPr lang="ar-IQ" sz="2000" dirty="0"/>
              <a:t>طريقة التعليم تعتمد على التلقين والحفظ ولاسيما في تعليم القران وكان الحفظ من أهم الشروط في العلم عند المسلمين أي كانت الذاكرة هي المعتمدة عليها دون الاعتماد على الكتابة فكانوا يفخرون بالعلم الذي حوته الصدور لا العلم الذي حوته السطور فكان علماء المسلمين يرون أنه " أول العلم الصمت والثاني استماع والثالث الحفظ والرابع العمل والخامس النشر"       وطريقة التعليم عند المسلمين طريقة فردية محورها الفرد ، وفي هذا تلتقي التربية الإسلامية مع التربية الحديثة التي تأخذ بتفرد التعليم .</a:t>
            </a:r>
            <a:endParaRPr lang="en-US" sz="2000" dirty="0"/>
          </a:p>
          <a:p>
            <a:pPr marL="0" indent="0" algn="justLow">
              <a:buNone/>
            </a:pPr>
            <a:r>
              <a:rPr lang="ar-IQ" sz="2000" dirty="0" smtClean="0"/>
              <a:t>وتميزت </a:t>
            </a:r>
            <a:r>
              <a:rPr lang="ar-IQ" sz="2000" dirty="0"/>
              <a:t>طريقة التعليم في المراحل العليا بكثرة النقاش والأسئلة بين الطلاب والأساتذة فلا يكاد الأستاذ ينتهي من محاضرته حتى تنهال عليه الأسئلة ، إن طريقة المناظرة كانت من مميزات أساليب التعليم في المراحل العليا ومن أخص طرق تلك العصور ، وقد وقف المسلمون على أهمية المناظرة في شحذ الذهن وتقوية الحجة وانطلاق البيان والتفوق على الأقران والتعويد على الثقة بالنفس.</a:t>
            </a:r>
            <a:endParaRPr lang="en-US" sz="2000" dirty="0"/>
          </a:p>
        </p:txBody>
      </p:sp>
    </p:spTree>
    <p:extLst>
      <p:ext uri="{BB962C8B-B14F-4D97-AF65-F5344CB8AC3E}">
        <p14:creationId xmlns:p14="http://schemas.microsoft.com/office/powerpoint/2010/main" val="39849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0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0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0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العقاب</a:t>
            </a:r>
            <a:r>
              <a:rPr lang="en-US" sz="3200" dirty="0"/>
              <a:t/>
            </a:r>
            <a:br>
              <a:rPr lang="en-US" sz="3200" dirty="0"/>
            </a:br>
            <a:endPar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493678"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justLow">
              <a:buNone/>
            </a:pPr>
            <a:r>
              <a:rPr lang="ar-IQ" sz="2000" dirty="0" err="1"/>
              <a:t>إهتم</a:t>
            </a:r>
            <a:r>
              <a:rPr lang="ar-IQ" sz="2000" dirty="0"/>
              <a:t> المربون المسلمون في جميع عصور التربية بـ (عقوبة الطفل) ، ويرى البعض أنه لابد من العقوبة على أن تبدأ بالإنذار فالتوبيخ فالتشهير فالضرب الخفيف ، وأباح الاخرون الضرب والعقوبة الجسدية الشديدة إذا تجاوز الطفل حدود المعقول ولم ينفع فيه الانذار والتوبيخ على أن الاثنين متفقان أن العقوبة نوعان روحي وبدني ، ويرى بعضهم أن الوقاية خير من العلاج فبذل الجهد لتأديب الطفل وتقويمه منذ الصغر حتى يشيب على خصال حميدة وبذلك تنعدم الحاجة إلى العقاب أما اذا دعت الضرورة الى العقاب فينبغي مراعاة الحذر فلا يؤخذ الطفل بالعنف أولا بل باللطف.</a:t>
            </a:r>
            <a:endParaRPr lang="en-US" sz="2000" dirty="0"/>
          </a:p>
          <a:p>
            <a:pPr marL="0" indent="0" algn="justLow">
              <a:buNone/>
            </a:pPr>
            <a:r>
              <a:rPr lang="ar-IQ" sz="2000" dirty="0" smtClean="0"/>
              <a:t>لقد </a:t>
            </a:r>
            <a:r>
              <a:rPr lang="ar-IQ" sz="2000" dirty="0"/>
              <a:t>أباح الدين الاسلامي العقاب ولكن وضع له حدود وقيده بقيود فجاء في القران الكريم بقوله </a:t>
            </a:r>
            <a:r>
              <a:rPr lang="ar-IQ" sz="2000" dirty="0" smtClean="0"/>
              <a:t>تعالى (ولكم في القصاص حياة يا أولي الألباب لعلكم تتقون) </a:t>
            </a:r>
            <a:r>
              <a:rPr lang="ar-SA" sz="2000" dirty="0"/>
              <a:t>البقرة: ١٧٩ </a:t>
            </a:r>
            <a:r>
              <a:rPr lang="ar-IQ" sz="2000" dirty="0"/>
              <a:t>على أن الإسلام نصح في الوقت نفسه بالعفو عند المقدرة فجاء الحديث الشريف ((انما يرحم الله من عباده الرحماء)) </a:t>
            </a:r>
            <a:r>
              <a:rPr lang="ar-SA" sz="2000" dirty="0"/>
              <a:t>(أخرجه البخاري ومسلم)</a:t>
            </a:r>
            <a:endParaRPr lang="en-US" sz="2000" dirty="0"/>
          </a:p>
          <a:p>
            <a:pPr marL="0" indent="0">
              <a:buNone/>
            </a:pPr>
            <a:endParaRPr lang="en-US" sz="2000" dirty="0"/>
          </a:p>
        </p:txBody>
      </p:sp>
    </p:spTree>
    <p:extLst>
      <p:ext uri="{BB962C8B-B14F-4D97-AF65-F5344CB8AC3E}">
        <p14:creationId xmlns:p14="http://schemas.microsoft.com/office/powerpoint/2010/main" val="1043572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241972"/>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ar-IQ" sz="28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قواعد العقاب عند المربين المسلمين </a:t>
            </a:r>
            <a:endPar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endParaRPr>
          </a:p>
        </p:txBody>
      </p:sp>
      <p:sp>
        <p:nvSpPr>
          <p:cNvPr id="3" name="عنصر نائب للمحتوى 2"/>
          <p:cNvSpPr>
            <a:spLocks noGrp="1"/>
          </p:cNvSpPr>
          <p:nvPr>
            <p:ph idx="1"/>
          </p:nvPr>
        </p:nvSpPr>
        <p:spPr>
          <a:xfrm>
            <a:off x="2592925" y="1897039"/>
            <a:ext cx="8516353" cy="3739485"/>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Low">
              <a:buNone/>
            </a:pPr>
            <a:r>
              <a:rPr lang="ar-IQ" dirty="0"/>
              <a:t>1</a:t>
            </a:r>
            <a:r>
              <a:rPr lang="ar-IQ" dirty="0" smtClean="0"/>
              <a:t>- </a:t>
            </a:r>
            <a:r>
              <a:rPr lang="ar-IQ" dirty="0"/>
              <a:t>إن العقوبة أُبيحت </a:t>
            </a:r>
            <a:r>
              <a:rPr lang="ar-IQ" dirty="0" err="1"/>
              <a:t>للصبيان</a:t>
            </a:r>
            <a:r>
              <a:rPr lang="ar-IQ" dirty="0"/>
              <a:t> الذين تجاوزا سن العاشرة من أعمارهم ولم يبلغوا مبلغ الشباب.</a:t>
            </a:r>
            <a:endParaRPr lang="en-US" dirty="0"/>
          </a:p>
          <a:p>
            <a:pPr marL="0" indent="0" algn="justLow">
              <a:buNone/>
            </a:pPr>
            <a:r>
              <a:rPr lang="ar-IQ" dirty="0" smtClean="0"/>
              <a:t>2- </a:t>
            </a:r>
            <a:r>
              <a:rPr lang="ar-IQ" dirty="0"/>
              <a:t>يستطيع المعلم أن يلجا للعقوبة عند الضرورة القصوى ويجب أن </a:t>
            </a:r>
            <a:r>
              <a:rPr lang="ar-IQ" dirty="0" smtClean="0"/>
              <a:t>لا يكثر </a:t>
            </a:r>
            <a:r>
              <a:rPr lang="ar-IQ" dirty="0"/>
              <a:t>من استعمالها.</a:t>
            </a:r>
            <a:endParaRPr lang="en-US" dirty="0"/>
          </a:p>
          <a:p>
            <a:pPr marL="0" indent="0" algn="justLow">
              <a:buNone/>
            </a:pPr>
            <a:r>
              <a:rPr lang="ar-IQ" dirty="0"/>
              <a:t>3</a:t>
            </a:r>
            <a:r>
              <a:rPr lang="ar-IQ" dirty="0" smtClean="0"/>
              <a:t>- </a:t>
            </a:r>
            <a:r>
              <a:rPr lang="ar-IQ" dirty="0"/>
              <a:t>أن لا يكون الضرب على </a:t>
            </a:r>
            <a:r>
              <a:rPr lang="ar-IQ" dirty="0" smtClean="0"/>
              <a:t>الرأس </a:t>
            </a:r>
            <a:r>
              <a:rPr lang="ar-IQ" dirty="0"/>
              <a:t>ولا على الوجه بل يضرب على الفخذين وأسفل الرجلين</a:t>
            </a:r>
            <a:r>
              <a:rPr lang="ar-IQ" dirty="0" smtClean="0"/>
              <a:t>.</a:t>
            </a:r>
          </a:p>
          <a:p>
            <a:pPr marL="0" indent="0" algn="justLow">
              <a:buNone/>
            </a:pPr>
            <a:r>
              <a:rPr lang="ar-IQ" b="1" dirty="0"/>
              <a:t>المعلمون</a:t>
            </a:r>
            <a:endParaRPr lang="en-US" dirty="0"/>
          </a:p>
          <a:p>
            <a:pPr marL="0" indent="0" algn="justLow">
              <a:buNone/>
            </a:pPr>
            <a:r>
              <a:rPr lang="ar-IQ" dirty="0" smtClean="0"/>
              <a:t>لقد </a:t>
            </a:r>
            <a:r>
              <a:rPr lang="ar-IQ" dirty="0"/>
              <a:t>عنى العرب عناية فائقة بالمعلمين واهتموا بتلقي العلم منهم ، وكانوا لا يستحسنون أن يتلقى الطالب من الكتب وحدها ، إذ أدركوا أن التعليم لا يتم إلا بثلاث (الاستاذ ، الطالب ، الأب) ، ولم يكن المدرسون خاضعين للحكومات في صدر الاسلام ، بل كانوا يؤدون عملهم ذلك تطلعا الى الثواب من الله ، وتمتع هؤلاء المدرسون بنوع كاف من الحرية في تعليم من يشاؤون التعليم ووقت </a:t>
            </a:r>
            <a:r>
              <a:rPr lang="ar-IQ" dirty="0" smtClean="0"/>
              <a:t>ما يشاؤون </a:t>
            </a:r>
            <a:r>
              <a:rPr lang="ar-IQ" dirty="0"/>
              <a:t>ووفق الطريقة التي </a:t>
            </a:r>
            <a:r>
              <a:rPr lang="ar-IQ" dirty="0" smtClean="0"/>
              <a:t>يختارونها .</a:t>
            </a:r>
            <a:endParaRPr lang="en-US" dirty="0"/>
          </a:p>
        </p:txBody>
      </p:sp>
    </p:spTree>
    <p:extLst>
      <p:ext uri="{BB962C8B-B14F-4D97-AF65-F5344CB8AC3E}">
        <p14:creationId xmlns:p14="http://schemas.microsoft.com/office/powerpoint/2010/main" val="1876746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92674" y="514927"/>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ar-IQ" sz="31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طوائف المعلمين</a:t>
            </a:r>
            <a:r>
              <a:rPr lang="en-US" sz="2400" dirty="0"/>
              <a:t/>
            </a:r>
            <a:br>
              <a:rPr lang="en-US" sz="2400" dirty="0"/>
            </a:br>
            <a:r>
              <a:rPr lang="en-US" dirty="0"/>
              <a:t/>
            </a:r>
            <a:br>
              <a:rPr lang="en-US" dirty="0"/>
            </a:br>
            <a:r>
              <a:rPr lang="en-US" sz="4000" dirty="0"/>
              <a:t/>
            </a:r>
            <a:br>
              <a:rPr lang="en-US" sz="4000" dirty="0"/>
            </a:br>
            <a:endParaRPr lang="ar-IQ" sz="4000" b="1" i="1" dirty="0"/>
          </a:p>
        </p:txBody>
      </p:sp>
      <p:sp>
        <p:nvSpPr>
          <p:cNvPr id="3" name="عنصر نائب للمحتوى 2"/>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77500" lnSpcReduction="20000"/>
          </a:bodyPr>
          <a:lstStyle/>
          <a:p>
            <a:pPr marL="0" indent="0" algn="justLow">
              <a:buNone/>
            </a:pPr>
            <a:r>
              <a:rPr lang="ar-IQ" sz="2000" dirty="0"/>
              <a:t>إن الدولة العربية الاسلامية عرفت ثلاث طوائف من المعلمين هي (معلمو الكتاب والمؤدبون ومعلمون المساجد والمدارس) واشترط العرب على معلمي المدارس شروطا عديدة ومن أهمها:</a:t>
            </a:r>
            <a:endParaRPr lang="en-US" sz="2000" dirty="0"/>
          </a:p>
          <a:p>
            <a:pPr marL="0" indent="0" algn="justLow">
              <a:buNone/>
            </a:pPr>
            <a:r>
              <a:rPr lang="ar-IQ" sz="2000" dirty="0"/>
              <a:t>1- أن </a:t>
            </a:r>
            <a:r>
              <a:rPr lang="ar-IQ" sz="2000" dirty="0" err="1"/>
              <a:t>لاينصب</a:t>
            </a:r>
            <a:r>
              <a:rPr lang="ar-IQ" sz="2000" dirty="0"/>
              <a:t> لهذا المنصب الخطير إلا بعد ان يستكمل عدته ويشهد له بذلك أساتذته وكبار علمائه او رجال بلدته.</a:t>
            </a:r>
            <a:endParaRPr lang="en-US" sz="2000" dirty="0"/>
          </a:p>
          <a:p>
            <a:pPr marL="0" indent="0" algn="justLow">
              <a:buNone/>
            </a:pPr>
            <a:r>
              <a:rPr lang="ar-IQ" sz="2000" dirty="0"/>
              <a:t>2- أن يتفرع للتعليم وأن لا يشرك بعمله الشريف عملا اخرى إلا من ينزه نفسه عن أخذ الاموال كمرتب من مهنة التعليم.</a:t>
            </a:r>
            <a:endParaRPr lang="en-US" sz="2000" dirty="0"/>
          </a:p>
          <a:p>
            <a:pPr marL="0" indent="0" algn="justLow">
              <a:buNone/>
            </a:pPr>
            <a:r>
              <a:rPr lang="ar-IQ" sz="2000" dirty="0"/>
              <a:t>3- أن يطلع على أسماء طلبته وأنسابهم ومواطنهم وأحوالهم لتقوية الصلات بينه وبينهم.</a:t>
            </a:r>
            <a:endParaRPr lang="en-US" sz="2000" dirty="0"/>
          </a:p>
          <a:p>
            <a:pPr marL="0" indent="0" algn="justLow">
              <a:buNone/>
            </a:pPr>
            <a:r>
              <a:rPr lang="ar-IQ" sz="2000" dirty="0"/>
              <a:t>4- أن يصون درسه عن الغوغاء وسوء الأدب وأن يراعي مصلحة طلبته في تعيين ساعات الدروس ومواعيدها.</a:t>
            </a:r>
            <a:endParaRPr lang="en-US" sz="2000" dirty="0"/>
          </a:p>
          <a:p>
            <a:pPr marL="0" indent="0" algn="justLow">
              <a:buNone/>
            </a:pPr>
            <a:r>
              <a:rPr lang="ar-IQ" sz="2000" dirty="0"/>
              <a:t>5- أن يكون مهذبا متدينا </a:t>
            </a:r>
            <a:r>
              <a:rPr lang="ar-IQ" sz="2000" dirty="0" err="1"/>
              <a:t>متحليا</a:t>
            </a:r>
            <a:r>
              <a:rPr lang="ar-IQ" sz="2000" dirty="0"/>
              <a:t> بفضائل الأخلاق.</a:t>
            </a:r>
            <a:endParaRPr lang="en-US" sz="2000" dirty="0"/>
          </a:p>
          <a:p>
            <a:pPr marL="0" indent="0" algn="justLow">
              <a:buNone/>
            </a:pPr>
            <a:r>
              <a:rPr lang="ar-IQ" sz="2000" dirty="0"/>
              <a:t>6- أن يكون حريصا على حفظ أثاث المدرسة وكتبها وأدواتها وأن يوصي طلبته بذلك.</a:t>
            </a:r>
            <a:endParaRPr lang="en-US" sz="2000" dirty="0"/>
          </a:p>
          <a:p>
            <a:pPr marL="0" indent="0" algn="justLow">
              <a:buNone/>
            </a:pPr>
            <a:r>
              <a:rPr lang="ar-IQ" sz="2000" dirty="0"/>
              <a:t>7- أن يستعين بالأمثلة والشواهد لإيضاح مادة الدرس ، وأن يطرح اسئلة كثيرة ليكشف منها مقدار ما ستوعبه طلبته من دروسه.</a:t>
            </a:r>
            <a:endParaRPr lang="en-US" sz="2000" dirty="0"/>
          </a:p>
          <a:p>
            <a:pPr marL="0" indent="0" algn="justLow">
              <a:buNone/>
            </a:pPr>
            <a:r>
              <a:rPr lang="ar-IQ" sz="2000" dirty="0"/>
              <a:t>8- أن يراعي المستويات العقلية لطلبته ، ويثني على البارع منهم ويشجع الطلبة الذين هم دون ذلك.</a:t>
            </a:r>
            <a:endParaRPr lang="en-US" sz="2000" dirty="0"/>
          </a:p>
        </p:txBody>
      </p:sp>
    </p:spTree>
    <p:extLst>
      <p:ext uri="{BB962C8B-B14F-4D97-AF65-F5344CB8AC3E}">
        <p14:creationId xmlns:p14="http://schemas.microsoft.com/office/powerpoint/2010/main" val="6738425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0"/>
                                        <p:tgtEl>
                                          <p:spTgt spid="2"/>
                                        </p:tgtEl>
                                      </p:cBhvr>
                                    </p:animEffect>
                                    <p:anim calcmode="lin" valueType="num">
                                      <p:cBhvr>
                                        <p:cTn id="8" dur="20000" fill="hold"/>
                                        <p:tgtEl>
                                          <p:spTgt spid="2"/>
                                        </p:tgtEl>
                                        <p:attrNameLst>
                                          <p:attrName>ppt_x</p:attrName>
                                        </p:attrNameLst>
                                      </p:cBhvr>
                                      <p:tavLst>
                                        <p:tav tm="0">
                                          <p:val>
                                            <p:strVal val="#ppt_x"/>
                                          </p:val>
                                        </p:tav>
                                        <p:tav tm="100000">
                                          <p:val>
                                            <p:strVal val="#ppt_x"/>
                                          </p:val>
                                        </p:tav>
                                      </p:tavLst>
                                    </p:anim>
                                    <p:anim calcmode="lin" valueType="num">
                                      <p:cBhvr>
                                        <p:cTn id="9" dur="2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0"/>
                                        <p:tgtEl>
                                          <p:spTgt spid="3">
                                            <p:txEl>
                                              <p:pRg st="0" end="0"/>
                                            </p:txEl>
                                          </p:spTgt>
                                        </p:tgtEl>
                                      </p:cBhvr>
                                    </p:animEffect>
                                    <p:anim calcmode="lin" valueType="num">
                                      <p:cBhvr>
                                        <p:cTn id="15" dur="20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20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0"/>
                                        <p:tgtEl>
                                          <p:spTgt spid="3">
                                            <p:txEl>
                                              <p:pRg st="1" end="1"/>
                                            </p:txEl>
                                          </p:spTgt>
                                        </p:tgtEl>
                                      </p:cBhvr>
                                    </p:animEffect>
                                    <p:anim calcmode="lin" valueType="num">
                                      <p:cBhvr>
                                        <p:cTn id="22" dur="20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20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0"/>
                                        <p:tgtEl>
                                          <p:spTgt spid="3">
                                            <p:txEl>
                                              <p:pRg st="2" end="2"/>
                                            </p:txEl>
                                          </p:spTgt>
                                        </p:tgtEl>
                                      </p:cBhvr>
                                    </p:animEffect>
                                    <p:anim calcmode="lin" valueType="num">
                                      <p:cBhvr>
                                        <p:cTn id="29" dur="20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20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0"/>
                                        <p:tgtEl>
                                          <p:spTgt spid="3">
                                            <p:txEl>
                                              <p:pRg st="3" end="3"/>
                                            </p:txEl>
                                          </p:spTgt>
                                        </p:tgtEl>
                                      </p:cBhvr>
                                    </p:animEffect>
                                    <p:anim calcmode="lin" valueType="num">
                                      <p:cBhvr>
                                        <p:cTn id="36" dur="20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20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0"/>
                                        <p:tgtEl>
                                          <p:spTgt spid="3">
                                            <p:txEl>
                                              <p:pRg st="4" end="4"/>
                                            </p:txEl>
                                          </p:spTgt>
                                        </p:tgtEl>
                                      </p:cBhvr>
                                    </p:animEffect>
                                    <p:anim calcmode="lin" valueType="num">
                                      <p:cBhvr>
                                        <p:cTn id="43" dur="20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20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20000"/>
                                        <p:tgtEl>
                                          <p:spTgt spid="3">
                                            <p:txEl>
                                              <p:pRg st="5" end="5"/>
                                            </p:txEl>
                                          </p:spTgt>
                                        </p:tgtEl>
                                      </p:cBhvr>
                                    </p:animEffect>
                                    <p:anim calcmode="lin" valueType="num">
                                      <p:cBhvr>
                                        <p:cTn id="50" dur="20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20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20000"/>
                                        <p:tgtEl>
                                          <p:spTgt spid="3">
                                            <p:txEl>
                                              <p:pRg st="6" end="6"/>
                                            </p:txEl>
                                          </p:spTgt>
                                        </p:tgtEl>
                                      </p:cBhvr>
                                    </p:animEffect>
                                    <p:anim calcmode="lin" valueType="num">
                                      <p:cBhvr>
                                        <p:cTn id="57" dur="20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20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20000"/>
                                        <p:tgtEl>
                                          <p:spTgt spid="3">
                                            <p:txEl>
                                              <p:pRg st="7" end="7"/>
                                            </p:txEl>
                                          </p:spTgt>
                                        </p:tgtEl>
                                      </p:cBhvr>
                                    </p:animEffect>
                                    <p:anim calcmode="lin" valueType="num">
                                      <p:cBhvr>
                                        <p:cTn id="64" dur="20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20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20000"/>
                                        <p:tgtEl>
                                          <p:spTgt spid="3">
                                            <p:txEl>
                                              <p:pRg st="8" end="8"/>
                                            </p:txEl>
                                          </p:spTgt>
                                        </p:tgtEl>
                                      </p:cBhvr>
                                    </p:animEffect>
                                    <p:anim calcmode="lin" valueType="num">
                                      <p:cBhvr>
                                        <p:cTn id="71" dur="20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20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96889" y="828827"/>
            <a:ext cx="8911687" cy="1280890"/>
          </a:xfrm>
        </p:spPr>
        <p:txBody>
          <a:bodyPr>
            <a:normAutofit/>
          </a:bodyPr>
          <a:lstStyle/>
          <a:p>
            <a:pPr algn="ct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 التلاميذ</a:t>
            </a: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357201"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justLow">
              <a:buNone/>
            </a:pPr>
            <a:r>
              <a:rPr lang="ar-IQ" sz="2000" dirty="0"/>
              <a:t>يتفق أغلب علماء التربية المسلمين على أن أهم الآداب التي ينبغي أن يتحلى بها الطالب هي :</a:t>
            </a:r>
            <a:endParaRPr lang="en-US" sz="2000" dirty="0"/>
          </a:p>
          <a:p>
            <a:pPr marL="0" lvl="0" indent="0" algn="justLow">
              <a:buNone/>
            </a:pPr>
            <a:r>
              <a:rPr lang="ar-IQ" sz="2000" dirty="0" smtClean="0"/>
              <a:t>1- أن </a:t>
            </a:r>
            <a:r>
              <a:rPr lang="ar-IQ" sz="2000" dirty="0"/>
              <a:t>ينتخب لنفسه معلمه بقدر الامكان .</a:t>
            </a:r>
            <a:endParaRPr lang="en-US" sz="2000" dirty="0"/>
          </a:p>
          <a:p>
            <a:pPr marL="0" lvl="0" indent="0" algn="justLow">
              <a:buNone/>
            </a:pPr>
            <a:r>
              <a:rPr lang="ar-IQ" sz="2000" dirty="0" smtClean="0"/>
              <a:t>2- أن </a:t>
            </a:r>
            <a:r>
              <a:rPr lang="ar-IQ" sz="2000" dirty="0"/>
              <a:t>لا ينشغل </a:t>
            </a:r>
            <a:r>
              <a:rPr lang="ar-IQ" sz="2000" dirty="0" err="1"/>
              <a:t>بالمعاشرات</a:t>
            </a:r>
            <a:r>
              <a:rPr lang="ar-IQ" sz="2000" dirty="0"/>
              <a:t> والصحبة ، بل يقبل على الدرس واللبيب من التلاميذ من يجعل المدرسة منزلا يقضي فيه وطره ثم يرحل عنه.</a:t>
            </a:r>
            <a:endParaRPr lang="en-US" sz="2000" dirty="0"/>
          </a:p>
          <a:p>
            <a:pPr marL="0" lvl="0" indent="0" algn="justLow">
              <a:buNone/>
            </a:pPr>
            <a:r>
              <a:rPr lang="ar-IQ" sz="2000" dirty="0" smtClean="0"/>
              <a:t>3- أن </a:t>
            </a:r>
            <a:r>
              <a:rPr lang="ar-IQ" sz="2000" dirty="0"/>
              <a:t>يكرم أهل المدرسة ويبادرهم السلام وإظهار المودة والاحترام.</a:t>
            </a:r>
            <a:endParaRPr lang="en-US" sz="2000" dirty="0"/>
          </a:p>
          <a:p>
            <a:pPr marL="0" lvl="0" indent="0" algn="justLow">
              <a:buNone/>
            </a:pPr>
            <a:r>
              <a:rPr lang="ar-IQ" sz="2000" dirty="0" smtClean="0"/>
              <a:t>4- أن </a:t>
            </a:r>
            <a:r>
              <a:rPr lang="ar-IQ" sz="2000" dirty="0"/>
              <a:t>يتقدم الى المدرسة وهو على أحسن هيئة ، وأن يكون حريصا على النفع العام مواظبا على الافادة.</a:t>
            </a:r>
            <a:endParaRPr lang="en-US" sz="2000" dirty="0"/>
          </a:p>
          <a:p>
            <a:pPr marL="0" lvl="0" indent="0" algn="justLow">
              <a:buNone/>
            </a:pPr>
            <a:r>
              <a:rPr lang="ar-IQ" sz="2000" dirty="0" smtClean="0"/>
              <a:t>5- أن </a:t>
            </a:r>
            <a:r>
              <a:rPr lang="ar-IQ" sz="2000" dirty="0"/>
              <a:t>يحافظ على أثاث المدرسة من التلف و </a:t>
            </a:r>
            <a:r>
              <a:rPr lang="ar-IQ" sz="2000" dirty="0" err="1" smtClean="0"/>
              <a:t>الإتساخ</a:t>
            </a:r>
            <a:r>
              <a:rPr lang="ar-IQ" sz="2000" dirty="0"/>
              <a:t>.</a:t>
            </a:r>
            <a:endParaRPr lang="en-US" sz="2000" dirty="0"/>
          </a:p>
        </p:txBody>
      </p:sp>
    </p:spTree>
    <p:extLst>
      <p:ext uri="{BB962C8B-B14F-4D97-AF65-F5344CB8AC3E}">
        <p14:creationId xmlns:p14="http://schemas.microsoft.com/office/powerpoint/2010/main" val="3905488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0"/>
                                        <p:tgtEl>
                                          <p:spTgt spid="3">
                                            <p:txEl>
                                              <p:pRg st="0" end="0"/>
                                            </p:txEl>
                                          </p:spTgt>
                                        </p:tgtEl>
                                      </p:cBhvr>
                                    </p:animEffect>
                                    <p:anim calcmode="lin" valueType="num">
                                      <p:cBhvr>
                                        <p:cTn id="15"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5000"/>
                                        <p:tgtEl>
                                          <p:spTgt spid="3">
                                            <p:txEl>
                                              <p:pRg st="1" end="1"/>
                                            </p:txEl>
                                          </p:spTgt>
                                        </p:tgtEl>
                                      </p:cBhvr>
                                    </p:animEffect>
                                    <p:anim calcmode="lin" valueType="num">
                                      <p:cBhvr>
                                        <p:cTn id="22"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5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5000"/>
                                        <p:tgtEl>
                                          <p:spTgt spid="3">
                                            <p:txEl>
                                              <p:pRg st="2" end="2"/>
                                            </p:txEl>
                                          </p:spTgt>
                                        </p:tgtEl>
                                      </p:cBhvr>
                                    </p:animEffect>
                                    <p:anim calcmode="lin" valueType="num">
                                      <p:cBhvr>
                                        <p:cTn id="29"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5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5000"/>
                                        <p:tgtEl>
                                          <p:spTgt spid="3">
                                            <p:txEl>
                                              <p:pRg st="3" end="3"/>
                                            </p:txEl>
                                          </p:spTgt>
                                        </p:tgtEl>
                                      </p:cBhvr>
                                    </p:animEffect>
                                    <p:anim calcmode="lin" valueType="num">
                                      <p:cBhvr>
                                        <p:cTn id="36"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5000"/>
                                        <p:tgtEl>
                                          <p:spTgt spid="3">
                                            <p:txEl>
                                              <p:pRg st="4" end="4"/>
                                            </p:txEl>
                                          </p:spTgt>
                                        </p:tgtEl>
                                      </p:cBhvr>
                                    </p:animEffect>
                                    <p:anim calcmode="lin" valueType="num">
                                      <p:cBhvr>
                                        <p:cTn id="43"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5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5000"/>
                                        <p:tgtEl>
                                          <p:spTgt spid="3">
                                            <p:txEl>
                                              <p:pRg st="5" end="5"/>
                                            </p:txEl>
                                          </p:spTgt>
                                        </p:tgtEl>
                                      </p:cBhvr>
                                    </p:animEffect>
                                    <p:anim calcmode="lin" valueType="num">
                                      <p:cBhvr>
                                        <p:cTn id="50"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5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651</TotalTime>
  <Words>2489</Words>
  <Application>Microsoft Office PowerPoint</Application>
  <PresentationFormat>ملء الشاشة</PresentationFormat>
  <Paragraphs>105</Paragraphs>
  <Slides>16</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16</vt:i4>
      </vt:variant>
    </vt:vector>
  </HeadingPairs>
  <TitlesOfParts>
    <vt:vector size="24" baseType="lpstr">
      <vt:lpstr>AGA Arabesque</vt:lpstr>
      <vt:lpstr>Arial</vt:lpstr>
      <vt:lpstr>Calibri</vt:lpstr>
      <vt:lpstr>Century Gothic</vt:lpstr>
      <vt:lpstr>Simplified Arabic</vt:lpstr>
      <vt:lpstr>Tahoma</vt:lpstr>
      <vt:lpstr>Wingdings 3</vt:lpstr>
      <vt:lpstr>Wisp</vt:lpstr>
      <vt:lpstr>  جامعة الموصل  كلية التربية للعلوم الإنسانية  قسم علوم القرآن والتربية الاسلامية</vt:lpstr>
      <vt:lpstr>الأُسرة   </vt:lpstr>
      <vt:lpstr>معاهد التعليم في الاسلام</vt:lpstr>
      <vt:lpstr>عرض تقديمي في PowerPoint</vt:lpstr>
      <vt:lpstr>أساليب التعليم في التربية العربية الاسلامية</vt:lpstr>
      <vt:lpstr>العقاب </vt:lpstr>
      <vt:lpstr>قواعد العقاب عند المربين المسلمين </vt:lpstr>
      <vt:lpstr>طوائف المعلمين   </vt:lpstr>
      <vt:lpstr> التلاميذ</vt:lpstr>
      <vt:lpstr>أعلام الفكر التربوي العربي الاسلامي </vt:lpstr>
      <vt:lpstr>آراؤه التربوية</vt:lpstr>
      <vt:lpstr>2- ابن سينا (370-428هـ)(980-1037م)  </vt:lpstr>
      <vt:lpstr>آراؤه التربوية</vt:lpstr>
      <vt:lpstr>الغزالي (450-505هـ)(1059-1111م) </vt:lpstr>
      <vt:lpstr>آراؤه التربوية</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فاعلية برنامج تدريبي قائم على استراتيجيات التدريس البصري في تنمية مهارات التلاوة ودافع الإنجاز الدراسي لدى الطلبة / المدرسين في قسم علوم القرآن</dc:title>
  <dc:creator>ok</dc:creator>
  <cp:lastModifiedBy>ok</cp:lastModifiedBy>
  <cp:revision>115</cp:revision>
  <dcterms:created xsi:type="dcterms:W3CDTF">2022-06-18T20:18:10Z</dcterms:created>
  <dcterms:modified xsi:type="dcterms:W3CDTF">2023-11-13T17:28:59Z</dcterms:modified>
</cp:coreProperties>
</file>