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85" r:id="rId1"/>
  </p:sldMasterIdLst>
  <p:sldIdLst>
    <p:sldId id="256" r:id="rId2"/>
    <p:sldId id="257" r:id="rId3"/>
    <p:sldId id="260" r:id="rId4"/>
    <p:sldId id="261" r:id="rId5"/>
    <p:sldId id="262" r:id="rId6"/>
    <p:sldId id="263" r:id="rId7"/>
    <p:sldId id="264" r:id="rId8"/>
    <p:sldId id="265" r:id="rId9"/>
    <p:sldId id="271" r:id="rId10"/>
    <p:sldId id="272" r:id="rId11"/>
    <p:sldId id="275" r:id="rId12"/>
    <p:sldId id="269" r:id="rId1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بدون عنوان" id="{D844A056-F665-408A-8138-A630AB2CD093}">
          <p14:sldIdLst>
            <p14:sldId id="256"/>
            <p14:sldId id="257"/>
            <p14:sldId id="260"/>
            <p14:sldId id="261"/>
            <p14:sldId id="262"/>
            <p14:sldId id="263"/>
            <p14:sldId id="264"/>
            <p14:sldId id="265"/>
            <p14:sldId id="271"/>
            <p14:sldId id="272"/>
            <p14:sldId id="275"/>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نمط متوسط 3 - تميي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نمط متوسط 4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0" autoAdjust="0"/>
    <p:restoredTop sz="94454" autoAdjust="0"/>
  </p:normalViewPr>
  <p:slideViewPr>
    <p:cSldViewPr snapToGrid="0">
      <p:cViewPr varScale="1">
        <p:scale>
          <a:sx n="70" d="100"/>
          <a:sy n="70" d="100"/>
        </p:scale>
        <p:origin x="738"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29/04/1445</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938113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29/04/1445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0259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29/04/1445</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3641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29/04/1445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528604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29/04/1445</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8210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29/04/1445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359601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29/04/1445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689381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29/04/1445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2963516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29/04/1445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88058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29/04/1445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162735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988FEAE3-310C-4322-BC0F-1F18B46F24AC}" type="datetimeFigureOut">
              <a:rPr lang="ar-IQ" smtClean="0"/>
              <a:t>29/04/1445</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316492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988FEAE3-310C-4322-BC0F-1F18B46F24AC}" type="datetimeFigureOut">
              <a:rPr lang="ar-IQ" smtClean="0"/>
              <a:t>29/04/1445</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1863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988FEAE3-310C-4322-BC0F-1F18B46F24AC}" type="datetimeFigureOut">
              <a:rPr lang="ar-IQ" smtClean="0"/>
              <a:t>29/04/1445</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470048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8FEAE3-310C-4322-BC0F-1F18B46F24AC}" type="datetimeFigureOut">
              <a:rPr lang="ar-IQ" smtClean="0"/>
              <a:t>29/04/1445</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787458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29/04/1445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6421259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29/04/1445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41630658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88FEAE3-310C-4322-BC0F-1F18B46F24AC}" type="datetimeFigureOut">
              <a:rPr lang="ar-IQ" smtClean="0"/>
              <a:t>29/04/1445</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90AC08D-CD1C-4E42-91CF-3446861B57DF}" type="slidenum">
              <a:rPr lang="ar-IQ" smtClean="0"/>
              <a:t>‹#›</a:t>
            </a:fld>
            <a:endParaRPr lang="ar-IQ"/>
          </a:p>
        </p:txBody>
      </p:sp>
    </p:spTree>
    <p:extLst>
      <p:ext uri="{BB962C8B-B14F-4D97-AF65-F5344CB8AC3E}">
        <p14:creationId xmlns:p14="http://schemas.microsoft.com/office/powerpoint/2010/main" val="1392436305"/>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 id="2147483897" r:id="rId12"/>
    <p:sldLayoutId id="2147483898" r:id="rId13"/>
    <p:sldLayoutId id="2147483899" r:id="rId14"/>
    <p:sldLayoutId id="2147483900" r:id="rId15"/>
    <p:sldLayoutId id="2147483901" r:id="rId16"/>
  </p:sldLayoutIdLst>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75314" y="373375"/>
            <a:ext cx="8911687" cy="168255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lvl="0" algn="r" defTabSz="914400" eaLnBrk="0" fontAlgn="base" hangingPunct="0">
              <a:spcAft>
                <a:spcPct val="0"/>
              </a:spcAft>
            </a:pPr>
            <a:r>
              <a:rPr lang="en-US" dirty="0" smtClean="0"/>
              <a:t/>
            </a:r>
            <a:br>
              <a:rPr lang="en-US" dirty="0" smtClean="0"/>
            </a:br>
            <a:r>
              <a:rPr lang="ar-IQ" sz="22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جامعة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الموصل</a:t>
            </a:r>
            <a:r>
              <a:rPr lang="en-US" sz="2700" dirty="0" smtClean="0">
                <a:solidFill>
                  <a:schemeClr val="tx1"/>
                </a:solidFill>
              </a:rPr>
              <a:t/>
            </a:r>
            <a:br>
              <a:rPr lang="en-US" sz="2700" dirty="0" smtClean="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كلية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التربية للعلوم الإنسانية</a:t>
            </a:r>
            <a:r>
              <a:rPr lang="en-US" sz="2700" dirty="0">
                <a:solidFill>
                  <a:schemeClr val="tx1"/>
                </a:solidFill>
              </a:rPr>
              <a:t/>
            </a:r>
            <a:br>
              <a:rPr lang="en-US" sz="2700" dirty="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قسم علوم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القرآن والتربية الاسلامية</a:t>
            </a:r>
            <a:endParaRPr lang="ar-IQ" sz="2700" dirty="0">
              <a:solidFill>
                <a:schemeClr val="tx1"/>
              </a:solidFill>
            </a:endParaRPr>
          </a:p>
        </p:txBody>
      </p:sp>
      <p:sp>
        <p:nvSpPr>
          <p:cNvPr id="8" name="عنوان فرعي 2"/>
          <p:cNvSpPr txBox="1">
            <a:spLocks/>
          </p:cNvSpPr>
          <p:nvPr/>
        </p:nvSpPr>
        <p:spPr>
          <a:xfrm>
            <a:off x="2275314" y="2405418"/>
            <a:ext cx="8915399" cy="27711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t">
            <a:normAutofit/>
          </a:bodyPr>
          <a:lstStyle>
            <a:lvl1pPr marL="0" indent="0" algn="l" defTabSz="457200" rtl="1"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1"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1"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endParaRPr lang="ar-IQ"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9"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1" name="Rectangle 4"/>
          <p:cNvSpPr>
            <a:spLocks noChangeArrowheads="1"/>
          </p:cNvSpPr>
          <p:nvPr/>
        </p:nvSpPr>
        <p:spPr bwMode="auto">
          <a:xfrm>
            <a:off x="1160878" y="164236"/>
            <a:ext cx="10925908" cy="8279190"/>
          </a:xfrm>
          <a:prstGeom prst="rect">
            <a:avLst/>
          </a:prstGeom>
          <a:noFill/>
          <a:ln>
            <a:noFill/>
          </a:ln>
          <a:effectLst>
            <a:outerShdw blurRad="190500" dist="228600" dir="2700000" algn="ctr">
              <a:srgbClr val="000000">
                <a:alpha val="30000"/>
              </a:srgbClr>
            </a:outerShdw>
            <a:reflection blurRad="6350" stA="50000" endA="300" endPos="55000" dir="5400000" sy="-100000" algn="bl" rotWithShape="0"/>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    </a:t>
            </a:r>
            <a:endParaRPr lang="ar-IQ" sz="2000" b="1" dirty="0" smtClean="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ar-IQ" sz="2000" b="1" dirty="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ar-IQ" sz="2000" b="1" dirty="0" smtClean="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ar-IQ" sz="2000" b="1" dirty="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مادة </a:t>
            </a:r>
            <a:r>
              <a:rPr lang="ar-IQ" sz="2000" b="1" dirty="0" smtClean="0">
                <a:ln/>
                <a:solidFill>
                  <a:schemeClr val="accent3"/>
                </a:solidFill>
                <a:latin typeface="Arial" panose="020B0604020202020204" pitchFamily="34" charset="0"/>
              </a:rPr>
              <a:t>أسس التربية</a:t>
            </a:r>
            <a:endParaRPr lang="ar-IQ" sz="2000" b="1" dirty="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b="1" dirty="0" smtClean="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المحاضرة </a:t>
            </a:r>
            <a:r>
              <a:rPr lang="ar-IQ" sz="2000" b="1" dirty="0" smtClean="0">
                <a:ln/>
                <a:solidFill>
                  <a:schemeClr val="accent3"/>
                </a:solidFill>
                <a:latin typeface="Arial" panose="020B0604020202020204" pitchFamily="34" charset="0"/>
              </a:rPr>
              <a:t>السابعة</a:t>
            </a:r>
            <a:endParaRPr lang="ar-IQ" sz="2000" b="1" dirty="0" smtClean="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بسم الله والحمد لله والصلاة والسلام على رسول </a:t>
            </a:r>
            <a:r>
              <a:rPr lang="ar-IQ" sz="2400" b="1" dirty="0" smtClean="0">
                <a:ln/>
                <a:solidFill>
                  <a:schemeClr val="accent3"/>
                </a:solidFill>
                <a:latin typeface="Arial" panose="020B0604020202020204" pitchFamily="34" charset="0"/>
              </a:rPr>
              <a:t>الله</a:t>
            </a:r>
          </a:p>
          <a:p>
            <a:pPr marL="0" marR="0" lvl="0" indent="0" defTabSz="914400" rtl="0" eaLnBrk="0" fontAlgn="base" latinLnBrk="0" hangingPunct="0">
              <a:lnSpc>
                <a:spcPct val="100000"/>
              </a:lnSpc>
              <a:spcBef>
                <a:spcPct val="0"/>
              </a:spcBef>
              <a:spcAft>
                <a:spcPct val="0"/>
              </a:spcAft>
              <a:buClrTx/>
              <a:buSzTx/>
              <a:buFontTx/>
              <a:buNone/>
              <a:tabLst/>
            </a:pPr>
            <a:endParaRPr lang="ar-IQ" b="1" dirty="0">
              <a:ln/>
              <a:solidFill>
                <a:schemeClr val="accent3"/>
              </a:solidFill>
              <a:latin typeface="Arial" panose="020B0604020202020204" pitchFamily="34" charset="0"/>
            </a:endParaRPr>
          </a:p>
          <a:p>
            <a:pPr algn="ctr"/>
            <a:r>
              <a:rPr lang="ar-IQ"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الأساس الاجتماعي للتربية</a:t>
            </a:r>
            <a:endParaRPr lang="en-US"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endParaRPr>
          </a:p>
          <a:p>
            <a:pPr algn="ctr" rtl="0" eaLnBrk="0" fontAlgn="base" hangingPunct="0">
              <a:spcBef>
                <a:spcPct val="0"/>
              </a:spcBef>
              <a:spcAft>
                <a:spcPct val="0"/>
              </a:spcAft>
            </a:pPr>
            <a:r>
              <a:rPr lang="ar-IQ" b="1" dirty="0" smtClean="0"/>
              <a:t> </a:t>
            </a:r>
            <a:endParaRPr lang="en-US" dirty="0"/>
          </a:p>
          <a:p>
            <a:pPr algn="justLow"/>
            <a:r>
              <a:rPr lang="ar-IQ" sz="2400" b="1" dirty="0" smtClean="0"/>
              <a:t>معنى </a:t>
            </a:r>
            <a:r>
              <a:rPr lang="ar-IQ" sz="2400" b="1" dirty="0"/>
              <a:t>الأسرة ووظيفتها </a:t>
            </a:r>
            <a:endParaRPr lang="en-US" sz="2400" dirty="0"/>
          </a:p>
          <a:p>
            <a:pPr algn="justLow"/>
            <a:r>
              <a:rPr lang="ar-IQ" sz="2400" dirty="0"/>
              <a:t>   إن الاسرة هي الوحدة الوظيفية المكونة من الزوج والزوجة والأبناء المرتبطة برابطة الدم والاهداف المشتركة ، وهي تتأثر بالنظام الاجتماعي الشامل للمجتمع وتؤثر فيه عن طريق تفاعلها معه في قيامها بوظيفتها ، وتتمثل وظيفة الأسرة بما يلي:</a:t>
            </a:r>
            <a:endParaRPr lang="en-US" sz="2400" dirty="0"/>
          </a:p>
          <a:p>
            <a:pPr lvl="0" algn="justLow"/>
            <a:r>
              <a:rPr lang="ar-IQ" sz="2400" dirty="0" smtClean="0"/>
              <a:t>1- تزويد </a:t>
            </a:r>
            <a:r>
              <a:rPr lang="ar-IQ" sz="2400" dirty="0"/>
              <a:t>المجتمع بأعضائه الصغار .</a:t>
            </a:r>
            <a:endParaRPr lang="en-US" sz="2400" dirty="0"/>
          </a:p>
          <a:p>
            <a:pPr lvl="0" algn="justLow"/>
            <a:r>
              <a:rPr lang="ar-IQ" sz="2400" dirty="0" smtClean="0"/>
              <a:t>2- تهيئة </a:t>
            </a:r>
            <a:r>
              <a:rPr lang="ar-IQ" sz="2400" dirty="0"/>
              <a:t>فرص الحياة لهم ، </a:t>
            </a:r>
            <a:r>
              <a:rPr lang="ar-IQ" sz="2400" dirty="0" err="1"/>
              <a:t>وإعداهم</a:t>
            </a:r>
            <a:r>
              <a:rPr lang="ar-IQ" sz="2400" dirty="0"/>
              <a:t> للمشاركة في المجتمع.</a:t>
            </a:r>
            <a:endParaRPr lang="en-US" sz="2400" dirty="0"/>
          </a:p>
          <a:p>
            <a:pPr lvl="0" algn="justLow"/>
            <a:r>
              <a:rPr lang="ar-IQ" sz="2400" dirty="0" smtClean="0"/>
              <a:t>3- تزويدهم </a:t>
            </a:r>
            <a:r>
              <a:rPr lang="ar-IQ" sz="2400" dirty="0"/>
              <a:t>بوسائل وأساليب تكييفهم مع المجتمع .</a:t>
            </a:r>
            <a:endParaRPr lang="en-US" sz="2400" dirty="0"/>
          </a:p>
          <a:p>
            <a:pPr lvl="0" algn="justLow"/>
            <a:r>
              <a:rPr lang="ar-IQ" sz="2400" dirty="0" smtClean="0"/>
              <a:t>4- تقديم </a:t>
            </a:r>
            <a:r>
              <a:rPr lang="ar-IQ" sz="2400" dirty="0"/>
              <a:t>الدعم الاقتصادي والاجتماعي والنفسي لأفرادها.</a:t>
            </a:r>
            <a:endParaRPr lang="en-US" sz="2400" dirty="0"/>
          </a:p>
          <a:p>
            <a:pPr algn="justLow"/>
            <a:endParaRPr lang="en-US" sz="2400" dirty="0" smtClean="0"/>
          </a:p>
          <a:p>
            <a:r>
              <a:rPr kumimoji="0" lang="en-US" sz="1800" b="1" i="0" u="none" strike="noStrike" normalizeH="0" baseline="0" dirty="0" smtClean="0">
                <a:ln/>
                <a:solidFill>
                  <a:schemeClr val="accent3"/>
                </a:solidFill>
                <a:latin typeface="Arial" panose="020B0604020202020204" pitchFamily="34" charset="0"/>
              </a:rPr>
              <a:t/>
            </a:r>
            <a:br>
              <a:rPr kumimoji="0" lang="en-US" sz="1800" b="1" i="0" u="none" strike="noStrike" normalizeH="0" baseline="0" dirty="0" smtClean="0">
                <a:ln/>
                <a:solidFill>
                  <a:schemeClr val="accent3"/>
                </a:solidFill>
                <a:latin typeface="Arial" panose="020B0604020202020204" pitchFamily="34" charset="0"/>
              </a:rPr>
            </a:br>
            <a:endParaRPr kumimoji="0" lang="en-US" sz="5400" b="1" i="0" u="none" strike="noStrike" normalizeH="0" baseline="0" dirty="0" smtClean="0">
              <a:ln/>
              <a:solidFill>
                <a:schemeClr val="accent3"/>
              </a:solidFill>
              <a:latin typeface="Arial" panose="020B0604020202020204"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1600" b="1" i="0" u="none" strike="noStrike" normalizeH="0" baseline="0" dirty="0" smtClean="0">
              <a:ln/>
              <a:solidFill>
                <a:schemeClr val="accent3"/>
              </a:solidFill>
            </a:endParaRPr>
          </a:p>
        </p:txBody>
      </p:sp>
      <p:sp>
        <p:nvSpPr>
          <p:cNvPr id="5" name="شكل بيضاوي 4"/>
          <p:cNvSpPr/>
          <p:nvPr/>
        </p:nvSpPr>
        <p:spPr>
          <a:xfrm>
            <a:off x="2483893" y="489656"/>
            <a:ext cx="1801503" cy="1707633"/>
          </a:xfrm>
          <a:prstGeom prst="ellipse">
            <a:avLst/>
          </a:prstGeom>
          <a:blipFill dpi="0" rotWithShape="1">
            <a:blip r:embed="rId2" cstate="print">
              <a:extLst>
                <a:ext uri="{28A0092B-C50C-407E-A947-70E740481C1C}">
                  <a14:useLocalDpi xmlns:a14="http://schemas.microsoft.com/office/drawing/2010/main" val="0"/>
                </a:ext>
              </a:extLst>
            </a:blip>
            <a:srcRect/>
            <a:stretch>
              <a:fillRect/>
            </a:stretch>
          </a:blipFill>
          <a:ln>
            <a:noFill/>
          </a:ln>
          <a:effectLst>
            <a:glow rad="63500">
              <a:schemeClr val="accent1">
                <a:satMod val="175000"/>
                <a:alpha val="40000"/>
              </a:schemeClr>
            </a:glow>
            <a:outerShdw blurRad="184150" dist="241300" dir="11520000" sx="110000" sy="110000" algn="ctr">
              <a:srgbClr val="000000">
                <a:alpha val="18000"/>
              </a:srgbClr>
            </a:outerShdw>
          </a:effectLst>
          <a:scene3d>
            <a:camera prst="orthographicFront"/>
            <a:lightRig rig="flood" dir="t">
              <a:rot lat="0" lon="0" rev="13800000"/>
            </a:lightRig>
          </a:scene3d>
          <a:sp3d extrusionH="107950" prstMaterial="plastic">
            <a:bevelT w="82550" h="63500" prst="divot"/>
            <a:bevelB/>
          </a:sp3d>
        </p:spPr>
        <p:style>
          <a:lnRef idx="2">
            <a:schemeClr val="accent6"/>
          </a:lnRef>
          <a:fillRef idx="1">
            <a:schemeClr val="lt1"/>
          </a:fillRef>
          <a:effectRef idx="0">
            <a:schemeClr val="accent6"/>
          </a:effectRef>
          <a:fontRef idx="minor">
            <a:schemeClr val="dk1"/>
          </a:fontRef>
        </p:style>
        <p:txBody>
          <a:bodyPr rtlCol="1" anchor="ctr"/>
          <a:lstStyle/>
          <a:p>
            <a:pPr algn="ctr"/>
            <a:endParaRPr lang="ar-IQ"/>
          </a:p>
        </p:txBody>
      </p:sp>
    </p:spTree>
    <p:extLst>
      <p:ext uri="{BB962C8B-B14F-4D97-AF65-F5344CB8AC3E}">
        <p14:creationId xmlns:p14="http://schemas.microsoft.com/office/powerpoint/2010/main" val="3032056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nodePh="1">
                                  <p:stCondLst>
                                    <p:cond delay="0"/>
                                  </p:stCondLst>
                                  <p:endCondLst>
                                    <p:cond evt="begin" delay="0">
                                      <p:tn val="5"/>
                                    </p:cond>
                                  </p:endCondLst>
                                  <p:childTnLst>
                                    <p:animRot by="21600000">
                                      <p:cBhvr>
                                        <p:cTn id="6" dur="5000" fill="hold"/>
                                        <p:tgtEl>
                                          <p:spTgt spid="8">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5000" fill="hold"/>
                                        <p:tgtEl>
                                          <p:spTgt spid="2"/>
                                        </p:tgtEl>
                                        <p:attrNameLst>
                                          <p:attrName>ppt_x</p:attrName>
                                        </p:attrNameLst>
                                      </p:cBhvr>
                                      <p:tavLst>
                                        <p:tav tm="0">
                                          <p:val>
                                            <p:strVal val="#ppt_x"/>
                                          </p:val>
                                        </p:tav>
                                        <p:tav tm="100000">
                                          <p:val>
                                            <p:strVal val="#ppt_x"/>
                                          </p:val>
                                        </p:tav>
                                      </p:tavLst>
                                    </p:anim>
                                    <p:anim calcmode="lin" valueType="num">
                                      <p:cBhvr additive="base">
                                        <p:cTn id="12" dur="150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5000"/>
                            </p:stCondLst>
                            <p:childTnLst>
                              <p:par>
                                <p:cTn id="14" presetID="2" presetClass="entr" presetSubtype="4"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10000" fill="hold"/>
                                        <p:tgtEl>
                                          <p:spTgt spid="11"/>
                                        </p:tgtEl>
                                        <p:attrNameLst>
                                          <p:attrName>ppt_x</p:attrName>
                                        </p:attrNameLst>
                                      </p:cBhvr>
                                      <p:tavLst>
                                        <p:tav tm="0">
                                          <p:val>
                                            <p:strVal val="#ppt_x"/>
                                          </p:val>
                                        </p:tav>
                                        <p:tav tm="100000">
                                          <p:val>
                                            <p:strVal val="#ppt_x"/>
                                          </p:val>
                                        </p:tav>
                                      </p:tavLst>
                                    </p:anim>
                                    <p:anim calcmode="lin" valueType="num">
                                      <p:cBhvr additive="base">
                                        <p:cTn id="17" dur="10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10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11" grpId="0"/>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endParaRPr lang="en-US"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1905000"/>
            <a:ext cx="8915400" cy="4006222"/>
          </a:xfrm>
        </p:spPr>
        <p:txBody>
          <a:bodyPr>
            <a:noAutofit/>
          </a:bodyPr>
          <a:lstStyle/>
          <a:p>
            <a:pPr marL="0" indent="0" algn="just">
              <a:buNone/>
            </a:pPr>
            <a:r>
              <a:rPr lang="ar-IQ" b="1" dirty="0"/>
              <a:t>9</a:t>
            </a:r>
            <a:r>
              <a:rPr lang="ar-IQ" b="1" dirty="0" smtClean="0"/>
              <a:t>- </a:t>
            </a:r>
            <a:r>
              <a:rPr lang="ar-IQ" b="1" dirty="0"/>
              <a:t>المسرح :</a:t>
            </a:r>
            <a:endParaRPr lang="en-US" dirty="0"/>
          </a:p>
          <a:p>
            <a:pPr marL="0" indent="0" algn="just">
              <a:buNone/>
            </a:pPr>
            <a:r>
              <a:rPr lang="ar-IQ" dirty="0" smtClean="0"/>
              <a:t>   المسرح </a:t>
            </a:r>
            <a:r>
              <a:rPr lang="ar-IQ" dirty="0"/>
              <a:t>لا يقتصر دوره على الترفيه وشغل وقت الفراغ فقط ، بل يتسع دوره ليشمل نواحي </a:t>
            </a:r>
            <a:r>
              <a:rPr lang="ar-IQ" dirty="0" smtClean="0"/>
              <a:t>تهذيبه </a:t>
            </a:r>
            <a:r>
              <a:rPr lang="ar-IQ" dirty="0"/>
              <a:t>واجتماعية وقومية على جانب كبير من الأهمية ومن معالم هذا الدور ما يلي:</a:t>
            </a:r>
            <a:endParaRPr lang="en-US" dirty="0"/>
          </a:p>
          <a:p>
            <a:pPr marL="0" lvl="0" indent="0" algn="just">
              <a:buNone/>
            </a:pPr>
            <a:r>
              <a:rPr lang="ar-IQ" dirty="0" smtClean="0"/>
              <a:t>- تبصير </a:t>
            </a:r>
            <a:r>
              <a:rPr lang="ar-IQ" dirty="0"/>
              <a:t>الناس بمشكلات مجتمعهم ومواضع المعاناة فيه وإبراز ذلك في صور حية  ملموسة ووضع الحلول المناسبة.</a:t>
            </a:r>
            <a:endParaRPr lang="en-US" dirty="0"/>
          </a:p>
          <a:p>
            <a:pPr marL="0" lvl="0" indent="0" algn="just">
              <a:buNone/>
            </a:pPr>
            <a:r>
              <a:rPr lang="ar-IQ" dirty="0" smtClean="0"/>
              <a:t>- غرس </a:t>
            </a:r>
            <a:r>
              <a:rPr lang="ar-IQ" dirty="0"/>
              <a:t>المثل العليا للاتجاهات الديمقراطية وتنميتها مثل البعد عن التفكير الاتكالي والاخذ بالتفكير العلمي كأساس المشكلات وحلها وتقدير الفرد وإعزاز انسانيته واحترام تفكيره الخلاق.</a:t>
            </a:r>
            <a:endParaRPr lang="en-US" dirty="0"/>
          </a:p>
          <a:p>
            <a:pPr marL="0" lvl="0" indent="0" algn="just">
              <a:buNone/>
            </a:pPr>
            <a:r>
              <a:rPr lang="ar-IQ" dirty="0" smtClean="0"/>
              <a:t>- تقديم </a:t>
            </a:r>
            <a:r>
              <a:rPr lang="ar-IQ" dirty="0"/>
              <a:t>كل هذه الأنشطة من خلال مواقف تربوية صحيحة تتجسد فيها القيم السليمة والسلوك القويم.</a:t>
            </a:r>
            <a:endParaRPr lang="en-US" dirty="0"/>
          </a:p>
          <a:p>
            <a:pPr marL="0" indent="0" algn="just">
              <a:buNone/>
            </a:pPr>
            <a:r>
              <a:rPr lang="ar-IQ" b="1" dirty="0" smtClean="0"/>
              <a:t>10-المعارض </a:t>
            </a:r>
            <a:r>
              <a:rPr lang="ar-IQ" b="1" dirty="0"/>
              <a:t>والمتاحف</a:t>
            </a:r>
            <a:r>
              <a:rPr lang="ar-IQ" dirty="0"/>
              <a:t>:</a:t>
            </a:r>
            <a:endParaRPr lang="en-US" dirty="0"/>
          </a:p>
          <a:p>
            <a:pPr marL="0" indent="0" algn="just">
              <a:buNone/>
            </a:pPr>
            <a:r>
              <a:rPr lang="ar-IQ" dirty="0" smtClean="0"/>
              <a:t>   إن </a:t>
            </a:r>
            <a:r>
              <a:rPr lang="ar-IQ" dirty="0"/>
              <a:t>للمعارض والمتاحف وظيفة تربوية واجتماعية فهي تساعد على انتشار الوعي الفني والارتقاء بمستوى التذوق الجمالي لدى الافراد مما تنعكس اثاره على حياتهم الخاصة والعامة كذلك تقوم المتاحف </a:t>
            </a:r>
            <a:r>
              <a:rPr lang="ar-IQ" dirty="0" smtClean="0"/>
              <a:t>بإثراء </a:t>
            </a:r>
            <a:r>
              <a:rPr lang="ar-IQ" dirty="0"/>
              <a:t>الفكر التاريخي والاجتماعي والعلمي فهي تقدم </a:t>
            </a:r>
            <a:r>
              <a:rPr lang="ar-IQ" dirty="0" smtClean="0"/>
              <a:t>للأفراد </a:t>
            </a:r>
            <a:r>
              <a:rPr lang="ar-IQ" dirty="0"/>
              <a:t>نماذج من الأعمال التي تعكس الحضارات القديمة والحديثة وتوقفهم على مجريات الامور لتطوير العلوم الطبيعية والزراعية والصناعية </a:t>
            </a:r>
            <a:r>
              <a:rPr lang="ar-IQ" dirty="0" smtClean="0"/>
              <a:t>والتكنولوجية .</a:t>
            </a:r>
            <a:endParaRPr lang="en-US" dirty="0"/>
          </a:p>
        </p:txBody>
      </p:sp>
    </p:spTree>
    <p:extLst>
      <p:ext uri="{BB962C8B-B14F-4D97-AF65-F5344CB8AC3E}">
        <p14:creationId xmlns:p14="http://schemas.microsoft.com/office/powerpoint/2010/main" val="2779397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الخاتمة</a:t>
            </a:r>
          </a:p>
        </p:txBody>
      </p:sp>
      <p:sp>
        <p:nvSpPr>
          <p:cNvPr id="3" name="عنصر نائب للمحتوى 2"/>
          <p:cNvSpPr>
            <a:spLocks noGrp="1"/>
          </p:cNvSpPr>
          <p:nvPr>
            <p:ph idx="1"/>
          </p:nvPr>
        </p:nvSpPr>
        <p:spPr/>
        <p:txBody>
          <a:bodyPr>
            <a:normAutofit/>
          </a:bodyPr>
          <a:lstStyle/>
          <a:p>
            <a:pPr marL="0" indent="0" algn="justLow">
              <a:buNone/>
            </a:pPr>
            <a:r>
              <a:rPr lang="ar-IQ" sz="2400" dirty="0" smtClean="0"/>
              <a:t>   </a:t>
            </a:r>
            <a:r>
              <a:rPr lang="ar-IQ" sz="2800" dirty="0" smtClean="0"/>
              <a:t>إن </a:t>
            </a:r>
            <a:r>
              <a:rPr lang="ar-IQ" sz="2800" dirty="0"/>
              <a:t>هذه الاوضاع أو الابعاد الاقتصادية والاجتماعية والثقافية والدينية وغيرها التي يعكسها الاطار العام للعلاقات الأسرية ، تلقي بظلالها  على الحياة الاسرية فتخلق جوا اجتماعيا ونفسيا يؤثر بشدة في تربية الطفل وتكوين شخصية وهكذا تشكل الاسرة كجماعة أولى ينتمي اليها الطفل الملامح الأساسية لنمط شخصيته ونمط ترابطه مع الاخرين ونمط تكوين العلاقات والاتجاهات التي تتسم بالمرونة والايجابية أو الجمود والسلبية. </a:t>
            </a:r>
            <a:endParaRPr lang="ar-IQ" sz="2400" dirty="0"/>
          </a:p>
        </p:txBody>
      </p:sp>
    </p:spTree>
    <p:extLst>
      <p:ext uri="{BB962C8B-B14F-4D97-AF65-F5344CB8AC3E}">
        <p14:creationId xmlns:p14="http://schemas.microsoft.com/office/powerpoint/2010/main" val="2146898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1992" y="2356476"/>
            <a:ext cx="6151727" cy="335916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678064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0"/>
                                        <p:tgtEl>
                                          <p:spTgt spid="4"/>
                                        </p:tgtEl>
                                      </p:cBhvr>
                                    </p:animEffect>
                                    <p:anim calcmode="lin" valueType="num">
                                      <p:cBhvr>
                                        <p:cTn id="8" dur="5000" fill="hold"/>
                                        <p:tgtEl>
                                          <p:spTgt spid="4"/>
                                        </p:tgtEl>
                                        <p:attrNameLst>
                                          <p:attrName>ppt_x</p:attrName>
                                        </p:attrNameLst>
                                      </p:cBhvr>
                                      <p:tavLst>
                                        <p:tav tm="0">
                                          <p:val>
                                            <p:strVal val="#ppt_x"/>
                                          </p:val>
                                        </p:tav>
                                        <p:tav tm="100000">
                                          <p:val>
                                            <p:strVal val="#ppt_x"/>
                                          </p:val>
                                        </p:tav>
                                      </p:tavLst>
                                    </p:anim>
                                    <p:anim calcmode="lin" valueType="num">
                                      <p:cBhvr>
                                        <p:cTn id="9" dur="5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42449" y="624110"/>
            <a:ext cx="9662164" cy="1031818"/>
          </a:xfrm>
        </p:spPr>
        <p:txBody>
          <a:bodyPr>
            <a:normAutofit fontScale="90000"/>
          </a:bodyPr>
          <a:lstStyle/>
          <a:p>
            <a:pPr algn="ctr"/>
            <a:r>
              <a:rPr lang="ar-IQ" sz="31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دور الأسرة في العملية التربوية</a:t>
            </a:r>
            <a:r>
              <a:rPr lang="en-US" sz="2800" dirty="0"/>
              <a:t/>
            </a:r>
            <a:br>
              <a:rPr lang="en-US" sz="2800" dirty="0"/>
            </a:br>
            <a:r>
              <a:rPr lang="en-US" dirty="0"/>
              <a:t/>
            </a:r>
            <a:br>
              <a:rPr lang="en-US" dirty="0"/>
            </a:br>
            <a:r>
              <a:rPr lang="ar-IQ" sz="4000" b="1" i="1" dirty="0" smtClean="0"/>
              <a:t/>
            </a:r>
            <a:br>
              <a:rPr lang="ar-IQ" sz="4000" b="1" i="1" dirty="0" smtClean="0"/>
            </a:br>
            <a:r>
              <a:rPr lang="en-US" sz="2000" dirty="0" smtClean="0"/>
              <a:t/>
            </a:r>
            <a:br>
              <a:rPr lang="en-US" sz="2000" dirty="0" smtClean="0"/>
            </a:br>
            <a:endParaRPr lang="ar-IQ" sz="2000" dirty="0"/>
          </a:p>
        </p:txBody>
      </p:sp>
      <p:sp>
        <p:nvSpPr>
          <p:cNvPr id="3" name="عنصر نائب للمحتوى 2"/>
          <p:cNvSpPr>
            <a:spLocks noGrp="1"/>
          </p:cNvSpPr>
          <p:nvPr>
            <p:ph idx="1"/>
          </p:nvPr>
        </p:nvSpPr>
        <p:spPr>
          <a:xfrm>
            <a:off x="2333767" y="1655928"/>
            <a:ext cx="9170845" cy="4840405"/>
          </a:xfrm>
          <a:ln>
            <a:noFill/>
          </a:ln>
          <a:effectLst>
            <a:outerShdw blurRad="149987" dist="250190" dir="8460000" algn="ctr">
              <a:srgbClr val="000000">
                <a:alpha val="28000"/>
              </a:srgbClr>
            </a:outerShdw>
          </a:effectLst>
        </p:spPr>
        <p:txBody>
          <a:bodyPr>
            <a:normAutofit fontScale="25000" lnSpcReduction="20000"/>
          </a:bodyPr>
          <a:lstStyle/>
          <a:p>
            <a:pPr marL="0" indent="0" algn="justLow">
              <a:buNone/>
            </a:pPr>
            <a:r>
              <a:rPr lang="ar-IQ" sz="7200" dirty="0"/>
              <a:t>إن الاسرة هي الوعاء التربوي الذي تتشكل داخله شخصية الطفل فرديا واجتماعيا وهي بهذا تمارس عمليات تربوية هادفة لحقيق نمو الفرد والمجتمع ، ويكون ذلك على النحو الآتي:</a:t>
            </a:r>
            <a:endParaRPr lang="en-US" sz="7200" dirty="0"/>
          </a:p>
          <a:p>
            <a:pPr marL="0" lvl="0" indent="0" algn="justLow">
              <a:buNone/>
            </a:pPr>
            <a:r>
              <a:rPr lang="ar-IQ" sz="7200" b="1" dirty="0" smtClean="0"/>
              <a:t>1- الأسرة </a:t>
            </a:r>
            <a:r>
              <a:rPr lang="ar-IQ" sz="7200" b="1" dirty="0"/>
              <a:t>هي الجماعة الأولى للفرد </a:t>
            </a:r>
            <a:endParaRPr lang="en-US" sz="7200" dirty="0"/>
          </a:p>
          <a:p>
            <a:pPr marL="0" lvl="0" indent="0" algn="justLow">
              <a:buNone/>
            </a:pPr>
            <a:r>
              <a:rPr lang="ar-IQ" sz="7200" dirty="0"/>
              <a:t>فهي أول جماعة يعيش فيها الطفل ويشعر بالانتماء إليها وبذلك ينتسب بأول عضوية له في جماعة ، فيتعلم فيها كيف يتعامل مع الاخرين في سعيه </a:t>
            </a:r>
            <a:r>
              <a:rPr lang="ar-IQ" sz="7200" dirty="0" smtClean="0"/>
              <a:t>لإشباع </a:t>
            </a:r>
            <a:r>
              <a:rPr lang="ar-IQ" sz="7200" dirty="0"/>
              <a:t>حاجاته ، وتحقيق مصالحه من خلال تفاعله مع أعضائها </a:t>
            </a:r>
            <a:r>
              <a:rPr lang="ar-IQ" sz="7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ar-IQ" sz="7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r>
              <a:rPr lang="ar-IQ" sz="72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2- </a:t>
            </a:r>
            <a:r>
              <a:rPr lang="ar-IQ" sz="7200" b="1" dirty="0" smtClean="0"/>
              <a:t>التنشئة </a:t>
            </a:r>
            <a:r>
              <a:rPr lang="ar-IQ" sz="7200" b="1" dirty="0"/>
              <a:t>الاجتماعية المبكرة:</a:t>
            </a:r>
            <a:endParaRPr lang="en-US" sz="7200" dirty="0"/>
          </a:p>
          <a:p>
            <a:pPr marL="0" indent="0" algn="justLow">
              <a:buNone/>
            </a:pPr>
            <a:r>
              <a:rPr lang="ar-IQ" sz="7200" dirty="0" smtClean="0"/>
              <a:t>إن </a:t>
            </a:r>
            <a:r>
              <a:rPr lang="ar-IQ" sz="7200" dirty="0"/>
              <a:t>التنشئة الاجتماعية المبكرة للطفل تكون داخل اسرته ، فعن طريقها يكتسب اللغة والعادات والاتجاهات والتوقعات وطريقة الحكم على الصحيح والخاطئ وتنسيق حركاته وأساليب اشباع حاجاته الأساسية ، وبذلك تتشكل أنماط سلوكه وتطور شخصيته </a:t>
            </a:r>
            <a:r>
              <a:rPr lang="ar-IQ" sz="7200" dirty="0" smtClean="0"/>
              <a:t>المتمركزة </a:t>
            </a:r>
            <a:r>
              <a:rPr lang="ar-IQ" sz="7200" dirty="0"/>
              <a:t>حول ذاته الى شخصية اجتماعية ، فمن خلال رغبته في الاتصال لإشباع حاجاته الجسمية والنفسية والعقلية يتفاعل الطفل مع أعضاء جماعته الاولى.</a:t>
            </a:r>
            <a:endParaRPr lang="en-US" sz="7200" dirty="0"/>
          </a:p>
          <a:p>
            <a:pPr marL="0" lvl="0" indent="0" algn="justLow">
              <a:buNone/>
            </a:pPr>
            <a:r>
              <a:rPr lang="ar-IQ" sz="7200" b="1" dirty="0" smtClean="0"/>
              <a:t>3- اطار </a:t>
            </a:r>
            <a:r>
              <a:rPr lang="ar-IQ" sz="7200" b="1" dirty="0"/>
              <a:t>العلاقات الاسرية</a:t>
            </a:r>
            <a:endParaRPr lang="en-US" sz="7200" dirty="0"/>
          </a:p>
          <a:p>
            <a:pPr marL="0" indent="0" algn="justLow">
              <a:buNone/>
            </a:pPr>
            <a:r>
              <a:rPr lang="ar-IQ" sz="7200" dirty="0" smtClean="0"/>
              <a:t>إن </a:t>
            </a:r>
            <a:r>
              <a:rPr lang="ar-IQ" sz="7200" dirty="0"/>
              <a:t>اطار العلاقات الأسرية الاجتماعية القائمة بين أفراد الجماعة  له الأثر الأكبر في تحديد طبيعة التفاعل ومداه ونتائجه مما يؤثر بدوره في تنشئة الفرد وتشكيل شخصيته يتشكل إطار العلاقات الاجتماعية على أساس التركيب والتنظيم الاجتماعي للأسرة وأعمار افرادها ومراكزهم وأدوارهم.</a:t>
            </a:r>
            <a:endParaRPr lang="en-US" sz="7200" dirty="0"/>
          </a:p>
          <a:p>
            <a:pPr marL="0" indent="0">
              <a:buNone/>
            </a:pPr>
            <a:endPar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marL="0" indent="0">
              <a:buNone/>
            </a:pPr>
            <a: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749028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inVertical)">
                                      <p:cBhvr>
                                        <p:cTn id="37" dur="5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barn(inVertical)">
                                      <p:cBhvr>
                                        <p:cTn id="42"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11290" y="624110"/>
            <a:ext cx="8911687" cy="904439"/>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a:bodyPr>
          <a:lstStyle/>
          <a:p>
            <a:pPr algn="ct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دور الطفل في الأسرة</a:t>
            </a:r>
            <a:endParaRPr lang="en-US"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1975062" y="1692323"/>
            <a:ext cx="8915400" cy="438267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dirty="0" smtClean="0"/>
              <a:t>   ويتحدد </a:t>
            </a:r>
            <a:r>
              <a:rPr lang="ar-IQ" dirty="0"/>
              <a:t>وضع الطفل ودوره ، ويتحدد ملامح شخصيته الاجتماعية من خلال العلاقات الأسرية ، فهو يحاول تدعيم عضويته وتأكيد فعاليتها من خلال قدرته على التلاؤم والتكيف مع حياة جماعته على أساس مبدأ تحقيق اللذة وتجنب الألم من خلال المزايا الكثيرة الموروثة في الحياة الاسرية ، كذلك فهي تحد من </a:t>
            </a:r>
            <a:r>
              <a:rPr lang="ar-IQ" dirty="0" err="1"/>
              <a:t>أنانيته</a:t>
            </a:r>
            <a:r>
              <a:rPr lang="ar-IQ" dirty="0"/>
              <a:t> من خلال الضغط عليه ليتنازل عن بعض مطالبه والطفل بين هذا وذاك </a:t>
            </a:r>
            <a:r>
              <a:rPr lang="ar-IQ" dirty="0" err="1"/>
              <a:t>تتجاذبه</a:t>
            </a:r>
            <a:r>
              <a:rPr lang="ar-IQ" dirty="0"/>
              <a:t> أنواع العلاقات وتؤثر فيه إما إيجابيا أو سلبيا ومن تلك العلاقات :</a:t>
            </a:r>
            <a:endParaRPr lang="en-US" dirty="0"/>
          </a:p>
          <a:p>
            <a:pPr marL="0" indent="0" algn="just">
              <a:buNone/>
            </a:pPr>
            <a:r>
              <a:rPr lang="ar-IQ" b="1" dirty="0"/>
              <a:t>أ-</a:t>
            </a:r>
            <a:r>
              <a:rPr lang="ar-IQ" dirty="0"/>
              <a:t> علاقة الطفل بالأم والأب ، قد تكون علاقة أساسها المحبة والتفاهم </a:t>
            </a:r>
            <a:r>
              <a:rPr lang="ar-IQ" dirty="0" err="1"/>
              <a:t>فيتاثر</a:t>
            </a:r>
            <a:r>
              <a:rPr lang="ar-IQ" dirty="0"/>
              <a:t> الطفل </a:t>
            </a:r>
            <a:r>
              <a:rPr lang="ar-IQ" dirty="0" err="1"/>
              <a:t>تاثيرا</a:t>
            </a:r>
            <a:r>
              <a:rPr lang="ar-IQ" dirty="0"/>
              <a:t> ايجابيا يحدث له السرور والاستقرار النفسي ، ويرتع بسببه في عالم رحب تسوده  المحبة والسعادة النفسية ، وقد تكون أساسها النفور وسوء التفاهم </a:t>
            </a:r>
            <a:r>
              <a:rPr lang="ar-IQ" dirty="0" err="1"/>
              <a:t>فيتاثر</a:t>
            </a:r>
            <a:r>
              <a:rPr lang="ar-IQ" dirty="0"/>
              <a:t> بها الطفل </a:t>
            </a:r>
            <a:r>
              <a:rPr lang="ar-IQ" dirty="0" err="1"/>
              <a:t>تاثيرا</a:t>
            </a:r>
            <a:r>
              <a:rPr lang="ar-IQ" dirty="0"/>
              <a:t>  سيئا ينعكس في ضيقه وقلقه النفسي وحركاته الصبية وميوله العدائية.</a:t>
            </a:r>
            <a:endParaRPr lang="en-US" dirty="0"/>
          </a:p>
          <a:p>
            <a:pPr marL="0" indent="0" algn="just">
              <a:buNone/>
            </a:pPr>
            <a:r>
              <a:rPr lang="ar-IQ" b="1" dirty="0"/>
              <a:t>ب-</a:t>
            </a:r>
            <a:r>
              <a:rPr lang="ar-IQ" dirty="0"/>
              <a:t> علاقة الطفل مع إخوته ، تؤثر العلاقة القائمة بين إخوته عليه </a:t>
            </a:r>
            <a:r>
              <a:rPr lang="ar-IQ" dirty="0" err="1"/>
              <a:t>تاثيرا</a:t>
            </a:r>
            <a:r>
              <a:rPr lang="ar-IQ" dirty="0"/>
              <a:t> مباشرا فقد يكونون متعاطفين متعاونين مع بعضهم البعض </a:t>
            </a:r>
            <a:r>
              <a:rPr lang="ar-IQ" dirty="0" err="1"/>
              <a:t>ويكونو</a:t>
            </a:r>
            <a:r>
              <a:rPr lang="ar-IQ" dirty="0"/>
              <a:t> كذلك بالنسبة إليه فيحيطونه بالمحبة والرعاية وعندئذ يسعد الطفل في حياته فيكتسب المعنى الصحيح </a:t>
            </a:r>
            <a:r>
              <a:rPr lang="ar-IQ" dirty="0" err="1"/>
              <a:t>لاخوته</a:t>
            </a:r>
            <a:r>
              <a:rPr lang="ar-IQ" dirty="0"/>
              <a:t> ، وقد تكون علاقة أساسها الغيرة والخصام بسبب التباين في الجنس أو السن </a:t>
            </a:r>
            <a:r>
              <a:rPr lang="ar-IQ" dirty="0" err="1"/>
              <a:t>أوبسبب</a:t>
            </a:r>
            <a:r>
              <a:rPr lang="ar-IQ" dirty="0"/>
              <a:t> تشرب روح العداء والنفور بين الأم والأب فينعكس ذلك كله على الطفل تضطرب حياته العاطفية والنفسية والصحية.</a:t>
            </a:r>
            <a:endParaRPr lang="en-US" dirty="0"/>
          </a:p>
        </p:txBody>
      </p:sp>
    </p:spTree>
    <p:extLst>
      <p:ext uri="{BB962C8B-B14F-4D97-AF65-F5344CB8AC3E}">
        <p14:creationId xmlns:p14="http://schemas.microsoft.com/office/powerpoint/2010/main" val="2778715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5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5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5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070597" y="460337"/>
            <a:ext cx="8911687" cy="84984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algn="ct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أثر اختلاف أنماط العلاقات </a:t>
            </a:r>
            <a:r>
              <a:rPr lang="en-US" sz="2000" dirty="0"/>
              <a:t/>
            </a:r>
            <a:br>
              <a:rPr lang="en-US" sz="2000" dirty="0"/>
            </a:br>
            <a:endParaRPr lang="en-US" sz="2000" dirty="0"/>
          </a:p>
        </p:txBody>
      </p:sp>
      <p:sp>
        <p:nvSpPr>
          <p:cNvPr id="3" name="عنصر نائب للمحتوى 2"/>
          <p:cNvSpPr>
            <a:spLocks noGrp="1"/>
          </p:cNvSpPr>
          <p:nvPr>
            <p:ph idx="1"/>
          </p:nvPr>
        </p:nvSpPr>
        <p:spPr>
          <a:xfrm>
            <a:off x="2647666" y="1187354"/>
            <a:ext cx="8856946" cy="4669275"/>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sz="2000" dirty="0"/>
              <a:t>إن اختلاف العلاقات بسبب السن والجنس والمركز والدور الاجتماعي لأفراد الاسرة ينعكس في أساليب الاتصال بينهم وفي المقومات ، فهناك الاحترام القائم على أساس السن ، إذ أن كبر السن رمزا للدراية والخبرة والحكمة لذلك نجد أن الجد أو العم الطاعن بالسن يكون مصدرا للفتوى وملجأ لفض النزاع الذي يستحكم بين أفراد الاسرة أو بين الاسرة وغيرها من الاسر، وهناك الاحترام بصفة عامة للذكور من أفراد الاسرة أكثر منه للإناث من أفرادها ، وهناك الاحترام القائم على أساس المركز الاجتماعي كالأب الذي تتمثل فيه السلطة والنفوذ بأبعاده الاقتصادية والاجتماعية والثقافية وهناك التعاطف بين الأم وأبنائها وبناتها الذي قد تختلف درجته باختلاف السن والجنس لديهم ، وأخيرا هناك العلاقة بين الأسرة كجماعة والأسر المجاور لها تلك العلاقة تؤثر في تنشئة الطفل وتربيته.</a:t>
            </a:r>
            <a:endParaRPr lang="en-US" sz="2000" dirty="0"/>
          </a:p>
          <a:p>
            <a:pPr marL="0" indent="0">
              <a:buNone/>
            </a:pPr>
            <a:endParaRPr lang="en-US" sz="2000" dirty="0"/>
          </a:p>
        </p:txBody>
      </p:sp>
    </p:spTree>
    <p:extLst>
      <p:ext uri="{BB962C8B-B14F-4D97-AF65-F5344CB8AC3E}">
        <p14:creationId xmlns:p14="http://schemas.microsoft.com/office/powerpoint/2010/main" val="4128099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961415" y="583166"/>
            <a:ext cx="8911687" cy="75431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ar-IQ"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العوامل المؤثرة في تربية وتنشئة الاطفال </a:t>
            </a:r>
            <a:endParaRPr lang="en-US"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1214651"/>
            <a:ext cx="8915400" cy="506331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lgn="just">
              <a:buNone/>
            </a:pPr>
            <a:r>
              <a:rPr lang="ar-IQ" sz="2000" dirty="0"/>
              <a:t>يؤثر النظام الثقافي الشامل للأسرة بأوضاعه الاقتصادية والاجتماعية والثقافية والدينية على تربية الطفل . فالأوضاع الداخلية تتمثل في الآتي </a:t>
            </a:r>
            <a:r>
              <a:rPr lang="ar-IQ" sz="2000" dirty="0" smtClean="0"/>
              <a:t>:</a:t>
            </a:r>
          </a:p>
          <a:p>
            <a:pPr marL="0" lvl="0" indent="0" algn="just">
              <a:buNone/>
            </a:pPr>
            <a:r>
              <a:rPr lang="ar-IQ" sz="2000" b="1" dirty="0" smtClean="0"/>
              <a:t>1- الوضع </a:t>
            </a:r>
            <a:r>
              <a:rPr lang="ar-IQ" sz="2000" b="1" dirty="0"/>
              <a:t>الاقتصادي :</a:t>
            </a:r>
            <a:endParaRPr lang="en-US" sz="2000" dirty="0"/>
          </a:p>
          <a:p>
            <a:pPr marL="0" indent="0" algn="just">
              <a:buNone/>
            </a:pPr>
            <a:r>
              <a:rPr lang="ar-IQ" sz="2000" dirty="0" smtClean="0"/>
              <a:t>إن </a:t>
            </a:r>
            <a:r>
              <a:rPr lang="ar-IQ" sz="2000" dirty="0"/>
              <a:t>الوضع الاقتصادي للأسرة يؤثر </a:t>
            </a:r>
            <a:r>
              <a:rPr lang="ar-IQ" sz="2000" dirty="0"/>
              <a:t>ف</a:t>
            </a:r>
            <a:r>
              <a:rPr lang="ar-IQ" sz="2000" dirty="0" smtClean="0"/>
              <a:t>ي </a:t>
            </a:r>
            <a:r>
              <a:rPr lang="ar-IQ" sz="2000" dirty="0"/>
              <a:t>تنشئة الاطفال وتربيتهم ، فالحياة السهلة والرغيدة تفي بالحاجات اللازمة لهم من مأكل وملبس واستمتاع بمتع الحياة المختلفة ، ومنها المتعة العلمية والتكنولوجية </a:t>
            </a:r>
            <a:r>
              <a:rPr lang="ar-IQ" sz="2000" dirty="0" smtClean="0"/>
              <a:t>،، </a:t>
            </a:r>
            <a:r>
              <a:rPr lang="ar-IQ" sz="2000" dirty="0"/>
              <a:t>بينما تتسبب الحياة القاسية الناتجة عن الفقر وشظف العيش في وجود الاحساس بالحرمان وما يترتب عليه من أنواع الحقد والكراهية والعزلة الاجتماعية.</a:t>
            </a:r>
            <a:endParaRPr lang="en-US" sz="2000" dirty="0"/>
          </a:p>
          <a:p>
            <a:pPr marL="0" lvl="0" indent="0" algn="just">
              <a:buNone/>
            </a:pPr>
            <a:r>
              <a:rPr lang="ar-IQ" sz="2000" b="1" dirty="0" smtClean="0"/>
              <a:t>2- الوضع </a:t>
            </a:r>
            <a:r>
              <a:rPr lang="ar-IQ" sz="2000" b="1" dirty="0"/>
              <a:t>الثقافي :</a:t>
            </a:r>
            <a:endParaRPr lang="en-US" sz="2000" dirty="0"/>
          </a:p>
          <a:p>
            <a:pPr marL="0" indent="0" algn="just">
              <a:buNone/>
            </a:pPr>
            <a:r>
              <a:rPr lang="ar-IQ" sz="2000" dirty="0" smtClean="0"/>
              <a:t>كذلك </a:t>
            </a:r>
            <a:r>
              <a:rPr lang="ar-IQ" sz="2000" dirty="0"/>
              <a:t>يؤثر الوضع الثقافي والتعليمي للسرة في </a:t>
            </a:r>
            <a:r>
              <a:rPr lang="ar-IQ" sz="2000" dirty="0" err="1"/>
              <a:t>تنشئىة</a:t>
            </a:r>
            <a:r>
              <a:rPr lang="ar-IQ" sz="2000" dirty="0"/>
              <a:t> الطفل وتربيتهم فمستوى التفكير وطرقه الشائعة بين الأسرة والميل للقراءة والاطلاع سواء كان في الكتب أو الصحف  ولاستماع  الى الاذاعة وتذوق برامجها والجلوس حول التلفزيون ومشاهدة برامجه والتعليق عليها وغير ذلك من ممارسة الأنشطة الثقافية </a:t>
            </a:r>
            <a:r>
              <a:rPr lang="ar-IQ" sz="2000" dirty="0" smtClean="0"/>
              <a:t>.</a:t>
            </a:r>
            <a:endParaRPr lang="en-US" sz="2000" dirty="0"/>
          </a:p>
        </p:txBody>
      </p:sp>
    </p:spTree>
    <p:extLst>
      <p:ext uri="{BB962C8B-B14F-4D97-AF65-F5344CB8AC3E}">
        <p14:creationId xmlns:p14="http://schemas.microsoft.com/office/powerpoint/2010/main" val="3984977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0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0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0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0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10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en-US" sz="3200" dirty="0"/>
              <a:t/>
            </a:r>
            <a:br>
              <a:rPr lang="en-US" sz="3200" dirty="0"/>
            </a:br>
            <a:endPar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493678" y="1905000"/>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lvl="0" indent="0" algn="just">
              <a:buNone/>
            </a:pPr>
            <a:r>
              <a:rPr lang="ar-IQ" b="1" dirty="0" smtClean="0"/>
              <a:t>3- الوضع </a:t>
            </a:r>
            <a:r>
              <a:rPr lang="ar-IQ" b="1" dirty="0"/>
              <a:t>الاجتماعي :</a:t>
            </a:r>
            <a:endParaRPr lang="en-US" dirty="0"/>
          </a:p>
          <a:p>
            <a:pPr marL="0" indent="0" algn="just">
              <a:buNone/>
            </a:pPr>
            <a:r>
              <a:rPr lang="ar-IQ" dirty="0" smtClean="0"/>
              <a:t>يؤثر </a:t>
            </a:r>
            <a:r>
              <a:rPr lang="ar-IQ" dirty="0"/>
              <a:t>الوضع الاجتماعي في تنشئة الطفل وتكوين شخصيته ، إن التركيب الاجتماعي للأسرة  تبعا </a:t>
            </a:r>
            <a:r>
              <a:rPr lang="ar-IQ" dirty="0" err="1"/>
              <a:t>لاعمارهم</a:t>
            </a:r>
            <a:r>
              <a:rPr lang="ar-IQ" dirty="0"/>
              <a:t> ومراكزهم وأدوارهم يحدد بالتالي وضع الطفل ودوره في هذا التركيب فهنالك  الطفل الاول (البكر) والطفل الأخير(اخر العنقود) وهناك الطفل الوحيد من هؤلاء والطفل غير الوحيد وهناك الوليد الذكر والوليد الأنثى ، وهو كواحد من </a:t>
            </a:r>
            <a:r>
              <a:rPr lang="ar-IQ" dirty="0" err="1"/>
              <a:t>هولاء</a:t>
            </a:r>
            <a:r>
              <a:rPr lang="ar-IQ" dirty="0"/>
              <a:t> يحدد علاقته مع أفراد جماعته في ضوء نظرتهم نحوه إليه واتجاهاتهم وتوقعاتهم منه وامالهم عليه </a:t>
            </a:r>
            <a:r>
              <a:rPr lang="ar-IQ" dirty="0" smtClean="0"/>
              <a:t>.</a:t>
            </a:r>
          </a:p>
          <a:p>
            <a:pPr marL="0" lvl="0" indent="0" algn="just">
              <a:buNone/>
            </a:pPr>
            <a:r>
              <a:rPr lang="ar-IQ" b="1" dirty="0" smtClean="0"/>
              <a:t>4- الوضع الديني :</a:t>
            </a:r>
            <a:endParaRPr lang="en-US" dirty="0" smtClean="0"/>
          </a:p>
          <a:p>
            <a:pPr marL="0" indent="0" algn="just">
              <a:buNone/>
            </a:pPr>
            <a:r>
              <a:rPr lang="ar-IQ" dirty="0" smtClean="0"/>
              <a:t>للوضع </a:t>
            </a:r>
            <a:r>
              <a:rPr lang="ar-IQ" dirty="0"/>
              <a:t>الديني أثر في تنشئة الطفل وتربيته ، فالعلاقة بين أفراد الاسرة القوة الالهية تنعكس في درجة الايمان العقائدي والقيم بالعبادات والتمسك بالشعائر والتحلي بالخلق الحسن في القول والعمل والاخذ بالقيم الانسانية الفاضلة التي تدعو لحب الخير وكره الشر وغرس الاتجاه التعاوني بين الناس والحرص على مصالحهم والكف عن ايذائهم ، إن ذلك كله يدركه الطفل  ويحسه من خلال تفاعله في جماعته المتدينة فينمو على نحو يمارس فيه العمل المنتج ويحكم ضميره الذي تربى في إطار ديني وخلقي سليم في جميع مواقف الحياة </a:t>
            </a:r>
            <a:r>
              <a:rPr lang="ar-IQ" dirty="0" smtClean="0"/>
              <a:t>المختلفة . </a:t>
            </a:r>
            <a:endParaRPr lang="en-US" dirty="0"/>
          </a:p>
        </p:txBody>
      </p:sp>
    </p:spTree>
    <p:extLst>
      <p:ext uri="{BB962C8B-B14F-4D97-AF65-F5344CB8AC3E}">
        <p14:creationId xmlns:p14="http://schemas.microsoft.com/office/powerpoint/2010/main" val="1043572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7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7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7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7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241972"/>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en-US" sz="4000" dirty="0"/>
              <a:t/>
            </a:r>
            <a:br>
              <a:rPr lang="en-US" sz="4000" dirty="0"/>
            </a:br>
            <a:endParaRPr lang="ar-IQ" sz="27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92925" y="1897039"/>
            <a:ext cx="8516353" cy="402608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25000" lnSpcReduction="20000"/>
          </a:bodyPr>
          <a:lstStyle/>
          <a:p>
            <a:pPr marL="0" indent="0" algn="just">
              <a:buNone/>
            </a:pPr>
            <a:r>
              <a:rPr lang="ar-IQ" sz="8000" b="1" dirty="0" smtClean="0"/>
              <a:t>العوامل الخارجية المؤثرة في تنشئة الطفل :</a:t>
            </a:r>
          </a:p>
          <a:p>
            <a:pPr marL="0" indent="0" algn="just">
              <a:buNone/>
            </a:pPr>
            <a:r>
              <a:rPr lang="ar-IQ" sz="8000" b="1" dirty="0" smtClean="0"/>
              <a:t>1- </a:t>
            </a:r>
            <a:r>
              <a:rPr lang="ar-IQ" sz="8000" b="1" dirty="0" err="1" smtClean="0"/>
              <a:t>اﻟﻣؤﺳﺳﺎت</a:t>
            </a:r>
            <a:r>
              <a:rPr lang="ar-IQ" sz="8000" b="1" dirty="0" smtClean="0"/>
              <a:t> </a:t>
            </a:r>
            <a:r>
              <a:rPr lang="ar-IQ" sz="8000" b="1" dirty="0" err="1"/>
              <a:t>اﻟﺗﻌﻠﯾﻣﯾﺔ</a:t>
            </a:r>
            <a:r>
              <a:rPr lang="ar-IQ" sz="8000" b="1" dirty="0"/>
              <a:t> :</a:t>
            </a:r>
            <a:endParaRPr lang="en-US" sz="8000" dirty="0"/>
          </a:p>
          <a:p>
            <a:pPr marL="0" indent="0" algn="just">
              <a:buNone/>
            </a:pPr>
            <a:r>
              <a:rPr lang="ar-IQ" sz="8000" dirty="0" err="1" smtClean="0"/>
              <a:t>ﺗﺗﻣﺛل</a:t>
            </a:r>
            <a:r>
              <a:rPr lang="ar-IQ" sz="8000" dirty="0" smtClean="0"/>
              <a:t> </a:t>
            </a:r>
            <a:r>
              <a:rPr lang="ar-IQ" sz="8000" dirty="0" err="1"/>
              <a:t>ﺑدور</a:t>
            </a:r>
            <a:r>
              <a:rPr lang="ar-IQ" sz="8000" dirty="0"/>
              <a:t> </a:t>
            </a:r>
            <a:r>
              <a:rPr lang="ar-IQ" sz="8000" dirty="0" err="1"/>
              <a:t>اﻟﺣﺿﺎﻧﺔ</a:t>
            </a:r>
            <a:r>
              <a:rPr lang="ar-IQ" sz="8000" dirty="0"/>
              <a:t> </a:t>
            </a:r>
            <a:r>
              <a:rPr lang="ar-IQ" sz="8000" dirty="0" err="1"/>
              <a:t>واﻟﻣدارس</a:t>
            </a:r>
            <a:r>
              <a:rPr lang="ar-IQ" sz="8000" dirty="0"/>
              <a:t> </a:t>
            </a:r>
            <a:r>
              <a:rPr lang="ar-IQ" sz="8000" dirty="0" err="1"/>
              <a:t>وﻣراﻛز</a:t>
            </a:r>
            <a:r>
              <a:rPr lang="ar-IQ" sz="8000" dirty="0"/>
              <a:t> </a:t>
            </a:r>
            <a:r>
              <a:rPr lang="ar-IQ" sz="8000" dirty="0" err="1"/>
              <a:t>اﻟﺗﺄھﯾل</a:t>
            </a:r>
            <a:r>
              <a:rPr lang="ar-IQ" sz="8000" dirty="0"/>
              <a:t> </a:t>
            </a:r>
            <a:r>
              <a:rPr lang="ar-IQ" sz="8000" dirty="0" err="1"/>
              <a:t>اﻟﻣﺧﺗﻠﻔﺔ</a:t>
            </a:r>
            <a:r>
              <a:rPr lang="ar-IQ" sz="8000" dirty="0"/>
              <a:t> ، </a:t>
            </a:r>
            <a:r>
              <a:rPr lang="ar-IQ" sz="8000" dirty="0" err="1"/>
              <a:t>ﺣﯾث</a:t>
            </a:r>
            <a:r>
              <a:rPr lang="ar-IQ" sz="8000" dirty="0"/>
              <a:t> أن </a:t>
            </a:r>
            <a:r>
              <a:rPr lang="ar-IQ" sz="8000" dirty="0" err="1"/>
              <a:t>اﻟﻣدرﺳﺔ</a:t>
            </a:r>
            <a:r>
              <a:rPr lang="ar-IQ" sz="8000" dirty="0"/>
              <a:t> </a:t>
            </a:r>
            <a:r>
              <a:rPr lang="ar-IQ" sz="8000" dirty="0" err="1"/>
              <a:t>ﺗﻌﺗﺑر</a:t>
            </a:r>
            <a:r>
              <a:rPr lang="ar-IQ" sz="8000" dirty="0"/>
              <a:t> </a:t>
            </a:r>
            <a:r>
              <a:rPr lang="ar-IQ" sz="8000" dirty="0" err="1"/>
              <a:t>ﻋﺎﻣﻼ</a:t>
            </a:r>
            <a:r>
              <a:rPr lang="ar-IQ" sz="8000" dirty="0"/>
              <a:t> مهما في </a:t>
            </a:r>
            <a:r>
              <a:rPr lang="ar-IQ" sz="8000" dirty="0" err="1"/>
              <a:t>ﺗرﺑﯾﺔ</a:t>
            </a:r>
            <a:r>
              <a:rPr lang="ar-IQ" sz="8000" dirty="0"/>
              <a:t> </a:t>
            </a:r>
            <a:r>
              <a:rPr lang="ar-IQ" sz="8000" dirty="0" err="1"/>
              <a:t>اﻷطﻔﺎل</a:t>
            </a:r>
            <a:r>
              <a:rPr lang="ar-IQ" sz="8000" dirty="0"/>
              <a:t> </a:t>
            </a:r>
            <a:r>
              <a:rPr lang="ar-IQ" sz="8000" dirty="0" err="1"/>
              <a:t>ﻋﻠﻰ</a:t>
            </a:r>
            <a:r>
              <a:rPr lang="ar-IQ" sz="8000" dirty="0"/>
              <a:t> </a:t>
            </a:r>
            <a:r>
              <a:rPr lang="ar-IQ" sz="8000" dirty="0" err="1"/>
              <a:t>اﻟﺻﻌﯾد</a:t>
            </a:r>
            <a:r>
              <a:rPr lang="ar-IQ" sz="8000" dirty="0"/>
              <a:t> </a:t>
            </a:r>
            <a:r>
              <a:rPr lang="ar-IQ" sz="8000" dirty="0" err="1"/>
              <a:t>اﻟﺟﺳدي</a:t>
            </a:r>
            <a:r>
              <a:rPr lang="ar-IQ" sz="8000" dirty="0"/>
              <a:t> </a:t>
            </a:r>
            <a:r>
              <a:rPr lang="ar-IQ" sz="8000" dirty="0" err="1"/>
              <a:t>واﻟروﺣﻲ</a:t>
            </a:r>
            <a:r>
              <a:rPr lang="ar-IQ" sz="8000" dirty="0"/>
              <a:t> ، </a:t>
            </a:r>
            <a:r>
              <a:rPr lang="ar-IQ" sz="8000" dirty="0" err="1"/>
              <a:t>وﺗﺗﻛون</a:t>
            </a:r>
            <a:r>
              <a:rPr lang="ar-IQ" sz="8000" dirty="0"/>
              <a:t> </a:t>
            </a:r>
            <a:r>
              <a:rPr lang="ar-IQ" sz="8000" dirty="0" err="1"/>
              <a:t>اﻟﺑﯾﺋﺔ</a:t>
            </a:r>
            <a:r>
              <a:rPr lang="ar-IQ" sz="8000" dirty="0"/>
              <a:t> </a:t>
            </a:r>
            <a:r>
              <a:rPr lang="ar-IQ" sz="8000" dirty="0" err="1"/>
              <a:t>اﻟﻣدرﺳﯾﺔ</a:t>
            </a:r>
            <a:r>
              <a:rPr lang="ar-IQ" sz="8000" dirty="0"/>
              <a:t> </a:t>
            </a:r>
            <a:r>
              <a:rPr lang="ar-IQ" sz="8000" dirty="0" err="1"/>
              <a:t>ﻣن</a:t>
            </a:r>
            <a:r>
              <a:rPr lang="ar-IQ" sz="8000" dirty="0"/>
              <a:t> </a:t>
            </a:r>
            <a:r>
              <a:rPr lang="ar-IQ" sz="8000" dirty="0" err="1"/>
              <a:t>ﻋﻧﺎﺻر</a:t>
            </a:r>
            <a:r>
              <a:rPr lang="ar-IQ" sz="8000" dirty="0"/>
              <a:t> </a:t>
            </a:r>
            <a:r>
              <a:rPr lang="ar-IQ" sz="8000" dirty="0" err="1"/>
              <a:t>ﻣﺧﺗﻠﻔﺔ</a:t>
            </a:r>
            <a:r>
              <a:rPr lang="ar-IQ" sz="8000" dirty="0"/>
              <a:t> </a:t>
            </a:r>
            <a:r>
              <a:rPr lang="ar-IQ" sz="8000" dirty="0" err="1"/>
              <a:t>ﻣن</a:t>
            </a:r>
            <a:r>
              <a:rPr lang="ar-IQ" sz="8000" dirty="0"/>
              <a:t> </a:t>
            </a:r>
            <a:r>
              <a:rPr lang="ar-IQ" sz="8000" dirty="0" err="1"/>
              <a:t>اﻟﻣﻌﻠم</a:t>
            </a:r>
            <a:r>
              <a:rPr lang="ar-IQ" sz="8000" dirty="0"/>
              <a:t> </a:t>
            </a:r>
            <a:r>
              <a:rPr lang="ar-IQ" sz="8000" dirty="0" err="1"/>
              <a:t>إﻟﻰ</a:t>
            </a:r>
            <a:r>
              <a:rPr lang="ar-IQ" sz="8000" dirty="0"/>
              <a:t> </a:t>
            </a:r>
            <a:r>
              <a:rPr lang="ar-IQ" sz="8000" dirty="0" err="1"/>
              <a:t>اﻟﻣدﯾر</a:t>
            </a:r>
            <a:r>
              <a:rPr lang="ar-IQ" sz="8000" dirty="0"/>
              <a:t> </a:t>
            </a:r>
            <a:r>
              <a:rPr lang="ar-IQ" sz="8000" dirty="0" err="1"/>
              <a:t>واﻟﻣوظﻔﯾن</a:t>
            </a:r>
            <a:r>
              <a:rPr lang="ar-IQ" sz="8000" dirty="0"/>
              <a:t> </a:t>
            </a:r>
            <a:r>
              <a:rPr lang="ar-IQ" sz="8000" dirty="0" err="1"/>
              <a:t>واﻟزﻣﻼء</a:t>
            </a:r>
            <a:r>
              <a:rPr lang="ar-IQ" sz="8000" dirty="0"/>
              <a:t> </a:t>
            </a:r>
            <a:r>
              <a:rPr lang="ar-IQ" sz="8000" dirty="0" err="1"/>
              <a:t>وﻏﯾرھم</a:t>
            </a:r>
            <a:r>
              <a:rPr lang="ar-IQ" sz="8000" dirty="0"/>
              <a:t> </a:t>
            </a:r>
            <a:r>
              <a:rPr lang="ar-IQ" sz="8000" dirty="0" err="1"/>
              <a:t>ﺑﺣﯾث</a:t>
            </a:r>
            <a:r>
              <a:rPr lang="ar-IQ" sz="8000" dirty="0"/>
              <a:t> </a:t>
            </a:r>
            <a:r>
              <a:rPr lang="ar-IQ" sz="8000" dirty="0" err="1"/>
              <a:t>ﯾﻣﻛن</a:t>
            </a:r>
            <a:r>
              <a:rPr lang="ar-IQ" sz="8000" dirty="0"/>
              <a:t> أن </a:t>
            </a:r>
            <a:r>
              <a:rPr lang="ar-IQ" sz="8000" dirty="0" err="1"/>
              <a:t>ﯾﺳﺎھﻣوا</a:t>
            </a:r>
            <a:r>
              <a:rPr lang="ar-IQ" sz="8000" dirty="0"/>
              <a:t> </a:t>
            </a:r>
            <a:r>
              <a:rPr lang="ar-IQ" sz="8000" dirty="0" err="1"/>
              <a:t>ﺟﻣﯾﻌﮭم</a:t>
            </a:r>
            <a:r>
              <a:rPr lang="ar-IQ" sz="8000" dirty="0"/>
              <a:t> أو </a:t>
            </a:r>
            <a:r>
              <a:rPr lang="ar-IQ" sz="8000" dirty="0" err="1"/>
              <a:t>ﺑﻌﺿﮭم</a:t>
            </a:r>
            <a:r>
              <a:rPr lang="ar-IQ" sz="8000" dirty="0"/>
              <a:t> </a:t>
            </a:r>
            <a:r>
              <a:rPr lang="ar-IQ" sz="8000" dirty="0" err="1"/>
              <a:t>ﻓﻲ</a:t>
            </a:r>
            <a:r>
              <a:rPr lang="ar-IQ" sz="8000" dirty="0"/>
              <a:t> </a:t>
            </a:r>
            <a:r>
              <a:rPr lang="ar-IQ" sz="8000" dirty="0" err="1"/>
              <a:t>ﺗﺷﻛﯾل</a:t>
            </a:r>
            <a:r>
              <a:rPr lang="ar-IQ" sz="8000" dirty="0"/>
              <a:t> </a:t>
            </a:r>
            <a:r>
              <a:rPr lang="ar-IQ" sz="8000" dirty="0" err="1"/>
              <a:t>ﺷﺧﺻﯾﺔ</a:t>
            </a:r>
            <a:r>
              <a:rPr lang="ar-IQ" sz="8000" dirty="0"/>
              <a:t> </a:t>
            </a:r>
            <a:r>
              <a:rPr lang="ar-IQ" sz="8000" dirty="0" err="1"/>
              <a:t>اﻟطﻔل</a:t>
            </a:r>
            <a:r>
              <a:rPr lang="ar-IQ" sz="8000" dirty="0"/>
              <a:t> </a:t>
            </a:r>
            <a:endParaRPr lang="ar-IQ" sz="8000" dirty="0" smtClean="0"/>
          </a:p>
          <a:p>
            <a:pPr marL="0" indent="0" algn="just">
              <a:buNone/>
            </a:pPr>
            <a:r>
              <a:rPr lang="ar-IQ" sz="8000" b="1" dirty="0"/>
              <a:t>2- </a:t>
            </a:r>
            <a:r>
              <a:rPr lang="ar-IQ" sz="8000" b="1" dirty="0" err="1"/>
              <a:t>الرﻓﺎق</a:t>
            </a:r>
            <a:r>
              <a:rPr lang="ar-IQ" sz="8000" b="1" dirty="0"/>
              <a:t> </a:t>
            </a:r>
            <a:r>
              <a:rPr lang="ar-IQ" sz="8000" b="1" dirty="0" err="1"/>
              <a:t>والأﺻدﻗﺎء</a:t>
            </a:r>
            <a:r>
              <a:rPr lang="ar-IQ" sz="8000" b="1" dirty="0"/>
              <a:t>: </a:t>
            </a:r>
            <a:endParaRPr lang="en-US" sz="8000" dirty="0"/>
          </a:p>
          <a:p>
            <a:pPr marL="0" indent="0" algn="just">
              <a:buNone/>
            </a:pPr>
            <a:r>
              <a:rPr lang="ar-IQ" sz="8000" dirty="0" smtClean="0"/>
              <a:t> </a:t>
            </a:r>
            <a:r>
              <a:rPr lang="ar-IQ" sz="8000" dirty="0"/>
              <a:t>إن </a:t>
            </a:r>
            <a:r>
              <a:rPr lang="ar-IQ" sz="8000" dirty="0" err="1"/>
              <a:t>اﻷﺻدﻗﺎء</a:t>
            </a:r>
            <a:r>
              <a:rPr lang="ar-IQ" sz="8000" dirty="0"/>
              <a:t> </a:t>
            </a:r>
            <a:r>
              <a:rPr lang="ar-IQ" sz="8000" dirty="0" err="1"/>
              <a:t>ﻓﻲ</a:t>
            </a:r>
            <a:r>
              <a:rPr lang="ar-IQ" sz="8000" dirty="0"/>
              <a:t> </a:t>
            </a:r>
            <a:r>
              <a:rPr lang="ar-IQ" sz="8000" dirty="0" err="1"/>
              <a:t>اﻟﻣدرﺳﺔ</a:t>
            </a:r>
            <a:r>
              <a:rPr lang="ar-IQ" sz="8000" dirty="0"/>
              <a:t> أو </a:t>
            </a:r>
            <a:r>
              <a:rPr lang="ar-IQ" sz="8000" dirty="0" err="1"/>
              <a:t>اﻟﺟﺎﻣﻌﺔ</a:t>
            </a:r>
            <a:r>
              <a:rPr lang="ar-IQ" sz="8000" dirty="0"/>
              <a:t> أو </a:t>
            </a:r>
            <a:r>
              <a:rPr lang="ar-IQ" sz="8000" dirty="0" err="1"/>
              <a:t>اﻟﻧﺎدي</a:t>
            </a:r>
            <a:r>
              <a:rPr lang="ar-IQ" sz="8000" dirty="0"/>
              <a:t> أو </a:t>
            </a:r>
            <a:r>
              <a:rPr lang="ar-IQ" sz="8000" dirty="0" err="1"/>
              <a:t>اﻟﺟﯾران</a:t>
            </a:r>
            <a:r>
              <a:rPr lang="ar-IQ" sz="8000" dirty="0"/>
              <a:t> </a:t>
            </a:r>
            <a:r>
              <a:rPr lang="ar-IQ" sz="8000" dirty="0" err="1"/>
              <a:t>وﻗﺎطﻧﻲ</a:t>
            </a:r>
            <a:r>
              <a:rPr lang="ar-IQ" sz="8000" dirty="0"/>
              <a:t> </a:t>
            </a:r>
            <a:r>
              <a:rPr lang="ar-IQ" sz="8000" dirty="0" err="1"/>
              <a:t>اﻟﻣﻛان</a:t>
            </a:r>
            <a:r>
              <a:rPr lang="ar-IQ" sz="8000" dirty="0"/>
              <a:t> </a:t>
            </a:r>
            <a:r>
              <a:rPr lang="ar-IQ" sz="8000" dirty="0" err="1"/>
              <a:t>ﻧﻔﺳﮫ</a:t>
            </a:r>
            <a:r>
              <a:rPr lang="ar-IQ" sz="8000" dirty="0"/>
              <a:t> </a:t>
            </a:r>
            <a:r>
              <a:rPr lang="ar-IQ" sz="8000" dirty="0" err="1"/>
              <a:t>وﺟﻣﺎﻋﺎت</a:t>
            </a:r>
            <a:r>
              <a:rPr lang="ar-IQ" sz="8000" dirty="0"/>
              <a:t> </a:t>
            </a:r>
            <a:r>
              <a:rPr lang="ar-IQ" sz="8000" dirty="0" err="1"/>
              <a:t>اﻟﻔﻛر</a:t>
            </a:r>
            <a:r>
              <a:rPr lang="ar-IQ" sz="8000" dirty="0"/>
              <a:t> </a:t>
            </a:r>
            <a:r>
              <a:rPr lang="ar-IQ" sz="8000" dirty="0" err="1"/>
              <a:t>واﻟﻌﻘﯾدة</a:t>
            </a:r>
            <a:r>
              <a:rPr lang="ar-IQ" sz="8000" dirty="0"/>
              <a:t> </a:t>
            </a:r>
            <a:r>
              <a:rPr lang="ar-IQ" sz="8000" dirty="0" err="1"/>
              <a:t>واﻟﺗﻧظﯾﻣﺎت</a:t>
            </a:r>
            <a:r>
              <a:rPr lang="ar-IQ" sz="8000" dirty="0"/>
              <a:t> </a:t>
            </a:r>
            <a:r>
              <a:rPr lang="ar-IQ" sz="8000" dirty="0" err="1"/>
              <a:t>اﻟﻣﺧﺗﻠﻔﺔ</a:t>
            </a:r>
            <a:r>
              <a:rPr lang="ar-IQ" sz="8000" dirty="0"/>
              <a:t> </a:t>
            </a:r>
            <a:r>
              <a:rPr lang="ar-IQ" sz="8000" dirty="0" err="1"/>
              <a:t>ﻟﮭم</a:t>
            </a:r>
            <a:r>
              <a:rPr lang="ar-IQ" sz="8000" dirty="0"/>
              <a:t> دور </a:t>
            </a:r>
            <a:r>
              <a:rPr lang="ar-IQ" sz="8000" dirty="0" err="1"/>
              <a:t>ﻛﺑﯾر</a:t>
            </a:r>
            <a:r>
              <a:rPr lang="ar-IQ" sz="8000" dirty="0"/>
              <a:t> </a:t>
            </a:r>
            <a:r>
              <a:rPr lang="ar-IQ" sz="8000" dirty="0" err="1"/>
              <a:t>ﻓﻲ</a:t>
            </a:r>
            <a:r>
              <a:rPr lang="ar-IQ" sz="8000" dirty="0"/>
              <a:t> </a:t>
            </a:r>
            <a:r>
              <a:rPr lang="ar-IQ" sz="8000" dirty="0" err="1"/>
              <a:t>ﺳﻠوﻛﯾﺎت</a:t>
            </a:r>
            <a:r>
              <a:rPr lang="ar-IQ" sz="8000" dirty="0"/>
              <a:t> </a:t>
            </a:r>
            <a:r>
              <a:rPr lang="ar-IQ" sz="8000" dirty="0" err="1"/>
              <a:t>اﻟطﻔل</a:t>
            </a:r>
            <a:r>
              <a:rPr lang="ar-IQ" sz="8000" dirty="0"/>
              <a:t>. </a:t>
            </a:r>
            <a:endParaRPr lang="en-US" sz="8000" dirty="0"/>
          </a:p>
          <a:p>
            <a:pPr marL="0" indent="0" algn="just">
              <a:buNone/>
            </a:pPr>
            <a:r>
              <a:rPr lang="ar-IQ" sz="8000" b="1" dirty="0"/>
              <a:t>3- </a:t>
            </a:r>
            <a:r>
              <a:rPr lang="ar-IQ" sz="8000" b="1" dirty="0" err="1"/>
              <a:t>اﻟﻌﺑﺎدة</a:t>
            </a:r>
            <a:r>
              <a:rPr lang="ar-IQ" sz="8000" b="1" dirty="0"/>
              <a:t>: </a:t>
            </a:r>
            <a:endParaRPr lang="en-US" sz="8000" dirty="0"/>
          </a:p>
          <a:p>
            <a:pPr marL="0" indent="0" algn="just">
              <a:buNone/>
            </a:pPr>
            <a:r>
              <a:rPr lang="ar-IQ" sz="8000" dirty="0" err="1" smtClean="0"/>
              <a:t>ﻣﺛل</a:t>
            </a:r>
            <a:r>
              <a:rPr lang="ar-IQ" sz="8000" dirty="0" smtClean="0"/>
              <a:t> </a:t>
            </a:r>
            <a:r>
              <a:rPr lang="ar-IQ" sz="8000" dirty="0" err="1"/>
              <a:t>اﻟﻣﺳﺎﺟد</a:t>
            </a:r>
            <a:r>
              <a:rPr lang="ar-IQ" sz="8000" dirty="0"/>
              <a:t> </a:t>
            </a:r>
            <a:r>
              <a:rPr lang="ar-IQ" sz="8000" dirty="0" err="1"/>
              <a:t>ﻓﺎن</a:t>
            </a:r>
            <a:r>
              <a:rPr lang="ar-IQ" sz="8000" dirty="0"/>
              <a:t> </a:t>
            </a:r>
            <a:r>
              <a:rPr lang="ar-IQ" sz="8000" dirty="0" err="1"/>
              <a:t>اﻷﺟواء</a:t>
            </a:r>
            <a:r>
              <a:rPr lang="ar-IQ" sz="8000" dirty="0"/>
              <a:t> </a:t>
            </a:r>
            <a:r>
              <a:rPr lang="ar-IQ" sz="8000" dirty="0" err="1"/>
              <a:t>اﻟدﯾﻧﯾﺔ</a:t>
            </a:r>
            <a:r>
              <a:rPr lang="ar-IQ" sz="8000" dirty="0"/>
              <a:t> </a:t>
            </a:r>
            <a:r>
              <a:rPr lang="ar-IQ" sz="8000" dirty="0" err="1"/>
              <a:t>ﻟﮭا</a:t>
            </a:r>
            <a:r>
              <a:rPr lang="ar-IQ" sz="8000" dirty="0"/>
              <a:t> </a:t>
            </a:r>
            <a:r>
              <a:rPr lang="ar-IQ" sz="8000" dirty="0" err="1"/>
              <a:t>ﺗﺄﺛﯾر</a:t>
            </a:r>
            <a:r>
              <a:rPr lang="ar-IQ" sz="8000" dirty="0"/>
              <a:t> </a:t>
            </a:r>
            <a:r>
              <a:rPr lang="ar-IQ" sz="8000" dirty="0" err="1"/>
              <a:t>ﻛﺑﯾر</a:t>
            </a:r>
            <a:r>
              <a:rPr lang="ar-IQ" sz="8000" dirty="0"/>
              <a:t> </a:t>
            </a:r>
            <a:r>
              <a:rPr lang="ar-IQ" sz="8000" dirty="0" err="1"/>
              <a:t>ﻓﻲ</a:t>
            </a:r>
            <a:r>
              <a:rPr lang="ar-IQ" sz="8000" dirty="0"/>
              <a:t> </a:t>
            </a:r>
            <a:r>
              <a:rPr lang="ar-IQ" sz="8000" dirty="0" err="1"/>
              <a:t>ﻏرس</a:t>
            </a:r>
            <a:r>
              <a:rPr lang="ar-IQ" sz="8000" dirty="0"/>
              <a:t> </a:t>
            </a:r>
            <a:r>
              <a:rPr lang="ar-IQ" sz="8000" dirty="0" err="1"/>
              <a:t>اﻟﻧواة</a:t>
            </a:r>
            <a:r>
              <a:rPr lang="ar-IQ" sz="8000" dirty="0"/>
              <a:t> </a:t>
            </a:r>
            <a:r>
              <a:rPr lang="ar-IQ" sz="8000" dirty="0" err="1"/>
              <a:t>اﻷوﻟﻰ</a:t>
            </a:r>
            <a:r>
              <a:rPr lang="ar-IQ" sz="8000" dirty="0"/>
              <a:t> </a:t>
            </a:r>
            <a:r>
              <a:rPr lang="ar-IQ" sz="8000" dirty="0" err="1"/>
              <a:t>ﻟﻠﺗوﺟﮭﺎت</a:t>
            </a:r>
            <a:r>
              <a:rPr lang="ar-IQ" sz="8000" dirty="0"/>
              <a:t> </a:t>
            </a:r>
            <a:r>
              <a:rPr lang="ar-IQ" sz="8000" dirty="0" err="1"/>
              <a:t>اﻹﯾﻣﺎﻧﯾﺔ</a:t>
            </a:r>
            <a:r>
              <a:rPr lang="ar-IQ" sz="8000" dirty="0"/>
              <a:t> </a:t>
            </a:r>
            <a:r>
              <a:rPr lang="ar-IQ" sz="8000" dirty="0" err="1"/>
              <a:t>واﻟدﯾﻧﯾﺔ</a:t>
            </a:r>
            <a:r>
              <a:rPr lang="ar-IQ" sz="8000" dirty="0"/>
              <a:t> </a:t>
            </a:r>
            <a:r>
              <a:rPr lang="ar-IQ" sz="8000" dirty="0" err="1"/>
              <a:t>ﻓﻲ</a:t>
            </a:r>
            <a:r>
              <a:rPr lang="ar-IQ" sz="8000" dirty="0"/>
              <a:t> </a:t>
            </a:r>
            <a:r>
              <a:rPr lang="ar-IQ" sz="8000" dirty="0" err="1"/>
              <a:t>ﻧﻔوس</a:t>
            </a:r>
            <a:r>
              <a:rPr lang="ar-IQ" sz="8000" dirty="0"/>
              <a:t> </a:t>
            </a:r>
            <a:r>
              <a:rPr lang="ar-IQ" sz="8000" dirty="0" err="1"/>
              <a:t>اﻷطﻔﺎل</a:t>
            </a:r>
            <a:r>
              <a:rPr lang="ar-IQ" sz="8000" dirty="0"/>
              <a:t> </a:t>
            </a:r>
            <a:r>
              <a:rPr lang="ar-IQ" sz="8000" dirty="0" err="1"/>
              <a:t>واﻷﺣداث</a:t>
            </a:r>
            <a:r>
              <a:rPr lang="ar-IQ" sz="8000" dirty="0"/>
              <a:t> </a:t>
            </a:r>
            <a:r>
              <a:rPr lang="ar-IQ" sz="8000" dirty="0" err="1"/>
              <a:t>ﻛﺎﻟﻣﻧﺎﺳﺑﺎت</a:t>
            </a:r>
            <a:r>
              <a:rPr lang="ar-IQ" sz="8000" dirty="0"/>
              <a:t> </a:t>
            </a:r>
            <a:r>
              <a:rPr lang="ar-IQ" sz="8000" dirty="0" err="1"/>
              <a:t>اﻟدﯾﻧﯾﺔ</a:t>
            </a:r>
            <a:r>
              <a:rPr lang="ar-IQ" sz="8000" dirty="0"/>
              <a:t> </a:t>
            </a:r>
            <a:r>
              <a:rPr lang="ar-IQ" sz="8000" dirty="0" err="1"/>
              <a:t>وﺟﻠﺳﺎت</a:t>
            </a:r>
            <a:r>
              <a:rPr lang="ar-IQ" sz="8000" dirty="0"/>
              <a:t> </a:t>
            </a:r>
            <a:r>
              <a:rPr lang="ar-IQ" sz="8000" dirty="0" err="1"/>
              <a:t>اﻟدﻋﺎء</a:t>
            </a:r>
            <a:r>
              <a:rPr lang="ar-IQ" sz="8000" dirty="0"/>
              <a:t> </a:t>
            </a:r>
            <a:r>
              <a:rPr lang="ar-IQ" sz="8000" dirty="0" err="1"/>
              <a:t>وأﻣﺛﺎﻟﮭﺎ</a:t>
            </a:r>
            <a:r>
              <a:rPr lang="ar-IQ" sz="8000" dirty="0"/>
              <a:t> </a:t>
            </a:r>
            <a:r>
              <a:rPr lang="ar-IQ" sz="8000" dirty="0" err="1"/>
              <a:t>اﻟﺗﻲ</a:t>
            </a:r>
            <a:r>
              <a:rPr lang="ar-IQ" sz="8000" dirty="0"/>
              <a:t> </a:t>
            </a:r>
            <a:r>
              <a:rPr lang="ar-IQ" sz="8000" dirty="0" err="1"/>
              <a:t>ﺗوﻓر</a:t>
            </a:r>
            <a:r>
              <a:rPr lang="ar-IQ" sz="8000" dirty="0"/>
              <a:t> </a:t>
            </a:r>
            <a:r>
              <a:rPr lang="ar-IQ" sz="8000" dirty="0" err="1"/>
              <a:t>اﻟﺑﯾﺋﺔ</a:t>
            </a:r>
            <a:r>
              <a:rPr lang="ar-IQ" sz="8000" dirty="0"/>
              <a:t> </a:t>
            </a:r>
            <a:r>
              <a:rPr lang="ar-IQ" sz="8000" dirty="0" err="1"/>
              <a:t>اﻟﻼزﻣﺔ</a:t>
            </a:r>
            <a:r>
              <a:rPr lang="ar-IQ" sz="8000" dirty="0"/>
              <a:t> </a:t>
            </a:r>
            <a:r>
              <a:rPr lang="ar-IQ" sz="8000" dirty="0" err="1"/>
              <a:t>ﻟﻠﺗرﺑﯾﺔ</a:t>
            </a:r>
            <a:r>
              <a:rPr lang="ar-IQ" sz="8000" dirty="0"/>
              <a:t> </a:t>
            </a:r>
            <a:r>
              <a:rPr lang="ar-IQ" sz="8000" dirty="0" err="1"/>
              <a:t>اﻟدﯾﻧﯾﺔ</a:t>
            </a:r>
            <a:r>
              <a:rPr lang="ar-IQ" sz="8000" dirty="0"/>
              <a:t> </a:t>
            </a:r>
            <a:r>
              <a:rPr lang="ar-IQ" sz="8000" dirty="0" err="1"/>
              <a:t>واﻷﺧﻼﻗﯾﺔ</a:t>
            </a:r>
            <a:r>
              <a:rPr lang="ar-IQ" sz="8000" dirty="0"/>
              <a:t> . </a:t>
            </a:r>
            <a:endParaRPr lang="en-US" sz="8000" dirty="0"/>
          </a:p>
          <a:p>
            <a:pPr marL="0" indent="0">
              <a:buNone/>
            </a:pPr>
            <a:endParaRPr lang="en-US" sz="2000" dirty="0"/>
          </a:p>
        </p:txBody>
      </p:sp>
    </p:spTree>
    <p:extLst>
      <p:ext uri="{BB962C8B-B14F-4D97-AF65-F5344CB8AC3E}">
        <p14:creationId xmlns:p14="http://schemas.microsoft.com/office/powerpoint/2010/main" val="18767462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92674" y="514927"/>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en-US" sz="2400" dirty="0"/>
              <a:t/>
            </a:r>
            <a:br>
              <a:rPr lang="en-US" sz="2400" dirty="0"/>
            </a:br>
            <a:r>
              <a:rPr lang="en-US" dirty="0"/>
              <a:t/>
            </a:r>
            <a:br>
              <a:rPr lang="en-US" dirty="0"/>
            </a:br>
            <a:r>
              <a:rPr lang="en-US" sz="4000" dirty="0"/>
              <a:t/>
            </a:r>
            <a:br>
              <a:rPr lang="en-US" sz="4000" dirty="0"/>
            </a:br>
            <a:endParaRPr lang="ar-IQ" sz="4000" b="1" i="1" dirty="0"/>
          </a:p>
        </p:txBody>
      </p:sp>
      <p:sp>
        <p:nvSpPr>
          <p:cNvPr id="3" name="عنصر نائب للمحتوى 2"/>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b="1" dirty="0"/>
              <a:t>4</a:t>
            </a:r>
            <a:r>
              <a:rPr lang="ar-IQ" b="1" dirty="0" smtClean="0"/>
              <a:t>- </a:t>
            </a:r>
            <a:r>
              <a:rPr lang="ar-IQ" b="1" dirty="0"/>
              <a:t>ثقافة </a:t>
            </a:r>
            <a:r>
              <a:rPr lang="ar-IQ" b="1" dirty="0" err="1" smtClean="0"/>
              <a:t>اﻟﻣﺟﺗﻣﻊ</a:t>
            </a:r>
            <a:r>
              <a:rPr lang="ar-IQ" b="1" dirty="0" smtClean="0"/>
              <a:t>:</a:t>
            </a:r>
            <a:endParaRPr lang="en-US" dirty="0" smtClean="0"/>
          </a:p>
          <a:p>
            <a:pPr marL="0" indent="0" algn="just">
              <a:buNone/>
            </a:pPr>
            <a:r>
              <a:rPr lang="ar-IQ" dirty="0" err="1" smtClean="0"/>
              <a:t>ﻟﻛل</a:t>
            </a:r>
            <a:r>
              <a:rPr lang="ar-IQ" dirty="0" smtClean="0"/>
              <a:t> </a:t>
            </a:r>
            <a:r>
              <a:rPr lang="ar-IQ" dirty="0" err="1" smtClean="0"/>
              <a:t>ﻣﺟﺗﻣﻊ</a:t>
            </a:r>
            <a:r>
              <a:rPr lang="ar-IQ" dirty="0" smtClean="0"/>
              <a:t> </a:t>
            </a:r>
            <a:r>
              <a:rPr lang="ar-IQ" dirty="0" err="1" smtClean="0"/>
              <a:t>ﺛﻘﺎﻓﺗﮫ</a:t>
            </a:r>
            <a:r>
              <a:rPr lang="ar-IQ" dirty="0" smtClean="0"/>
              <a:t> </a:t>
            </a:r>
            <a:r>
              <a:rPr lang="ar-IQ" dirty="0" err="1" smtClean="0"/>
              <a:t>اﻟﺧﺎﺻﺔ</a:t>
            </a:r>
            <a:r>
              <a:rPr lang="ar-IQ" dirty="0" smtClean="0"/>
              <a:t> </a:t>
            </a:r>
            <a:r>
              <a:rPr lang="ar-IQ" dirty="0" err="1" smtClean="0"/>
              <a:t>اﻟﻣﻣﯾزة</a:t>
            </a:r>
            <a:r>
              <a:rPr lang="ar-IQ" dirty="0" smtClean="0"/>
              <a:t> </a:t>
            </a:r>
            <a:r>
              <a:rPr lang="ar-IQ" dirty="0" err="1" smtClean="0"/>
              <a:t>ﻟﮫ</a:t>
            </a:r>
            <a:r>
              <a:rPr lang="ar-IQ" dirty="0" smtClean="0"/>
              <a:t> </a:t>
            </a:r>
            <a:r>
              <a:rPr lang="ar-IQ" dirty="0" err="1" smtClean="0"/>
              <a:t>واﻟﺗﻲ</a:t>
            </a:r>
            <a:r>
              <a:rPr lang="ar-IQ" dirty="0" smtClean="0"/>
              <a:t> </a:t>
            </a:r>
            <a:r>
              <a:rPr lang="ar-IQ" dirty="0" err="1" smtClean="0"/>
              <a:t>ﺗﻛون</a:t>
            </a:r>
            <a:r>
              <a:rPr lang="ar-IQ" dirty="0" smtClean="0"/>
              <a:t> </a:t>
            </a:r>
            <a:r>
              <a:rPr lang="ar-IQ" dirty="0" err="1" smtClean="0"/>
              <a:t>ﻟﮭﺎ</a:t>
            </a:r>
            <a:r>
              <a:rPr lang="ar-IQ" dirty="0" smtClean="0"/>
              <a:t> </a:t>
            </a:r>
            <a:r>
              <a:rPr lang="ar-IQ" dirty="0" err="1" smtClean="0"/>
              <a:t>ﺻﻠﺔ</a:t>
            </a:r>
            <a:r>
              <a:rPr lang="ar-IQ" dirty="0" smtClean="0"/>
              <a:t> </a:t>
            </a:r>
            <a:r>
              <a:rPr lang="ar-IQ" dirty="0" err="1" smtClean="0"/>
              <a:t>وﺛﯾﻘﺔ</a:t>
            </a:r>
            <a:r>
              <a:rPr lang="ar-IQ" dirty="0" smtClean="0"/>
              <a:t> </a:t>
            </a:r>
            <a:r>
              <a:rPr lang="ar-IQ" dirty="0" err="1" smtClean="0"/>
              <a:t>ﺑﺷﺧﺻﯾﺎت</a:t>
            </a:r>
            <a:r>
              <a:rPr lang="ar-IQ" dirty="0" smtClean="0"/>
              <a:t> </a:t>
            </a:r>
            <a:r>
              <a:rPr lang="ar-IQ" dirty="0" err="1" smtClean="0"/>
              <a:t>ﻣن</a:t>
            </a:r>
            <a:r>
              <a:rPr lang="ar-IQ" dirty="0" smtClean="0"/>
              <a:t> </a:t>
            </a:r>
            <a:r>
              <a:rPr lang="ar-IQ" dirty="0" err="1" smtClean="0"/>
              <a:t>ﯾﺣﺗﺿﻧﮫ</a:t>
            </a:r>
            <a:r>
              <a:rPr lang="ar-IQ" dirty="0" smtClean="0"/>
              <a:t> </a:t>
            </a:r>
            <a:r>
              <a:rPr lang="ar-IQ" dirty="0" err="1" smtClean="0"/>
              <a:t>ﻣن</a:t>
            </a:r>
            <a:r>
              <a:rPr lang="ar-IQ" dirty="0" smtClean="0"/>
              <a:t> </a:t>
            </a:r>
            <a:r>
              <a:rPr lang="ar-IQ" dirty="0" err="1" smtClean="0"/>
              <a:t>اﻷﻓراد</a:t>
            </a:r>
            <a:r>
              <a:rPr lang="ar-IQ" dirty="0" smtClean="0"/>
              <a:t> </a:t>
            </a:r>
            <a:endParaRPr lang="en-US" dirty="0" smtClean="0"/>
          </a:p>
          <a:p>
            <a:pPr marL="0" indent="0" algn="just">
              <a:buNone/>
            </a:pPr>
            <a:r>
              <a:rPr lang="ar-IQ" b="1" dirty="0" smtClean="0"/>
              <a:t>5</a:t>
            </a:r>
            <a:r>
              <a:rPr lang="ar-IQ" dirty="0" smtClean="0"/>
              <a:t>- </a:t>
            </a:r>
            <a:r>
              <a:rPr lang="ar-IQ" b="1" dirty="0" err="1"/>
              <a:t>اﻟوﺿﻊ</a:t>
            </a:r>
            <a:r>
              <a:rPr lang="ar-IQ" b="1" dirty="0"/>
              <a:t> </a:t>
            </a:r>
            <a:r>
              <a:rPr lang="ar-IQ" b="1" dirty="0" err="1"/>
              <a:t>اﻟﺳﯾﺎﺳﻲ</a:t>
            </a:r>
            <a:r>
              <a:rPr lang="ar-IQ" b="1" dirty="0"/>
              <a:t> </a:t>
            </a:r>
            <a:r>
              <a:rPr lang="ar-IQ" b="1" dirty="0" err="1"/>
              <a:t>واﻻﻗﺗﺻﺎدي</a:t>
            </a:r>
            <a:r>
              <a:rPr lang="ar-IQ" b="1" dirty="0"/>
              <a:t> </a:t>
            </a:r>
            <a:r>
              <a:rPr lang="ar-IQ" b="1" dirty="0" err="1"/>
              <a:t>ﻟﻠﻣﺟﺗﻣﻊ</a:t>
            </a:r>
            <a:r>
              <a:rPr lang="ar-IQ" b="1" dirty="0"/>
              <a:t>:</a:t>
            </a:r>
            <a:endParaRPr lang="en-US" dirty="0"/>
          </a:p>
          <a:p>
            <a:pPr marL="0" indent="0" algn="just">
              <a:buNone/>
            </a:pPr>
            <a:r>
              <a:rPr lang="ar-IQ" dirty="0" smtClean="0"/>
              <a:t>حيث </a:t>
            </a:r>
            <a:r>
              <a:rPr lang="ar-IQ" dirty="0"/>
              <a:t>أنه كلما كان المجتمع أكثر </a:t>
            </a:r>
            <a:r>
              <a:rPr lang="ar-IQ" dirty="0" err="1"/>
              <a:t>هدوءا</a:t>
            </a:r>
            <a:r>
              <a:rPr lang="ar-IQ" dirty="0"/>
              <a:t> واستقرارا </a:t>
            </a:r>
            <a:r>
              <a:rPr lang="ar-IQ" dirty="0" err="1"/>
              <a:t>وﻟدﯾﮫ</a:t>
            </a:r>
            <a:r>
              <a:rPr lang="ar-IQ" dirty="0"/>
              <a:t> </a:t>
            </a:r>
            <a:r>
              <a:rPr lang="ar-IQ" dirty="0" err="1"/>
              <a:t>اﻟﻛﻔﺎﯾﺔ</a:t>
            </a:r>
            <a:r>
              <a:rPr lang="ar-IQ" dirty="0"/>
              <a:t> </a:t>
            </a:r>
            <a:r>
              <a:rPr lang="ar-IQ" dirty="0" err="1"/>
              <a:t>اﻻﻗﺗﺻدﯾﺔ</a:t>
            </a:r>
            <a:r>
              <a:rPr lang="ar-IQ" dirty="0"/>
              <a:t> </a:t>
            </a:r>
            <a:r>
              <a:rPr lang="ar-IQ" dirty="0" err="1"/>
              <a:t>أﺳﮭم</a:t>
            </a:r>
            <a:r>
              <a:rPr lang="ar-IQ" dirty="0"/>
              <a:t> </a:t>
            </a:r>
            <a:r>
              <a:rPr lang="ar-IQ" dirty="0" err="1"/>
              <a:t>ذﻟك</a:t>
            </a:r>
            <a:r>
              <a:rPr lang="ar-IQ" dirty="0"/>
              <a:t> </a:t>
            </a:r>
            <a:r>
              <a:rPr lang="ar-IQ" dirty="0" err="1"/>
              <a:t>ﺑﺷﻛل</a:t>
            </a:r>
            <a:r>
              <a:rPr lang="ar-IQ" dirty="0"/>
              <a:t> </a:t>
            </a:r>
            <a:r>
              <a:rPr lang="ar-IQ" dirty="0" err="1"/>
              <a:t>إﯾﺟﺎﺑﻲ</a:t>
            </a:r>
            <a:r>
              <a:rPr lang="ar-IQ" dirty="0"/>
              <a:t> </a:t>
            </a:r>
            <a:r>
              <a:rPr lang="ar-IQ" dirty="0" err="1"/>
              <a:t>ﻓﻲ</a:t>
            </a:r>
            <a:r>
              <a:rPr lang="ar-IQ" dirty="0"/>
              <a:t> </a:t>
            </a:r>
            <a:r>
              <a:rPr lang="ar-IQ" dirty="0" err="1"/>
              <a:t>اﻟﺗﻧﺷﺋﺔ</a:t>
            </a:r>
            <a:r>
              <a:rPr lang="ar-IQ" dirty="0"/>
              <a:t> </a:t>
            </a:r>
            <a:r>
              <a:rPr lang="ar-IQ" dirty="0" err="1"/>
              <a:t>اﻻﺟﺗﻣﺎﻋﯾﺔ</a:t>
            </a:r>
            <a:r>
              <a:rPr lang="ar-IQ" dirty="0"/>
              <a:t> </a:t>
            </a:r>
            <a:r>
              <a:rPr lang="ar-IQ" dirty="0" err="1"/>
              <a:t>وﻛﻠﻣﺎ</a:t>
            </a:r>
            <a:r>
              <a:rPr lang="ar-IQ" dirty="0"/>
              <a:t> </a:t>
            </a:r>
            <a:r>
              <a:rPr lang="ar-IQ" dirty="0" err="1"/>
              <a:t>اﻧﺗﺷرت</a:t>
            </a:r>
            <a:r>
              <a:rPr lang="ar-IQ" dirty="0"/>
              <a:t> </a:t>
            </a:r>
            <a:r>
              <a:rPr lang="ar-IQ" dirty="0" err="1"/>
              <a:t>اﻟﻔوﺿﻰ</a:t>
            </a:r>
            <a:r>
              <a:rPr lang="ar-IQ" dirty="0"/>
              <a:t> </a:t>
            </a:r>
            <a:r>
              <a:rPr lang="ar-IQ" dirty="0" err="1"/>
              <a:t>وﻋدم</a:t>
            </a:r>
            <a:r>
              <a:rPr lang="ar-IQ" dirty="0"/>
              <a:t> </a:t>
            </a:r>
            <a:r>
              <a:rPr lang="ar-IQ" dirty="0" err="1"/>
              <a:t>اﻻﺳﺗﻘرار</a:t>
            </a:r>
            <a:r>
              <a:rPr lang="ar-IQ" dirty="0"/>
              <a:t> </a:t>
            </a:r>
            <a:r>
              <a:rPr lang="ar-IQ" dirty="0" err="1"/>
              <a:t>اﻟﺳﯾﺎﺳﻲ</a:t>
            </a:r>
            <a:r>
              <a:rPr lang="ar-IQ" dirty="0"/>
              <a:t> </a:t>
            </a:r>
            <a:r>
              <a:rPr lang="ar-IQ" dirty="0" err="1"/>
              <a:t>واﻻﻗﺗﺻﺎدي</a:t>
            </a:r>
            <a:r>
              <a:rPr lang="ar-IQ" dirty="0"/>
              <a:t> </a:t>
            </a:r>
            <a:r>
              <a:rPr lang="ar-IQ" dirty="0" err="1"/>
              <a:t>ﻛﺎن</a:t>
            </a:r>
            <a:r>
              <a:rPr lang="ar-IQ" dirty="0"/>
              <a:t> </a:t>
            </a:r>
            <a:r>
              <a:rPr lang="ar-IQ" dirty="0" err="1"/>
              <a:t>اﻟﻌﻛس</a:t>
            </a:r>
            <a:r>
              <a:rPr lang="ar-IQ" dirty="0"/>
              <a:t> </a:t>
            </a:r>
            <a:r>
              <a:rPr lang="ar-IQ" dirty="0" err="1"/>
              <a:t>ھو</a:t>
            </a:r>
            <a:r>
              <a:rPr lang="ar-IQ" dirty="0"/>
              <a:t> </a:t>
            </a:r>
            <a:r>
              <a:rPr lang="ar-IQ" dirty="0" err="1"/>
              <a:t>اﻟﺻﺣﯾﺢ</a:t>
            </a:r>
            <a:r>
              <a:rPr lang="ar-IQ" dirty="0"/>
              <a:t>. </a:t>
            </a:r>
            <a:endParaRPr lang="en-US" dirty="0"/>
          </a:p>
          <a:p>
            <a:pPr marL="0" indent="0" algn="just">
              <a:buNone/>
            </a:pPr>
            <a:r>
              <a:rPr lang="ar-IQ" b="1" dirty="0"/>
              <a:t>6</a:t>
            </a:r>
            <a:r>
              <a:rPr lang="ar-IQ" b="1" dirty="0" smtClean="0"/>
              <a:t> </a:t>
            </a:r>
            <a:r>
              <a:rPr lang="ar-IQ" b="1" dirty="0"/>
              <a:t>- </a:t>
            </a:r>
            <a:r>
              <a:rPr lang="ar-IQ" b="1" dirty="0" err="1"/>
              <a:t>وﺳﺎﺋل</a:t>
            </a:r>
            <a:r>
              <a:rPr lang="ar-IQ" b="1" dirty="0"/>
              <a:t> </a:t>
            </a:r>
            <a:r>
              <a:rPr lang="ar-IQ" b="1" dirty="0" err="1"/>
              <a:t>اﻹﻋﻼم</a:t>
            </a:r>
            <a:r>
              <a:rPr lang="ar-IQ" b="1" dirty="0"/>
              <a:t>:</a:t>
            </a:r>
            <a:endParaRPr lang="en-US" dirty="0"/>
          </a:p>
          <a:p>
            <a:pPr marL="0" indent="0" algn="just">
              <a:buNone/>
            </a:pPr>
            <a:r>
              <a:rPr lang="ar-IQ" dirty="0" err="1" smtClean="0"/>
              <a:t>ﻟﻌل</a:t>
            </a:r>
            <a:r>
              <a:rPr lang="ar-IQ" dirty="0" smtClean="0"/>
              <a:t> </a:t>
            </a:r>
            <a:r>
              <a:rPr lang="ar-IQ" dirty="0" err="1"/>
              <a:t>أﺧطر</a:t>
            </a:r>
            <a:r>
              <a:rPr lang="ar-IQ" dirty="0"/>
              <a:t> </a:t>
            </a:r>
            <a:r>
              <a:rPr lang="ar-IQ" dirty="0" err="1"/>
              <a:t>ﻣﺎ</a:t>
            </a:r>
            <a:r>
              <a:rPr lang="ar-IQ" dirty="0"/>
              <a:t> </a:t>
            </a:r>
            <a:r>
              <a:rPr lang="ar-IQ" dirty="0" err="1"/>
              <a:t>ﯾﮭدد</a:t>
            </a:r>
            <a:r>
              <a:rPr lang="ar-IQ" dirty="0"/>
              <a:t> </a:t>
            </a:r>
            <a:r>
              <a:rPr lang="ar-IQ" dirty="0" err="1"/>
              <a:t>اﻟﺗﻧﺷﺋﺔ</a:t>
            </a:r>
            <a:r>
              <a:rPr lang="ar-IQ" dirty="0"/>
              <a:t> </a:t>
            </a:r>
            <a:r>
              <a:rPr lang="ar-IQ" dirty="0" err="1"/>
              <a:t>اﻻﺟﺗﻣﺎﻋﯾﺔ</a:t>
            </a:r>
            <a:r>
              <a:rPr lang="ar-IQ" dirty="0"/>
              <a:t> </a:t>
            </a:r>
            <a:r>
              <a:rPr lang="ar-IQ" dirty="0" err="1"/>
              <a:t>اﻵن</a:t>
            </a:r>
            <a:r>
              <a:rPr lang="ar-IQ" dirty="0"/>
              <a:t> </a:t>
            </a:r>
            <a:r>
              <a:rPr lang="ar-IQ" dirty="0" err="1"/>
              <a:t>ھو</a:t>
            </a:r>
            <a:r>
              <a:rPr lang="ar-IQ" dirty="0"/>
              <a:t> </a:t>
            </a:r>
            <a:r>
              <a:rPr lang="ar-IQ" dirty="0" err="1"/>
              <a:t>اﻟﻐزو</a:t>
            </a:r>
            <a:r>
              <a:rPr lang="ar-IQ" dirty="0"/>
              <a:t> الثقافي </a:t>
            </a:r>
            <a:r>
              <a:rPr lang="ar-IQ" dirty="0" err="1"/>
              <a:t>اﻟذي</a:t>
            </a:r>
            <a:r>
              <a:rPr lang="ar-IQ" dirty="0"/>
              <a:t> </a:t>
            </a:r>
            <a:r>
              <a:rPr lang="ar-IQ" dirty="0" err="1"/>
              <a:t>ﯾﺗﻌرض</a:t>
            </a:r>
            <a:r>
              <a:rPr lang="ar-IQ" dirty="0"/>
              <a:t> </a:t>
            </a:r>
            <a:r>
              <a:rPr lang="ar-IQ" dirty="0" err="1"/>
              <a:t>ﻟﮫ</a:t>
            </a:r>
            <a:r>
              <a:rPr lang="ar-IQ" dirty="0"/>
              <a:t> </a:t>
            </a:r>
            <a:r>
              <a:rPr lang="ar-IQ" dirty="0" err="1"/>
              <a:t>اﻷطﻔﺎل</a:t>
            </a:r>
            <a:r>
              <a:rPr lang="ar-IQ" dirty="0"/>
              <a:t> </a:t>
            </a:r>
            <a:r>
              <a:rPr lang="ar-IQ" dirty="0" err="1"/>
              <a:t>ﻣن</a:t>
            </a:r>
            <a:r>
              <a:rPr lang="ar-IQ" dirty="0"/>
              <a:t> </a:t>
            </a:r>
            <a:r>
              <a:rPr lang="ar-IQ" dirty="0" err="1"/>
              <a:t>ﺧﻼل</a:t>
            </a:r>
            <a:r>
              <a:rPr lang="ar-IQ" dirty="0"/>
              <a:t> </a:t>
            </a:r>
            <a:r>
              <a:rPr lang="ar-IQ" dirty="0" err="1"/>
              <a:t>وﺳﺎﺋل</a:t>
            </a:r>
            <a:r>
              <a:rPr lang="ar-IQ" dirty="0"/>
              <a:t> </a:t>
            </a:r>
            <a:r>
              <a:rPr lang="ar-IQ" dirty="0" err="1"/>
              <a:t>اﻹﻋﻼم</a:t>
            </a:r>
            <a:r>
              <a:rPr lang="ar-IQ" dirty="0"/>
              <a:t> </a:t>
            </a:r>
            <a:r>
              <a:rPr lang="ar-IQ" dirty="0" err="1"/>
              <a:t>اﻟﻣﺧﺗﻠﻔﺔ</a:t>
            </a:r>
            <a:r>
              <a:rPr lang="ar-IQ" dirty="0"/>
              <a:t> </a:t>
            </a:r>
            <a:r>
              <a:rPr lang="ar-IQ" dirty="0" err="1"/>
              <a:t>وﻻﺳﯾﻣﺎ</a:t>
            </a:r>
            <a:r>
              <a:rPr lang="ar-IQ" dirty="0"/>
              <a:t> </a:t>
            </a:r>
            <a:r>
              <a:rPr lang="ar-IQ" dirty="0" err="1"/>
              <a:t>اﻟﺗﻠﻔزﯾون</a:t>
            </a:r>
            <a:r>
              <a:rPr lang="ar-IQ" dirty="0"/>
              <a:t> </a:t>
            </a:r>
            <a:r>
              <a:rPr lang="ar-IQ" dirty="0" err="1"/>
              <a:t>واﻟﮭواﺗف</a:t>
            </a:r>
            <a:r>
              <a:rPr lang="ar-IQ" dirty="0"/>
              <a:t> </a:t>
            </a:r>
            <a:r>
              <a:rPr lang="ar-IQ" dirty="0" err="1"/>
              <a:t>اﻟﻧﻘﺎﻟﺔ</a:t>
            </a:r>
            <a:r>
              <a:rPr lang="ar-IQ" dirty="0"/>
              <a:t> </a:t>
            </a:r>
            <a:r>
              <a:rPr lang="ar-IQ" dirty="0" err="1"/>
              <a:t>ﺣﯾث</a:t>
            </a:r>
            <a:r>
              <a:rPr lang="ar-IQ" dirty="0"/>
              <a:t> </a:t>
            </a:r>
            <a:r>
              <a:rPr lang="ar-IQ" dirty="0" err="1"/>
              <a:t>ﯾﻘوم</a:t>
            </a:r>
            <a:r>
              <a:rPr lang="ar-IQ" dirty="0"/>
              <a:t> </a:t>
            </a:r>
            <a:r>
              <a:rPr lang="ar-IQ" dirty="0" err="1"/>
              <a:t>ﺑﺗﺷوﯾﮫ</a:t>
            </a:r>
            <a:r>
              <a:rPr lang="ar-IQ" dirty="0"/>
              <a:t> </a:t>
            </a:r>
            <a:r>
              <a:rPr lang="ar-IQ" dirty="0" err="1"/>
              <a:t>اﻟﻌدﯾد</a:t>
            </a:r>
            <a:r>
              <a:rPr lang="ar-IQ" dirty="0"/>
              <a:t> </a:t>
            </a:r>
            <a:r>
              <a:rPr lang="ar-IQ" dirty="0" err="1"/>
              <a:t>ﻣن</a:t>
            </a:r>
            <a:r>
              <a:rPr lang="ar-IQ" dirty="0"/>
              <a:t> </a:t>
            </a:r>
            <a:r>
              <a:rPr lang="ar-IQ" dirty="0" err="1"/>
              <a:t>اﻟﻘﯾم</a:t>
            </a:r>
            <a:r>
              <a:rPr lang="ar-IQ" dirty="0"/>
              <a:t> </a:t>
            </a:r>
            <a:r>
              <a:rPr lang="ar-IQ" dirty="0" err="1"/>
              <a:t>اﻟﺗﻲ</a:t>
            </a:r>
            <a:r>
              <a:rPr lang="ar-IQ" dirty="0"/>
              <a:t> </a:t>
            </a:r>
            <a:r>
              <a:rPr lang="ar-IQ" dirty="0" err="1"/>
              <a:t>اﻛﺗﺳﺑﮭﺎ</a:t>
            </a:r>
            <a:r>
              <a:rPr lang="ar-IQ" dirty="0"/>
              <a:t> </a:t>
            </a:r>
            <a:r>
              <a:rPr lang="ar-IQ" dirty="0" err="1"/>
              <a:t>اﻷطﻔﺎل</a:t>
            </a:r>
            <a:r>
              <a:rPr lang="ar-IQ" dirty="0"/>
              <a:t> </a:t>
            </a:r>
            <a:r>
              <a:rPr lang="ar-IQ" dirty="0" err="1"/>
              <a:t>ﻓﺿﻼ</a:t>
            </a:r>
            <a:r>
              <a:rPr lang="ar-IQ" dirty="0"/>
              <a:t> </a:t>
            </a:r>
            <a:r>
              <a:rPr lang="ar-IQ" dirty="0" err="1"/>
              <a:t>اﻷﺧرى</a:t>
            </a:r>
            <a:r>
              <a:rPr lang="ar-IQ" dirty="0"/>
              <a:t> </a:t>
            </a:r>
            <a:r>
              <a:rPr lang="ar-IQ" dirty="0" err="1"/>
              <a:t>اﻟدﺧﯾﻠﺔ</a:t>
            </a:r>
            <a:r>
              <a:rPr lang="ar-IQ" dirty="0"/>
              <a:t> </a:t>
            </a:r>
            <a:r>
              <a:rPr lang="ar-IQ" dirty="0" err="1"/>
              <a:t>ﻋﻠﻰ</a:t>
            </a:r>
            <a:r>
              <a:rPr lang="ar-IQ" dirty="0"/>
              <a:t> </a:t>
            </a:r>
            <a:r>
              <a:rPr lang="ar-IQ" dirty="0" err="1"/>
              <a:t>اﻟﺛﻘﺎﻓﺔ</a:t>
            </a:r>
            <a:r>
              <a:rPr lang="ar-IQ" dirty="0"/>
              <a:t> </a:t>
            </a:r>
            <a:r>
              <a:rPr lang="ar-IQ" dirty="0" err="1"/>
              <a:t>واﻧﺗﮭﺎء</a:t>
            </a:r>
            <a:r>
              <a:rPr lang="ar-IQ" dirty="0"/>
              <a:t> </a:t>
            </a:r>
            <a:r>
              <a:rPr lang="ar-IQ" dirty="0" err="1"/>
              <a:t>ﻋﺻر</a:t>
            </a:r>
            <a:r>
              <a:rPr lang="ar-IQ" dirty="0"/>
              <a:t> </a:t>
            </a:r>
            <a:r>
              <a:rPr lang="ar-IQ" dirty="0" err="1"/>
              <a:t>ﺟدات</a:t>
            </a:r>
            <a:r>
              <a:rPr lang="ar-IQ" dirty="0"/>
              <a:t> </a:t>
            </a:r>
            <a:r>
              <a:rPr lang="ar-IQ" dirty="0" err="1"/>
              <a:t>زﻣﺎن</a:t>
            </a:r>
            <a:r>
              <a:rPr lang="ar-IQ" dirty="0"/>
              <a:t> </a:t>
            </a:r>
            <a:r>
              <a:rPr lang="ar-IQ" dirty="0" err="1"/>
              <a:t>وﺣﻛﺎﯾﺎﺗﮭن</a:t>
            </a:r>
            <a:r>
              <a:rPr lang="ar-IQ" dirty="0"/>
              <a:t> </a:t>
            </a:r>
            <a:r>
              <a:rPr lang="ar-IQ" dirty="0" err="1"/>
              <a:t>إﻟﻰ</a:t>
            </a:r>
            <a:r>
              <a:rPr lang="ar-IQ" dirty="0"/>
              <a:t> </a:t>
            </a:r>
            <a:r>
              <a:rPr lang="ar-IQ" dirty="0" err="1"/>
              <a:t>ﻋﺻر</a:t>
            </a:r>
            <a:r>
              <a:rPr lang="ar-IQ" dirty="0"/>
              <a:t> </a:t>
            </a:r>
            <a:r>
              <a:rPr lang="ar-IQ" dirty="0" err="1"/>
              <a:t>اﻟﺣﻛﺎﯾﺎت</a:t>
            </a:r>
            <a:r>
              <a:rPr lang="ar-IQ" dirty="0"/>
              <a:t> </a:t>
            </a:r>
            <a:r>
              <a:rPr lang="ar-IQ" dirty="0" err="1"/>
              <a:t>ﻋن</a:t>
            </a:r>
            <a:r>
              <a:rPr lang="ar-IQ" dirty="0"/>
              <a:t> </a:t>
            </a:r>
            <a:r>
              <a:rPr lang="ar-IQ" dirty="0" err="1"/>
              <a:t>طرﯾق</a:t>
            </a:r>
            <a:r>
              <a:rPr lang="ar-IQ" dirty="0"/>
              <a:t> </a:t>
            </a:r>
            <a:r>
              <a:rPr lang="ar-IQ" dirty="0" err="1"/>
              <a:t>اﻟرﺳوم</a:t>
            </a:r>
            <a:r>
              <a:rPr lang="ar-IQ" dirty="0"/>
              <a:t> </a:t>
            </a:r>
            <a:r>
              <a:rPr lang="ar-IQ" dirty="0" err="1"/>
              <a:t>اﻟﻣﺗﺣرﻛﺔ</a:t>
            </a:r>
            <a:r>
              <a:rPr lang="ar-IQ" dirty="0"/>
              <a:t>.</a:t>
            </a:r>
            <a:endParaRPr lang="en-US" dirty="0"/>
          </a:p>
        </p:txBody>
      </p:sp>
    </p:spTree>
    <p:extLst>
      <p:ext uri="{BB962C8B-B14F-4D97-AF65-F5344CB8AC3E}">
        <p14:creationId xmlns:p14="http://schemas.microsoft.com/office/powerpoint/2010/main" val="6738425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0"/>
                                        <p:tgtEl>
                                          <p:spTgt spid="2"/>
                                        </p:tgtEl>
                                      </p:cBhvr>
                                    </p:animEffect>
                                    <p:anim calcmode="lin" valueType="num">
                                      <p:cBhvr>
                                        <p:cTn id="8" dur="20000" fill="hold"/>
                                        <p:tgtEl>
                                          <p:spTgt spid="2"/>
                                        </p:tgtEl>
                                        <p:attrNameLst>
                                          <p:attrName>ppt_x</p:attrName>
                                        </p:attrNameLst>
                                      </p:cBhvr>
                                      <p:tavLst>
                                        <p:tav tm="0">
                                          <p:val>
                                            <p:strVal val="#ppt_x"/>
                                          </p:val>
                                        </p:tav>
                                        <p:tav tm="100000">
                                          <p:val>
                                            <p:strVal val="#ppt_x"/>
                                          </p:val>
                                        </p:tav>
                                      </p:tavLst>
                                    </p:anim>
                                    <p:anim calcmode="lin" valueType="num">
                                      <p:cBhvr>
                                        <p:cTn id="9" dur="2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0"/>
                                        <p:tgtEl>
                                          <p:spTgt spid="3">
                                            <p:txEl>
                                              <p:pRg st="0" end="0"/>
                                            </p:txEl>
                                          </p:spTgt>
                                        </p:tgtEl>
                                      </p:cBhvr>
                                    </p:animEffect>
                                    <p:anim calcmode="lin" valueType="num">
                                      <p:cBhvr>
                                        <p:cTn id="15" dur="20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20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0"/>
                                        <p:tgtEl>
                                          <p:spTgt spid="3">
                                            <p:txEl>
                                              <p:pRg st="1" end="1"/>
                                            </p:txEl>
                                          </p:spTgt>
                                        </p:tgtEl>
                                      </p:cBhvr>
                                    </p:animEffect>
                                    <p:anim calcmode="lin" valueType="num">
                                      <p:cBhvr>
                                        <p:cTn id="22" dur="20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20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0"/>
                                        <p:tgtEl>
                                          <p:spTgt spid="3">
                                            <p:txEl>
                                              <p:pRg st="2" end="2"/>
                                            </p:txEl>
                                          </p:spTgt>
                                        </p:tgtEl>
                                      </p:cBhvr>
                                    </p:animEffect>
                                    <p:anim calcmode="lin" valueType="num">
                                      <p:cBhvr>
                                        <p:cTn id="29" dur="20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20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0"/>
                                        <p:tgtEl>
                                          <p:spTgt spid="3">
                                            <p:txEl>
                                              <p:pRg st="3" end="3"/>
                                            </p:txEl>
                                          </p:spTgt>
                                        </p:tgtEl>
                                      </p:cBhvr>
                                    </p:animEffect>
                                    <p:anim calcmode="lin" valueType="num">
                                      <p:cBhvr>
                                        <p:cTn id="36" dur="20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20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20000"/>
                                        <p:tgtEl>
                                          <p:spTgt spid="3">
                                            <p:txEl>
                                              <p:pRg st="4" end="4"/>
                                            </p:txEl>
                                          </p:spTgt>
                                        </p:tgtEl>
                                      </p:cBhvr>
                                    </p:animEffect>
                                    <p:anim calcmode="lin" valueType="num">
                                      <p:cBhvr>
                                        <p:cTn id="43" dur="20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20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20000"/>
                                        <p:tgtEl>
                                          <p:spTgt spid="3">
                                            <p:txEl>
                                              <p:pRg st="5" end="5"/>
                                            </p:txEl>
                                          </p:spTgt>
                                        </p:tgtEl>
                                      </p:cBhvr>
                                    </p:animEffect>
                                    <p:anim calcmode="lin" valueType="num">
                                      <p:cBhvr>
                                        <p:cTn id="50" dur="20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20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96889" y="828827"/>
            <a:ext cx="8911687" cy="1280890"/>
          </a:xfrm>
        </p:spPr>
        <p:txBody>
          <a:bodyPr>
            <a:normAutofit/>
          </a:bodyPr>
          <a:lstStyle/>
          <a:p>
            <a:pPr algn="ctr"/>
            <a:endPar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357201" y="1905000"/>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sz="2000" b="1" dirty="0"/>
              <a:t>7</a:t>
            </a:r>
            <a:r>
              <a:rPr lang="ar-IQ" sz="2000" b="1" dirty="0" smtClean="0"/>
              <a:t>- </a:t>
            </a:r>
            <a:r>
              <a:rPr lang="ar-IQ" sz="2000" b="1" dirty="0"/>
              <a:t>المكتبات العامة :</a:t>
            </a:r>
            <a:endParaRPr lang="en-US" sz="2000" dirty="0"/>
          </a:p>
          <a:p>
            <a:pPr marL="0" indent="0" algn="just">
              <a:buNone/>
            </a:pPr>
            <a:r>
              <a:rPr lang="ar-IQ" sz="2000" dirty="0" smtClean="0"/>
              <a:t>المكتبة </a:t>
            </a:r>
            <a:r>
              <a:rPr lang="ar-IQ" sz="2000" dirty="0"/>
              <a:t>العامة مؤسسة ديمقراطية للتربية والثقافة وهي دليل عملي على الايمان بديمقراطية شعارها (العلم للجميع) باعتبار أن تحصيل العلم عملية مستمرة مدى الحياة والمكتبة العامة هي الوسيلة الأساسية لحفظ التراث الفكري الكبير وجعل التعرف عليه متاحا للجميع وبدون مقابل ولكي تحقق المكتبة العامة أهدافها التربوية المنشودة عليها أن تستقبل الجميع بلا تفرقة بينهم بسبب العنصر أو الجنس أو الدين أو المركز الاجتماعي </a:t>
            </a:r>
            <a:r>
              <a:rPr lang="ar-IQ" sz="2000" dirty="0" err="1"/>
              <a:t>أوالمستوى</a:t>
            </a:r>
            <a:r>
              <a:rPr lang="ar-IQ" sz="2000" dirty="0"/>
              <a:t> التعليمي.</a:t>
            </a:r>
            <a:endParaRPr lang="en-US" sz="2000" dirty="0"/>
          </a:p>
          <a:p>
            <a:pPr marL="0" indent="0" algn="just">
              <a:buNone/>
            </a:pPr>
            <a:r>
              <a:rPr lang="ar-IQ" sz="2000" b="1" dirty="0"/>
              <a:t>8</a:t>
            </a:r>
            <a:r>
              <a:rPr lang="ar-IQ" sz="2000" b="1" dirty="0" smtClean="0"/>
              <a:t>-الاندية </a:t>
            </a:r>
            <a:r>
              <a:rPr lang="ar-IQ" sz="2000" b="1" dirty="0"/>
              <a:t>والساحات الرياضية </a:t>
            </a:r>
            <a:r>
              <a:rPr lang="ar-IQ" sz="2000" b="1" dirty="0" smtClean="0"/>
              <a:t>:</a:t>
            </a:r>
            <a:endParaRPr lang="en-US" sz="2000" dirty="0" smtClean="0"/>
          </a:p>
          <a:p>
            <a:pPr marL="0" indent="0" algn="just">
              <a:buNone/>
            </a:pPr>
            <a:r>
              <a:rPr lang="ar-IQ" sz="2000" dirty="0" smtClean="0"/>
              <a:t>للأندية والساحات دور هام في اكساب المواطنين خبرات ومهارات اجتماعية سليمة فهي تتيح الفرص لتكون الصدقات وعمل العلاقات الاجتماعية بين أفراد والجماعات كذلك تغرس فيهم الاتجاهات والمبادئ الديمقراطية كالتنافس الشريف وإنكار الذات والتعاون المشترك فضلا عن دورها في تخرج اللامعين في الأنشطة الرياضية الاجتماعية المختلفة.</a:t>
            </a:r>
            <a:endParaRPr lang="en-US" sz="2000" dirty="0"/>
          </a:p>
        </p:txBody>
      </p:sp>
    </p:spTree>
    <p:extLst>
      <p:ext uri="{BB962C8B-B14F-4D97-AF65-F5344CB8AC3E}">
        <p14:creationId xmlns:p14="http://schemas.microsoft.com/office/powerpoint/2010/main" val="3905488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ppt_x</p:attrName>
                                        </p:attrNameLst>
                                      </p:cBhvr>
                                      <p:tavLst>
                                        <p:tav tm="0">
                                          <p:val>
                                            <p:strVal val="#ppt_x"/>
                                          </p:val>
                                        </p:tav>
                                        <p:tav tm="100000">
                                          <p:val>
                                            <p:strVal val="#ppt_x"/>
                                          </p:val>
                                        </p:tav>
                                      </p:tavLst>
                                    </p:anim>
                                    <p:anim calcmode="lin" valueType="num">
                                      <p:cBhvr>
                                        <p:cTn id="9" dur="5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0"/>
                                        <p:tgtEl>
                                          <p:spTgt spid="3">
                                            <p:txEl>
                                              <p:pRg st="0" end="0"/>
                                            </p:txEl>
                                          </p:spTgt>
                                        </p:tgtEl>
                                      </p:cBhvr>
                                    </p:animEffect>
                                    <p:anim calcmode="lin" valueType="num">
                                      <p:cBhvr>
                                        <p:cTn id="15"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5000"/>
                                        <p:tgtEl>
                                          <p:spTgt spid="3">
                                            <p:txEl>
                                              <p:pRg st="1" end="1"/>
                                            </p:txEl>
                                          </p:spTgt>
                                        </p:tgtEl>
                                      </p:cBhvr>
                                    </p:animEffect>
                                    <p:anim calcmode="lin" valueType="num">
                                      <p:cBhvr>
                                        <p:cTn id="22"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5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5000"/>
                                        <p:tgtEl>
                                          <p:spTgt spid="3">
                                            <p:txEl>
                                              <p:pRg st="2" end="2"/>
                                            </p:txEl>
                                          </p:spTgt>
                                        </p:tgtEl>
                                      </p:cBhvr>
                                    </p:animEffect>
                                    <p:anim calcmode="lin" valueType="num">
                                      <p:cBhvr>
                                        <p:cTn id="29"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5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5000"/>
                                        <p:tgtEl>
                                          <p:spTgt spid="3">
                                            <p:txEl>
                                              <p:pRg st="3" end="3"/>
                                            </p:txEl>
                                          </p:spTgt>
                                        </p:tgtEl>
                                      </p:cBhvr>
                                    </p:animEffect>
                                    <p:anim calcmode="lin" valueType="num">
                                      <p:cBhvr>
                                        <p:cTn id="36"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5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653</TotalTime>
  <Words>1365</Words>
  <Application>Microsoft Office PowerPoint</Application>
  <PresentationFormat>ملء الشاشة</PresentationFormat>
  <Paragraphs>74</Paragraphs>
  <Slides>12</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12</vt:i4>
      </vt:variant>
    </vt:vector>
  </HeadingPairs>
  <TitlesOfParts>
    <vt:vector size="19" baseType="lpstr">
      <vt:lpstr>Arial</vt:lpstr>
      <vt:lpstr>Calibri</vt:lpstr>
      <vt:lpstr>Century Gothic</vt:lpstr>
      <vt:lpstr>Simplified Arabic</vt:lpstr>
      <vt:lpstr>Tahoma</vt:lpstr>
      <vt:lpstr>Wingdings 3</vt:lpstr>
      <vt:lpstr>Wisp</vt:lpstr>
      <vt:lpstr>  جامعة الموصل  كلية التربية للعلوم الإنسانية  قسم علوم القرآن والتربية الاسلامية</vt:lpstr>
      <vt:lpstr>دور الأسرة في العملية التربوية    </vt:lpstr>
      <vt:lpstr>دور الطفل في الأسرة</vt:lpstr>
      <vt:lpstr>أثر اختلاف أنماط العلاقات  </vt:lpstr>
      <vt:lpstr>العوامل المؤثرة في تربية وتنشئة الاطفال </vt:lpstr>
      <vt:lpstr> </vt:lpstr>
      <vt:lpstr> </vt:lpstr>
      <vt:lpstr>   </vt:lpstr>
      <vt:lpstr>عرض تقديمي في PowerPoint</vt:lpstr>
      <vt:lpstr>عرض تقديمي في PowerPoint</vt:lpstr>
      <vt:lpstr>الخاتمة</vt:lpstr>
      <vt:lpstr>عرض تقديمي في PowerPoint</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فاعلية برنامج تدريبي قائم على استراتيجيات التدريس البصري في تنمية مهارات التلاوة ودافع الإنجاز الدراسي لدى الطلبة / المدرسين في قسم علوم القرآن</dc:title>
  <dc:creator>ok</dc:creator>
  <cp:lastModifiedBy>ok</cp:lastModifiedBy>
  <cp:revision>115</cp:revision>
  <dcterms:created xsi:type="dcterms:W3CDTF">2022-06-18T20:18:10Z</dcterms:created>
  <dcterms:modified xsi:type="dcterms:W3CDTF">2023-11-12T18:45:37Z</dcterms:modified>
</cp:coreProperties>
</file>