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85" r:id="rId1"/>
  </p:sldMasterIdLst>
  <p:sldIdLst>
    <p:sldId id="256" r:id="rId2"/>
    <p:sldId id="257" r:id="rId3"/>
    <p:sldId id="260" r:id="rId4"/>
    <p:sldId id="261" r:id="rId5"/>
    <p:sldId id="262" r:id="rId6"/>
    <p:sldId id="263" r:id="rId7"/>
    <p:sldId id="269" r:id="rId8"/>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مقطع بدون عنوان" id="{D844A056-F665-408A-8138-A630AB2CD093}">
          <p14:sldIdLst>
            <p14:sldId id="256"/>
            <p14:sldId id="257"/>
            <p14:sldId id="260"/>
            <p14:sldId id="261"/>
            <p14:sldId id="262"/>
            <p14:sldId id="263"/>
            <p14:sldId id="26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نمط متوسط 3 - تمييز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نمط متوسط 4 - تميي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000" autoAdjust="0"/>
    <p:restoredTop sz="94454" autoAdjust="0"/>
  </p:normalViewPr>
  <p:slideViewPr>
    <p:cSldViewPr snapToGrid="0">
      <p:cViewPr varScale="1">
        <p:scale>
          <a:sx n="70" d="100"/>
          <a:sy n="70" d="100"/>
        </p:scale>
        <p:origin x="738" y="7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9381131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7602595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736413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25286041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382100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smtClean="0"/>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3596010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6893814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22963516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880588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1627356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3164926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988FEAE3-310C-4322-BC0F-1F18B46F24AC}" type="datetimeFigureOut">
              <a:rPr lang="ar-IQ" smtClean="0"/>
              <a:t>01/05/1445</a:t>
            </a:fld>
            <a:endParaRPr lang="ar-IQ"/>
          </a:p>
        </p:txBody>
      </p:sp>
      <p:sp>
        <p:nvSpPr>
          <p:cNvPr id="8" name="Footer Placeholder 7"/>
          <p:cNvSpPr>
            <a:spLocks noGrp="1"/>
          </p:cNvSpPr>
          <p:nvPr>
            <p:ph type="ftr" sz="quarter" idx="11"/>
          </p:nvPr>
        </p:nvSpPr>
        <p:spPr/>
        <p:txBody>
          <a:bodyPr/>
          <a:lstStyle/>
          <a:p>
            <a:endParaRPr lang="ar-IQ"/>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7618638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988FEAE3-310C-4322-BC0F-1F18B46F24AC}" type="datetimeFigureOut">
              <a:rPr lang="ar-IQ" smtClean="0"/>
              <a:t>01/05/1445</a:t>
            </a:fld>
            <a:endParaRPr lang="ar-IQ"/>
          </a:p>
        </p:txBody>
      </p:sp>
      <p:sp>
        <p:nvSpPr>
          <p:cNvPr id="4" name="Footer Placeholder 3"/>
          <p:cNvSpPr>
            <a:spLocks noGrp="1"/>
          </p:cNvSpPr>
          <p:nvPr>
            <p:ph type="ftr" sz="quarter" idx="11"/>
          </p:nvPr>
        </p:nvSpPr>
        <p:spPr/>
        <p:txBody>
          <a:bodyPr/>
          <a:lstStyle/>
          <a:p>
            <a:endParaRPr lang="ar-IQ"/>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4700482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8FEAE3-310C-4322-BC0F-1F18B46F24AC}" type="datetimeFigureOut">
              <a:rPr lang="ar-IQ" smtClean="0"/>
              <a:t>01/05/1445</a:t>
            </a:fld>
            <a:endParaRPr lang="ar-IQ"/>
          </a:p>
        </p:txBody>
      </p:sp>
      <p:sp>
        <p:nvSpPr>
          <p:cNvPr id="3" name="Footer Placeholder 2"/>
          <p:cNvSpPr>
            <a:spLocks noGrp="1"/>
          </p:cNvSpPr>
          <p:nvPr>
            <p:ph type="ftr" sz="quarter" idx="11"/>
          </p:nvPr>
        </p:nvSpPr>
        <p:spPr/>
        <p:txBody>
          <a:bodyPr/>
          <a:lstStyle/>
          <a:p>
            <a:endParaRPr lang="ar-IQ"/>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7874582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6421259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41630658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88FEAE3-310C-4322-BC0F-1F18B46F24AC}" type="datetimeFigureOut">
              <a:rPr lang="ar-IQ" smtClean="0"/>
              <a:t>01/05/1445</a:t>
            </a:fld>
            <a:endParaRPr lang="ar-IQ"/>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IQ"/>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90AC08D-CD1C-4E42-91CF-3446861B57DF}" type="slidenum">
              <a:rPr lang="ar-IQ" smtClean="0"/>
              <a:t>‹#›</a:t>
            </a:fld>
            <a:endParaRPr lang="ar-IQ"/>
          </a:p>
        </p:txBody>
      </p:sp>
    </p:spTree>
    <p:extLst>
      <p:ext uri="{BB962C8B-B14F-4D97-AF65-F5344CB8AC3E}">
        <p14:creationId xmlns:p14="http://schemas.microsoft.com/office/powerpoint/2010/main" val="1392436305"/>
      </p:ext>
    </p:extLst>
  </p:cSld>
  <p:clrMap bg1="lt1" tx1="dk1" bg2="lt2" tx2="dk2" accent1="accent1" accent2="accent2" accent3="accent3" accent4="accent4" accent5="accent5" accent6="accent6" hlink="hlink" folHlink="folHlink"/>
  <p:sldLayoutIdLst>
    <p:sldLayoutId id="2147483886" r:id="rId1"/>
    <p:sldLayoutId id="2147483887" r:id="rId2"/>
    <p:sldLayoutId id="2147483888" r:id="rId3"/>
    <p:sldLayoutId id="2147483889" r:id="rId4"/>
    <p:sldLayoutId id="2147483890" r:id="rId5"/>
    <p:sldLayoutId id="2147483891" r:id="rId6"/>
    <p:sldLayoutId id="2147483892" r:id="rId7"/>
    <p:sldLayoutId id="2147483893" r:id="rId8"/>
    <p:sldLayoutId id="2147483894" r:id="rId9"/>
    <p:sldLayoutId id="2147483895" r:id="rId10"/>
    <p:sldLayoutId id="2147483896" r:id="rId11"/>
    <p:sldLayoutId id="2147483897" r:id="rId12"/>
    <p:sldLayoutId id="2147483898" r:id="rId13"/>
    <p:sldLayoutId id="2147483899" r:id="rId14"/>
    <p:sldLayoutId id="2147483900" r:id="rId15"/>
    <p:sldLayoutId id="2147483901" r:id="rId16"/>
  </p:sldLayoutIdLst>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75314" y="373375"/>
            <a:ext cx="8911687" cy="168255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pPr lvl="0" algn="r" defTabSz="914400" eaLnBrk="0" fontAlgn="base" hangingPunct="0">
              <a:spcAft>
                <a:spcPct val="0"/>
              </a:spcAft>
            </a:pPr>
            <a:r>
              <a:rPr lang="en-US" dirty="0" smtClean="0"/>
              <a:t/>
            </a:r>
            <a:br>
              <a:rPr lang="en-US" dirty="0" smtClean="0"/>
            </a:br>
            <a:r>
              <a:rPr lang="ar-IQ" sz="22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جامعة </a:t>
            </a: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الموصل</a:t>
            </a:r>
            <a:r>
              <a:rPr lang="en-US" sz="2700" dirty="0" smtClean="0">
                <a:solidFill>
                  <a:schemeClr val="tx1"/>
                </a:solidFill>
              </a:rPr>
              <a:t/>
            </a:r>
            <a:br>
              <a:rPr lang="en-US" sz="2700" dirty="0" smtClean="0">
                <a:solidFill>
                  <a:schemeClr val="tx1"/>
                </a:solidFill>
              </a:rPr>
            </a:b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كلية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التربية للعلوم الإنسانية</a:t>
            </a:r>
            <a:r>
              <a:rPr lang="en-US" sz="2700" dirty="0">
                <a:solidFill>
                  <a:schemeClr val="tx1"/>
                </a:solidFill>
              </a:rPr>
              <a:t/>
            </a:r>
            <a:br>
              <a:rPr lang="en-US" sz="2700" dirty="0">
                <a:solidFill>
                  <a:schemeClr val="tx1"/>
                </a:solidFill>
              </a:rPr>
            </a:b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قسم علوم </a:t>
            </a: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القرآن والتربية الاسلامية</a:t>
            </a:r>
            <a:endParaRPr lang="ar-IQ" sz="2700" dirty="0">
              <a:solidFill>
                <a:schemeClr val="tx1"/>
              </a:solidFill>
            </a:endParaRPr>
          </a:p>
        </p:txBody>
      </p:sp>
      <p:sp>
        <p:nvSpPr>
          <p:cNvPr id="8" name="عنوان فرعي 2"/>
          <p:cNvSpPr txBox="1">
            <a:spLocks/>
          </p:cNvSpPr>
          <p:nvPr/>
        </p:nvSpPr>
        <p:spPr>
          <a:xfrm>
            <a:off x="2275314" y="2405418"/>
            <a:ext cx="8915399" cy="277116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chor="t">
            <a:normAutofit/>
          </a:bodyPr>
          <a:lstStyle>
            <a:lvl1pPr marL="0" indent="0" algn="l" defTabSz="457200" rtl="1"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1"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1"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endParaRPr lang="ar-IQ" sz="2000"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9"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11" name="Rectangle 4"/>
          <p:cNvSpPr>
            <a:spLocks noChangeArrowheads="1"/>
          </p:cNvSpPr>
          <p:nvPr/>
        </p:nvSpPr>
        <p:spPr bwMode="auto">
          <a:xfrm>
            <a:off x="1498104" y="58693"/>
            <a:ext cx="10925908" cy="7048083"/>
          </a:xfrm>
          <a:prstGeom prst="rect">
            <a:avLst/>
          </a:prstGeom>
          <a:noFill/>
          <a:ln>
            <a:noFill/>
          </a:ln>
          <a:effectLst>
            <a:outerShdw blurRad="190500" dist="228600" dir="2700000" algn="ctr">
              <a:srgbClr val="000000">
                <a:alpha val="30000"/>
              </a:srgbClr>
            </a:outerShdw>
            <a:reflection blurRad="6350" stA="50000" endA="300" endPos="55000" dir="5400000" sy="-100000" algn="bl" rotWithShape="0"/>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spAutoFit/>
            <a:scene3d>
              <a:camera prst="orthographicFront"/>
              <a:lightRig rig="harsh" dir="t"/>
            </a:scene3d>
            <a:sp3d extrusionH="57150" prstMaterial="matte">
              <a:bevelT w="63500" h="12700" prst="angle"/>
              <a:contourClr>
                <a:schemeClr val="bg1">
                  <a:lumMod val="65000"/>
                </a:schemeClr>
              </a:contourClr>
            </a:sp3d>
          </a:bodyPr>
          <a:lstStyle/>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smtClean="0">
                <a:ln/>
                <a:solidFill>
                  <a:schemeClr val="accent3"/>
                </a:solidFill>
                <a:latin typeface="Arial" panose="020B060402020202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a:ln/>
                <a:solidFill>
                  <a:schemeClr val="accent3"/>
                </a:solidFill>
                <a:latin typeface="Arial" panose="020B0604020202020204" pitchFamily="34" charset="0"/>
              </a:rPr>
              <a:t> </a:t>
            </a:r>
            <a:r>
              <a:rPr lang="ar-IQ" sz="2000" b="1" dirty="0" smtClean="0">
                <a:ln/>
                <a:solidFill>
                  <a:schemeClr val="accent3"/>
                </a:solidFill>
                <a:latin typeface="Arial" panose="020B0604020202020204" pitchFamily="34" charset="0"/>
              </a:rPr>
              <a:t>    </a:t>
            </a:r>
            <a:endParaRPr lang="ar-IQ" sz="2000" b="1" dirty="0" smtClean="0">
              <a:ln/>
              <a:solidFill>
                <a:schemeClr val="accent3"/>
              </a:solidFill>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ar-IQ" sz="2000" b="1" dirty="0">
              <a:ln/>
              <a:solidFill>
                <a:schemeClr val="accent3"/>
              </a:solidFill>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smtClean="0">
                <a:ln/>
                <a:solidFill>
                  <a:schemeClr val="accent3"/>
                </a:solidFill>
                <a:latin typeface="Arial" panose="020B0604020202020204" pitchFamily="34" charset="0"/>
              </a:rPr>
              <a:t>مادة </a:t>
            </a:r>
            <a:r>
              <a:rPr lang="ar-IQ" sz="2000" b="1" dirty="0" smtClean="0">
                <a:ln/>
                <a:solidFill>
                  <a:schemeClr val="accent3"/>
                </a:solidFill>
                <a:latin typeface="Arial" panose="020B0604020202020204" pitchFamily="34" charset="0"/>
              </a:rPr>
              <a:t>أسس التربية</a:t>
            </a:r>
            <a:endParaRPr lang="ar-IQ" sz="2000" b="1" dirty="0">
              <a:ln/>
              <a:solidFill>
                <a:schemeClr val="accent3"/>
              </a:solidFill>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ar-IQ" b="1" dirty="0" smtClean="0">
                <a:ln/>
                <a:solidFill>
                  <a:schemeClr val="accent3"/>
                </a:solidFill>
                <a:latin typeface="Arial" panose="020B0604020202020204" pitchFamily="34" charset="0"/>
              </a:rPr>
              <a:t>    </a:t>
            </a:r>
            <a:r>
              <a:rPr lang="ar-IQ" sz="2000" b="1" dirty="0" smtClean="0">
                <a:ln/>
                <a:solidFill>
                  <a:schemeClr val="accent3"/>
                </a:solidFill>
                <a:latin typeface="Arial" panose="020B0604020202020204" pitchFamily="34" charset="0"/>
              </a:rPr>
              <a:t>المحاضرة </a:t>
            </a:r>
            <a:r>
              <a:rPr lang="ar-IQ" sz="2000" b="1" dirty="0" smtClean="0">
                <a:ln/>
                <a:solidFill>
                  <a:schemeClr val="accent3"/>
                </a:solidFill>
                <a:latin typeface="Arial" panose="020B0604020202020204" pitchFamily="34" charset="0"/>
              </a:rPr>
              <a:t>التاسعة</a:t>
            </a:r>
            <a:endParaRPr lang="ar-IQ" sz="2000" b="1" dirty="0" smtClean="0">
              <a:ln/>
              <a:solidFill>
                <a:schemeClr val="accent3"/>
              </a:solidFill>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ar-IQ" sz="2000" b="1" dirty="0" smtClean="0">
              <a:ln/>
              <a:solidFill>
                <a:schemeClr val="accent3"/>
              </a:solidFill>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smtClean="0">
                <a:ln/>
                <a:solidFill>
                  <a:schemeClr val="accent3"/>
                </a:solidFill>
                <a:latin typeface="Arial" panose="020B0604020202020204" pitchFamily="34" charset="0"/>
              </a:rPr>
              <a:t>بسم </a:t>
            </a:r>
            <a:r>
              <a:rPr lang="ar-IQ" sz="2000" b="1" dirty="0" smtClean="0">
                <a:ln/>
                <a:solidFill>
                  <a:schemeClr val="accent3"/>
                </a:solidFill>
                <a:latin typeface="Arial" panose="020B0604020202020204" pitchFamily="34" charset="0"/>
              </a:rPr>
              <a:t>الله والحمد لله والصلاة والسلام على رسول </a:t>
            </a:r>
            <a:r>
              <a:rPr lang="ar-IQ" sz="2400" b="1" dirty="0" smtClean="0">
                <a:ln/>
                <a:solidFill>
                  <a:schemeClr val="accent3"/>
                </a:solidFill>
                <a:latin typeface="Arial" panose="020B0604020202020204" pitchFamily="34" charset="0"/>
              </a:rPr>
              <a:t>الله</a:t>
            </a:r>
          </a:p>
          <a:p>
            <a:pPr marL="0" marR="0" lvl="0" indent="0" defTabSz="914400" rtl="0" eaLnBrk="0" fontAlgn="base" latinLnBrk="0" hangingPunct="0">
              <a:lnSpc>
                <a:spcPct val="100000"/>
              </a:lnSpc>
              <a:spcBef>
                <a:spcPct val="0"/>
              </a:spcBef>
              <a:spcAft>
                <a:spcPct val="0"/>
              </a:spcAft>
              <a:buClrTx/>
              <a:buSzTx/>
              <a:buFontTx/>
              <a:buNone/>
              <a:tabLst/>
            </a:pPr>
            <a:endParaRPr lang="ar-IQ" b="1" dirty="0">
              <a:ln/>
              <a:solidFill>
                <a:schemeClr val="accent3"/>
              </a:solidFill>
              <a:latin typeface="Arial" panose="020B0604020202020204" pitchFamily="34" charset="0"/>
            </a:endParaRPr>
          </a:p>
          <a:p>
            <a:pPr algn="ctr"/>
            <a:r>
              <a:rPr lang="ar-IQ" sz="24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الأساس </a:t>
            </a:r>
            <a:r>
              <a:rPr lang="ar-IQ" sz="2400" b="1" i="1" dirty="0" err="1">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الإقتصادي</a:t>
            </a:r>
            <a:r>
              <a:rPr lang="ar-IQ" sz="24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 للتربية</a:t>
            </a:r>
            <a:endParaRPr lang="en-US" sz="24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endParaRPr>
          </a:p>
          <a:p>
            <a:pPr rtl="0" eaLnBrk="0" fontAlgn="base" hangingPunct="0">
              <a:spcBef>
                <a:spcPct val="0"/>
              </a:spcBef>
              <a:spcAft>
                <a:spcPct val="0"/>
              </a:spcAft>
            </a:pPr>
            <a:r>
              <a:rPr lang="ar-IQ" sz="1600" b="1" dirty="0" smtClean="0"/>
              <a:t> </a:t>
            </a:r>
            <a:endParaRPr lang="en-US" sz="1600" dirty="0"/>
          </a:p>
          <a:p>
            <a:pPr algn="justLow"/>
            <a:r>
              <a:rPr lang="ar-IQ" sz="1600" dirty="0" smtClean="0"/>
              <a:t>   </a:t>
            </a:r>
            <a:r>
              <a:rPr lang="ar-IQ" sz="2000" dirty="0"/>
              <a:t>تميز الإنسان عن سائر الكائنات الحية بمقدرته على التكيف مع الظروف البيئية وبنضاله الدائب ضد القوى العديدة التي تهدد كيانه ووجوده ، وبمواصلة العمل والبناء ليضمن لنفسه البقاء والاستمرار ويمهد الطريق للأجيال اللاحقة لمواصلة مسيرة الحياة .</a:t>
            </a:r>
            <a:endParaRPr lang="en-US" sz="2000" dirty="0"/>
          </a:p>
          <a:p>
            <a:pPr algn="justLow"/>
            <a:r>
              <a:rPr lang="ar-IQ" sz="2000" dirty="0"/>
              <a:t>   ويتوقف </a:t>
            </a:r>
            <a:r>
              <a:rPr lang="ar-IQ" sz="2000" dirty="0" err="1"/>
              <a:t>التطورالاقتصادي</a:t>
            </a:r>
            <a:r>
              <a:rPr lang="ar-IQ" sz="2000" dirty="0"/>
              <a:t> </a:t>
            </a:r>
            <a:r>
              <a:rPr lang="ar-IQ" sz="2000" dirty="0" err="1"/>
              <a:t>ومايرافقه</a:t>
            </a:r>
            <a:r>
              <a:rPr lang="ar-IQ" sz="2000" dirty="0"/>
              <a:t> من تطور في المجالات الأخرى على نوعية العنصر البشري ، فالتنمية الاقتصادية أو الاجتماعية يخطط لها الانسان ويعمل على تنفيذها </a:t>
            </a:r>
            <a:r>
              <a:rPr lang="ar-IQ" sz="2000" dirty="0" err="1"/>
              <a:t>بالاسلوب</a:t>
            </a:r>
            <a:r>
              <a:rPr lang="ar-IQ" sz="2000" dirty="0"/>
              <a:t> الصحيح إذا كان معدا مؤهلا ومزودا بالخبرات التي تمكنه من استثمار قدراته وتوظيفها لتحقيق أهداف التنمية.</a:t>
            </a:r>
            <a:endParaRPr lang="en-US" sz="2000" dirty="0"/>
          </a:p>
          <a:p>
            <a:pPr algn="justLow"/>
            <a:r>
              <a:rPr lang="ar-IQ" sz="2000" dirty="0"/>
              <a:t>   إن عملية الإعداد والتهيئة </a:t>
            </a:r>
            <a:r>
              <a:rPr lang="ar-IQ" sz="2000" dirty="0" err="1"/>
              <a:t>لاتتم</a:t>
            </a:r>
            <a:r>
              <a:rPr lang="ar-IQ" sz="2000" dirty="0"/>
              <a:t> إلا بالتربية المنظمة الهادفة التي يمكن من خلالها أرساء أرضية للتنمية الاقتصادية والاجتماعية قوامها الخبرات البشرية </a:t>
            </a:r>
            <a:r>
              <a:rPr lang="ar-IQ" sz="2000" dirty="0" smtClean="0"/>
              <a:t>وما تمتلكه </a:t>
            </a:r>
            <a:r>
              <a:rPr lang="ar-IQ" sz="2000" dirty="0"/>
              <a:t>من معرفة متخصصة وقدرات </a:t>
            </a:r>
            <a:r>
              <a:rPr lang="ar-IQ" sz="2000" dirty="0" err="1"/>
              <a:t>منتوعة</a:t>
            </a:r>
            <a:r>
              <a:rPr lang="ar-IQ" sz="2000" dirty="0"/>
              <a:t> تسهم في عملية البناء والتطوير.</a:t>
            </a:r>
            <a:r>
              <a:rPr kumimoji="0" lang="en-US" sz="1800" b="1" i="0" u="none" strike="noStrike" normalizeH="0" baseline="0" dirty="0" smtClean="0">
                <a:ln/>
                <a:solidFill>
                  <a:schemeClr val="accent3"/>
                </a:solidFill>
                <a:latin typeface="Arial" panose="020B0604020202020204" pitchFamily="34" charset="0"/>
              </a:rPr>
              <a:t/>
            </a:r>
            <a:br>
              <a:rPr kumimoji="0" lang="en-US" sz="1800" b="1" i="0" u="none" strike="noStrike" normalizeH="0" baseline="0" dirty="0" smtClean="0">
                <a:ln/>
                <a:solidFill>
                  <a:schemeClr val="accent3"/>
                </a:solidFill>
                <a:latin typeface="Arial" panose="020B0604020202020204" pitchFamily="34" charset="0"/>
              </a:rPr>
            </a:br>
            <a:endParaRPr kumimoji="0" lang="en-US" sz="5400" b="1" i="0" u="none" strike="noStrike" normalizeH="0" baseline="0" dirty="0" smtClean="0">
              <a:ln/>
              <a:solidFill>
                <a:schemeClr val="accent3"/>
              </a:solidFill>
              <a:latin typeface="Arial" panose="020B0604020202020204"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1600" b="1" i="0" u="none" strike="noStrike" normalizeH="0" baseline="0" dirty="0" smtClean="0">
              <a:ln/>
              <a:solidFill>
                <a:schemeClr val="accent3"/>
              </a:solidFill>
            </a:endParaRPr>
          </a:p>
        </p:txBody>
      </p:sp>
      <p:sp>
        <p:nvSpPr>
          <p:cNvPr id="5" name="شكل بيضاوي 4"/>
          <p:cNvSpPr/>
          <p:nvPr/>
        </p:nvSpPr>
        <p:spPr>
          <a:xfrm>
            <a:off x="2483893" y="489656"/>
            <a:ext cx="1801503" cy="1707633"/>
          </a:xfrm>
          <a:prstGeom prst="ellipse">
            <a:avLst/>
          </a:prstGeom>
          <a:blipFill dpi="0" rotWithShape="1">
            <a:blip r:embed="rId2" cstate="print">
              <a:extLst>
                <a:ext uri="{28A0092B-C50C-407E-A947-70E740481C1C}">
                  <a14:useLocalDpi xmlns:a14="http://schemas.microsoft.com/office/drawing/2010/main" val="0"/>
                </a:ext>
              </a:extLst>
            </a:blip>
            <a:srcRect/>
            <a:stretch>
              <a:fillRect/>
            </a:stretch>
          </a:blipFill>
          <a:ln>
            <a:noFill/>
          </a:ln>
          <a:effectLst>
            <a:glow rad="63500">
              <a:schemeClr val="accent1">
                <a:satMod val="175000"/>
                <a:alpha val="40000"/>
              </a:schemeClr>
            </a:glow>
            <a:outerShdw blurRad="184150" dist="241300" dir="11520000" sx="110000" sy="110000" algn="ctr">
              <a:srgbClr val="000000">
                <a:alpha val="18000"/>
              </a:srgbClr>
            </a:outerShdw>
          </a:effectLst>
          <a:scene3d>
            <a:camera prst="orthographicFront"/>
            <a:lightRig rig="flood" dir="t">
              <a:rot lat="0" lon="0" rev="13800000"/>
            </a:lightRig>
          </a:scene3d>
          <a:sp3d extrusionH="107950" prstMaterial="plastic">
            <a:bevelT w="82550" h="63500" prst="divot"/>
            <a:bevelB/>
          </a:sp3d>
        </p:spPr>
        <p:style>
          <a:lnRef idx="2">
            <a:schemeClr val="accent6"/>
          </a:lnRef>
          <a:fillRef idx="1">
            <a:schemeClr val="lt1"/>
          </a:fillRef>
          <a:effectRef idx="0">
            <a:schemeClr val="accent6"/>
          </a:effectRef>
          <a:fontRef idx="minor">
            <a:schemeClr val="dk1"/>
          </a:fontRef>
        </p:style>
        <p:txBody>
          <a:bodyPr rtlCol="1" anchor="ctr"/>
          <a:lstStyle/>
          <a:p>
            <a:pPr algn="ctr"/>
            <a:endParaRPr lang="ar-IQ"/>
          </a:p>
        </p:txBody>
      </p:sp>
    </p:spTree>
    <p:extLst>
      <p:ext uri="{BB962C8B-B14F-4D97-AF65-F5344CB8AC3E}">
        <p14:creationId xmlns:p14="http://schemas.microsoft.com/office/powerpoint/2010/main" val="30320563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0" nodeType="afterEffect" nodePh="1">
                                  <p:stCondLst>
                                    <p:cond delay="0"/>
                                  </p:stCondLst>
                                  <p:endCondLst>
                                    <p:cond evt="begin" delay="0">
                                      <p:tn val="5"/>
                                    </p:cond>
                                  </p:endCondLst>
                                  <p:childTnLst>
                                    <p:animRot by="21600000">
                                      <p:cBhvr>
                                        <p:cTn id="6" dur="5000" fill="hold"/>
                                        <p:tgtEl>
                                          <p:spTgt spid="8">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15000" fill="hold"/>
                                        <p:tgtEl>
                                          <p:spTgt spid="2"/>
                                        </p:tgtEl>
                                        <p:attrNameLst>
                                          <p:attrName>ppt_x</p:attrName>
                                        </p:attrNameLst>
                                      </p:cBhvr>
                                      <p:tavLst>
                                        <p:tav tm="0">
                                          <p:val>
                                            <p:strVal val="#ppt_x"/>
                                          </p:val>
                                        </p:tav>
                                        <p:tav tm="100000">
                                          <p:val>
                                            <p:strVal val="#ppt_x"/>
                                          </p:val>
                                        </p:tav>
                                      </p:tavLst>
                                    </p:anim>
                                    <p:anim calcmode="lin" valueType="num">
                                      <p:cBhvr additive="base">
                                        <p:cTn id="12" dur="15000" fill="hold"/>
                                        <p:tgtEl>
                                          <p:spTgt spid="2"/>
                                        </p:tgtEl>
                                        <p:attrNameLst>
                                          <p:attrName>ppt_y</p:attrName>
                                        </p:attrNameLst>
                                      </p:cBhvr>
                                      <p:tavLst>
                                        <p:tav tm="0">
                                          <p:val>
                                            <p:strVal val="1+#ppt_h/2"/>
                                          </p:val>
                                        </p:tav>
                                        <p:tav tm="100000">
                                          <p:val>
                                            <p:strVal val="#ppt_y"/>
                                          </p:val>
                                        </p:tav>
                                      </p:tavLst>
                                    </p:anim>
                                  </p:childTnLst>
                                </p:cTn>
                              </p:par>
                            </p:childTnLst>
                          </p:cTn>
                        </p:par>
                        <p:par>
                          <p:cTn id="13" fill="hold">
                            <p:stCondLst>
                              <p:cond delay="15000"/>
                            </p:stCondLst>
                            <p:childTnLst>
                              <p:par>
                                <p:cTn id="14" presetID="2" presetClass="entr" presetSubtype="4" fill="hold" grpId="0" nodeType="afterEffect">
                                  <p:stCondLst>
                                    <p:cond delay="0"/>
                                  </p:stCondLst>
                                  <p:childTnLst>
                                    <p:set>
                                      <p:cBhvr>
                                        <p:cTn id="15" dur="1" fill="hold">
                                          <p:stCondLst>
                                            <p:cond delay="0"/>
                                          </p:stCondLst>
                                        </p:cTn>
                                        <p:tgtEl>
                                          <p:spTgt spid="11"/>
                                        </p:tgtEl>
                                        <p:attrNameLst>
                                          <p:attrName>style.visibility</p:attrName>
                                        </p:attrNameLst>
                                      </p:cBhvr>
                                      <p:to>
                                        <p:strVal val="visible"/>
                                      </p:to>
                                    </p:set>
                                    <p:anim calcmode="lin" valueType="num">
                                      <p:cBhvr additive="base">
                                        <p:cTn id="16" dur="10000" fill="hold"/>
                                        <p:tgtEl>
                                          <p:spTgt spid="11"/>
                                        </p:tgtEl>
                                        <p:attrNameLst>
                                          <p:attrName>ppt_x</p:attrName>
                                        </p:attrNameLst>
                                      </p:cBhvr>
                                      <p:tavLst>
                                        <p:tav tm="0">
                                          <p:val>
                                            <p:strVal val="#ppt_x"/>
                                          </p:val>
                                        </p:tav>
                                        <p:tav tm="100000">
                                          <p:val>
                                            <p:strVal val="#ppt_x"/>
                                          </p:val>
                                        </p:tav>
                                      </p:tavLst>
                                    </p:anim>
                                    <p:anim calcmode="lin" valueType="num">
                                      <p:cBhvr additive="base">
                                        <p:cTn id="17" dur="100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10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build="p"/>
      <p:bldP spid="11" grpId="0"/>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842449" y="624110"/>
            <a:ext cx="9662164" cy="1031818"/>
          </a:xfrm>
        </p:spPr>
        <p:txBody>
          <a:bodyPr>
            <a:normAutofit fontScale="90000"/>
          </a:bodyPr>
          <a:lstStyle/>
          <a:p>
            <a:pPr algn="ctr"/>
            <a:r>
              <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التربية والتنمية الاقتصادية </a:t>
            </a:r>
            <a:r>
              <a:rPr lang="en-US" sz="2800" dirty="0"/>
              <a:t/>
            </a:r>
            <a:br>
              <a:rPr lang="en-US" sz="2800" dirty="0"/>
            </a:br>
            <a:r>
              <a:rPr lang="en-US" dirty="0"/>
              <a:t/>
            </a:r>
            <a:br>
              <a:rPr lang="en-US" dirty="0"/>
            </a:br>
            <a:r>
              <a:rPr lang="ar-IQ" sz="4000" b="1" i="1" dirty="0" smtClean="0"/>
              <a:t/>
            </a:r>
            <a:br>
              <a:rPr lang="ar-IQ" sz="4000" b="1" i="1" dirty="0" smtClean="0"/>
            </a:br>
            <a:r>
              <a:rPr lang="en-US" sz="2000" dirty="0" smtClean="0"/>
              <a:t/>
            </a:r>
            <a:br>
              <a:rPr lang="en-US" sz="2000" dirty="0" smtClean="0"/>
            </a:br>
            <a:endParaRPr lang="ar-IQ" sz="2000" dirty="0"/>
          </a:p>
        </p:txBody>
      </p:sp>
      <p:sp>
        <p:nvSpPr>
          <p:cNvPr id="3" name="عنصر نائب للمحتوى 2"/>
          <p:cNvSpPr>
            <a:spLocks noGrp="1"/>
          </p:cNvSpPr>
          <p:nvPr>
            <p:ph idx="1"/>
          </p:nvPr>
        </p:nvSpPr>
        <p:spPr>
          <a:xfrm>
            <a:off x="2333767" y="1655928"/>
            <a:ext cx="9170845" cy="4840405"/>
          </a:xfrm>
          <a:ln>
            <a:noFill/>
          </a:ln>
          <a:effectLst>
            <a:outerShdw blurRad="149987" dist="250190" dir="8460000" algn="ctr">
              <a:srgbClr val="000000">
                <a:alpha val="28000"/>
              </a:srgbClr>
            </a:outerShdw>
          </a:effectLst>
        </p:spPr>
        <p:txBody>
          <a:bodyPr>
            <a:normAutofit fontScale="25000" lnSpcReduction="20000"/>
          </a:bodyPr>
          <a:lstStyle/>
          <a:p>
            <a:pPr marL="0" indent="0" algn="just">
              <a:buNone/>
            </a:pPr>
            <a:r>
              <a:rPr lang="ar-IQ" sz="7200" b="1" dirty="0"/>
              <a:t>مفهوم التنمية </a:t>
            </a:r>
            <a:endParaRPr lang="en-US" sz="7200" dirty="0"/>
          </a:p>
          <a:p>
            <a:pPr marL="0" indent="0" algn="just">
              <a:buNone/>
            </a:pPr>
            <a:r>
              <a:rPr lang="ar-IQ" sz="7200" dirty="0" smtClean="0"/>
              <a:t>يشمل </a:t>
            </a:r>
            <a:r>
              <a:rPr lang="ar-IQ" sz="7200" dirty="0"/>
              <a:t>مفهوم التنمية جميع ما يطرأ على الفرد والمجتمع من تطور في مجلات الحياة المختلفة ، إن التنمية عملية تحويل تشمل كل فرد في المجتمع ، وتشمل كل </a:t>
            </a:r>
            <a:r>
              <a:rPr lang="ar-IQ" sz="7200" dirty="0" err="1"/>
              <a:t>مافي</a:t>
            </a:r>
            <a:r>
              <a:rPr lang="ar-IQ" sz="7200" dirty="0"/>
              <a:t> المجتمع من نشاطات إنسانية وأنظمة وقوانين وتراث ثقافي.</a:t>
            </a:r>
            <a:endParaRPr lang="en-US" sz="7200" dirty="0"/>
          </a:p>
          <a:p>
            <a:pPr marL="0" indent="0" algn="just">
              <a:buNone/>
            </a:pPr>
            <a:r>
              <a:rPr lang="ar-IQ" sz="7200" b="1" dirty="0"/>
              <a:t>فالتنمية </a:t>
            </a:r>
            <a:r>
              <a:rPr lang="ar-IQ" sz="7200" dirty="0"/>
              <a:t>عبارة عن تغير إيجابي شامل يهدف إلى رفع المستوى العام للمتغيرات الاقتصادية والاجتماعية في بلد ما ، وهي تغير إيجابي وعملية مضبوطة في ظروفها </a:t>
            </a:r>
            <a:r>
              <a:rPr lang="ar-IQ" sz="7200" dirty="0" smtClean="0"/>
              <a:t>وفعاليتها</a:t>
            </a:r>
          </a:p>
          <a:p>
            <a:pPr marL="0" indent="0" algn="just">
              <a:buNone/>
            </a:pPr>
            <a:r>
              <a:rPr lang="ar-IQ" sz="7200" dirty="0" smtClean="0"/>
              <a:t>تقوم </a:t>
            </a:r>
            <a:r>
              <a:rPr lang="ar-IQ" sz="7200" dirty="0"/>
              <a:t>التنمية الاقتصادية في أي مجتمع على عاملين أساسيين : رأس المال المادي ، ورأس المال البشري ، ويدخل عامل ثالث في عملية التنمية وهو التربية (التعليم).</a:t>
            </a:r>
            <a:endParaRPr lang="en-US" sz="7200" dirty="0"/>
          </a:p>
          <a:p>
            <a:pPr marL="0" indent="0" algn="just">
              <a:buNone/>
            </a:pPr>
            <a:r>
              <a:rPr lang="ar-IQ" sz="7200" dirty="0" smtClean="0"/>
              <a:t>فالنظام </a:t>
            </a:r>
            <a:r>
              <a:rPr lang="ar-IQ" sz="7200" dirty="0"/>
              <a:t>التربوي </a:t>
            </a:r>
            <a:r>
              <a:rPr lang="ar-IQ" sz="7200" dirty="0" smtClean="0"/>
              <a:t>بما يقدمه </a:t>
            </a:r>
            <a:r>
              <a:rPr lang="ar-IQ" sz="7200" dirty="0"/>
              <a:t>من نشاطات وبرامج تزود المواطنين بالإعداد الثقافي والمهني وبالخبرات والمهارات الضرورية عن طريق مؤسساته التربوية النظامية يشكل عاملا حاسما في أحداث التنمية </a:t>
            </a:r>
            <a:endParaRPr lang="ar-IQ" sz="7200" dirty="0" smtClean="0"/>
          </a:p>
          <a:p>
            <a:pPr marL="0" indent="0" algn="just">
              <a:buNone/>
            </a:pPr>
            <a:r>
              <a:rPr lang="ar-IQ" sz="7200" dirty="0"/>
              <a:t>هناك علاقة وثيقة بين النظام الاقتصادي لمجتمع ما ونظامه التربوي ، أو بين الاقتصاد والتربية ، فالنظام الاقتصادي يحدد مسيرة المجتمع وأساليب حياته ونوع التربية فيه ، وتعمل التربية على زيادة قدرة الافراد على الإبداع </a:t>
            </a:r>
            <a:r>
              <a:rPr lang="ar-IQ" sz="7200" dirty="0" err="1"/>
              <a:t>والإبتكار</a:t>
            </a:r>
            <a:r>
              <a:rPr lang="ar-IQ" sz="7200" dirty="0"/>
              <a:t> وتسهم في تطوير شخصياتهم .</a:t>
            </a:r>
            <a:endParaRPr lang="en-US" sz="7200" dirty="0"/>
          </a:p>
          <a:p>
            <a:pPr marL="0" indent="0" algn="just">
              <a:buNone/>
            </a:pPr>
            <a:r>
              <a:rPr lang="ar-IQ" sz="7200" dirty="0" smtClean="0"/>
              <a:t>إن </a:t>
            </a:r>
            <a:r>
              <a:rPr lang="ar-IQ" sz="7200" dirty="0"/>
              <a:t>التربية عملية اقتصادية استثمارية إذا أحسن توجيهها فإنها تؤدي الى زيادة دخل المواطنين والدخل القومي.</a:t>
            </a:r>
            <a:endParaRPr lang="en-US" sz="7200" dirty="0"/>
          </a:p>
          <a:p>
            <a:pPr marL="0" indent="0">
              <a:buNone/>
            </a:pPr>
            <a:endParaRPr lang="ar-IQ" sz="2000" dirty="0" smtClean="0"/>
          </a:p>
          <a:p>
            <a:pPr marL="0" indent="0" algn="just">
              <a:buNone/>
            </a:pPr>
            <a:r>
              <a:rPr lang="ar-IQ" sz="2000" dirty="0" smtClean="0"/>
              <a:t> </a:t>
            </a:r>
            <a:r>
              <a:rPr lang="ar-IQ" sz="58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r>
            <a:br>
              <a:rPr lang="ar-IQ" sz="58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br>
            <a:endParaRPr lang="ar-IQ" sz="58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marL="0" indent="0">
              <a:buNone/>
            </a:pPr>
            <a:r>
              <a:rPr lang="en-US"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r>
            <a:br>
              <a:rPr lang="en-US"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br>
            <a:endParaRPr lang="ar-IQ"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7490288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barn(inVertical)">
                                      <p:cBhvr>
                                        <p:cTn id="42" dur="50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barn(inVertical)">
                                      <p:cBhvr>
                                        <p:cTn id="47" dur="50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2"/>
                                        </p:tgtEl>
                                        <p:attrNameLst>
                                          <p:attrName>style.visibility</p:attrName>
                                        </p:attrNameLst>
                                      </p:cBhvr>
                                      <p:to>
                                        <p:strVal val="visible"/>
                                      </p:to>
                                    </p:set>
                                    <p:animEffect transition="in" filter="barn(inVertical)">
                                      <p:cBhvr>
                                        <p:cTn id="52"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811290" y="624110"/>
            <a:ext cx="8911687" cy="904439"/>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a:bodyPr>
          <a:lstStyle/>
          <a:p>
            <a:pPr algn="ctr"/>
            <a:r>
              <a:rPr lang="ar-IQ" sz="32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دور التربية في التنمية</a:t>
            </a:r>
            <a:endParaRPr lang="en-US"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1975062" y="1692323"/>
            <a:ext cx="8915400" cy="4382673"/>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lgn="just">
              <a:buNone/>
            </a:pPr>
            <a:r>
              <a:rPr lang="ar-IQ" sz="2000" dirty="0"/>
              <a:t>ويمكن تحديد الدور الذي تؤديه التربية النظامية المتمثلة بالمؤسسات التعليمية الموجهة لتحقيق التنمية بثلاث </a:t>
            </a:r>
            <a:r>
              <a:rPr lang="ar-IQ" sz="2000" dirty="0" smtClean="0"/>
              <a:t>نقاط :</a:t>
            </a:r>
            <a:endParaRPr lang="en-US" sz="2000" dirty="0"/>
          </a:p>
          <a:p>
            <a:pPr marL="0" indent="0" algn="just">
              <a:buNone/>
            </a:pPr>
            <a:r>
              <a:rPr lang="ar-IQ" sz="2000" b="1" dirty="0"/>
              <a:t>1</a:t>
            </a:r>
            <a:r>
              <a:rPr lang="ar-IQ" sz="2000" b="1" dirty="0" smtClean="0"/>
              <a:t>-</a:t>
            </a:r>
            <a:r>
              <a:rPr lang="ar-IQ" sz="2000" dirty="0" smtClean="0"/>
              <a:t> </a:t>
            </a:r>
            <a:r>
              <a:rPr lang="ar-IQ" sz="2000" dirty="0"/>
              <a:t>إيجاد قاعدة اجتماعية متعلمة لكل مواطن يمكنه من العيش بإيجابية ويجعله يتفاعل مع مجتمعه ويسعى لتطويره.</a:t>
            </a:r>
            <a:endParaRPr lang="en-US" sz="2000" dirty="0"/>
          </a:p>
          <a:p>
            <a:pPr marL="0" indent="0" algn="just">
              <a:buNone/>
            </a:pPr>
            <a:r>
              <a:rPr lang="ar-IQ" sz="2000" b="1" dirty="0"/>
              <a:t>2</a:t>
            </a:r>
            <a:r>
              <a:rPr lang="ar-IQ" sz="2000" b="1" dirty="0" smtClean="0"/>
              <a:t>-</a:t>
            </a:r>
            <a:r>
              <a:rPr lang="ar-IQ" sz="2000" dirty="0" smtClean="0"/>
              <a:t> </a:t>
            </a:r>
            <a:r>
              <a:rPr lang="ar-IQ" sz="2000" dirty="0"/>
              <a:t>المساهمة بتعديل نظام القيم والاتجاهات السائدة في المجتمع ودعم الاستقلالية في التفكير وتنمية العمل والانتاج وإطلاق الطاقات الإبداعية للأفراد ، وتأكيد دورهم في بناء المجتمع وتطويره.</a:t>
            </a:r>
            <a:endParaRPr lang="en-US" sz="2000" dirty="0"/>
          </a:p>
          <a:p>
            <a:pPr marL="0" indent="0" algn="just">
              <a:buNone/>
            </a:pPr>
            <a:r>
              <a:rPr lang="ar-IQ" sz="2000" b="1" dirty="0"/>
              <a:t>3</a:t>
            </a:r>
            <a:r>
              <a:rPr lang="ar-IQ" sz="2000" b="1" dirty="0" smtClean="0"/>
              <a:t>-</a:t>
            </a:r>
            <a:r>
              <a:rPr lang="ar-IQ" sz="2000" dirty="0" smtClean="0"/>
              <a:t> </a:t>
            </a:r>
            <a:r>
              <a:rPr lang="ar-IQ" sz="2000" dirty="0"/>
              <a:t>إعداد القوى البشرية </a:t>
            </a:r>
            <a:r>
              <a:rPr lang="ar-IQ" sz="2000" dirty="0" smtClean="0"/>
              <a:t>وتأهيلها </a:t>
            </a:r>
            <a:r>
              <a:rPr lang="ar-IQ" sz="2000" dirty="0"/>
              <a:t>للعمل في القطاعات المختلفة وعلى المستويات كافة </a:t>
            </a:r>
            <a:r>
              <a:rPr lang="ar-IQ" sz="2000" dirty="0" smtClean="0"/>
              <a:t>.</a:t>
            </a:r>
            <a:endParaRPr lang="en-US" sz="2000" dirty="0"/>
          </a:p>
        </p:txBody>
      </p:sp>
    </p:spTree>
    <p:extLst>
      <p:ext uri="{BB962C8B-B14F-4D97-AF65-F5344CB8AC3E}">
        <p14:creationId xmlns:p14="http://schemas.microsoft.com/office/powerpoint/2010/main" val="27787154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15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15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15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15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070597" y="460337"/>
            <a:ext cx="8911687" cy="849848"/>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algn="ctr"/>
            <a:r>
              <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العائد </a:t>
            </a:r>
            <a:r>
              <a:rPr lang="ar-IQ" sz="32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الاقتصادي </a:t>
            </a:r>
            <a:r>
              <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للتعليم</a:t>
            </a:r>
            <a:r>
              <a:rPr lang="en-US" sz="2000" dirty="0"/>
              <a:t/>
            </a:r>
            <a:br>
              <a:rPr lang="en-US" sz="2000" dirty="0"/>
            </a:br>
            <a:endParaRPr lang="en-US" sz="2000" dirty="0"/>
          </a:p>
        </p:txBody>
      </p:sp>
      <p:sp>
        <p:nvSpPr>
          <p:cNvPr id="3" name="عنصر نائب للمحتوى 2"/>
          <p:cNvSpPr>
            <a:spLocks noGrp="1"/>
          </p:cNvSpPr>
          <p:nvPr>
            <p:ph idx="1"/>
          </p:nvPr>
        </p:nvSpPr>
        <p:spPr>
          <a:xfrm>
            <a:off x="2589212" y="1119116"/>
            <a:ext cx="8874907" cy="492684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lgn="just">
              <a:buNone/>
            </a:pPr>
            <a:r>
              <a:rPr lang="ar-IQ" dirty="0" smtClean="0"/>
              <a:t>   إن </a:t>
            </a:r>
            <a:r>
              <a:rPr lang="ar-IQ" dirty="0"/>
              <a:t>ثروة أي أمة من الأمم </a:t>
            </a:r>
            <a:r>
              <a:rPr lang="ar-IQ" dirty="0" err="1"/>
              <a:t>لاتتوقف</a:t>
            </a:r>
            <a:r>
              <a:rPr lang="ar-IQ" dirty="0"/>
              <a:t> على عدد سكانها </a:t>
            </a:r>
            <a:r>
              <a:rPr lang="ar-IQ" dirty="0" err="1" smtClean="0"/>
              <a:t>ولايعتمد</a:t>
            </a:r>
            <a:r>
              <a:rPr lang="ar-IQ" dirty="0" smtClean="0"/>
              <a:t> </a:t>
            </a:r>
            <a:r>
              <a:rPr lang="ar-IQ" dirty="0"/>
              <a:t>على </a:t>
            </a:r>
            <a:r>
              <a:rPr lang="ar-IQ" dirty="0" smtClean="0"/>
              <a:t>مواردها </a:t>
            </a:r>
            <a:r>
              <a:rPr lang="ar-IQ" dirty="0"/>
              <a:t>الزراعية والصناعية فقط ، </a:t>
            </a:r>
            <a:r>
              <a:rPr lang="ar-IQ" dirty="0" err="1"/>
              <a:t>ولاتعتمد</a:t>
            </a:r>
            <a:r>
              <a:rPr lang="ar-IQ" dirty="0"/>
              <a:t> على مستوى </a:t>
            </a:r>
            <a:r>
              <a:rPr lang="ar-IQ" dirty="0" err="1" smtClean="0"/>
              <a:t>اقتصاديتها</a:t>
            </a:r>
            <a:r>
              <a:rPr lang="ar-IQ" dirty="0" smtClean="0"/>
              <a:t> </a:t>
            </a:r>
            <a:r>
              <a:rPr lang="ar-IQ" dirty="0"/>
              <a:t>المادية فحسب ، إنما على ما يتوافر في تلك الأمة من مواطنين صالحين منتجين ومدركين للمهمات الملقاة عليهم</a:t>
            </a:r>
            <a:endParaRPr lang="ar-IQ" dirty="0" smtClean="0"/>
          </a:p>
          <a:p>
            <a:pPr marL="0" indent="0" algn="just">
              <a:buNone/>
            </a:pPr>
            <a:r>
              <a:rPr lang="ar-IQ" dirty="0" smtClean="0"/>
              <a:t>لقد </a:t>
            </a:r>
            <a:r>
              <a:rPr lang="ar-IQ" dirty="0"/>
              <a:t>ازداد الاهتمام بالتربية ودراسة اثارها في المجال الاقتصادي ولهذا الاهتمام عوامل أهمها: </a:t>
            </a:r>
            <a:endParaRPr lang="en-US" dirty="0"/>
          </a:p>
          <a:p>
            <a:pPr marL="0" indent="0" algn="just">
              <a:buNone/>
            </a:pPr>
            <a:r>
              <a:rPr lang="ar-IQ" dirty="0"/>
              <a:t>1</a:t>
            </a:r>
            <a:r>
              <a:rPr lang="ar-IQ" dirty="0" smtClean="0"/>
              <a:t>- </a:t>
            </a:r>
            <a:r>
              <a:rPr lang="ar-IQ" dirty="0"/>
              <a:t>نتائج الأبحاث التي تؤكد بأن التربية عملية استثمار للأمور وتوظيف لها فضلا عن كونها خدمة استهلاكية.</a:t>
            </a:r>
            <a:endParaRPr lang="en-US" dirty="0"/>
          </a:p>
          <a:p>
            <a:pPr marL="0" indent="0" algn="just">
              <a:buNone/>
            </a:pPr>
            <a:r>
              <a:rPr lang="ar-IQ" dirty="0"/>
              <a:t>2</a:t>
            </a:r>
            <a:r>
              <a:rPr lang="ar-IQ" dirty="0" smtClean="0"/>
              <a:t>- </a:t>
            </a:r>
            <a:r>
              <a:rPr lang="ar-IQ" dirty="0"/>
              <a:t>تزايد الانفاق على التعليم في شتى البلدان بصورة ملفتة للنظر وهذا </a:t>
            </a:r>
            <a:r>
              <a:rPr lang="ar-IQ" dirty="0" err="1"/>
              <a:t>مادعى</a:t>
            </a:r>
            <a:r>
              <a:rPr lang="ar-IQ" dirty="0"/>
              <a:t> </a:t>
            </a:r>
            <a:r>
              <a:rPr lang="ar-IQ" dirty="0" smtClean="0"/>
              <a:t>الاقتصاديين </a:t>
            </a:r>
            <a:r>
              <a:rPr lang="ar-IQ" dirty="0"/>
              <a:t>للبحث عن الفوائد الاقتصادية التي تفيد المجتمع.</a:t>
            </a:r>
            <a:endParaRPr lang="en-US" dirty="0"/>
          </a:p>
          <a:p>
            <a:pPr marL="0" indent="0" algn="just">
              <a:buNone/>
            </a:pPr>
            <a:r>
              <a:rPr lang="ar-IQ" dirty="0"/>
              <a:t>3</a:t>
            </a:r>
            <a:r>
              <a:rPr lang="ar-IQ" dirty="0" smtClean="0"/>
              <a:t>- </a:t>
            </a:r>
            <a:r>
              <a:rPr lang="ar-IQ" dirty="0"/>
              <a:t>تغيير النظرة الى التربية من مجرد كونها </a:t>
            </a:r>
            <a:r>
              <a:rPr lang="ar-IQ" dirty="0" smtClean="0"/>
              <a:t>استهلاكية </a:t>
            </a:r>
            <a:r>
              <a:rPr lang="ar-IQ" dirty="0"/>
              <a:t>الى استثمارية لها اثار مباشرة وأخرى غير مباشرة في التنمية الاقتصادية.</a:t>
            </a:r>
            <a:endParaRPr lang="en-US" dirty="0"/>
          </a:p>
          <a:p>
            <a:pPr marL="0" indent="0" algn="just">
              <a:buNone/>
            </a:pPr>
            <a:r>
              <a:rPr lang="ar-IQ" dirty="0"/>
              <a:t>4</a:t>
            </a:r>
            <a:r>
              <a:rPr lang="ar-IQ" dirty="0" smtClean="0"/>
              <a:t>- </a:t>
            </a:r>
            <a:r>
              <a:rPr lang="ar-IQ" dirty="0"/>
              <a:t>إن زيادة دخل الأفراد نتيجة التنمية الاقتصادية للمجتمع تزيد من تطلعاتهم وطموحاتهم نحو فرص تعليمية أعلى وأرقى.</a:t>
            </a:r>
            <a:endParaRPr lang="en-US" dirty="0"/>
          </a:p>
          <a:p>
            <a:pPr marL="0" indent="0" algn="just">
              <a:buNone/>
            </a:pPr>
            <a:r>
              <a:rPr lang="ar-IQ" dirty="0"/>
              <a:t>5</a:t>
            </a:r>
            <a:r>
              <a:rPr lang="ar-IQ" dirty="0" smtClean="0"/>
              <a:t>- </a:t>
            </a:r>
            <a:r>
              <a:rPr lang="ar-IQ" dirty="0"/>
              <a:t>تزيد التربية من قدرة الأفراد على التكيف مع ظروف العمل وتقلباته الناجمة عن النمو الاقتصادي من خلال </a:t>
            </a:r>
            <a:r>
              <a:rPr lang="ar-IQ" dirty="0" smtClean="0"/>
              <a:t>ما تقدمه </a:t>
            </a:r>
            <a:r>
              <a:rPr lang="ar-IQ" dirty="0"/>
              <a:t>للأفراد من ثقافة عامة وثقافة </a:t>
            </a:r>
            <a:r>
              <a:rPr lang="ar-IQ" dirty="0" smtClean="0"/>
              <a:t>اقتصادية </a:t>
            </a:r>
            <a:r>
              <a:rPr lang="ar-IQ" dirty="0"/>
              <a:t>من شأنها أن تسهل عملية التكيف والانتقال أو تغيير العمل والمهنة.</a:t>
            </a:r>
            <a:endParaRPr lang="en-US" dirty="0"/>
          </a:p>
          <a:p>
            <a:pPr marL="0" indent="0">
              <a:buNone/>
            </a:pPr>
            <a:endParaRPr lang="en-US" sz="2000" dirty="0"/>
          </a:p>
        </p:txBody>
      </p:sp>
    </p:spTree>
    <p:extLst>
      <p:ext uri="{BB962C8B-B14F-4D97-AF65-F5344CB8AC3E}">
        <p14:creationId xmlns:p14="http://schemas.microsoft.com/office/powerpoint/2010/main" val="41280998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961415" y="583166"/>
            <a:ext cx="8911687" cy="754314"/>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r>
              <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المصادر الأساسية لتمويل التعليم </a:t>
            </a:r>
            <a:endParaRPr lang="en-US"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589212" y="1214651"/>
            <a:ext cx="8915400" cy="5063319"/>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2500" lnSpcReduction="10000"/>
          </a:bodyPr>
          <a:lstStyle/>
          <a:p>
            <a:pPr marL="0" indent="0" algn="just">
              <a:buNone/>
            </a:pPr>
            <a:r>
              <a:rPr lang="ar-IQ" sz="2400" b="1" dirty="0"/>
              <a:t>1</a:t>
            </a:r>
            <a:r>
              <a:rPr lang="ar-IQ" sz="2400" b="1" dirty="0" smtClean="0"/>
              <a:t>- </a:t>
            </a:r>
            <a:r>
              <a:rPr lang="ar-IQ" sz="2400" b="1" dirty="0"/>
              <a:t>المصادر العامة:</a:t>
            </a:r>
            <a:endParaRPr lang="en-US" sz="2400" dirty="0"/>
          </a:p>
          <a:p>
            <a:pPr marL="0" indent="0" algn="just">
              <a:buNone/>
            </a:pPr>
            <a:r>
              <a:rPr lang="ar-IQ" sz="2400" dirty="0" smtClean="0"/>
              <a:t>ويعني </a:t>
            </a:r>
            <a:r>
              <a:rPr lang="ar-IQ" sz="2400" dirty="0"/>
              <a:t>التمويل عن طريق المصادر العامة ما يقدمه المجتمع ككل من موارد المؤسسات والأجهزة التعليمية فهو ليس ما تقدمه جهة واحدة معينة ، ويتم هذا النوع من التمويل عادة عن طريق الواردات الثابتة المنتظمة للدولة والذي تشكل الضرائب جزءا أساسيا منه ، ويختلف تمويل التعليم عن طريق الضرائب باختلاف الأنظمة  السياسية </a:t>
            </a:r>
            <a:r>
              <a:rPr lang="ar-IQ" sz="2400" dirty="0" err="1"/>
              <a:t>والإقتصادية</a:t>
            </a:r>
            <a:r>
              <a:rPr lang="ar-IQ" sz="2400" dirty="0"/>
              <a:t>.</a:t>
            </a:r>
            <a:endParaRPr lang="en-US" sz="2400" dirty="0"/>
          </a:p>
          <a:p>
            <a:pPr marL="0" indent="0" algn="just">
              <a:buNone/>
            </a:pPr>
            <a:r>
              <a:rPr lang="ar-IQ" sz="2400" b="1" dirty="0"/>
              <a:t>2</a:t>
            </a:r>
            <a:r>
              <a:rPr lang="ar-IQ" sz="2400" b="1" dirty="0" smtClean="0"/>
              <a:t>- </a:t>
            </a:r>
            <a:r>
              <a:rPr lang="ar-IQ" sz="2400" b="1" dirty="0"/>
              <a:t>المصادر التمويل الخاصة:</a:t>
            </a:r>
            <a:endParaRPr lang="en-US" sz="2400" dirty="0"/>
          </a:p>
          <a:p>
            <a:pPr marL="0" indent="0" algn="just">
              <a:buNone/>
            </a:pPr>
            <a:r>
              <a:rPr lang="ar-IQ" sz="2400" dirty="0" smtClean="0"/>
              <a:t>ويقصد </a:t>
            </a:r>
            <a:r>
              <a:rPr lang="ar-IQ" sz="2400" dirty="0"/>
              <a:t>بهذا النوع من التمويل ما توفره جهات خاصة معينة من موارد للمؤسسات التعليمية الخاصة ، </a:t>
            </a:r>
            <a:r>
              <a:rPr lang="ar-IQ" sz="2400" dirty="0" err="1"/>
              <a:t>فالاقساط</a:t>
            </a:r>
            <a:r>
              <a:rPr lang="ar-IQ" sz="2400" dirty="0"/>
              <a:t> الدراسية التي يدفعها الطلبة أو أولياء الأمور الى المدارس والمؤسسات التربوية الأهلية </a:t>
            </a:r>
            <a:r>
              <a:rPr lang="ar-IQ" sz="2400" dirty="0" err="1"/>
              <a:t>لايسهم</a:t>
            </a:r>
            <a:r>
              <a:rPr lang="ar-IQ" sz="2400" dirty="0"/>
              <a:t> فيها المجتمع ، وتسهم أحيانا بعض المؤسسات الصناعية أو التجارية في برامج التعليم والتدريب المهني التي تعدها المؤسسات التعليمية ، فضلا عن </a:t>
            </a:r>
            <a:r>
              <a:rPr lang="ar-IQ" sz="2400" dirty="0" err="1"/>
              <a:t>موراد</a:t>
            </a:r>
            <a:r>
              <a:rPr lang="ar-IQ" sz="2400" dirty="0"/>
              <a:t> البحوث العلمية أو موارد بعض الخدمات التي تقدمها </a:t>
            </a:r>
            <a:r>
              <a:rPr lang="ar-IQ" sz="2400" dirty="0" err="1"/>
              <a:t>الموسسات</a:t>
            </a:r>
            <a:r>
              <a:rPr lang="ar-IQ" sz="2400" dirty="0"/>
              <a:t> الأهلية كالسكن والتغذية والنقل.</a:t>
            </a:r>
            <a:endParaRPr lang="en-US" sz="2400" dirty="0"/>
          </a:p>
        </p:txBody>
      </p:sp>
    </p:spTree>
    <p:extLst>
      <p:ext uri="{BB962C8B-B14F-4D97-AF65-F5344CB8AC3E}">
        <p14:creationId xmlns:p14="http://schemas.microsoft.com/office/powerpoint/2010/main" val="39849770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10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10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10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10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buClr>
                <a:schemeClr val="accent1"/>
              </a:buClr>
            </a:pPr>
            <a:r>
              <a:rPr lang="en-US" sz="3200" dirty="0"/>
              <a:t/>
            </a:r>
            <a:br>
              <a:rPr lang="en-US" sz="3200" dirty="0"/>
            </a:br>
            <a:endPar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493678" y="1905000"/>
            <a:ext cx="8915400" cy="377762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25000" lnSpcReduction="20000"/>
          </a:bodyPr>
          <a:lstStyle/>
          <a:p>
            <a:pPr marL="0" indent="0" algn="just">
              <a:buNone/>
            </a:pPr>
            <a:r>
              <a:rPr lang="ar-IQ" sz="7200" b="1" dirty="0"/>
              <a:t>3</a:t>
            </a:r>
            <a:r>
              <a:rPr lang="ar-IQ" sz="7200" b="1" dirty="0" smtClean="0"/>
              <a:t>- </a:t>
            </a:r>
            <a:r>
              <a:rPr lang="ar-IQ" sz="7200" b="1" dirty="0"/>
              <a:t>مصادر التمويل الخارجية:</a:t>
            </a:r>
            <a:endParaRPr lang="en-US" sz="7200" dirty="0"/>
          </a:p>
          <a:p>
            <a:pPr marL="0" indent="0" algn="just">
              <a:buNone/>
            </a:pPr>
            <a:r>
              <a:rPr lang="ar-IQ" sz="7200" dirty="0" smtClean="0"/>
              <a:t>وتشمل </a:t>
            </a:r>
            <a:r>
              <a:rPr lang="ar-IQ" sz="7200" dirty="0"/>
              <a:t>هذا المصادر </a:t>
            </a:r>
            <a:r>
              <a:rPr lang="ar-IQ" sz="7200" dirty="0" err="1"/>
              <a:t>ماتقدمه</a:t>
            </a:r>
            <a:r>
              <a:rPr lang="ar-IQ" sz="7200" dirty="0"/>
              <a:t> الجهات الدولية والإقليمية والوطنية والهيئات الصحية أو الدينية أو الشركات الخاصة من مساعدات ومنح خارجية وهبات للمؤسسات التربوية ، وقد تكون   المساعدات الخارجية فنية تتضمن خدمات المعلمين والخبراء </a:t>
            </a:r>
            <a:r>
              <a:rPr lang="ar-IQ" sz="7200" dirty="0" err="1"/>
              <a:t>والمستشاريين</a:t>
            </a:r>
            <a:r>
              <a:rPr lang="ar-IQ" sz="7200" dirty="0"/>
              <a:t> أو المنح </a:t>
            </a:r>
            <a:r>
              <a:rPr lang="ar-IQ" sz="7200" dirty="0" err="1"/>
              <a:t>والزمالات</a:t>
            </a:r>
            <a:r>
              <a:rPr lang="ar-IQ" sz="7200" dirty="0"/>
              <a:t> الدراسية والمؤتمرات العلمية والحلقات الدراسية والندوات العلمية ، أو تكون </a:t>
            </a:r>
            <a:r>
              <a:rPr lang="ar-IQ" sz="7200" dirty="0" err="1"/>
              <a:t>هذة</a:t>
            </a:r>
            <a:r>
              <a:rPr lang="ar-IQ" sz="7200" dirty="0"/>
              <a:t> المساعدات على هيئة منح مالية أو التجهيز بالمعدات والأجهزة أو إنشاء الأبنية المدرسية.</a:t>
            </a:r>
            <a:endParaRPr lang="en-US" sz="7200" dirty="0"/>
          </a:p>
          <a:p>
            <a:pPr marL="0" indent="0" algn="just">
              <a:buNone/>
            </a:pPr>
            <a:r>
              <a:rPr lang="ar-IQ" sz="7200" b="1" dirty="0"/>
              <a:t>4</a:t>
            </a:r>
            <a:r>
              <a:rPr lang="ar-IQ" sz="7200" b="1" dirty="0" smtClean="0"/>
              <a:t>- </a:t>
            </a:r>
            <a:r>
              <a:rPr lang="ar-IQ" sz="7200" b="1" dirty="0"/>
              <a:t>مصادر التمويل الذاتية:</a:t>
            </a:r>
            <a:endParaRPr lang="en-US" sz="7200" dirty="0"/>
          </a:p>
          <a:p>
            <a:pPr marL="0" indent="0" algn="just">
              <a:buNone/>
            </a:pPr>
            <a:r>
              <a:rPr lang="ar-IQ" sz="7200" dirty="0" smtClean="0"/>
              <a:t>تقوم </a:t>
            </a:r>
            <a:r>
              <a:rPr lang="ar-IQ" sz="7200" dirty="0"/>
              <a:t>المؤسسات التربوية كالمدارس والمعاهد الفنية والتدريسية بتمويل نفسها ذاتيا من خلال ما تحصل عليه من موارد تأتي ببيع منتجاتها الخاصة والخدمات التي تقدمها لمؤسسات الاخرى </a:t>
            </a:r>
            <a:endParaRPr lang="ar-IQ" sz="7200" dirty="0" smtClean="0"/>
          </a:p>
          <a:p>
            <a:pPr marL="0" indent="0" algn="just">
              <a:buNone/>
            </a:pPr>
            <a:r>
              <a:rPr lang="ar-IQ" sz="7200" b="1" dirty="0" smtClean="0"/>
              <a:t>5- مصادر </a:t>
            </a:r>
            <a:r>
              <a:rPr lang="ar-IQ" sz="7200" b="1" dirty="0"/>
              <a:t>تمويل اخرى:</a:t>
            </a:r>
            <a:endParaRPr lang="en-US" sz="7200" dirty="0"/>
          </a:p>
          <a:p>
            <a:pPr marL="0" indent="0" algn="just">
              <a:buNone/>
            </a:pPr>
            <a:r>
              <a:rPr lang="ar-IQ" sz="7200" dirty="0" smtClean="0"/>
              <a:t>هناك </a:t>
            </a:r>
            <a:r>
              <a:rPr lang="ar-IQ" sz="7200" dirty="0"/>
              <a:t>مصادر أخرى لتمويل المؤسسات التربوية كأن تقوم إحدى الشركات باستثمار أموالها في التعليم من خلال تقديم القروض للطلبة لإكمال دراستهم في الاختصاصات التي تحددها الشركة المستثمرة على أن يقوم الطلبة بعد تخرجهم بالعمل في تلك الشركة بتسديد القروض أو أجور الدراسة التي يقدمها لمواطنون مثل التبرع بالأرض التي تنشأ عليها المدرسة أو القيام ببنائها وتحمل نفقات التشييد.</a:t>
            </a:r>
            <a:endParaRPr lang="en-US" sz="7200" dirty="0"/>
          </a:p>
          <a:p>
            <a:pPr marL="0" indent="0">
              <a:buNone/>
            </a:pPr>
            <a:endParaRPr lang="en-US" sz="2000" dirty="0"/>
          </a:p>
        </p:txBody>
      </p:sp>
    </p:spTree>
    <p:extLst>
      <p:ext uri="{BB962C8B-B14F-4D97-AF65-F5344CB8AC3E}">
        <p14:creationId xmlns:p14="http://schemas.microsoft.com/office/powerpoint/2010/main" val="10435724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7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7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7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7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7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7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1992" y="2356476"/>
            <a:ext cx="6151727" cy="335916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6780640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0"/>
                                        <p:tgtEl>
                                          <p:spTgt spid="4"/>
                                        </p:tgtEl>
                                      </p:cBhvr>
                                    </p:animEffect>
                                    <p:anim calcmode="lin" valueType="num">
                                      <p:cBhvr>
                                        <p:cTn id="8" dur="5000" fill="hold"/>
                                        <p:tgtEl>
                                          <p:spTgt spid="4"/>
                                        </p:tgtEl>
                                        <p:attrNameLst>
                                          <p:attrName>ppt_x</p:attrName>
                                        </p:attrNameLst>
                                      </p:cBhvr>
                                      <p:tavLst>
                                        <p:tav tm="0">
                                          <p:val>
                                            <p:strVal val="#ppt_x"/>
                                          </p:val>
                                        </p:tav>
                                        <p:tav tm="100000">
                                          <p:val>
                                            <p:strVal val="#ppt_x"/>
                                          </p:val>
                                        </p:tav>
                                      </p:tavLst>
                                    </p:anim>
                                    <p:anim calcmode="lin" valueType="num">
                                      <p:cBhvr>
                                        <p:cTn id="9" dur="5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
  <TotalTime>642</TotalTime>
  <Words>867</Words>
  <Application>Microsoft Office PowerPoint</Application>
  <PresentationFormat>ملء الشاشة</PresentationFormat>
  <Paragraphs>50</Paragraphs>
  <Slides>7</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7</vt:i4>
      </vt:variant>
    </vt:vector>
  </HeadingPairs>
  <TitlesOfParts>
    <vt:vector size="14" baseType="lpstr">
      <vt:lpstr>Arial</vt:lpstr>
      <vt:lpstr>Calibri</vt:lpstr>
      <vt:lpstr>Century Gothic</vt:lpstr>
      <vt:lpstr>Simplified Arabic</vt:lpstr>
      <vt:lpstr>Tahoma</vt:lpstr>
      <vt:lpstr>Wingdings 3</vt:lpstr>
      <vt:lpstr>Wisp</vt:lpstr>
      <vt:lpstr>  جامعة الموصل  كلية التربية للعلوم الإنسانية  قسم علوم القرآن والتربية الاسلامية</vt:lpstr>
      <vt:lpstr>التربية والتنمية الاقتصادية     </vt:lpstr>
      <vt:lpstr>دور التربية في التنمية</vt:lpstr>
      <vt:lpstr>العائد الاقتصادي للتعليم </vt:lpstr>
      <vt:lpstr>المصادر الأساسية لتمويل التعليم </vt:lpstr>
      <vt:lpstr> </vt:lpstr>
      <vt:lpstr>عرض تقديمي في PowerPoint</vt:lpstr>
    </vt:vector>
  </TitlesOfParts>
  <Company>SACC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فاعلية برنامج تدريبي قائم على استراتيجيات التدريس البصري في تنمية مهارات التلاوة ودافع الإنجاز الدراسي لدى الطلبة / المدرسين في قسم علوم القرآن</dc:title>
  <dc:creator>ok</dc:creator>
  <cp:lastModifiedBy>ok</cp:lastModifiedBy>
  <cp:revision>111</cp:revision>
  <dcterms:created xsi:type="dcterms:W3CDTF">2022-06-18T20:18:10Z</dcterms:created>
  <dcterms:modified xsi:type="dcterms:W3CDTF">2023-11-13T15:07:50Z</dcterms:modified>
</cp:coreProperties>
</file>