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5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71" r:id="rId10"/>
    <p:sldId id="272" r:id="rId11"/>
    <p:sldId id="269" r:id="rId1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قطع بدون عنوان" id="{D844A056-F665-408A-8138-A630AB2CD093}">
          <p14:sldIdLst>
            <p14:sldId id="256"/>
            <p14:sldId id="257"/>
            <p14:sldId id="260"/>
            <p14:sldId id="261"/>
            <p14:sldId id="262"/>
            <p14:sldId id="263"/>
            <p14:sldId id="264"/>
            <p14:sldId id="265"/>
            <p14:sldId id="271"/>
            <p14:sldId id="272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454" autoAdjust="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81131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602595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3641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286041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8210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59601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893814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963516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8058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62735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164926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618638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700482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87458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2125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63065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FEAE3-310C-4322-BC0F-1F18B46F24AC}" type="datetimeFigureOut">
              <a:rPr lang="ar-IQ" smtClean="0"/>
              <a:t>01/05/1445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90AC08D-CD1C-4E42-91CF-3446861B57D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9243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75314" y="373375"/>
            <a:ext cx="8911687" cy="168255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pPr lvl="0" algn="r" defTabSz="914400" eaLnBrk="0" fontAlgn="base" hangingPunct="0">
              <a:spcAft>
                <a:spcPct val="0"/>
              </a:spcAft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ar-IQ" sz="2200" b="1" dirty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IQ" sz="2700" b="1" dirty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جامعة </a:t>
            </a:r>
            <a:r>
              <a:rPr lang="ar-IQ" sz="2700" b="1" dirty="0" smtClean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الموصل</a:t>
            </a:r>
            <a:r>
              <a:rPr lang="en-US" sz="2700" dirty="0" smtClean="0">
                <a:solidFill>
                  <a:schemeClr val="tx1"/>
                </a:solidFill>
              </a:rPr>
              <a:t/>
            </a:r>
            <a:br>
              <a:rPr lang="en-US" sz="2700" dirty="0" smtClean="0">
                <a:solidFill>
                  <a:schemeClr val="tx1"/>
                </a:solidFill>
              </a:rPr>
            </a:br>
            <a:r>
              <a:rPr lang="ar-IQ" sz="2700" b="1" dirty="0" smtClean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كلية </a:t>
            </a:r>
            <a:r>
              <a:rPr lang="ar-IQ" sz="2700" b="1" dirty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التربية للعلوم الإنسانية</a:t>
            </a:r>
            <a:r>
              <a:rPr lang="en-US" sz="2700" dirty="0">
                <a:solidFill>
                  <a:schemeClr val="tx1"/>
                </a:solidFill>
              </a:rPr>
              <a:t/>
            </a:r>
            <a:br>
              <a:rPr lang="en-US" sz="2700" dirty="0">
                <a:solidFill>
                  <a:schemeClr val="tx1"/>
                </a:solidFill>
              </a:rPr>
            </a:br>
            <a:r>
              <a:rPr lang="ar-IQ" sz="2700" b="1" dirty="0" smtClean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IQ" sz="2700" b="1" dirty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قسم علوم </a:t>
            </a:r>
            <a:r>
              <a:rPr lang="ar-IQ" sz="2700" b="1" dirty="0" smtClean="0">
                <a:solidFill>
                  <a:schemeClr val="tx1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القرآن والتربية الاسلامية</a:t>
            </a:r>
            <a:endParaRPr lang="ar-IQ" sz="2700" dirty="0">
              <a:solidFill>
                <a:schemeClr val="tx1"/>
              </a:solidFill>
            </a:endParaRPr>
          </a:p>
        </p:txBody>
      </p:sp>
      <p:sp>
        <p:nvSpPr>
          <p:cNvPr id="8" name="عنوان فرعي 2"/>
          <p:cNvSpPr txBox="1">
            <a:spLocks/>
          </p:cNvSpPr>
          <p:nvPr/>
        </p:nvSpPr>
        <p:spPr>
          <a:xfrm>
            <a:off x="2275314" y="2405418"/>
            <a:ext cx="8915399" cy="277116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IQ" sz="2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160878" y="1364553"/>
            <a:ext cx="10925908" cy="587853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IQ" sz="20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IQ" sz="2000" b="1" dirty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 </a:t>
            </a:r>
            <a:r>
              <a:rPr lang="ar-IQ" sz="20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    </a:t>
            </a:r>
            <a:r>
              <a:rPr lang="ar-IQ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مادة أسس التربية</a:t>
            </a:r>
            <a:endParaRPr lang="ar-IQ" b="1" dirty="0">
              <a:ln/>
              <a:solidFill>
                <a:schemeClr val="accent3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IQ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    المحاضرة الثالثة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IQ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بسم الله والحمد لله والصلاة والسلام على رسول </a:t>
            </a:r>
            <a:r>
              <a:rPr lang="ar-IQ" sz="20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>الله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IQ" b="1" dirty="0">
              <a:ln/>
              <a:solidFill>
                <a:schemeClr val="accent3"/>
              </a:solidFill>
              <a:latin typeface="Arial" panose="020B0604020202020204" pitchFamily="34" charset="0"/>
            </a:endParaRP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IQ" b="1" dirty="0"/>
              <a:t>ا</a:t>
            </a:r>
            <a:r>
              <a:rPr lang="ar-IQ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لتربية </a:t>
            </a:r>
            <a:r>
              <a:rPr lang="ar-IQ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الصينية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IQ" b="1" dirty="0" smtClean="0"/>
              <a:t> </a:t>
            </a:r>
            <a:r>
              <a:rPr lang="ar-IQ" sz="2000" b="1" dirty="0" smtClean="0"/>
              <a:t>تمهيد :</a:t>
            </a:r>
            <a:endParaRPr lang="en-US" dirty="0"/>
          </a:p>
          <a:p>
            <a:pPr algn="justLow"/>
            <a:r>
              <a:rPr lang="ar-IQ" dirty="0"/>
              <a:t>   </a:t>
            </a:r>
            <a:r>
              <a:rPr lang="ar-IQ" sz="2000" dirty="0"/>
              <a:t>تعتبر الصين من الدول المتشددة في المحافظة على القيم والتقاليد لذلك لم تتغير أغلب مفاهيمهم  فالتراث لديم مقدس ولا يتغير ، كما أن الشعب الصيني امتاز بخضوعه التام للتقاليد وجزئياتها وبتقديسه لديهم بصورة كلية ، واستمر هذا الشعب ولفترة زمنية طويلة على الخضوع للماضي وتمثل محتوياته ، فقد خضعت التربية بنظمها ومادتها وأساليبها وأهدافها خضوعاً كمياً للتقاليد القديمة ، واتصفت نتيجة لذلك بروح المحافظة ومقاومة التجدد ، وظل الأمر كذلك الى أن جاء (كونفوشيوس) وأوجد مفهوماً جديداً للتربية والتي يهتم بدارسة الفضيلة وخدمة الأقارب وأدب اللباس وأشياء كثيرة في شؤون الفلسفة الروحية ، وكان ذلك يتم عن طريق المدارس التي كانت تهتم بنظام الامتحانات التي يدخلها التلميذ .</a:t>
            </a:r>
            <a:endParaRPr lang="en-US" sz="2000" dirty="0"/>
          </a:p>
          <a:p>
            <a:r>
              <a:rPr kumimoji="0" lang="en-US" sz="1800" b="1" i="0" u="none" strike="noStrike" normalizeH="0" baseline="0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  <a:t/>
            </a:r>
            <a:br>
              <a:rPr kumimoji="0" lang="en-US" sz="1800" b="1" i="0" u="none" strike="noStrike" normalizeH="0" baseline="0" dirty="0" smtClean="0">
                <a:ln/>
                <a:solidFill>
                  <a:schemeClr val="accent3"/>
                </a:solidFill>
                <a:latin typeface="Arial" panose="020B0604020202020204" pitchFamily="34" charset="0"/>
              </a:rPr>
            </a:br>
            <a:endParaRPr kumimoji="0" lang="en-US" sz="5400" b="1" i="0" u="none" strike="noStrike" normalizeH="0" baseline="0" dirty="0" smtClean="0">
              <a:ln/>
              <a:solidFill>
                <a:schemeClr val="accent3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normalizeH="0" baseline="0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2483893" y="489656"/>
            <a:ext cx="1801503" cy="1707633"/>
          </a:xfrm>
          <a:prstGeom prst="ellipse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320563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11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الخاتمة</a:t>
            </a:r>
            <a:endParaRPr lang="ar-IQ" sz="32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Low">
              <a:buNone/>
            </a:pPr>
            <a:r>
              <a:rPr lang="ar-IQ" sz="2400" dirty="0" smtClean="0"/>
              <a:t>   إن </a:t>
            </a:r>
            <a:r>
              <a:rPr lang="ar-IQ" sz="2400" dirty="0"/>
              <a:t>نظام التربية الصينية قد حقق نتائجه المرجوة في استقرار المجتمع وبقاء الإمبراطورية والاحتفاظ بالتقليد ، كما أنه أخضع الفرد للتقاليد والقيم والفضائل الأساسية في المجتمع التي كانت سائدة في تلك الفترة ، وفضلا عن ذلك فقد عودهم على الصبر واتقان المواد الدراسية والقدرة على الانتباه  الإرادي لدى الفرد ، لقد وضع هذا النظام حوالي سنة (617ق.م) ومنذ عام 1895 حدثت تغييرات في النظام التربوي الصيني تناولت الامتحانات والمواد الدراسية  ومراحل التعليم ، وحدث هذا التغيير نتيجة الاحتكاك بالثقافات العالمية وعن طريق الاتصال بوسائله المتعددة.</a:t>
            </a:r>
          </a:p>
        </p:txBody>
      </p:sp>
    </p:spTree>
    <p:extLst>
      <p:ext uri="{BB962C8B-B14F-4D97-AF65-F5344CB8AC3E}">
        <p14:creationId xmlns:p14="http://schemas.microsoft.com/office/powerpoint/2010/main" val="2779397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992" y="2356476"/>
            <a:ext cx="6151727" cy="33591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6780640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42449" y="624110"/>
            <a:ext cx="9662164" cy="1031818"/>
          </a:xfrm>
        </p:spPr>
        <p:txBody>
          <a:bodyPr>
            <a:normAutofit fontScale="90000"/>
          </a:bodyPr>
          <a:lstStyle/>
          <a:p>
            <a:pPr algn="ctr"/>
            <a:r>
              <a:rPr lang="ar-IQ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الجانب </a:t>
            </a:r>
            <a:r>
              <a:rPr lang="ar-IQ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التربوي للحضارة الصينية </a:t>
            </a:r>
            <a:r>
              <a:rPr lang="en-US" dirty="0"/>
              <a:t/>
            </a:r>
            <a:br>
              <a:rPr lang="en-US" dirty="0"/>
            </a:br>
            <a:r>
              <a:rPr lang="ar-IQ" sz="4000" b="1" i="1" dirty="0" smtClean="0"/>
              <a:t/>
            </a:r>
            <a:br>
              <a:rPr lang="ar-IQ" sz="4000" b="1" i="1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ar-IQ" sz="2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33767" y="1655928"/>
            <a:ext cx="9170845" cy="4840405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ar-IQ" sz="51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بم </a:t>
            </a:r>
            <a:r>
              <a:rPr lang="ar-IQ" sz="51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تميز الجانب التربوي فيها ؟</a:t>
            </a:r>
          </a:p>
          <a:p>
            <a:pPr marL="0" indent="0">
              <a:buNone/>
            </a:pPr>
            <a:endParaRPr lang="ar-IQ" sz="26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 algn="justLow">
              <a:buNone/>
            </a:pPr>
            <a:r>
              <a:rPr lang="ar-IQ" sz="4400" dirty="0"/>
              <a:t>1- تنشئة الأفراد على عادات فكرية وعملية مرتبطة بالماضي وبالعادات الموروثة.</a:t>
            </a:r>
            <a:endParaRPr lang="en-US" sz="4400" dirty="0"/>
          </a:p>
          <a:p>
            <a:pPr marL="0" indent="0" algn="justLow">
              <a:buNone/>
            </a:pPr>
            <a:r>
              <a:rPr lang="ar-IQ" sz="4400" dirty="0"/>
              <a:t>2- </a:t>
            </a:r>
            <a:r>
              <a:rPr lang="ar-IQ" sz="4400" dirty="0" smtClean="0"/>
              <a:t>اتصفت </a:t>
            </a:r>
            <a:r>
              <a:rPr lang="ar-IQ" sz="4400" dirty="0"/>
              <a:t>الحياة الصينية بالرتابة والسكون والجمود نتيجة اعتمادها الماضي.</a:t>
            </a:r>
            <a:endParaRPr lang="en-US" sz="4400" dirty="0"/>
          </a:p>
          <a:p>
            <a:pPr marL="0" indent="0" algn="justLow">
              <a:buNone/>
            </a:pPr>
            <a:r>
              <a:rPr lang="ar-IQ" sz="4400" dirty="0"/>
              <a:t>3- لم تهتم بتكوين شخصية الفرد المتكاملة لأن هدفها نقل المعلومات </a:t>
            </a:r>
            <a:r>
              <a:rPr lang="ar-IQ" sz="4400" dirty="0" smtClean="0"/>
              <a:t>إليه.</a:t>
            </a:r>
            <a:endParaRPr lang="en-US" sz="4400" dirty="0" smtClean="0"/>
          </a:p>
          <a:p>
            <a:pPr marL="0" indent="0" algn="justLow">
              <a:buNone/>
            </a:pPr>
            <a:r>
              <a:rPr lang="ar-IQ" sz="4400" dirty="0" smtClean="0"/>
              <a:t>4- كان التعليم الياً صورياً شكلياً لأنه اهتم بتعميم السلوك الانساني . </a:t>
            </a:r>
            <a:endParaRPr lang="en-US" sz="4400" dirty="0" smtClean="0"/>
          </a:p>
          <a:p>
            <a:pPr marL="0" indent="0" algn="justLow">
              <a:buNone/>
            </a:pPr>
            <a:r>
              <a:rPr lang="ar-IQ" sz="4400" dirty="0" smtClean="0"/>
              <a:t>5</a:t>
            </a:r>
            <a:r>
              <a:rPr lang="ar-IQ" sz="4400" dirty="0" smtClean="0"/>
              <a:t>- </a:t>
            </a:r>
            <a:r>
              <a:rPr lang="ar-IQ" sz="4400" dirty="0"/>
              <a:t>تدريب كل فرد على سلوك طريق الواجب وخدمة النظام القائم وإعداد الموظفين للدولة وطبقة الحكام ، ويتم هذا من خلال اختبارات وعلى ثلاث مراحل تضعها الدولة </a:t>
            </a:r>
            <a:endParaRPr lang="en-US" sz="4400" dirty="0"/>
          </a:p>
          <a:p>
            <a:pPr marL="0" indent="0">
              <a:buNone/>
            </a:pPr>
            <a:r>
              <a:rPr lang="ar-IQ" sz="5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/>
            </a:r>
            <a:br>
              <a:rPr lang="ar-IQ" sz="5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endParaRPr lang="ar-IQ" sz="58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/>
            </a:r>
            <a:b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</a:br>
            <a:endParaRPr lang="ar-IQ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90288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4439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ar-IQ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المراحل التعليمية في التربية الصينية</a:t>
            </a:r>
            <a:r>
              <a:rPr lang="en-US" sz="4000" dirty="0"/>
              <a:t/>
            </a:r>
            <a:br>
              <a:rPr lang="en-US" sz="4000" dirty="0"/>
            </a:br>
            <a:endParaRPr lang="ar-IQ" sz="4000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89212" y="1528549"/>
            <a:ext cx="8915400" cy="4382673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IQ" sz="2000" b="1" dirty="0"/>
              <a:t>1</a:t>
            </a:r>
            <a:r>
              <a:rPr lang="ar-IQ" sz="2000" b="1" dirty="0" smtClean="0"/>
              <a:t>- </a:t>
            </a:r>
            <a:r>
              <a:rPr lang="ar-IQ" sz="2000" b="1" dirty="0"/>
              <a:t>مرحلة التعليم الأولي ( الابتدائي )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 smtClean="0"/>
              <a:t>  </a:t>
            </a:r>
            <a:r>
              <a:rPr lang="ar-IQ" sz="2000" dirty="0"/>
              <a:t>كانت مدارس التعليم الاولية موجودة في القرى ، وليس لهذه المدارس صفة رسمية ، وكانت تعتمد في نفقاتها على الهبات والعطايا ، وكانت هذه المدارس خاصة بالبنين ولم تكن هناك مدارس للبنات ، وكان الدوام فيها من الشروق الى الغروب ، وكانت تشمل القراءة والكتابة ومبادئ الحساب وشيئاً من كتاب كونفوشيوس وبعض الشعر ، ثم يدرسون كتاب الأسر والعائلات وهو كتاب يحوي على نسب (400) عائلة  مشهورة ، ثم يدرسون  كتاب يحوي على (2000) مصطلح لا يفهم الطالب منها شيئاً وانما يتعود القراءة والحفظ بلا فهم ، كانت طريقة  التعليم تعتمد على التكرار والحفظ والإسراع الكلي في قراءة الدرس ، أما مدة الدارسة فكانت تتراوح بين سنوات  3-5</a:t>
            </a:r>
            <a:r>
              <a:rPr lang="ar-IQ" sz="2000" dirty="0" smtClean="0"/>
              <a:t>.</a:t>
            </a:r>
          </a:p>
          <a:p>
            <a:pPr marL="0" indent="0">
              <a:buNone/>
            </a:pPr>
            <a:r>
              <a:rPr lang="ar-IQ" sz="2000" b="1" dirty="0"/>
              <a:t>2</a:t>
            </a:r>
            <a:r>
              <a:rPr lang="ar-IQ" sz="2000" b="1" dirty="0" smtClean="0"/>
              <a:t>- </a:t>
            </a:r>
            <a:r>
              <a:rPr lang="ar-IQ" sz="2000" b="1" dirty="0"/>
              <a:t>مرحلة التعليم الثانوي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   يوجد هذا النوع من المدارس في المدن الكبرى ، ويقوم بنفقات هذه المدارس المحسنون والمتبرعون ، وكان الهدف من الدارسة الثانوية هو إعداد الطالب للامتحانات العامة وذلك بالتمرن على كتابة الشعر والمقالات والكتابات الفلسفية والدينية ، الى جانب دارسة القانون والمالية والشؤون الحربية </a:t>
            </a:r>
            <a:r>
              <a:rPr lang="ar-IQ" sz="2000" dirty="0" smtClean="0"/>
              <a:t>والزراعية </a:t>
            </a:r>
            <a:r>
              <a:rPr lang="ar-IQ" sz="2000" dirty="0"/>
              <a:t>.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87154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52734" y="187382"/>
            <a:ext cx="8911687" cy="84984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ar-IQ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المخرجات العلمية</a:t>
            </a:r>
            <a:endParaRPr lang="en-US" sz="32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89212" y="982638"/>
            <a:ext cx="8915400" cy="487399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IQ" sz="2000" b="1" dirty="0" smtClean="0"/>
              <a:t>3 </a:t>
            </a:r>
            <a:r>
              <a:rPr lang="ar-IQ" sz="2000" b="1" dirty="0"/>
              <a:t>- مرحلة التعليم العالي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 smtClean="0"/>
              <a:t>   يتعلم </a:t>
            </a:r>
            <a:r>
              <a:rPr lang="ar-IQ" sz="2000" dirty="0"/>
              <a:t>الطلبة في هذه المرحلة كتابة المقالات والرسائل استعداداً لدخول الامتحان الذي يأتي بعد اكمال هذه المرحلة ، ويتم عادة التعليم في المدارس العالية والكليات والاكاديميات الخاصة والحكومية المتواجدة في المدن الكبرى . </a:t>
            </a:r>
            <a:endParaRPr lang="ar-IQ" sz="2000" dirty="0" smtClean="0"/>
          </a:p>
          <a:p>
            <a:pPr marL="0" indent="0" algn="justLow">
              <a:buNone/>
            </a:pPr>
            <a:endParaRPr lang="en-US" sz="2000" dirty="0"/>
          </a:p>
          <a:p>
            <a:pPr marL="0" indent="0" algn="justLow">
              <a:buNone/>
            </a:pPr>
            <a:r>
              <a:rPr lang="ar-IQ" sz="2000" b="1" dirty="0"/>
              <a:t>النتاج العلمي</a:t>
            </a:r>
            <a:r>
              <a:rPr lang="ar-IQ" sz="2000" dirty="0"/>
              <a:t> :- ساهمت الصين القديمة مساهمة فعالة في تقدم الحضارة الانسانية ففي مجال :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الطب : عرف الصينيون النبض واعتمدوا في التطبيب على العقاقير النباتية .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الصناعة : اشتهروا بصناعة المنسوجات وخاصة الحريريات منها وصناعة الخشب والعربات والخزف والورق </a:t>
            </a:r>
            <a:r>
              <a:rPr lang="ar-IQ" sz="2000" dirty="0" smtClean="0"/>
              <a:t>.</a:t>
            </a:r>
          </a:p>
          <a:p>
            <a:pPr marL="0" indent="0" algn="justLow">
              <a:buNone/>
            </a:pPr>
            <a:r>
              <a:rPr lang="ar-IQ" sz="2000" dirty="0"/>
              <a:t>الزارعة : حفروا القنوات وشقوا الترع لتوفير المياه اللازمة </a:t>
            </a:r>
            <a:r>
              <a:rPr lang="ar-IQ" sz="2000" dirty="0" smtClean="0"/>
              <a:t>لمزارعة .</a:t>
            </a:r>
          </a:p>
          <a:p>
            <a:pPr marL="0" indent="0" algn="justLow">
              <a:buNone/>
            </a:pPr>
            <a:r>
              <a:rPr lang="ar-IQ" sz="2000" dirty="0"/>
              <a:t>العمران: بنوا سور الصين العظيم ويعد بحق أعظم ما بناه </a:t>
            </a:r>
            <a:r>
              <a:rPr lang="ar-IQ" sz="2000" dirty="0" smtClean="0"/>
              <a:t>القدماء 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8099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7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7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7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7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7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4314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>
              <a:buClr>
                <a:schemeClr val="accent1"/>
              </a:buClr>
            </a:pPr>
            <a:r>
              <a:rPr lang="ar-IQ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النظام التربوي</a:t>
            </a:r>
            <a:endParaRPr lang="ar-IQ" sz="32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89212" y="1214651"/>
            <a:ext cx="8915400" cy="5063319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0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نظام المدارس في التربية </a:t>
            </a:r>
            <a:r>
              <a:rPr lang="ar-IQ" sz="20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الصينية:</a:t>
            </a:r>
            <a:endParaRPr lang="ar-IQ" sz="2000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ar-IQ" sz="2000" dirty="0" smtClean="0"/>
              <a:t>   </a:t>
            </a:r>
            <a:r>
              <a:rPr lang="ar-IQ" sz="2000" dirty="0" smtClean="0">
                <a:solidFill>
                  <a:schemeClr val="tx1"/>
                </a:solidFill>
              </a:rPr>
              <a:t>اتسم </a:t>
            </a:r>
            <a:r>
              <a:rPr lang="ar-IQ" sz="2000" dirty="0">
                <a:solidFill>
                  <a:schemeClr val="tx1"/>
                </a:solidFill>
              </a:rPr>
              <a:t>هذا النظام بطابعه الخاص والمتميز الذي يهدف الى سيادة اللغة الصينية والأدب المقدس وبث القدرة على كتابة المقالات ، وقد اشتمل على مراحل ثلاث خصصت المرحلة الاولى لاستذكار اشكال الرموز المختلفة وذلك بحفظ بعض النصوص التي اختيرت للطلبة وحفظ الكتب الدينية ، أما المرحلة الثانية فهي مخصصة للترجمة أي حل الرموز التي سبق تعلميه في المرحلة الاولى ، في حين المرحلة الثالثة خُصصت لكتابة المقالات والموضوعات الانسانية الى أن يحصل التلاميذ على مهارة وقدرة كافية في هذا الفن تمكنهم وتؤهلهم لدخول الامتحانات والنجاح فيها </a:t>
            </a:r>
            <a:r>
              <a:rPr lang="ar-IQ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49770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>
              <a:buClr>
                <a:schemeClr val="accent1"/>
              </a:buClr>
            </a:pPr>
            <a:r>
              <a:rPr lang="ar-IQ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نظام الامتحانات</a:t>
            </a:r>
            <a:endParaRPr lang="ar-IQ" sz="32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77500" lnSpcReduction="20000"/>
          </a:bodyPr>
          <a:lstStyle/>
          <a:p>
            <a:pPr marL="0" indent="0" algn="justLow">
              <a:buNone/>
            </a:pPr>
            <a:r>
              <a:rPr lang="ar-IQ" sz="2200" b="1" dirty="0"/>
              <a:t>نظام الامتحانات في التربية الصينية </a:t>
            </a:r>
            <a:endParaRPr lang="ar-IQ" sz="2200" b="1" dirty="0" smtClean="0"/>
          </a:p>
          <a:p>
            <a:pPr marL="0" indent="0" algn="justLow">
              <a:buNone/>
            </a:pPr>
            <a:r>
              <a:rPr lang="ar-IQ" sz="2200" dirty="0"/>
              <a:t>يعتبر الامتحان والتعاليم الكونفوشية التي يعتنقها الصينيون من أهم القوى والنظم التي أثرت في المجتمع الصيني ، ونظم الامتحانات هي الوسيلة الوحيدة التي بواسطتها تمت السيطرة على الطبقة المتعلمة وبالتالي على الحكومة ، وتتكون هذه الامتحانات من ثلاثة أنواع تتدرج حسب صعوبتها وهي كما يأتي </a:t>
            </a:r>
            <a:r>
              <a:rPr lang="ar-IQ" sz="2200" dirty="0" smtClean="0"/>
              <a:t>:</a:t>
            </a:r>
          </a:p>
          <a:p>
            <a:pPr marL="0" indent="0" algn="justLow">
              <a:buNone/>
            </a:pPr>
            <a:r>
              <a:rPr lang="ar-IQ" sz="2200" b="1" dirty="0" smtClean="0"/>
              <a:t>1- </a:t>
            </a:r>
            <a:r>
              <a:rPr lang="ar-IQ" sz="2200" b="1" dirty="0"/>
              <a:t>امتحانات الدرجة الاولى وتتميز بما يأتي:</a:t>
            </a:r>
            <a:endParaRPr lang="en-US" sz="2200" dirty="0"/>
          </a:p>
          <a:p>
            <a:pPr marL="0" indent="0" algn="justLow">
              <a:buNone/>
            </a:pPr>
            <a:r>
              <a:rPr lang="ar-IQ" sz="2200" dirty="0"/>
              <a:t>أ‌- تجري مرة واحدة كل ثلاثة أعوام في عاصمة المقاطعة .</a:t>
            </a:r>
            <a:endParaRPr lang="en-US" sz="2200" dirty="0"/>
          </a:p>
          <a:p>
            <a:pPr marL="0" indent="0" algn="justLow">
              <a:buNone/>
            </a:pPr>
            <a:r>
              <a:rPr lang="ar-IQ" sz="2200" dirty="0"/>
              <a:t>ب‌- يشرف عليها العميد الأدبي ذو النفوذ التشريعي على المقاطعة </a:t>
            </a:r>
            <a:r>
              <a:rPr lang="ar-IQ" sz="2200" dirty="0" smtClean="0"/>
              <a:t>بأكملها .</a:t>
            </a:r>
            <a:endParaRPr lang="en-US" sz="2200" dirty="0"/>
          </a:p>
          <a:p>
            <a:pPr marL="0" indent="0" algn="justLow">
              <a:buNone/>
            </a:pPr>
            <a:r>
              <a:rPr lang="ar-IQ" sz="2200" dirty="0"/>
              <a:t>ت‌-  مدة الامتحان ما بين (18-24) ساعة .</a:t>
            </a:r>
            <a:endParaRPr lang="en-US" sz="2200" dirty="0"/>
          </a:p>
          <a:p>
            <a:pPr marL="0" indent="0" algn="justLow">
              <a:buNone/>
            </a:pPr>
            <a:r>
              <a:rPr lang="ar-IQ" sz="2200" dirty="0"/>
              <a:t>ث‌- يُطلب فيها من الطالب كتابة ثلاثُ مقالات في موضوعات مختارة من كتاب كونفوشيوس نسبة النجاح فيها %5 هي خمسة بالمئة ، ويكرر الامتحان كل أربع أو خمس مرات لانتقاء العد لمطلوب .</a:t>
            </a:r>
            <a:endParaRPr lang="en-US" sz="2200" dirty="0"/>
          </a:p>
          <a:p>
            <a:pPr marL="0" indent="0" algn="justLow">
              <a:buNone/>
            </a:pPr>
            <a:r>
              <a:rPr lang="ar-IQ" sz="2200" dirty="0"/>
              <a:t>ج‌- الناجحون في هذا </a:t>
            </a:r>
            <a:r>
              <a:rPr lang="ar-IQ" sz="2200" dirty="0" smtClean="0"/>
              <a:t>الامتحان </a:t>
            </a:r>
            <a:r>
              <a:rPr lang="ar-IQ" sz="2200" dirty="0"/>
              <a:t>هم فقط من يحق لهم أداء امتحان الدرجة الثانية . </a:t>
            </a:r>
            <a:r>
              <a:rPr lang="ar-IQ" sz="2200" dirty="0" smtClean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3572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7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7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7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7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7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92925" y="241972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>
              <a:buClr>
                <a:schemeClr val="accent1"/>
              </a:buClr>
            </a:pPr>
            <a:r>
              <a:rPr lang="en-US" sz="4000" dirty="0"/>
              <a:t/>
            </a:r>
            <a:br>
              <a:rPr lang="en-US" sz="4000" dirty="0"/>
            </a:br>
            <a:endParaRPr lang="ar-IQ" sz="27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92925" y="1897039"/>
            <a:ext cx="8516353" cy="3739485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lnSpcReduction="10000"/>
          </a:bodyPr>
          <a:lstStyle/>
          <a:p>
            <a:pPr marL="0" lvl="0" indent="0" algn="justLow">
              <a:buNone/>
            </a:pPr>
            <a:r>
              <a:rPr lang="ar-IQ" sz="2400" b="1" dirty="0" smtClean="0"/>
              <a:t>2- امتحانات </a:t>
            </a:r>
            <a:r>
              <a:rPr lang="ar-IQ" sz="2400" b="1" dirty="0"/>
              <a:t>الدرجة الثانية وتتميز بما يأتي</a:t>
            </a:r>
            <a:r>
              <a:rPr lang="ar-IQ" sz="2400" b="1" dirty="0" smtClean="0"/>
              <a:t>:</a:t>
            </a:r>
            <a:endParaRPr lang="ar-IQ" dirty="0"/>
          </a:p>
          <a:p>
            <a:pPr marL="0" indent="0" algn="just">
              <a:buNone/>
            </a:pPr>
            <a:r>
              <a:rPr lang="ar-IQ" sz="2400" dirty="0"/>
              <a:t>أ‌- الغرض منها قياس قدرة الطالب على القراءة ومدى كفايته في كتابة الموضوعات الانشائية.</a:t>
            </a:r>
            <a:endParaRPr lang="en-US" sz="2400" dirty="0"/>
          </a:p>
          <a:p>
            <a:pPr marL="0" indent="0" algn="just">
              <a:buNone/>
            </a:pPr>
            <a:r>
              <a:rPr lang="ar-IQ" sz="2400" dirty="0"/>
              <a:t>ب‌- تجري مرة واحدة كل ثلاثة أعوام في عاصمة المديرية .</a:t>
            </a:r>
            <a:endParaRPr lang="en-US" sz="2400" dirty="0"/>
          </a:p>
          <a:p>
            <a:pPr marL="0" indent="0" algn="just">
              <a:buNone/>
            </a:pPr>
            <a:r>
              <a:rPr lang="ar-IQ" sz="2400" dirty="0"/>
              <a:t>ت‌- مدة الامتحان ثلاثة أيام .</a:t>
            </a:r>
            <a:endParaRPr lang="en-US" sz="2400" dirty="0"/>
          </a:p>
          <a:p>
            <a:pPr marL="0" indent="0" algn="just">
              <a:buNone/>
            </a:pPr>
            <a:r>
              <a:rPr lang="ar-IQ" sz="2400" dirty="0"/>
              <a:t>ث‌- شبيهة بامتحانات الدرجة الاولى من حيث اسلوبها ونهجها إلا انها أ</a:t>
            </a:r>
            <a:r>
              <a:rPr lang="ar-IQ" sz="2400" dirty="0" smtClean="0"/>
              <a:t>كثر </a:t>
            </a:r>
            <a:r>
              <a:rPr lang="ar-IQ" sz="2400" dirty="0"/>
              <a:t>صعوبة وأشمل</a:t>
            </a:r>
            <a:endParaRPr lang="en-US" sz="2400" dirty="0"/>
          </a:p>
          <a:p>
            <a:pPr marL="0" indent="0" algn="just">
              <a:buNone/>
            </a:pPr>
            <a:r>
              <a:rPr lang="ar-IQ" sz="2400" dirty="0"/>
              <a:t>ج‌- نسبة النجاح فيه هي واحد بالمئة وتكرر ثلاث أو أربع مرات لانتقاء العدد .</a:t>
            </a:r>
            <a:endParaRPr lang="en-US" sz="2400" dirty="0"/>
          </a:p>
          <a:p>
            <a:pPr marL="0" lv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67462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92674" y="514927"/>
            <a:ext cx="8911687" cy="128089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pPr algn="ctr"/>
            <a:r>
              <a:rPr lang="ar-IQ" sz="27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التربية في بعض الحضارات القديمة 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/>
            </a:r>
            <a:br>
              <a:rPr lang="en-US" sz="4000" dirty="0"/>
            </a:br>
            <a:endParaRPr lang="ar-IQ" sz="4000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ar-IQ" sz="2000" b="1" dirty="0" smtClean="0"/>
              <a:t>3- امتحانات </a:t>
            </a:r>
            <a:r>
              <a:rPr lang="ar-IQ" sz="2000" b="1" dirty="0"/>
              <a:t>الدرجة الثالثة وتتميز بما </a:t>
            </a:r>
            <a:r>
              <a:rPr lang="ar-IQ" sz="2000" b="1" dirty="0" smtClean="0"/>
              <a:t>يلي :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 smtClean="0"/>
              <a:t>أ‌- </a:t>
            </a:r>
            <a:r>
              <a:rPr lang="ar-IQ" sz="2000" dirty="0"/>
              <a:t>تعقد في العاصمة بكين .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ب‌- مدة الامتحان ثلاثة عشر يوماً  . 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ت‌- تتكون قاعة الامتحان من عشرة الاف غرفة حيث تخصص لكل طالب غرفة .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ث‌-  تتعلق الاسئلة بالكتابة عن كونفوشيوس والأدب والأخلاق والفلسفة .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ج‌- عدم اشتراط أي سن محدد للدخول في هذه الامتحانات .</a:t>
            </a:r>
            <a:endParaRPr lang="en-US" sz="2000" dirty="0"/>
          </a:p>
          <a:p>
            <a:pPr marL="0" indent="0" algn="justLow">
              <a:buNone/>
            </a:pPr>
            <a:r>
              <a:rPr lang="ar-IQ" sz="2000" dirty="0"/>
              <a:t>ح‌- الناجحون في هذه الامتحانات يؤمل ان يكونوا تلاميذاً أو ضباطاً  في حكومة الصين 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3842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96889" y="828827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ar-IQ" sz="24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ea typeface="+mn-ea"/>
                <a:cs typeface="+mn-cs"/>
              </a:rPr>
              <a:t>علماء الحضارة الصينية</a:t>
            </a:r>
            <a:endParaRPr lang="ar-IQ" sz="24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357201" y="1905000"/>
            <a:ext cx="8915400" cy="377762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IQ" b="1" dirty="0"/>
              <a:t>كونفوشيوس وآرائه </a:t>
            </a:r>
            <a:r>
              <a:rPr lang="ar-IQ" b="1" dirty="0" smtClean="0"/>
              <a:t>التربوية</a:t>
            </a:r>
            <a:endParaRPr lang="ar-IQ" dirty="0"/>
          </a:p>
          <a:p>
            <a:pPr algn="justLow"/>
            <a:r>
              <a:rPr lang="ar-IQ" dirty="0"/>
              <a:t>إن التربية الصينية تتمثل بما جاء به الفيلسوف الصيني الشهير (كونفوشيوس) الذي ظهر كمصلح عظيم (551-478ق.م) والذي عُرف أنه ذو عقل راجح وحكمة عالية ، فقد استطاع أن يحقق نجاحا في أفكاره التي تقول بالأخلاق العملية والنفعية القائمة على سلطة الدولة والأسرة وعلى منفعة الفرد ايضا ، وقد آمن الصينيون بتعاليمه بل قدسوها على مر </a:t>
            </a:r>
            <a:r>
              <a:rPr lang="ar-IQ" dirty="0" smtClean="0"/>
              <a:t>العصور</a:t>
            </a:r>
          </a:p>
          <a:p>
            <a:pPr algn="justLow"/>
            <a:r>
              <a:rPr lang="ar-IQ" b="1" dirty="0" smtClean="0"/>
              <a:t>آراؤه </a:t>
            </a:r>
            <a:r>
              <a:rPr lang="ar-IQ" b="1" dirty="0"/>
              <a:t>التربوية:</a:t>
            </a:r>
            <a:endParaRPr lang="en-US" dirty="0"/>
          </a:p>
          <a:p>
            <a:pPr lvl="0" algn="justLow"/>
            <a:r>
              <a:rPr lang="ar-IQ" dirty="0"/>
              <a:t>أكد على أهمية وجود المجتمع الفاضل الذي يسوده الحب والاخاء والاخلاص والنظام.</a:t>
            </a:r>
            <a:endParaRPr lang="en-US" dirty="0"/>
          </a:p>
          <a:p>
            <a:pPr algn="justLow"/>
            <a:r>
              <a:rPr lang="ar-IQ" dirty="0"/>
              <a:t>كان يعارض الاباحية الموجودة في المذاهب المادية </a:t>
            </a:r>
            <a:endParaRPr lang="ar-IQ" dirty="0" smtClean="0"/>
          </a:p>
          <a:p>
            <a:pPr algn="justLow"/>
            <a:r>
              <a:rPr lang="ar-IQ" dirty="0"/>
              <a:t>اهتم بالنظام الاجتماعي والاخلاقي في </a:t>
            </a:r>
            <a:r>
              <a:rPr lang="ar-IQ" dirty="0" smtClean="0"/>
              <a:t>المجتمع</a:t>
            </a:r>
          </a:p>
          <a:p>
            <a:pPr lvl="0" algn="justLow"/>
            <a:r>
              <a:rPr lang="ar-IQ" dirty="0"/>
              <a:t>يكره الفوضى والخروج على النظام .</a:t>
            </a:r>
            <a:endParaRPr lang="en-US" dirty="0"/>
          </a:p>
          <a:p>
            <a:pPr algn="justLow"/>
            <a:r>
              <a:rPr lang="ar-IQ" dirty="0"/>
              <a:t>يكره الظلم والاستبداد</a:t>
            </a:r>
            <a:r>
              <a:rPr lang="ar-IQ" dirty="0" smtClean="0"/>
              <a:t>.</a:t>
            </a:r>
          </a:p>
          <a:p>
            <a:pPr lvl="0" algn="justLow"/>
            <a:r>
              <a:rPr lang="ar-IQ" dirty="0"/>
              <a:t>أكد على العلاقات ، هناك خمسٌ من العلاقات والتي يجب العمل بها كل مواطن.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88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0000" advClick="0" advTm="0">
        <p15:prstTrans prst="curtains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1094</Words>
  <Application>Microsoft Office PowerPoint</Application>
  <PresentationFormat>ملء الشاشة</PresentationFormat>
  <Paragraphs>74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Simplified Arabic</vt:lpstr>
      <vt:lpstr>Tahoma</vt:lpstr>
      <vt:lpstr>Wingdings 3</vt:lpstr>
      <vt:lpstr>Wisp</vt:lpstr>
      <vt:lpstr>  جامعة الموصل  كلية التربية للعلوم الإنسانية  قسم علوم القرآن والتربية الاسلامية</vt:lpstr>
      <vt:lpstr>الجانب التربوي للحضارة الصينية    </vt:lpstr>
      <vt:lpstr>المراحل التعليمية في التربية الصينية </vt:lpstr>
      <vt:lpstr>المخرجات العلمية</vt:lpstr>
      <vt:lpstr>النظام التربوي</vt:lpstr>
      <vt:lpstr>نظام الامتحانات</vt:lpstr>
      <vt:lpstr> </vt:lpstr>
      <vt:lpstr>التربية في بعض الحضارات القديمة   </vt:lpstr>
      <vt:lpstr>علماء الحضارة الصينية</vt:lpstr>
      <vt:lpstr>الخاتمة</vt:lpstr>
      <vt:lpstr>عرض تقديمي في PowerPoint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فاعلية برنامج تدريبي قائم على استراتيجيات التدريس البصري في تنمية مهارات التلاوة ودافع الإنجاز الدراسي لدى الطلبة / المدرسين في قسم علوم القرآن</dc:title>
  <dc:creator>ok</dc:creator>
  <cp:lastModifiedBy>ok</cp:lastModifiedBy>
  <cp:revision>91</cp:revision>
  <dcterms:created xsi:type="dcterms:W3CDTF">2022-06-18T20:18:10Z</dcterms:created>
  <dcterms:modified xsi:type="dcterms:W3CDTF">2023-11-13T17:25:57Z</dcterms:modified>
</cp:coreProperties>
</file>