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3" r:id="rId3"/>
    <p:sldId id="257" r:id="rId4"/>
    <p:sldId id="258" r:id="rId5"/>
    <p:sldId id="259" r:id="rId6"/>
    <p:sldId id="260" r:id="rId7"/>
    <p:sldId id="261" r:id="rId8"/>
    <p:sldId id="262"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5" d="100"/>
          <a:sy n="85" d="100"/>
        </p:scale>
        <p:origin x="-152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0323F0F8-7F2D-46F4-85E8-88DB82ABB2AE}" type="datetimeFigureOut">
              <a:rPr lang="ar-IQ" smtClean="0"/>
              <a:t>14/09/1441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5AFCDFA-A7BE-48BF-A39C-FDCE4C53041B}" type="slidenum">
              <a:rPr lang="ar-IQ" smtClean="0"/>
              <a:t>‹#›</a:t>
            </a:fld>
            <a:endParaRPr lang="ar-IQ"/>
          </a:p>
        </p:txBody>
      </p:sp>
    </p:spTree>
    <p:extLst>
      <p:ext uri="{BB962C8B-B14F-4D97-AF65-F5344CB8AC3E}">
        <p14:creationId xmlns:p14="http://schemas.microsoft.com/office/powerpoint/2010/main" val="2651653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0323F0F8-7F2D-46F4-85E8-88DB82ABB2AE}" type="datetimeFigureOut">
              <a:rPr lang="ar-IQ" smtClean="0"/>
              <a:t>14/09/1441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5AFCDFA-A7BE-48BF-A39C-FDCE4C53041B}" type="slidenum">
              <a:rPr lang="ar-IQ" smtClean="0"/>
              <a:t>‹#›</a:t>
            </a:fld>
            <a:endParaRPr lang="ar-IQ"/>
          </a:p>
        </p:txBody>
      </p:sp>
    </p:spTree>
    <p:extLst>
      <p:ext uri="{BB962C8B-B14F-4D97-AF65-F5344CB8AC3E}">
        <p14:creationId xmlns:p14="http://schemas.microsoft.com/office/powerpoint/2010/main" val="1795607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0323F0F8-7F2D-46F4-85E8-88DB82ABB2AE}" type="datetimeFigureOut">
              <a:rPr lang="ar-IQ" smtClean="0"/>
              <a:t>14/09/1441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5AFCDFA-A7BE-48BF-A39C-FDCE4C53041B}" type="slidenum">
              <a:rPr lang="ar-IQ" smtClean="0"/>
              <a:t>‹#›</a:t>
            </a:fld>
            <a:endParaRPr lang="ar-IQ"/>
          </a:p>
        </p:txBody>
      </p:sp>
    </p:spTree>
    <p:extLst>
      <p:ext uri="{BB962C8B-B14F-4D97-AF65-F5344CB8AC3E}">
        <p14:creationId xmlns:p14="http://schemas.microsoft.com/office/powerpoint/2010/main" val="1166227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0323F0F8-7F2D-46F4-85E8-88DB82ABB2AE}" type="datetimeFigureOut">
              <a:rPr lang="ar-IQ" smtClean="0"/>
              <a:t>14/09/1441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5AFCDFA-A7BE-48BF-A39C-FDCE4C53041B}" type="slidenum">
              <a:rPr lang="ar-IQ" smtClean="0"/>
              <a:t>‹#›</a:t>
            </a:fld>
            <a:endParaRPr lang="ar-IQ"/>
          </a:p>
        </p:txBody>
      </p:sp>
    </p:spTree>
    <p:extLst>
      <p:ext uri="{BB962C8B-B14F-4D97-AF65-F5344CB8AC3E}">
        <p14:creationId xmlns:p14="http://schemas.microsoft.com/office/powerpoint/2010/main" val="4194963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0323F0F8-7F2D-46F4-85E8-88DB82ABB2AE}" type="datetimeFigureOut">
              <a:rPr lang="ar-IQ" smtClean="0"/>
              <a:t>14/09/1441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5AFCDFA-A7BE-48BF-A39C-FDCE4C53041B}" type="slidenum">
              <a:rPr lang="ar-IQ" smtClean="0"/>
              <a:t>‹#›</a:t>
            </a:fld>
            <a:endParaRPr lang="ar-IQ"/>
          </a:p>
        </p:txBody>
      </p:sp>
    </p:spTree>
    <p:extLst>
      <p:ext uri="{BB962C8B-B14F-4D97-AF65-F5344CB8AC3E}">
        <p14:creationId xmlns:p14="http://schemas.microsoft.com/office/powerpoint/2010/main" val="377033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0323F0F8-7F2D-46F4-85E8-88DB82ABB2AE}" type="datetimeFigureOut">
              <a:rPr lang="ar-IQ" smtClean="0"/>
              <a:t>14/09/1441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55AFCDFA-A7BE-48BF-A39C-FDCE4C53041B}" type="slidenum">
              <a:rPr lang="ar-IQ" smtClean="0"/>
              <a:t>‹#›</a:t>
            </a:fld>
            <a:endParaRPr lang="ar-IQ"/>
          </a:p>
        </p:txBody>
      </p:sp>
    </p:spTree>
    <p:extLst>
      <p:ext uri="{BB962C8B-B14F-4D97-AF65-F5344CB8AC3E}">
        <p14:creationId xmlns:p14="http://schemas.microsoft.com/office/powerpoint/2010/main" val="3742126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0323F0F8-7F2D-46F4-85E8-88DB82ABB2AE}" type="datetimeFigureOut">
              <a:rPr lang="ar-IQ" smtClean="0"/>
              <a:t>14/09/1441</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55AFCDFA-A7BE-48BF-A39C-FDCE4C53041B}" type="slidenum">
              <a:rPr lang="ar-IQ" smtClean="0"/>
              <a:t>‹#›</a:t>
            </a:fld>
            <a:endParaRPr lang="ar-IQ"/>
          </a:p>
        </p:txBody>
      </p:sp>
    </p:spTree>
    <p:extLst>
      <p:ext uri="{BB962C8B-B14F-4D97-AF65-F5344CB8AC3E}">
        <p14:creationId xmlns:p14="http://schemas.microsoft.com/office/powerpoint/2010/main" val="1262155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0323F0F8-7F2D-46F4-85E8-88DB82ABB2AE}" type="datetimeFigureOut">
              <a:rPr lang="ar-IQ" smtClean="0"/>
              <a:t>14/09/1441</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55AFCDFA-A7BE-48BF-A39C-FDCE4C53041B}" type="slidenum">
              <a:rPr lang="ar-IQ" smtClean="0"/>
              <a:t>‹#›</a:t>
            </a:fld>
            <a:endParaRPr lang="ar-IQ"/>
          </a:p>
        </p:txBody>
      </p:sp>
    </p:spTree>
    <p:extLst>
      <p:ext uri="{BB962C8B-B14F-4D97-AF65-F5344CB8AC3E}">
        <p14:creationId xmlns:p14="http://schemas.microsoft.com/office/powerpoint/2010/main" val="2757415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0323F0F8-7F2D-46F4-85E8-88DB82ABB2AE}" type="datetimeFigureOut">
              <a:rPr lang="ar-IQ" smtClean="0"/>
              <a:t>14/09/1441</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55AFCDFA-A7BE-48BF-A39C-FDCE4C53041B}" type="slidenum">
              <a:rPr lang="ar-IQ" smtClean="0"/>
              <a:t>‹#›</a:t>
            </a:fld>
            <a:endParaRPr lang="ar-IQ"/>
          </a:p>
        </p:txBody>
      </p:sp>
    </p:spTree>
    <p:extLst>
      <p:ext uri="{BB962C8B-B14F-4D97-AF65-F5344CB8AC3E}">
        <p14:creationId xmlns:p14="http://schemas.microsoft.com/office/powerpoint/2010/main" val="2808735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323F0F8-7F2D-46F4-85E8-88DB82ABB2AE}" type="datetimeFigureOut">
              <a:rPr lang="ar-IQ" smtClean="0"/>
              <a:t>14/09/1441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55AFCDFA-A7BE-48BF-A39C-FDCE4C53041B}" type="slidenum">
              <a:rPr lang="ar-IQ" smtClean="0"/>
              <a:t>‹#›</a:t>
            </a:fld>
            <a:endParaRPr lang="ar-IQ"/>
          </a:p>
        </p:txBody>
      </p:sp>
    </p:spTree>
    <p:extLst>
      <p:ext uri="{BB962C8B-B14F-4D97-AF65-F5344CB8AC3E}">
        <p14:creationId xmlns:p14="http://schemas.microsoft.com/office/powerpoint/2010/main" val="2376736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323F0F8-7F2D-46F4-85E8-88DB82ABB2AE}" type="datetimeFigureOut">
              <a:rPr lang="ar-IQ" smtClean="0"/>
              <a:t>14/09/1441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55AFCDFA-A7BE-48BF-A39C-FDCE4C53041B}" type="slidenum">
              <a:rPr lang="ar-IQ" smtClean="0"/>
              <a:t>‹#›</a:t>
            </a:fld>
            <a:endParaRPr lang="ar-IQ"/>
          </a:p>
        </p:txBody>
      </p:sp>
    </p:spTree>
    <p:extLst>
      <p:ext uri="{BB962C8B-B14F-4D97-AF65-F5344CB8AC3E}">
        <p14:creationId xmlns:p14="http://schemas.microsoft.com/office/powerpoint/2010/main" val="229356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323F0F8-7F2D-46F4-85E8-88DB82ABB2AE}" type="datetimeFigureOut">
              <a:rPr lang="ar-IQ" smtClean="0"/>
              <a:t>14/09/1441</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5AFCDFA-A7BE-48BF-A39C-FDCE4C53041B}" type="slidenum">
              <a:rPr lang="ar-IQ" smtClean="0"/>
              <a:t>‹#›</a:t>
            </a:fld>
            <a:endParaRPr lang="ar-IQ"/>
          </a:p>
        </p:txBody>
      </p:sp>
    </p:spTree>
    <p:extLst>
      <p:ext uri="{BB962C8B-B14F-4D97-AF65-F5344CB8AC3E}">
        <p14:creationId xmlns:p14="http://schemas.microsoft.com/office/powerpoint/2010/main" val="1177185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a:xfrm>
            <a:off x="539552" y="0"/>
            <a:ext cx="8229600" cy="836712"/>
          </a:xfrm>
        </p:spPr>
        <p:txBody>
          <a:bodyPr/>
          <a:lstStyle/>
          <a:p>
            <a:r>
              <a:rPr lang="ar-IQ" dirty="0" smtClean="0"/>
              <a:t>كيفية وضع الفهارس الفنية للبحث</a:t>
            </a:r>
            <a:endParaRPr lang="ar-IQ" dirty="0"/>
          </a:p>
        </p:txBody>
      </p:sp>
      <p:sp>
        <p:nvSpPr>
          <p:cNvPr id="5" name="عنصر نائب للمحتوى 4"/>
          <p:cNvSpPr>
            <a:spLocks noGrp="1"/>
          </p:cNvSpPr>
          <p:nvPr>
            <p:ph idx="1"/>
          </p:nvPr>
        </p:nvSpPr>
        <p:spPr>
          <a:xfrm>
            <a:off x="0" y="764704"/>
            <a:ext cx="9144000" cy="6912768"/>
          </a:xfrm>
        </p:spPr>
        <p:txBody>
          <a:bodyPr/>
          <a:lstStyle/>
          <a:p>
            <a:pPr marL="0" indent="0">
              <a:buNone/>
            </a:pPr>
            <a:r>
              <a:rPr lang="ar-IQ" dirty="0" smtClean="0"/>
              <a:t>بعد الانتهاء من كتابة البحث مع مقدمته والخاتمة ومراجعتها وتصحيحها ينبغي على الباحث وضع فهارس فنية لبحثه, وهذه الفهارس هي كما تأتي:</a:t>
            </a:r>
          </a:p>
          <a:p>
            <a:pPr marL="0" indent="0">
              <a:buNone/>
            </a:pPr>
            <a:r>
              <a:rPr lang="ar-IQ" dirty="0" smtClean="0"/>
              <a:t>1- فهرس (او فهرست) المحتويات: وهواهم الفهارس ولا ينبغي خلو البحث منه ابداً.</a:t>
            </a:r>
          </a:p>
          <a:p>
            <a:pPr marL="0" indent="0">
              <a:buNone/>
            </a:pPr>
            <a:r>
              <a:rPr lang="ar-IQ" dirty="0" smtClean="0"/>
              <a:t>2- فهرس الآيات القرآنية.</a:t>
            </a:r>
          </a:p>
          <a:p>
            <a:pPr marL="0" indent="0">
              <a:buNone/>
            </a:pPr>
            <a:r>
              <a:rPr lang="ar-IQ" dirty="0" smtClean="0"/>
              <a:t>3- فهرس الأحاديث النبوية الشريفة.</a:t>
            </a:r>
          </a:p>
          <a:p>
            <a:pPr marL="0" indent="0">
              <a:buNone/>
            </a:pPr>
            <a:r>
              <a:rPr lang="ar-IQ" dirty="0" smtClean="0"/>
              <a:t>4- فهرس الأشعار أو الأمثال أو الحكم.</a:t>
            </a:r>
          </a:p>
          <a:p>
            <a:pPr marL="0" indent="0">
              <a:buNone/>
            </a:pPr>
            <a:r>
              <a:rPr lang="ar-IQ" dirty="0" smtClean="0"/>
              <a:t>5- فهرس الأعلام.</a:t>
            </a:r>
          </a:p>
          <a:p>
            <a:pPr marL="0" indent="0">
              <a:buNone/>
            </a:pPr>
            <a:r>
              <a:rPr lang="ar-IQ" dirty="0" smtClean="0"/>
              <a:t>6- فهرس الأماكن والحوادث التاريخية والأيام.</a:t>
            </a:r>
          </a:p>
          <a:p>
            <a:pPr marL="0" indent="0">
              <a:buNone/>
            </a:pPr>
            <a:r>
              <a:rPr lang="ar-IQ" dirty="0" smtClean="0"/>
              <a:t>وسنأتي على توضيح هذه الأنواع بالتفصيل.</a:t>
            </a:r>
            <a:endParaRPr lang="ar-IQ" dirty="0"/>
          </a:p>
        </p:txBody>
      </p:sp>
    </p:spTree>
    <p:extLst>
      <p:ext uri="{BB962C8B-B14F-4D97-AF65-F5344CB8AC3E}">
        <p14:creationId xmlns:p14="http://schemas.microsoft.com/office/powerpoint/2010/main" val="3789022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عنوان المحاضرة</a:t>
            </a:r>
            <a:endParaRPr lang="ar-IQ" dirty="0"/>
          </a:p>
        </p:txBody>
      </p:sp>
      <p:sp>
        <p:nvSpPr>
          <p:cNvPr id="3" name="عنصر نائب للمحتوى 2"/>
          <p:cNvSpPr>
            <a:spLocks noGrp="1"/>
          </p:cNvSpPr>
          <p:nvPr>
            <p:ph idx="1"/>
          </p:nvPr>
        </p:nvSpPr>
        <p:spPr/>
        <p:txBody>
          <a:bodyPr/>
          <a:lstStyle/>
          <a:p>
            <a:endParaRPr lang="ar-IQ" dirty="0" smtClean="0"/>
          </a:p>
          <a:p>
            <a:endParaRPr lang="ar-IQ" dirty="0"/>
          </a:p>
          <a:p>
            <a:pPr marL="0" indent="0" algn="ctr">
              <a:buNone/>
            </a:pPr>
            <a:r>
              <a:rPr lang="ar-IQ" sz="4400" dirty="0" smtClean="0"/>
              <a:t> كيفية وضع الفهارس الفنية للبحث           والامور المكملة الاخرى</a:t>
            </a:r>
            <a:endParaRPr lang="ar-IQ" sz="4400" dirty="0"/>
          </a:p>
        </p:txBody>
      </p:sp>
    </p:spTree>
    <p:extLst>
      <p:ext uri="{BB962C8B-B14F-4D97-AF65-F5344CB8AC3E}">
        <p14:creationId xmlns:p14="http://schemas.microsoft.com/office/powerpoint/2010/main" val="266903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اولاً : فهرس المحتويات</a:t>
            </a:r>
            <a:endParaRPr lang="ar-IQ" dirty="0"/>
          </a:p>
        </p:txBody>
      </p:sp>
      <p:sp>
        <p:nvSpPr>
          <p:cNvPr id="3" name="عنصر نائب للمحتوى 2"/>
          <p:cNvSpPr>
            <a:spLocks noGrp="1"/>
          </p:cNvSpPr>
          <p:nvPr>
            <p:ph idx="1"/>
          </p:nvPr>
        </p:nvSpPr>
        <p:spPr>
          <a:xfrm>
            <a:off x="0" y="1600200"/>
            <a:ext cx="9144000" cy="4525963"/>
          </a:xfrm>
        </p:spPr>
        <p:txBody>
          <a:bodyPr>
            <a:normAutofit fontScale="92500" lnSpcReduction="10000"/>
          </a:bodyPr>
          <a:lstStyle/>
          <a:p>
            <a:r>
              <a:rPr lang="ar-IQ" dirty="0" smtClean="0"/>
              <a:t>وهو فهرس يشتمل على جيع عناوين البحث الرئيسية والفرعية بدءً من المقدمة, ثم عناوين الفصول, ثم عناوين المباحث, وعناوين المطالب, والعناوين والمسائل الفرعية مثل التعاريف وغيرها, ثم الخاتمة, ثم ثبت المصادر والمراجع (أو قائمة المصادر والمراجع).</a:t>
            </a:r>
          </a:p>
          <a:p>
            <a:r>
              <a:rPr lang="ar-IQ" dirty="0" smtClean="0"/>
              <a:t>توضع هذه العناوين ضمن جدول يتألف من خانتين, خانة اليمين والتي تأخذ المساحة الأكبر من صفحة الورقة ويكون عنوانها (الموضوع), فتوضع العناوين كلها في هذه الخانة, أما في الخانة الثانية التي تكون على يسار الورقة والتي تحمل عنوان (رقم الصفحة) فتوضع فيها أرقام الصفحات لتلك العناوين.</a:t>
            </a:r>
          </a:p>
          <a:p>
            <a:r>
              <a:rPr lang="ar-IQ" dirty="0" smtClean="0"/>
              <a:t>ولا ننسى ان هذا الفهرس لا يمكن لأي بحث ان يخلو منه.</a:t>
            </a:r>
            <a:endParaRPr lang="ar-IQ" dirty="0"/>
          </a:p>
        </p:txBody>
      </p:sp>
    </p:spTree>
    <p:extLst>
      <p:ext uri="{BB962C8B-B14F-4D97-AF65-F5344CB8AC3E}">
        <p14:creationId xmlns:p14="http://schemas.microsoft.com/office/powerpoint/2010/main" val="242775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ثانيا: فهرس الآيات القرآنية</a:t>
            </a:r>
            <a:endParaRPr lang="ar-IQ" dirty="0"/>
          </a:p>
        </p:txBody>
      </p:sp>
      <p:sp>
        <p:nvSpPr>
          <p:cNvPr id="3" name="عنصر نائب للمحتوى 2"/>
          <p:cNvSpPr>
            <a:spLocks noGrp="1"/>
          </p:cNvSpPr>
          <p:nvPr>
            <p:ph idx="1"/>
          </p:nvPr>
        </p:nvSpPr>
        <p:spPr/>
        <p:txBody>
          <a:bodyPr/>
          <a:lstStyle/>
          <a:p>
            <a:r>
              <a:rPr lang="ar-IQ" dirty="0" smtClean="0"/>
              <a:t>وهو جدول يشبه الجدول السابق يتكون من خانتين أيضاً, يكون على اليمين عنوان (اسم السورة, الآية). وعلى اليسار (رقم الصفحة).</a:t>
            </a:r>
          </a:p>
          <a:p>
            <a:r>
              <a:rPr lang="ar-IQ" dirty="0" smtClean="0"/>
              <a:t>يتم وضع هذا الفهرس للآيات الموجودة في البحث في جميع صفحاته, لذا يجب على الباحث قراءة بحثه وجرد الآيات الموجودة واستخراجها مع بيان رقم الصفحة المحتوية للآية وتوضع جميعها في الخانة الأولى على اليمين, ويقابلها ارقام تلك الصفحات التي تضم هذه الآيات. </a:t>
            </a:r>
            <a:endParaRPr lang="ar-IQ" dirty="0"/>
          </a:p>
        </p:txBody>
      </p:sp>
    </p:spTree>
    <p:extLst>
      <p:ext uri="{BB962C8B-B14F-4D97-AF65-F5344CB8AC3E}">
        <p14:creationId xmlns:p14="http://schemas.microsoft.com/office/powerpoint/2010/main" val="3859734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ثالثا : فهرس الأحاديث</a:t>
            </a:r>
            <a:endParaRPr lang="ar-IQ" dirty="0"/>
          </a:p>
        </p:txBody>
      </p:sp>
      <p:sp>
        <p:nvSpPr>
          <p:cNvPr id="3" name="عنصر نائب للمحتوى 2"/>
          <p:cNvSpPr>
            <a:spLocks noGrp="1"/>
          </p:cNvSpPr>
          <p:nvPr>
            <p:ph idx="1"/>
          </p:nvPr>
        </p:nvSpPr>
        <p:spPr/>
        <p:txBody>
          <a:bodyPr>
            <a:normAutofit lnSpcReduction="10000"/>
          </a:bodyPr>
          <a:lstStyle/>
          <a:p>
            <a:r>
              <a:rPr lang="ar-IQ" dirty="0" smtClean="0"/>
              <a:t>حيث يتم عمل فهرس خاص بالأحاديث النبوية الموجودة في البحث بذكر طرفاً من أول الحديث (5-7)كلمات. ثم ترتب هذه الأحاديث حسب الترتيب الهجائي في الخانة الأولى من الفهرس ويقابلها في الخانة الثانية ارقام الصفحات التي تضم هذه الأحاديث المستخرجة.</a:t>
            </a:r>
          </a:p>
          <a:p>
            <a:r>
              <a:rPr lang="ar-IQ" sz="3600" b="1" dirty="0" smtClean="0"/>
              <a:t>رابعا : فهرس الأشعار أو الأمثال أو الحكم</a:t>
            </a:r>
          </a:p>
          <a:p>
            <a:r>
              <a:rPr lang="ar-IQ" dirty="0" smtClean="0"/>
              <a:t>وهو فهرس يضم الأبيات الشعرية أو الأمثال أو الحكم الموجودة في البحث, فتستخرج وتوضع في الخانة الأولى ويقابلها في الخانة الثانية أرقام الصفحات التي تضمها.</a:t>
            </a:r>
            <a:endParaRPr lang="ar-IQ" dirty="0"/>
          </a:p>
        </p:txBody>
      </p:sp>
    </p:spTree>
    <p:extLst>
      <p:ext uri="{BB962C8B-B14F-4D97-AF65-F5344CB8AC3E}">
        <p14:creationId xmlns:p14="http://schemas.microsoft.com/office/powerpoint/2010/main" val="2287447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خامساً: فهرس الأعلام</a:t>
            </a:r>
            <a:endParaRPr lang="ar-IQ" dirty="0"/>
          </a:p>
        </p:txBody>
      </p:sp>
      <p:sp>
        <p:nvSpPr>
          <p:cNvPr id="3" name="عنصر نائب للمحتوى 2"/>
          <p:cNvSpPr>
            <a:spLocks noGrp="1"/>
          </p:cNvSpPr>
          <p:nvPr>
            <p:ph idx="1"/>
          </p:nvPr>
        </p:nvSpPr>
        <p:spPr/>
        <p:txBody>
          <a:bodyPr>
            <a:normAutofit lnSpcReduction="10000"/>
          </a:bodyPr>
          <a:lstStyle/>
          <a:p>
            <a:r>
              <a:rPr lang="ar-IQ" dirty="0" smtClean="0"/>
              <a:t>وهو يضم جميع الأعلام الذين ورد ذكرهم في البحث, ويوضع بنفس الترتيب في الخانة الأولى (اسم العلم) ويقابلها أرقام الصفحات التي ورد ذكر العلم فيها.</a:t>
            </a:r>
          </a:p>
          <a:p>
            <a:r>
              <a:rPr lang="ar-IQ" dirty="0" smtClean="0"/>
              <a:t>لكن ترتب الأعلام حسب حروف الهجاء, مع مراعاة اهمال (أل التعريف) و(أبو) و(ابن) في الترتيب فقط مع الإبقاء على الكتابة.</a:t>
            </a:r>
          </a:p>
          <a:p>
            <a:r>
              <a:rPr lang="ar-IQ" sz="4000" dirty="0" smtClean="0"/>
              <a:t>سادساً : فهرس الأماكن والحوادث والأيام:</a:t>
            </a:r>
          </a:p>
          <a:p>
            <a:r>
              <a:rPr lang="ar-IQ" dirty="0" smtClean="0"/>
              <a:t>وهو فهرس يرتب كما الفهارس السابقة وتضم أسماء المدن والقرى والنهر والأحداث الكبرى والغزوات والزلازل.</a:t>
            </a:r>
            <a:endParaRPr lang="ar-IQ" dirty="0"/>
          </a:p>
        </p:txBody>
      </p:sp>
    </p:spTree>
    <p:extLst>
      <p:ext uri="{BB962C8B-B14F-4D97-AF65-F5344CB8AC3E}">
        <p14:creationId xmlns:p14="http://schemas.microsoft.com/office/powerpoint/2010/main" val="2626891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سابعاً : ثبت المصادر والمراجع</a:t>
            </a:r>
            <a:endParaRPr lang="ar-IQ" dirty="0"/>
          </a:p>
        </p:txBody>
      </p:sp>
      <p:sp>
        <p:nvSpPr>
          <p:cNvPr id="3" name="عنصر نائب للمحتوى 2"/>
          <p:cNvSpPr>
            <a:spLocks noGrp="1"/>
          </p:cNvSpPr>
          <p:nvPr>
            <p:ph idx="1"/>
          </p:nvPr>
        </p:nvSpPr>
        <p:spPr/>
        <p:txBody>
          <a:bodyPr>
            <a:normAutofit lnSpcReduction="10000"/>
          </a:bodyPr>
          <a:lstStyle/>
          <a:p>
            <a:r>
              <a:rPr lang="ar-IQ" dirty="0" smtClean="0"/>
              <a:t>يعد هذا الفهرس من الفهرس المهمة التي لا يمكن تركها شأنها في ذلك شأن فهرس المحتويات.</a:t>
            </a:r>
          </a:p>
          <a:p>
            <a:r>
              <a:rPr lang="ar-IQ" dirty="0" smtClean="0"/>
              <a:t>هذا الفهرس لا يقسم على جداول ولا توضع له أرقام. لكن تثبت فيه جميع المصادر والمراجع التي اعتمدها الباحث في بحثه فيشمل القرآن الكريم وكتب الأحاديث وبقية الكتب والمراجع الاخرى والرسائل والأطاريح والبحوث والمقالات والمجلات والدوريات والحوليات تذكر حسب البطاقة التعريفية وترتب بعد القرآن الكريم حسب حروف الهجاء وترقم باستثناء القرآن لأنه كلام الله.</a:t>
            </a:r>
            <a:endParaRPr lang="ar-IQ" dirty="0"/>
          </a:p>
        </p:txBody>
      </p:sp>
    </p:spTree>
    <p:extLst>
      <p:ext uri="{BB962C8B-B14F-4D97-AF65-F5344CB8AC3E}">
        <p14:creationId xmlns:p14="http://schemas.microsoft.com/office/powerpoint/2010/main" val="4217356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0"/>
            <a:ext cx="8229600" cy="764704"/>
          </a:xfrm>
        </p:spPr>
        <p:txBody>
          <a:bodyPr/>
          <a:lstStyle/>
          <a:p>
            <a:r>
              <a:rPr lang="ar-IQ" dirty="0" smtClean="0"/>
              <a:t>الأمور الإضافية الأخرى للبحث</a:t>
            </a:r>
            <a:endParaRPr lang="ar-IQ" dirty="0"/>
          </a:p>
        </p:txBody>
      </p:sp>
      <p:sp>
        <p:nvSpPr>
          <p:cNvPr id="3" name="عنصر نائب للمحتوى 2"/>
          <p:cNvSpPr>
            <a:spLocks noGrp="1"/>
          </p:cNvSpPr>
          <p:nvPr>
            <p:ph idx="1"/>
          </p:nvPr>
        </p:nvSpPr>
        <p:spPr>
          <a:xfrm>
            <a:off x="0" y="548680"/>
            <a:ext cx="9144000" cy="6309320"/>
          </a:xfrm>
        </p:spPr>
        <p:txBody>
          <a:bodyPr>
            <a:normAutofit fontScale="92500"/>
          </a:bodyPr>
          <a:lstStyle/>
          <a:p>
            <a:r>
              <a:rPr lang="ar-IQ" dirty="0" smtClean="0"/>
              <a:t>بعد كل ما تقدم يبقى على الباحث كتابة ما يلي :</a:t>
            </a:r>
          </a:p>
          <a:p>
            <a:r>
              <a:rPr lang="ar-IQ" dirty="0" smtClean="0"/>
              <a:t>1- صفحة العنوان : وهي واجهة البحث التي تحتوي على اسم الجامعة والكلية والقسم, وشعار الجامعة او الكلية او القسم, وتحتها عنوان البحث, واسم الباحث, والجهة المقدم اليها البحث, واسم المشرف, والتاريخ الهجري والميلادي.</a:t>
            </a:r>
          </a:p>
          <a:p>
            <a:r>
              <a:rPr lang="ar-IQ" dirty="0" smtClean="0"/>
              <a:t>2- صفحة تضم آية أو حديث يرتبط بموضوع البحث.</a:t>
            </a:r>
          </a:p>
          <a:p>
            <a:r>
              <a:rPr lang="ar-IQ" dirty="0" smtClean="0"/>
              <a:t>3-صفحة الاهداء: فيها يهدي الباحث لمن يحبه لاسيما اهله.</a:t>
            </a:r>
          </a:p>
          <a:p>
            <a:r>
              <a:rPr lang="ar-IQ" dirty="0" smtClean="0"/>
              <a:t>4- صفحة الشكر والثناء: يشكر فيه مشرفه واساتذة قسمه وكل من دعمه لا نجاز هذا البحث.</a:t>
            </a:r>
          </a:p>
          <a:p>
            <a:r>
              <a:rPr lang="ar-IQ" dirty="0" smtClean="0"/>
              <a:t>ثم ترتب صفحات البحث على النحو الاتي:</a:t>
            </a:r>
          </a:p>
          <a:p>
            <a:r>
              <a:rPr lang="ar-IQ" dirty="0" smtClean="0"/>
              <a:t>1-العنوان2-الآية او الحديث3-الاهداء4-الشكر5-فهرس المحتويات6-المقدمة7-فصول ومباحث ومطالب البحث8-الخاتمة9-ثبت المصادر.</a:t>
            </a:r>
          </a:p>
          <a:p>
            <a:endParaRPr lang="ar-IQ" dirty="0"/>
          </a:p>
        </p:txBody>
      </p:sp>
    </p:spTree>
    <p:extLst>
      <p:ext uri="{BB962C8B-B14F-4D97-AF65-F5344CB8AC3E}">
        <p14:creationId xmlns:p14="http://schemas.microsoft.com/office/powerpoint/2010/main" val="644638965"/>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637</Words>
  <Application>Microsoft Office PowerPoint</Application>
  <PresentationFormat>عرض على الشاشة (3:4)‏</PresentationFormat>
  <Paragraphs>40</Paragraphs>
  <Slides>8</Slides>
  <Notes>0</Notes>
  <HiddenSlides>0</HiddenSlides>
  <MMClips>0</MMClips>
  <ScaleCrop>false</ScaleCrop>
  <HeadingPairs>
    <vt:vector size="4" baseType="variant">
      <vt:variant>
        <vt:lpstr>نسق</vt:lpstr>
      </vt:variant>
      <vt:variant>
        <vt:i4>1</vt:i4>
      </vt:variant>
      <vt:variant>
        <vt:lpstr>عناوين الشرائح</vt:lpstr>
      </vt:variant>
      <vt:variant>
        <vt:i4>8</vt:i4>
      </vt:variant>
    </vt:vector>
  </HeadingPairs>
  <TitlesOfParts>
    <vt:vector size="9" baseType="lpstr">
      <vt:lpstr>نسق Office</vt:lpstr>
      <vt:lpstr>كيفية وضع الفهارس الفنية للبحث</vt:lpstr>
      <vt:lpstr>عنوان المحاضرة</vt:lpstr>
      <vt:lpstr>اولاً : فهرس المحتويات</vt:lpstr>
      <vt:lpstr>ثانيا: فهرس الآيات القرآنية</vt:lpstr>
      <vt:lpstr>ثالثا : فهرس الأحاديث</vt:lpstr>
      <vt:lpstr>خامساً: فهرس الأعلام</vt:lpstr>
      <vt:lpstr>سابعاً : ثبت المصادر والمراجع</vt:lpstr>
      <vt:lpstr>الأمور الإضافية الأخرى للبحث</vt:lpstr>
    </vt:vector>
  </TitlesOfParts>
  <Company>By DR.Ahmed Saker 2O11 - 2O12</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كيفية وضع الفهارس الفنية للبحث</dc:title>
  <dc:creator>user</dc:creator>
  <cp:lastModifiedBy>user</cp:lastModifiedBy>
  <cp:revision>9</cp:revision>
  <dcterms:created xsi:type="dcterms:W3CDTF">2020-05-06T01:23:23Z</dcterms:created>
  <dcterms:modified xsi:type="dcterms:W3CDTF">2020-05-06T02:49:21Z</dcterms:modified>
</cp:coreProperties>
</file>