
<file path=[Content_Types].xml><?xml version="1.0" encoding="utf-8"?>
<Types xmlns="http://schemas.openxmlformats.org/package/2006/content-types">
  <Default Extension="jfif" ContentType="image/jpeg"/>
  <Default Extension="png" ContentType="image/png"/>
  <Default Extension="webp" ContentType="image/webp"/>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0" r:id="rId2"/>
    <p:sldId id="257" r:id="rId3"/>
    <p:sldId id="281" r:id="rId4"/>
    <p:sldId id="258" r:id="rId5"/>
    <p:sldId id="259" r:id="rId6"/>
    <p:sldId id="260" r:id="rId7"/>
    <p:sldId id="261" r:id="rId8"/>
    <p:sldId id="282" r:id="rId9"/>
    <p:sldId id="262" r:id="rId10"/>
    <p:sldId id="283" r:id="rId11"/>
    <p:sldId id="263" r:id="rId12"/>
    <p:sldId id="264" r:id="rId13"/>
    <p:sldId id="265" r:id="rId14"/>
    <p:sldId id="266" r:id="rId15"/>
    <p:sldId id="284" r:id="rId16"/>
    <p:sldId id="267" r:id="rId17"/>
    <p:sldId id="285" r:id="rId18"/>
    <p:sldId id="268" r:id="rId19"/>
    <p:sldId id="286" r:id="rId20"/>
    <p:sldId id="287" r:id="rId21"/>
    <p:sldId id="276" r:id="rId22"/>
    <p:sldId id="288" r:id="rId23"/>
    <p:sldId id="277" r:id="rId24"/>
    <p:sldId id="289" r:id="rId25"/>
    <p:sldId id="273" r:id="rId26"/>
    <p:sldId id="278" r:id="rId27"/>
    <p:sldId id="279" r:id="rId28"/>
    <p:sldId id="290" r:id="rId29"/>
    <p:sldId id="274" r:id="rId30"/>
    <p:sldId id="2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7" autoAdjust="0"/>
    <p:restoredTop sz="94660"/>
  </p:normalViewPr>
  <p:slideViewPr>
    <p:cSldViewPr snapToGrid="0">
      <p:cViewPr varScale="1">
        <p:scale>
          <a:sx n="65" d="100"/>
          <a:sy n="65"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073C677C-31C6-4AAA-B640-C93BBE861D75}"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204834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73C677C-31C6-4AAA-B640-C93BBE861D75}"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192353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73C677C-31C6-4AAA-B640-C93BBE861D75}"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8B241A-2E75-42C0-8FD4-D1B5ED04EA6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483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073C677C-31C6-4AAA-B640-C93BBE861D75}"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3256976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073C677C-31C6-4AAA-B640-C93BBE861D75}"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8B241A-2E75-42C0-8FD4-D1B5ED04EA6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939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073C677C-31C6-4AAA-B640-C93BBE861D75}"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2109393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73C677C-31C6-4AAA-B640-C93BBE861D75}"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3559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73C677C-31C6-4AAA-B640-C93BBE861D75}"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13468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73C677C-31C6-4AAA-B640-C93BBE861D75}"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58676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73C677C-31C6-4AAA-B640-C93BBE861D75}"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303980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73C677C-31C6-4AAA-B640-C93BBE861D75}"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284731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73C677C-31C6-4AAA-B640-C93BBE861D75}"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10915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073C677C-31C6-4AAA-B640-C93BBE861D75}"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195354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C677C-31C6-4AAA-B640-C93BBE861D75}"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246927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73C677C-31C6-4AAA-B640-C93BBE861D75}"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346577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73C677C-31C6-4AAA-B640-C93BBE861D75}"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8B241A-2E75-42C0-8FD4-D1B5ED04EA69}" type="slidenum">
              <a:rPr lang="en-US" smtClean="0"/>
              <a:t>‹#›</a:t>
            </a:fld>
            <a:endParaRPr lang="en-US"/>
          </a:p>
        </p:txBody>
      </p:sp>
    </p:spTree>
    <p:extLst>
      <p:ext uri="{BB962C8B-B14F-4D97-AF65-F5344CB8AC3E}">
        <p14:creationId xmlns:p14="http://schemas.microsoft.com/office/powerpoint/2010/main" val="291337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3C677C-31C6-4AAA-B640-C93BBE861D75}" type="datetimeFigureOut">
              <a:rPr lang="en-US" smtClean="0"/>
              <a:t>10/22/2025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88B241A-2E75-42C0-8FD4-D1B5ED04EA69}" type="slidenum">
              <a:rPr lang="en-US" smtClean="0"/>
              <a:t>‹#›</a:t>
            </a:fld>
            <a:endParaRPr lang="en-US"/>
          </a:p>
        </p:txBody>
      </p:sp>
    </p:spTree>
    <p:extLst>
      <p:ext uri="{BB962C8B-B14F-4D97-AF65-F5344CB8AC3E}">
        <p14:creationId xmlns:p14="http://schemas.microsoft.com/office/powerpoint/2010/main" val="359281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1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fif"/><Relationship Id="rId4" Type="http://schemas.openxmlformats.org/officeDocument/2006/relationships/image" Target="../media/image6.jfif"/></Relationships>
</file>

<file path=ppt/slides/_rels/slide1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1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1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19.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22.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2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2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28.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029B353-3F1D-A899-489F-7ED1FA02D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16" y="0"/>
            <a:ext cx="12035883" cy="6857999"/>
          </a:xfrm>
          <a:prstGeom prst="rect">
            <a:avLst/>
          </a:prstGeom>
        </p:spPr>
      </p:pic>
    </p:spTree>
    <p:extLst>
      <p:ext uri="{BB962C8B-B14F-4D97-AF65-F5344CB8AC3E}">
        <p14:creationId xmlns:p14="http://schemas.microsoft.com/office/powerpoint/2010/main" val="3395363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9A85C04-2F48-CC65-1B60-DDFA702D6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41070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653CE1C-B0CB-8B8E-C025-B39CA689F55B}"/>
              </a:ext>
            </a:extLst>
          </p:cNvPr>
          <p:cNvPicPr>
            <a:picLocks noChangeAspect="1"/>
          </p:cNvPicPr>
          <p:nvPr/>
        </p:nvPicPr>
        <p:blipFill>
          <a:blip r:embed="rId2"/>
          <a:stretch>
            <a:fillRect/>
          </a:stretch>
        </p:blipFill>
        <p:spPr>
          <a:xfrm>
            <a:off x="0" y="0"/>
            <a:ext cx="12192000" cy="6857999"/>
          </a:xfrm>
          <a:prstGeom prst="rect">
            <a:avLst/>
          </a:prstGeom>
        </p:spPr>
      </p:pic>
      <p:sp>
        <p:nvSpPr>
          <p:cNvPr id="3" name="مستطيل 2">
            <a:extLst>
              <a:ext uri="{FF2B5EF4-FFF2-40B4-BE49-F238E27FC236}">
                <a16:creationId xmlns:a16="http://schemas.microsoft.com/office/drawing/2014/main" id="{E2FFE8A6-086B-A287-94CA-CF8F7FEAD684}"/>
              </a:ext>
            </a:extLst>
          </p:cNvPr>
          <p:cNvSpPr/>
          <p:nvPr/>
        </p:nvSpPr>
        <p:spPr>
          <a:xfrm>
            <a:off x="4594303" y="2252545"/>
            <a:ext cx="4215160" cy="3077737"/>
          </a:xfrm>
          <a:prstGeom prst="rect">
            <a:avLst/>
          </a:prstGeom>
          <a:solidFill>
            <a:schemeClr val="bg1">
              <a:alpha val="4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latin typeface="Arial" panose="020B0604020202020204" pitchFamily="34" charset="0"/>
                <a:cs typeface="Arial" panose="020B0604020202020204" pitchFamily="34" charset="0"/>
              </a:rPr>
              <a:t>الهدف </a:t>
            </a:r>
            <a:r>
              <a:rPr lang="ar-IQ" sz="2400" b="1" dirty="0" smtClean="0">
                <a:solidFill>
                  <a:schemeClr val="tx1"/>
                </a:solidFill>
                <a:latin typeface="Arial" panose="020B0604020202020204" pitchFamily="34" charset="0"/>
                <a:cs typeface="Arial" panose="020B0604020202020204" pitchFamily="34" charset="0"/>
              </a:rPr>
              <a:t>السادس:</a:t>
            </a:r>
            <a:r>
              <a:rPr lang="en-US" sz="2400" b="1" dirty="0" smtClean="0">
                <a:solidFill>
                  <a:schemeClr val="tx1"/>
                </a:solidFill>
                <a:latin typeface="Arial" panose="020B0604020202020204" pitchFamily="34" charset="0"/>
                <a:cs typeface="Arial" panose="020B0604020202020204" pitchFamily="34" charset="0"/>
              </a:rPr>
              <a:t> </a:t>
            </a:r>
            <a:r>
              <a:rPr lang="ar-IQ" sz="2400" b="1" dirty="0" smtClean="0">
                <a:solidFill>
                  <a:schemeClr val="tx1"/>
                </a:solidFill>
                <a:latin typeface="Arial" panose="020B0604020202020204" pitchFamily="34" charset="0"/>
                <a:cs typeface="Arial" panose="020B0604020202020204" pitchFamily="34" charset="0"/>
              </a:rPr>
              <a:t>المياه </a:t>
            </a:r>
            <a:r>
              <a:rPr lang="ar-IQ" sz="2400" b="1" dirty="0">
                <a:solidFill>
                  <a:schemeClr val="tx1"/>
                </a:solidFill>
                <a:latin typeface="Arial" panose="020B0604020202020204" pitchFamily="34" charset="0"/>
                <a:cs typeface="Arial" panose="020B0604020202020204" pitchFamily="34" charset="0"/>
              </a:rPr>
              <a:t>النظيفة والنظافة</a:t>
            </a:r>
            <a:r>
              <a:rPr lang="ar-IQ" sz="2400" b="1" dirty="0">
                <a:solidFill>
                  <a:schemeClr val="bg1">
                    <a:lumMod val="50000"/>
                  </a:schemeClr>
                </a:solidFill>
                <a:latin typeface="Arial" panose="020B0604020202020204" pitchFamily="34" charset="0"/>
                <a:cs typeface="Arial" panose="020B0604020202020204" pitchFamily="34" charset="0"/>
              </a:rPr>
              <a:t> </a:t>
            </a:r>
            <a:r>
              <a:rPr lang="ar-IQ" sz="2400" b="1" dirty="0">
                <a:solidFill>
                  <a:schemeClr val="tx1"/>
                </a:solidFill>
                <a:latin typeface="Arial" panose="020B0604020202020204" pitchFamily="34" charset="0"/>
                <a:cs typeface="Arial" panose="020B0604020202020204" pitchFamily="34" charset="0"/>
              </a:rPr>
              <a:t>الصحية</a:t>
            </a:r>
          </a:p>
          <a:p>
            <a:pPr algn="ctr" rtl="1"/>
            <a:r>
              <a:rPr lang="ar-IQ" sz="2400" b="1" dirty="0">
                <a:solidFill>
                  <a:schemeClr val="bg1">
                    <a:lumMod val="50000"/>
                  </a:schemeClr>
                </a:solidFill>
                <a:latin typeface="Arial" panose="020B0604020202020204" pitchFamily="34" charset="0"/>
                <a:cs typeface="Arial" panose="020B0604020202020204" pitchFamily="34" charset="0"/>
              </a:rPr>
              <a:t> تساعد المكتبات في نشر الوعي حول قضايا المياه والصرف </a:t>
            </a:r>
            <a:r>
              <a:rPr lang="ar-IQ" sz="2400" b="1" dirty="0" smtClean="0">
                <a:solidFill>
                  <a:schemeClr val="bg1">
                    <a:lumMod val="50000"/>
                  </a:schemeClr>
                </a:solidFill>
                <a:latin typeface="Arial" panose="020B0604020202020204" pitchFamily="34" charset="0"/>
                <a:cs typeface="Arial" panose="020B0604020202020204" pitchFamily="34" charset="0"/>
              </a:rPr>
              <a:t>الصحي </a:t>
            </a:r>
            <a:r>
              <a:rPr lang="ar-IQ" sz="2400" b="1" dirty="0">
                <a:solidFill>
                  <a:schemeClr val="bg1">
                    <a:lumMod val="50000"/>
                  </a:schemeClr>
                </a:solidFill>
                <a:latin typeface="Arial" panose="020B0604020202020204" pitchFamily="34" charset="0"/>
                <a:cs typeface="Arial" panose="020B0604020202020204" pitchFamily="34" charset="0"/>
              </a:rPr>
              <a:t>وتوفير الوصول الى التقنيات ذات الصلة </a:t>
            </a:r>
            <a:r>
              <a:rPr lang="ar-IQ" sz="2400" b="1" dirty="0" smtClean="0">
                <a:solidFill>
                  <a:schemeClr val="bg1">
                    <a:lumMod val="50000"/>
                  </a:schemeClr>
                </a:solidFill>
                <a:latin typeface="Arial" panose="020B0604020202020204" pitchFamily="34" charset="0"/>
                <a:cs typeface="Arial" panose="020B0604020202020204" pitchFamily="34" charset="0"/>
              </a:rPr>
              <a:t>بالإضافة </a:t>
            </a:r>
            <a:r>
              <a:rPr lang="ar-IQ" sz="2400" b="1" dirty="0">
                <a:solidFill>
                  <a:schemeClr val="bg1">
                    <a:lumMod val="50000"/>
                  </a:schemeClr>
                </a:solidFill>
                <a:latin typeface="Arial" panose="020B0604020202020204" pitchFamily="34" charset="0"/>
                <a:cs typeface="Arial" panose="020B0604020202020204" pitchFamily="34" charset="0"/>
              </a:rPr>
              <a:t>الى دورها في تطوير المهارات الازمة </a:t>
            </a:r>
            <a:r>
              <a:rPr lang="ar-IQ" sz="2400" b="1" dirty="0" smtClean="0">
                <a:solidFill>
                  <a:schemeClr val="bg1">
                    <a:lumMod val="50000"/>
                  </a:schemeClr>
                </a:solidFill>
                <a:latin typeface="Arial" panose="020B0604020202020204" pitchFamily="34" charset="0"/>
                <a:cs typeface="Arial" panose="020B0604020202020204" pitchFamily="34" charset="0"/>
              </a:rPr>
              <a:t>لإدارة </a:t>
            </a:r>
            <a:r>
              <a:rPr lang="ar-IQ" sz="2400" b="1" dirty="0">
                <a:solidFill>
                  <a:schemeClr val="bg1">
                    <a:lumMod val="50000"/>
                  </a:schemeClr>
                </a:solidFill>
                <a:latin typeface="Arial" panose="020B0604020202020204" pitchFamily="34" charset="0"/>
                <a:cs typeface="Arial" panose="020B0604020202020204" pitchFamily="34" charset="0"/>
              </a:rPr>
              <a:t>الموارد المائية بشكل </a:t>
            </a:r>
            <a:r>
              <a:rPr lang="ar-IQ" sz="2400" b="1" dirty="0" smtClean="0">
                <a:solidFill>
                  <a:schemeClr val="bg1">
                    <a:lumMod val="50000"/>
                  </a:schemeClr>
                </a:solidFill>
                <a:latin typeface="Arial" panose="020B0604020202020204" pitchFamily="34" charset="0"/>
                <a:cs typeface="Arial" panose="020B0604020202020204" pitchFamily="34" charset="0"/>
              </a:rPr>
              <a:t>مستدام</a:t>
            </a:r>
            <a:r>
              <a:rPr lang="en-US" sz="2400" b="1" dirty="0" smtClean="0">
                <a:solidFill>
                  <a:schemeClr val="bg1">
                    <a:lumMod val="50000"/>
                  </a:schemeClr>
                </a:solidFill>
                <a:latin typeface="Arial" panose="020B0604020202020204" pitchFamily="34" charset="0"/>
                <a:cs typeface="Arial" panose="020B0604020202020204" pitchFamily="34" charset="0"/>
              </a:rPr>
              <a:t>.</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4B0275A1-98F3-2190-F884-B0F5DB3F1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0"/>
            <a:ext cx="2133600" cy="2252546"/>
          </a:xfrm>
          <a:prstGeom prst="rect">
            <a:avLst/>
          </a:prstGeom>
        </p:spPr>
      </p:pic>
      <p:pic>
        <p:nvPicPr>
          <p:cNvPr id="7" name="صورة 6">
            <a:extLst>
              <a:ext uri="{FF2B5EF4-FFF2-40B4-BE49-F238E27FC236}">
                <a16:creationId xmlns:a16="http://schemas.microsoft.com/office/drawing/2014/main" id="{6F27D522-0332-2981-D501-0F2F9B03BB0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133600" cy="2074127"/>
          </a:xfrm>
          <a:prstGeom prst="rect">
            <a:avLst/>
          </a:prstGeom>
        </p:spPr>
      </p:pic>
    </p:spTree>
    <p:extLst>
      <p:ext uri="{BB962C8B-B14F-4D97-AF65-F5344CB8AC3E}">
        <p14:creationId xmlns:p14="http://schemas.microsoft.com/office/powerpoint/2010/main" val="118458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81635A1A-EB33-4AC7-6AEB-99A0B5F344C8}"/>
              </a:ext>
            </a:extLst>
          </p:cNvPr>
          <p:cNvPicPr>
            <a:picLocks noChangeAspect="1"/>
          </p:cNvPicPr>
          <p:nvPr/>
        </p:nvPicPr>
        <p:blipFill>
          <a:blip r:embed="rId2"/>
          <a:stretch>
            <a:fillRect/>
          </a:stretch>
        </p:blipFill>
        <p:spPr>
          <a:xfrm>
            <a:off x="0" y="0"/>
            <a:ext cx="12192000" cy="6857999"/>
          </a:xfrm>
          <a:prstGeom prst="rect">
            <a:avLst/>
          </a:prstGeom>
        </p:spPr>
      </p:pic>
      <p:sp>
        <p:nvSpPr>
          <p:cNvPr id="3" name="مستطيل 2">
            <a:extLst>
              <a:ext uri="{FF2B5EF4-FFF2-40B4-BE49-F238E27FC236}">
                <a16:creationId xmlns:a16="http://schemas.microsoft.com/office/drawing/2014/main" id="{57ED6292-F36D-A8FC-F4A0-4CA3D3AEEB66}"/>
              </a:ext>
            </a:extLst>
          </p:cNvPr>
          <p:cNvSpPr/>
          <p:nvPr/>
        </p:nvSpPr>
        <p:spPr>
          <a:xfrm>
            <a:off x="4371278" y="2319454"/>
            <a:ext cx="4638907" cy="2943922"/>
          </a:xfrm>
          <a:prstGeom prst="rect">
            <a:avLst/>
          </a:prstGeom>
          <a:solidFill>
            <a:schemeClr val="bg1">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tx1"/>
                </a:solidFill>
                <a:latin typeface="Arial" panose="020B0604020202020204" pitchFamily="34" charset="0"/>
                <a:cs typeface="Arial" panose="020B0604020202020204" pitchFamily="34" charset="0"/>
              </a:rPr>
              <a:t>الهدف السابع : طاقة نظيفة بأسعار معقولة</a:t>
            </a:r>
          </a:p>
          <a:p>
            <a:pPr algn="ctr" rtl="1"/>
            <a:r>
              <a:rPr lang="ar-IQ" sz="2400" b="1" dirty="0">
                <a:solidFill>
                  <a:schemeClr val="bg1">
                    <a:lumMod val="50000"/>
                  </a:schemeClr>
                </a:solidFill>
                <a:latin typeface="Arial" panose="020B0604020202020204" pitchFamily="34" charset="0"/>
                <a:cs typeface="Arial" panose="020B0604020202020204" pitchFamily="34" charset="0"/>
              </a:rPr>
              <a:t> توفير طاقة نظيفة وبأسعار معقولة للجميع، تلعب المكتبات دورا داعما بشكل غير مباشر من خلال توفير المعلومات والموارد اللازمة لزيادة الوعي حول الطاقة المستدامة وتعزيز الابتكار في مجال الطاقة  </a:t>
            </a:r>
            <a:r>
              <a:rPr lang="ar-IQ" sz="2400" b="1" dirty="0" smtClean="0">
                <a:solidFill>
                  <a:schemeClr val="bg1">
                    <a:lumMod val="50000"/>
                  </a:schemeClr>
                </a:solidFill>
                <a:latin typeface="Arial" panose="020B0604020202020204" pitchFamily="34" charset="0"/>
                <a:cs typeface="Arial" panose="020B0604020202020204" pitchFamily="34" charset="0"/>
              </a:rPr>
              <a:t>النظيفة</a:t>
            </a:r>
            <a:r>
              <a:rPr lang="en-US" sz="2400" b="1" dirty="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D49E87CF-3EDD-9C65-0B03-522FE888E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716" y="-1"/>
            <a:ext cx="2013283" cy="2117559"/>
          </a:xfrm>
          <a:prstGeom prst="rect">
            <a:avLst/>
          </a:prstGeom>
        </p:spPr>
      </p:pic>
      <p:pic>
        <p:nvPicPr>
          <p:cNvPr id="7" name="صورة 6">
            <a:extLst>
              <a:ext uri="{FF2B5EF4-FFF2-40B4-BE49-F238E27FC236}">
                <a16:creationId xmlns:a16="http://schemas.microsoft.com/office/drawing/2014/main" id="{B84A93D5-7D6F-20E8-B9F1-4AB2E0F604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013283" cy="1918010"/>
          </a:xfrm>
          <a:prstGeom prst="rect">
            <a:avLst/>
          </a:prstGeom>
        </p:spPr>
      </p:pic>
    </p:spTree>
    <p:extLst>
      <p:ext uri="{BB962C8B-B14F-4D97-AF65-F5344CB8AC3E}">
        <p14:creationId xmlns:p14="http://schemas.microsoft.com/office/powerpoint/2010/main" val="273992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E574C2B-61FA-01AD-E7C6-49CFCE68302D}"/>
              </a:ext>
            </a:extLst>
          </p:cNvPr>
          <p:cNvPicPr>
            <a:picLocks noChangeAspect="1"/>
          </p:cNvPicPr>
          <p:nvPr/>
        </p:nvPicPr>
        <p:blipFill>
          <a:blip r:embed="rId2"/>
          <a:stretch>
            <a:fillRect/>
          </a:stretch>
        </p:blipFill>
        <p:spPr>
          <a:xfrm>
            <a:off x="0" y="0"/>
            <a:ext cx="12192000" cy="6857999"/>
          </a:xfrm>
          <a:prstGeom prst="rect">
            <a:avLst/>
          </a:prstGeom>
        </p:spPr>
      </p:pic>
      <p:sp>
        <p:nvSpPr>
          <p:cNvPr id="3" name="مستطيل 2">
            <a:extLst>
              <a:ext uri="{FF2B5EF4-FFF2-40B4-BE49-F238E27FC236}">
                <a16:creationId xmlns:a16="http://schemas.microsoft.com/office/drawing/2014/main" id="{BE02C888-6193-58A7-AD24-8047D612AD04}"/>
              </a:ext>
            </a:extLst>
          </p:cNvPr>
          <p:cNvSpPr/>
          <p:nvPr/>
        </p:nvSpPr>
        <p:spPr>
          <a:xfrm>
            <a:off x="4192859" y="2274849"/>
            <a:ext cx="4683512" cy="2966224"/>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tx1"/>
                </a:solidFill>
              </a:rPr>
              <a:t>الهدف الثامن: العمل </a:t>
            </a:r>
            <a:r>
              <a:rPr lang="ar-IQ" sz="2000" b="1" dirty="0" err="1">
                <a:solidFill>
                  <a:schemeClr val="tx1"/>
                </a:solidFill>
              </a:rPr>
              <a:t>الائق</a:t>
            </a:r>
            <a:r>
              <a:rPr lang="ar-IQ" sz="2000" b="1" dirty="0">
                <a:solidFill>
                  <a:schemeClr val="tx1"/>
                </a:solidFill>
              </a:rPr>
              <a:t> ونمو الاقتصاد </a:t>
            </a:r>
          </a:p>
          <a:p>
            <a:pPr algn="ctr"/>
            <a:r>
              <a:rPr lang="ar-IQ" sz="2000" b="1" dirty="0">
                <a:solidFill>
                  <a:schemeClr val="bg1">
                    <a:lumMod val="50000"/>
                  </a:schemeClr>
                </a:solidFill>
              </a:rPr>
              <a:t>من خلال دعم ريادة الاعمال والابتكار، وتعزيز المهارات الأساسية مثل محو الامية الرقمية والحاسوبية، تساهم المكتبات في خلق فرص العمل </a:t>
            </a:r>
            <a:r>
              <a:rPr lang="ar-IQ" sz="2000" b="1" dirty="0" err="1">
                <a:solidFill>
                  <a:schemeClr val="bg1">
                    <a:lumMod val="50000"/>
                  </a:schemeClr>
                </a:solidFill>
              </a:rPr>
              <a:t>الائق</a:t>
            </a:r>
            <a:r>
              <a:rPr lang="ar-IQ" sz="2000" b="1" dirty="0">
                <a:solidFill>
                  <a:schemeClr val="bg1">
                    <a:lumMod val="50000"/>
                  </a:schemeClr>
                </a:solidFill>
              </a:rPr>
              <a:t> و القضاء على العمل القسري والطفل من خلال توفير المعرفة وتطوير المهارات </a:t>
            </a:r>
            <a:endParaRPr lang="en-US" sz="2000" b="1" dirty="0">
              <a:solidFill>
                <a:schemeClr val="bg1">
                  <a:lumMod val="50000"/>
                </a:schemeClr>
              </a:solidFill>
            </a:endParaRPr>
          </a:p>
        </p:txBody>
      </p:sp>
      <p:pic>
        <p:nvPicPr>
          <p:cNvPr id="5" name="صورة 4">
            <a:extLst>
              <a:ext uri="{FF2B5EF4-FFF2-40B4-BE49-F238E27FC236}">
                <a16:creationId xmlns:a16="http://schemas.microsoft.com/office/drawing/2014/main" id="{CB83692A-C472-5F49-66E5-9FDF1B597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0"/>
            <a:ext cx="2133600" cy="2093495"/>
          </a:xfrm>
          <a:prstGeom prst="rect">
            <a:avLst/>
          </a:prstGeom>
        </p:spPr>
      </p:pic>
      <p:pic>
        <p:nvPicPr>
          <p:cNvPr id="7" name="صورة 6">
            <a:extLst>
              <a:ext uri="{FF2B5EF4-FFF2-40B4-BE49-F238E27FC236}">
                <a16:creationId xmlns:a16="http://schemas.microsoft.com/office/drawing/2014/main" id="{B53B8CAA-9D70-BA0F-AE97-C49C7763DDB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133600" cy="1828800"/>
          </a:xfrm>
          <a:prstGeom prst="rect">
            <a:avLst/>
          </a:prstGeom>
        </p:spPr>
      </p:pic>
      <p:pic>
        <p:nvPicPr>
          <p:cNvPr id="9" name="صورة 8">
            <a:extLst>
              <a:ext uri="{FF2B5EF4-FFF2-40B4-BE49-F238E27FC236}">
                <a16:creationId xmlns:a16="http://schemas.microsoft.com/office/drawing/2014/main" id="{1968CB08-D484-6A80-0D83-D83DD7E78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75" y="542925"/>
            <a:ext cx="11144250" cy="5772150"/>
          </a:xfrm>
          <a:prstGeom prst="rect">
            <a:avLst/>
          </a:prstGeom>
        </p:spPr>
      </p:pic>
    </p:spTree>
    <p:extLst>
      <p:ext uri="{BB962C8B-B14F-4D97-AF65-F5344CB8AC3E}">
        <p14:creationId xmlns:p14="http://schemas.microsoft.com/office/powerpoint/2010/main" val="209040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F902FE6-4E75-4F7C-2DED-0EB4B0FDD53B}"/>
              </a:ext>
            </a:extLst>
          </p:cNvPr>
          <p:cNvPicPr>
            <a:picLocks noChangeAspect="1"/>
          </p:cNvPicPr>
          <p:nvPr/>
        </p:nvPicPr>
        <p:blipFill>
          <a:blip r:embed="rId2"/>
          <a:stretch>
            <a:fillRect/>
          </a:stretch>
        </p:blipFill>
        <p:spPr>
          <a:xfrm>
            <a:off x="0" y="0"/>
            <a:ext cx="12192000" cy="6857999"/>
          </a:xfrm>
          <a:prstGeom prst="rect">
            <a:avLst/>
          </a:prstGeom>
        </p:spPr>
      </p:pic>
      <p:sp>
        <p:nvSpPr>
          <p:cNvPr id="3" name="مستطيل 2">
            <a:extLst>
              <a:ext uri="{FF2B5EF4-FFF2-40B4-BE49-F238E27FC236}">
                <a16:creationId xmlns:a16="http://schemas.microsoft.com/office/drawing/2014/main" id="{58D55E25-4EF0-8A1D-5367-A57CFFF5757C}"/>
              </a:ext>
            </a:extLst>
          </p:cNvPr>
          <p:cNvSpPr/>
          <p:nvPr/>
        </p:nvSpPr>
        <p:spPr>
          <a:xfrm>
            <a:off x="4192859" y="2297150"/>
            <a:ext cx="4661209" cy="3434577"/>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tx1"/>
                </a:solidFill>
                <a:latin typeface="Arial" panose="020B0604020202020204" pitchFamily="34" charset="0"/>
                <a:cs typeface="Arial" panose="020B0604020202020204" pitchFamily="34" charset="0"/>
              </a:rPr>
              <a:t>الهدف التاسع: الصناعة والابتكار والهياكل الأساسية</a:t>
            </a:r>
          </a:p>
          <a:p>
            <a:pPr algn="ctr" rtl="1"/>
            <a:r>
              <a:rPr lang="ar-IQ" sz="2400" b="1" dirty="0">
                <a:solidFill>
                  <a:schemeClr val="bg1">
                    <a:lumMod val="50000"/>
                  </a:schemeClr>
                </a:solidFill>
                <a:latin typeface="Arial" panose="020B0604020202020204" pitchFamily="34" charset="0"/>
                <a:cs typeface="Arial" panose="020B0604020202020204" pitchFamily="34" charset="0"/>
              </a:rPr>
              <a:t> تعتبر المكتبة بنية تحتية </a:t>
            </a:r>
            <a:r>
              <a:rPr lang="ar-IQ" sz="2400" b="1" dirty="0" smtClean="0">
                <a:solidFill>
                  <a:schemeClr val="bg1">
                    <a:lumMod val="50000"/>
                  </a:schemeClr>
                </a:solidFill>
                <a:latin typeface="Arial" panose="020B0604020202020204" pitchFamily="34" charset="0"/>
                <a:cs typeface="Arial" panose="020B0604020202020204" pitchFamily="34" charset="0"/>
              </a:rPr>
              <a:t>للمعلومات </a:t>
            </a:r>
            <a:r>
              <a:rPr lang="ar-IQ" sz="2400" b="1" dirty="0">
                <a:solidFill>
                  <a:schemeClr val="bg1">
                    <a:lumMod val="50000"/>
                  </a:schemeClr>
                </a:solidFill>
                <a:latin typeface="Arial" panose="020B0604020202020204" pitchFamily="34" charset="0"/>
                <a:cs typeface="Arial" panose="020B0604020202020204" pitchFamily="34" charset="0"/>
              </a:rPr>
              <a:t>وتعزيز الابتكار، وتشجيع الوصول الى التكنولوجيا </a:t>
            </a:r>
            <a:r>
              <a:rPr lang="ar-IQ" sz="2400" b="1" dirty="0" smtClean="0">
                <a:solidFill>
                  <a:schemeClr val="bg1">
                    <a:lumMod val="50000"/>
                  </a:schemeClr>
                </a:solidFill>
                <a:latin typeface="Arial" panose="020B0604020202020204" pitchFamily="34" charset="0"/>
                <a:cs typeface="Arial" panose="020B0604020202020204" pitchFamily="34" charset="0"/>
              </a:rPr>
              <a:t>والمعرفة </a:t>
            </a:r>
            <a:r>
              <a:rPr lang="ar-IQ" sz="2400" b="1" dirty="0">
                <a:solidFill>
                  <a:schemeClr val="bg1">
                    <a:lumMod val="50000"/>
                  </a:schemeClr>
                </a:solidFill>
                <a:latin typeface="Arial" panose="020B0604020202020204" pitchFamily="34" charset="0"/>
                <a:cs typeface="Arial" panose="020B0604020202020204" pitchFamily="34" charset="0"/>
              </a:rPr>
              <a:t>حيث تعمل كمراكز للابتكار من خلال اتاحة الوصول الى البيانات والمعلومات عالية الجودة وتدعم تطوير البنية التحتية للبحث وتساهم في بناء قدرات الافراد في مجال المعلومات </a:t>
            </a:r>
            <a:r>
              <a:rPr lang="ar-IQ" sz="2400" b="1" dirty="0" smtClean="0">
                <a:solidFill>
                  <a:schemeClr val="bg1">
                    <a:lumMod val="50000"/>
                  </a:schemeClr>
                </a:solidFill>
                <a:latin typeface="Arial" panose="020B0604020202020204" pitchFamily="34" charset="0"/>
                <a:cs typeface="Arial" panose="020B0604020202020204" pitchFamily="34" charset="0"/>
              </a:rPr>
              <a:t>والاتصالات</a:t>
            </a:r>
            <a:r>
              <a:rPr lang="en-US" sz="2400" b="1" dirty="0" smtClean="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C566FF8A-AD6A-D254-E3C4-1B155879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1"/>
            <a:ext cx="2133600" cy="2297150"/>
          </a:xfrm>
          <a:prstGeom prst="rect">
            <a:avLst/>
          </a:prstGeom>
        </p:spPr>
      </p:pic>
      <p:pic>
        <p:nvPicPr>
          <p:cNvPr id="7" name="صورة 6">
            <a:extLst>
              <a:ext uri="{FF2B5EF4-FFF2-40B4-BE49-F238E27FC236}">
                <a16:creationId xmlns:a16="http://schemas.microsoft.com/office/drawing/2014/main" id="{40901FB5-E73B-2B86-F8E5-AA26CAC785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133600" cy="1918010"/>
          </a:xfrm>
          <a:prstGeom prst="rect">
            <a:avLst/>
          </a:prstGeom>
        </p:spPr>
      </p:pic>
    </p:spTree>
    <p:extLst>
      <p:ext uri="{BB962C8B-B14F-4D97-AF65-F5344CB8AC3E}">
        <p14:creationId xmlns:p14="http://schemas.microsoft.com/office/powerpoint/2010/main" val="260244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CB7A024-B963-8EE2-C937-4F9469E08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0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01B5C87-2782-2973-8075-410560DD4197}"/>
              </a:ext>
            </a:extLst>
          </p:cNvPr>
          <p:cNvPicPr>
            <a:picLocks noChangeAspect="1"/>
          </p:cNvPicPr>
          <p:nvPr/>
        </p:nvPicPr>
        <p:blipFill>
          <a:blip r:embed="rId2"/>
          <a:stretch>
            <a:fillRect/>
          </a:stretch>
        </p:blipFill>
        <p:spPr>
          <a:xfrm>
            <a:off x="0" y="0"/>
            <a:ext cx="12192000" cy="6857999"/>
          </a:xfrm>
          <a:prstGeom prst="rect">
            <a:avLst/>
          </a:prstGeom>
        </p:spPr>
      </p:pic>
      <p:sp>
        <p:nvSpPr>
          <p:cNvPr id="3" name="مستطيل 2">
            <a:extLst>
              <a:ext uri="{FF2B5EF4-FFF2-40B4-BE49-F238E27FC236}">
                <a16:creationId xmlns:a16="http://schemas.microsoft.com/office/drawing/2014/main" id="{4EE6158B-431B-9B06-773B-34535CC41EB6}"/>
              </a:ext>
            </a:extLst>
          </p:cNvPr>
          <p:cNvSpPr/>
          <p:nvPr/>
        </p:nvSpPr>
        <p:spPr>
          <a:xfrm>
            <a:off x="4014440" y="2274849"/>
            <a:ext cx="5018048" cy="3055434"/>
          </a:xfrm>
          <a:prstGeom prst="rect">
            <a:avLst/>
          </a:prstGeom>
          <a:solidFill>
            <a:schemeClr val="bg1">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tx1"/>
                </a:solidFill>
                <a:latin typeface="Arial" panose="020B0604020202020204" pitchFamily="34" charset="0"/>
                <a:cs typeface="Arial" panose="020B0604020202020204" pitchFamily="34" charset="0"/>
              </a:rPr>
              <a:t>الهدف العاشر: الحد من أوجه عدم المساواة </a:t>
            </a:r>
          </a:p>
          <a:p>
            <a:pPr algn="ctr" rtl="1"/>
            <a:r>
              <a:rPr lang="ar-IQ" sz="2400" b="1" dirty="0">
                <a:solidFill>
                  <a:schemeClr val="bg1">
                    <a:lumMod val="50000"/>
                  </a:schemeClr>
                </a:solidFill>
                <a:latin typeface="Arial" panose="020B0604020202020204" pitchFamily="34" charset="0"/>
                <a:cs typeface="Arial" panose="020B0604020202020204" pitchFamily="34" charset="0"/>
              </a:rPr>
              <a:t>من خلال توفير وصول مجاني وعادل للمعلومات والتقنية لجميع افراد </a:t>
            </a:r>
            <a:r>
              <a:rPr lang="ar-IQ" sz="2400" b="1" dirty="0" smtClean="0">
                <a:solidFill>
                  <a:schemeClr val="bg1">
                    <a:lumMod val="50000"/>
                  </a:schemeClr>
                </a:solidFill>
                <a:latin typeface="Arial" panose="020B0604020202020204" pitchFamily="34" charset="0"/>
                <a:cs typeface="Arial" panose="020B0604020202020204" pitchFamily="34" charset="0"/>
              </a:rPr>
              <a:t>المجتمع </a:t>
            </a:r>
            <a:r>
              <a:rPr lang="ar-IQ" sz="2400" b="1" dirty="0">
                <a:solidFill>
                  <a:schemeClr val="bg1">
                    <a:lumMod val="50000"/>
                  </a:schemeClr>
                </a:solidFill>
                <a:latin typeface="Arial" panose="020B0604020202020204" pitchFamily="34" charset="0"/>
                <a:cs typeface="Arial" panose="020B0604020202020204" pitchFamily="34" charset="0"/>
              </a:rPr>
              <a:t>بغض النظر عن ظروفهم الاجتماعية والاقتصادية .تعمل المكتبات على تمكين الافراد من اكتساب المهارات الازمة لفهم المعلومات وتشجيع المساواة في الوصول الى الفرص والمساهمة في تحقيق تنمية شاملة </a:t>
            </a:r>
            <a:r>
              <a:rPr lang="ar-IQ" sz="2400" b="1" dirty="0" smtClean="0">
                <a:solidFill>
                  <a:schemeClr val="bg1">
                    <a:lumMod val="50000"/>
                  </a:schemeClr>
                </a:solidFill>
                <a:latin typeface="Arial" panose="020B0604020202020204" pitchFamily="34" charset="0"/>
                <a:cs typeface="Arial" panose="020B0604020202020204" pitchFamily="34" charset="0"/>
              </a:rPr>
              <a:t>ومستدامة</a:t>
            </a:r>
            <a:r>
              <a:rPr lang="en-US" sz="2400" b="1" dirty="0" smtClean="0">
                <a:solidFill>
                  <a:schemeClr val="bg1">
                    <a:lumMod val="50000"/>
                  </a:schemeClr>
                </a:solidFill>
                <a:latin typeface="Arial" panose="020B0604020202020204" pitchFamily="34" charset="0"/>
                <a:cs typeface="Arial" panose="020B0604020202020204" pitchFamily="34" charset="0"/>
              </a:rPr>
              <a:t>.</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3AB1551A-BED2-9D1E-1EB2-48FDF5E4A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274" y="0"/>
            <a:ext cx="2181726" cy="2274849"/>
          </a:xfrm>
          <a:prstGeom prst="rect">
            <a:avLst/>
          </a:prstGeom>
        </p:spPr>
      </p:pic>
      <p:pic>
        <p:nvPicPr>
          <p:cNvPr id="7" name="صورة 6">
            <a:extLst>
              <a:ext uri="{FF2B5EF4-FFF2-40B4-BE49-F238E27FC236}">
                <a16:creationId xmlns:a16="http://schemas.microsoft.com/office/drawing/2014/main" id="{3104BE1C-7900-C240-61DD-49F4A70D74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 y="0"/>
            <a:ext cx="2453268" cy="2274849"/>
          </a:xfrm>
          <a:prstGeom prst="rect">
            <a:avLst/>
          </a:prstGeom>
        </p:spPr>
      </p:pic>
    </p:spTree>
    <p:extLst>
      <p:ext uri="{BB962C8B-B14F-4D97-AF65-F5344CB8AC3E}">
        <p14:creationId xmlns:p14="http://schemas.microsoft.com/office/powerpoint/2010/main" val="3555748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55FD559-1709-1FD8-DD78-94AB03602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409184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0E55A24-4EC2-8680-6841-8675362B74D8}"/>
              </a:ext>
            </a:extLst>
          </p:cNvPr>
          <p:cNvPicPr>
            <a:picLocks noChangeAspect="1"/>
          </p:cNvPicPr>
          <p:nvPr/>
        </p:nvPicPr>
        <p:blipFill>
          <a:blip r:embed="rId2"/>
          <a:stretch>
            <a:fillRect/>
          </a:stretch>
        </p:blipFill>
        <p:spPr>
          <a:xfrm>
            <a:off x="0" y="0"/>
            <a:ext cx="12192000" cy="6857999"/>
          </a:xfrm>
          <a:prstGeom prst="rect">
            <a:avLst/>
          </a:prstGeom>
        </p:spPr>
      </p:pic>
      <p:pic>
        <p:nvPicPr>
          <p:cNvPr id="4" name="صورة 3">
            <a:extLst>
              <a:ext uri="{FF2B5EF4-FFF2-40B4-BE49-F238E27FC236}">
                <a16:creationId xmlns:a16="http://schemas.microsoft.com/office/drawing/2014/main" id="{14899939-63F7-321B-CC80-DF4B07E83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702" y="50799"/>
            <a:ext cx="2111298" cy="1978723"/>
          </a:xfrm>
          <a:prstGeom prst="rect">
            <a:avLst/>
          </a:prstGeom>
        </p:spPr>
      </p:pic>
      <p:sp>
        <p:nvSpPr>
          <p:cNvPr id="5" name="مستطيل 4">
            <a:extLst>
              <a:ext uri="{FF2B5EF4-FFF2-40B4-BE49-F238E27FC236}">
                <a16:creationId xmlns:a16="http://schemas.microsoft.com/office/drawing/2014/main" id="{922932AD-1800-2C03-8F23-81C6598F524A}"/>
              </a:ext>
            </a:extLst>
          </p:cNvPr>
          <p:cNvSpPr/>
          <p:nvPr/>
        </p:nvSpPr>
        <p:spPr>
          <a:xfrm>
            <a:off x="4415883" y="2274848"/>
            <a:ext cx="4103649" cy="3378700"/>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tx1"/>
                </a:solidFill>
                <a:latin typeface="Arial" panose="020B0604020202020204" pitchFamily="34" charset="0"/>
                <a:cs typeface="Arial" panose="020B0604020202020204" pitchFamily="34" charset="0"/>
              </a:rPr>
              <a:t>الهدف الحادي عشر: مدن ومجتمعات محلية مستدامة </a:t>
            </a:r>
          </a:p>
          <a:p>
            <a:pPr algn="ctr" rtl="1"/>
            <a:r>
              <a:rPr lang="ar-IQ" sz="2400" b="1" dirty="0">
                <a:solidFill>
                  <a:schemeClr val="bg1">
                    <a:lumMod val="50000"/>
                  </a:schemeClr>
                </a:solidFill>
                <a:latin typeface="Arial" panose="020B0604020202020204" pitchFamily="34" charset="0"/>
                <a:cs typeface="Arial" panose="020B0604020202020204" pitchFamily="34" charset="0"/>
              </a:rPr>
              <a:t>جعل المدن والمستوطنات البشرية شاملة للجميع وامنة وقادرة على الصمود </a:t>
            </a:r>
            <a:r>
              <a:rPr lang="ar-IQ" sz="2400" b="1" dirty="0" smtClean="0">
                <a:solidFill>
                  <a:schemeClr val="bg1">
                    <a:lumMod val="50000"/>
                  </a:schemeClr>
                </a:solidFill>
                <a:latin typeface="Arial" panose="020B0604020202020204" pitchFamily="34" charset="0"/>
                <a:cs typeface="Arial" panose="020B0604020202020204" pitchFamily="34" charset="0"/>
              </a:rPr>
              <a:t>ومستدامة </a:t>
            </a:r>
            <a:r>
              <a:rPr lang="ar-IQ" sz="2400" b="1" dirty="0">
                <a:solidFill>
                  <a:schemeClr val="bg1">
                    <a:lumMod val="50000"/>
                  </a:schemeClr>
                </a:solidFill>
                <a:latin typeface="Arial" panose="020B0604020202020204" pitchFamily="34" charset="0"/>
                <a:cs typeface="Arial" panose="020B0604020202020204" pitchFamily="34" charset="0"/>
              </a:rPr>
              <a:t>وعليه تلعب المكتبات دورا مهما في الحفاظ على التراث الثقافي </a:t>
            </a:r>
            <a:r>
              <a:rPr lang="ar-IQ" sz="2400" b="1" dirty="0" smtClean="0">
                <a:solidFill>
                  <a:schemeClr val="bg1">
                    <a:lumMod val="50000"/>
                  </a:schemeClr>
                </a:solidFill>
                <a:latin typeface="Arial" panose="020B0604020202020204" pitchFamily="34" charset="0"/>
                <a:cs typeface="Arial" panose="020B0604020202020204" pitchFamily="34" charset="0"/>
              </a:rPr>
              <a:t>بالتعاون </a:t>
            </a:r>
            <a:r>
              <a:rPr lang="ar-IQ" sz="2400" b="1" dirty="0">
                <a:solidFill>
                  <a:schemeClr val="bg1">
                    <a:lumMod val="50000"/>
                  </a:schemeClr>
                </a:solidFill>
                <a:latin typeface="Arial" panose="020B0604020202020204" pitchFamily="34" charset="0"/>
                <a:cs typeface="Arial" panose="020B0604020202020204" pitchFamily="34" charset="0"/>
              </a:rPr>
              <a:t>مع المؤسسات الثقافية مثل المتاحف ودور </a:t>
            </a:r>
            <a:r>
              <a:rPr lang="ar-IQ" sz="2400" b="1" dirty="0" smtClean="0">
                <a:solidFill>
                  <a:schemeClr val="bg1">
                    <a:lumMod val="50000"/>
                  </a:schemeClr>
                </a:solidFill>
                <a:latin typeface="Arial" panose="020B0604020202020204" pitchFamily="34" charset="0"/>
                <a:cs typeface="Arial" panose="020B0604020202020204" pitchFamily="34" charset="0"/>
              </a:rPr>
              <a:t>المخطوطات</a:t>
            </a:r>
            <a:r>
              <a:rPr lang="en-US" sz="2400" b="1" dirty="0" smtClean="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7" name="صورة 6">
            <a:extLst>
              <a:ext uri="{FF2B5EF4-FFF2-40B4-BE49-F238E27FC236}">
                <a16:creationId xmlns:a16="http://schemas.microsoft.com/office/drawing/2014/main" id="{2CF946EC-028D-0B83-EF97-C40E1E54558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111298" cy="1978723"/>
          </a:xfrm>
          <a:prstGeom prst="rect">
            <a:avLst/>
          </a:prstGeom>
        </p:spPr>
      </p:pic>
    </p:spTree>
    <p:extLst>
      <p:ext uri="{BB962C8B-B14F-4D97-AF65-F5344CB8AC3E}">
        <p14:creationId xmlns:p14="http://schemas.microsoft.com/office/powerpoint/2010/main" val="2591536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28DC834-3F93-290D-90D7-EBF998E1B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47627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D48A7BE-8542-B1E7-11CC-ABDEC3F43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1489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F60526C-69C6-D8DB-0127-FDDDD760C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87"/>
            <a:ext cx="12192000" cy="6753225"/>
          </a:xfrm>
          <a:prstGeom prst="rect">
            <a:avLst/>
          </a:prstGeom>
        </p:spPr>
      </p:pic>
    </p:spTree>
    <p:extLst>
      <p:ext uri="{BB962C8B-B14F-4D97-AF65-F5344CB8AC3E}">
        <p14:creationId xmlns:p14="http://schemas.microsoft.com/office/powerpoint/2010/main" val="145829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96A65-A7A8-F32E-E252-6E73F635AEC5}"/>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475AF728-4226-B191-73EA-869E0B632327}"/>
              </a:ext>
            </a:extLst>
          </p:cNvPr>
          <p:cNvPicPr>
            <a:picLocks noChangeAspect="1"/>
          </p:cNvPicPr>
          <p:nvPr/>
        </p:nvPicPr>
        <p:blipFill>
          <a:blip r:embed="rId2"/>
          <a:stretch>
            <a:fillRect/>
          </a:stretch>
        </p:blipFill>
        <p:spPr>
          <a:xfrm>
            <a:off x="0" y="0"/>
            <a:ext cx="12192000" cy="6857999"/>
          </a:xfrm>
          <a:prstGeom prst="rect">
            <a:avLst/>
          </a:prstGeom>
        </p:spPr>
      </p:pic>
      <p:pic>
        <p:nvPicPr>
          <p:cNvPr id="4" name="صورة 3">
            <a:extLst>
              <a:ext uri="{FF2B5EF4-FFF2-40B4-BE49-F238E27FC236}">
                <a16:creationId xmlns:a16="http://schemas.microsoft.com/office/drawing/2014/main" id="{27D4A9AF-9AC4-0564-452D-E154FE63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702" y="50799"/>
            <a:ext cx="2111298" cy="1978723"/>
          </a:xfrm>
          <a:prstGeom prst="rect">
            <a:avLst/>
          </a:prstGeom>
        </p:spPr>
      </p:pic>
      <p:sp>
        <p:nvSpPr>
          <p:cNvPr id="5" name="مستطيل 4">
            <a:extLst>
              <a:ext uri="{FF2B5EF4-FFF2-40B4-BE49-F238E27FC236}">
                <a16:creationId xmlns:a16="http://schemas.microsoft.com/office/drawing/2014/main" id="{CF3C2B23-A70D-0BE0-CDE6-7EA8EA9D982D}"/>
              </a:ext>
            </a:extLst>
          </p:cNvPr>
          <p:cNvSpPr/>
          <p:nvPr/>
        </p:nvSpPr>
        <p:spPr>
          <a:xfrm>
            <a:off x="3969834" y="2029522"/>
            <a:ext cx="4549698" cy="3166946"/>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IQ" sz="2400" b="1" dirty="0" smtClean="0">
                <a:solidFill>
                  <a:schemeClr val="tx1"/>
                </a:solidFill>
                <a:latin typeface="Arial" panose="020B0604020202020204" pitchFamily="34" charset="0"/>
                <a:cs typeface="Arial" panose="020B0604020202020204" pitchFamily="34" charset="0"/>
              </a:rPr>
              <a:t>الهدف</a:t>
            </a:r>
            <a:r>
              <a:rPr lang="en-US" sz="2400" b="1" dirty="0" smtClean="0">
                <a:solidFill>
                  <a:schemeClr val="tx1"/>
                </a:solidFill>
                <a:latin typeface="Arial" panose="020B0604020202020204" pitchFamily="34" charset="0"/>
                <a:cs typeface="Arial" panose="020B0604020202020204" pitchFamily="34" charset="0"/>
              </a:rPr>
              <a:t> </a:t>
            </a:r>
            <a:r>
              <a:rPr lang="ar-IQ" sz="2400" b="1" dirty="0" smtClean="0">
                <a:solidFill>
                  <a:schemeClr val="tx1"/>
                </a:solidFill>
                <a:latin typeface="Arial" panose="020B0604020202020204" pitchFamily="34" charset="0"/>
                <a:cs typeface="Arial" panose="020B0604020202020204" pitchFamily="34" charset="0"/>
              </a:rPr>
              <a:t>الثاني</a:t>
            </a:r>
            <a:r>
              <a:rPr lang="en-US" sz="2400" b="1" dirty="0" smtClean="0">
                <a:solidFill>
                  <a:schemeClr val="tx1"/>
                </a:solidFill>
                <a:latin typeface="Arial" panose="020B0604020202020204" pitchFamily="34" charset="0"/>
                <a:cs typeface="Arial" panose="020B0604020202020204" pitchFamily="34" charset="0"/>
              </a:rPr>
              <a:t> </a:t>
            </a:r>
            <a:r>
              <a:rPr lang="ar-IQ" sz="2400" b="1" dirty="0" smtClean="0">
                <a:solidFill>
                  <a:schemeClr val="tx1"/>
                </a:solidFill>
                <a:latin typeface="Arial" panose="020B0604020202020204" pitchFamily="34" charset="0"/>
                <a:cs typeface="Arial" panose="020B0604020202020204" pitchFamily="34" charset="0"/>
              </a:rPr>
              <a:t>عشر:</a:t>
            </a:r>
            <a:r>
              <a:rPr lang="en-US" sz="2400" b="1" dirty="0" smtClean="0">
                <a:solidFill>
                  <a:schemeClr val="tx1"/>
                </a:solidFill>
                <a:latin typeface="Arial" panose="020B0604020202020204" pitchFamily="34" charset="0"/>
                <a:cs typeface="Arial" panose="020B0604020202020204" pitchFamily="34" charset="0"/>
              </a:rPr>
              <a:t> </a:t>
            </a:r>
            <a:r>
              <a:rPr lang="ar-IQ" sz="2400" b="1" dirty="0" smtClean="0">
                <a:solidFill>
                  <a:schemeClr val="tx1"/>
                </a:solidFill>
                <a:latin typeface="Arial" panose="020B0604020202020204" pitchFamily="34" charset="0"/>
                <a:cs typeface="Arial" panose="020B0604020202020204" pitchFamily="34" charset="0"/>
              </a:rPr>
              <a:t>الاستهلاك </a:t>
            </a:r>
            <a:r>
              <a:rPr lang="ar-IQ" sz="2400" b="1" dirty="0">
                <a:solidFill>
                  <a:schemeClr val="tx1"/>
                </a:solidFill>
                <a:latin typeface="Arial" panose="020B0604020202020204" pitchFamily="34" charset="0"/>
                <a:cs typeface="Arial" panose="020B0604020202020204" pitchFamily="34" charset="0"/>
              </a:rPr>
              <a:t>والإنتاج المسؤولان</a:t>
            </a:r>
            <a:r>
              <a:rPr lang="ar-IQ" sz="2400" b="1" dirty="0">
                <a:solidFill>
                  <a:schemeClr val="bg1">
                    <a:lumMod val="50000"/>
                  </a:schemeClr>
                </a:solidFill>
                <a:latin typeface="Arial" panose="020B0604020202020204" pitchFamily="34" charset="0"/>
                <a:cs typeface="Arial" panose="020B0604020202020204" pitchFamily="34" charset="0"/>
              </a:rPr>
              <a:t>                  </a:t>
            </a:r>
          </a:p>
          <a:p>
            <a:pPr algn="just" rtl="1"/>
            <a:r>
              <a:rPr lang="ar-IQ" sz="2400" b="1" dirty="0">
                <a:solidFill>
                  <a:schemeClr val="bg1">
                    <a:lumMod val="50000"/>
                  </a:schemeClr>
                </a:solidFill>
                <a:latin typeface="Arial" panose="020B0604020202020204" pitchFamily="34" charset="0"/>
                <a:cs typeface="Arial" panose="020B0604020202020204" pitchFamily="34" charset="0"/>
              </a:rPr>
              <a:t>ضمان أنماط استهلاك وإنتاج مستدامة، تعمل المكتبات كمنصات لتمكين المجتمعات من تبني ممارسات </a:t>
            </a:r>
            <a:r>
              <a:rPr lang="ar-IQ" sz="2400" b="1" dirty="0" smtClean="0">
                <a:solidFill>
                  <a:schemeClr val="bg1">
                    <a:lumMod val="50000"/>
                  </a:schemeClr>
                </a:solidFill>
                <a:latin typeface="Arial" panose="020B0604020202020204" pitchFamily="34" charset="0"/>
                <a:cs typeface="Arial" panose="020B0604020202020204" pitchFamily="34" charset="0"/>
              </a:rPr>
              <a:t>مستدامة</a:t>
            </a:r>
            <a:r>
              <a:rPr lang="en-US" sz="2400" b="1" dirty="0" smtClean="0">
                <a:solidFill>
                  <a:schemeClr val="bg1">
                    <a:lumMod val="50000"/>
                  </a:schemeClr>
                </a:solidFill>
                <a:latin typeface="Arial" panose="020B0604020202020204" pitchFamily="34" charset="0"/>
                <a:cs typeface="Arial" panose="020B0604020202020204" pitchFamily="34" charset="0"/>
              </a:rPr>
              <a:t> </a:t>
            </a:r>
            <a:r>
              <a:rPr lang="ar-IQ" sz="2400" b="1" dirty="0" smtClean="0">
                <a:solidFill>
                  <a:schemeClr val="bg1">
                    <a:lumMod val="50000"/>
                  </a:schemeClr>
                </a:solidFill>
                <a:latin typeface="Arial" panose="020B0604020202020204" pitchFamily="34" charset="0"/>
                <a:cs typeface="Arial" panose="020B0604020202020204" pitchFamily="34" charset="0"/>
              </a:rPr>
              <a:t>ودعم </a:t>
            </a:r>
            <a:r>
              <a:rPr lang="ar-IQ" sz="2400" b="1" dirty="0">
                <a:solidFill>
                  <a:schemeClr val="bg1">
                    <a:lumMod val="50000"/>
                  </a:schemeClr>
                </a:solidFill>
                <a:latin typeface="Arial" panose="020B0604020202020204" pitchFamily="34" charset="0"/>
                <a:cs typeface="Arial" panose="020B0604020202020204" pitchFamily="34" charset="0"/>
              </a:rPr>
              <a:t>التعليم مدى الحياة </a:t>
            </a:r>
            <a:r>
              <a:rPr lang="ar-IQ" sz="2400" b="1" dirty="0" smtClean="0">
                <a:solidFill>
                  <a:schemeClr val="bg1">
                    <a:lumMod val="50000"/>
                  </a:schemeClr>
                </a:solidFill>
                <a:latin typeface="Arial" panose="020B0604020202020204" pitchFamily="34" charset="0"/>
                <a:cs typeface="Arial" panose="020B0604020202020204" pitchFamily="34" charset="0"/>
              </a:rPr>
              <a:t>وتعزيز الشمولية</a:t>
            </a:r>
            <a:r>
              <a:rPr lang="en-US" sz="2400" b="1" dirty="0" smtClean="0">
                <a:solidFill>
                  <a:schemeClr val="bg1">
                    <a:lumMod val="50000"/>
                  </a:schemeClr>
                </a:solidFill>
                <a:latin typeface="Arial" panose="020B0604020202020204" pitchFamily="34" charset="0"/>
                <a:cs typeface="Arial" panose="020B0604020202020204" pitchFamily="34" charset="0"/>
              </a:rPr>
              <a:t> </a:t>
            </a:r>
            <a:r>
              <a:rPr lang="ar-IQ" sz="2400" b="1" dirty="0" smtClean="0">
                <a:solidFill>
                  <a:schemeClr val="bg1">
                    <a:lumMod val="50000"/>
                  </a:schemeClr>
                </a:solidFill>
                <a:latin typeface="Arial" panose="020B0604020202020204" pitchFamily="34" charset="0"/>
                <a:cs typeface="Arial" panose="020B0604020202020204" pitchFamily="34" charset="0"/>
              </a:rPr>
              <a:t>وتوفير </a:t>
            </a:r>
            <a:r>
              <a:rPr lang="ar-IQ" sz="2400" b="1" dirty="0">
                <a:solidFill>
                  <a:schemeClr val="bg1">
                    <a:lumMod val="50000"/>
                  </a:schemeClr>
                </a:solidFill>
                <a:latin typeface="Arial" panose="020B0604020202020204" pitchFamily="34" charset="0"/>
                <a:cs typeface="Arial" panose="020B0604020202020204" pitchFamily="34" charset="0"/>
              </a:rPr>
              <a:t>الوصول الى المعلومات حول الاستهلاك المسؤول والموارد </a:t>
            </a:r>
            <a:r>
              <a:rPr lang="ar-IQ" sz="2400" b="1" dirty="0" smtClean="0">
                <a:solidFill>
                  <a:schemeClr val="bg1">
                    <a:lumMod val="50000"/>
                  </a:schemeClr>
                </a:solidFill>
                <a:latin typeface="Arial" panose="020B0604020202020204" pitchFamily="34" charset="0"/>
                <a:cs typeface="Arial" panose="020B0604020202020204" pitchFamily="34" charset="0"/>
              </a:rPr>
              <a:t>الطبيعية</a:t>
            </a:r>
            <a:r>
              <a:rPr lang="en-US" sz="2400" b="1" dirty="0" smtClean="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7" name="صورة 6">
            <a:extLst>
              <a:ext uri="{FF2B5EF4-FFF2-40B4-BE49-F238E27FC236}">
                <a16:creationId xmlns:a16="http://schemas.microsoft.com/office/drawing/2014/main" id="{FE627A0D-DC49-6196-9CBA-31A97492F0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111298" cy="1978723"/>
          </a:xfrm>
          <a:prstGeom prst="rect">
            <a:avLst/>
          </a:prstGeom>
        </p:spPr>
      </p:pic>
    </p:spTree>
    <p:extLst>
      <p:ext uri="{BB962C8B-B14F-4D97-AF65-F5344CB8AC3E}">
        <p14:creationId xmlns:p14="http://schemas.microsoft.com/office/powerpoint/2010/main" val="38644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F47C8F1-AC3A-6560-B5A0-5AEBA1838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47571"/>
          </a:xfrm>
          <a:prstGeom prst="rect">
            <a:avLst/>
          </a:prstGeom>
        </p:spPr>
      </p:pic>
    </p:spTree>
    <p:extLst>
      <p:ext uri="{BB962C8B-B14F-4D97-AF65-F5344CB8AC3E}">
        <p14:creationId xmlns:p14="http://schemas.microsoft.com/office/powerpoint/2010/main" val="2987474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6ECC2-67C0-4B58-221A-07AFC29594A0}"/>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0BA803CC-A73C-E0C9-5D11-7C98B36B6ED2}"/>
              </a:ext>
            </a:extLst>
          </p:cNvPr>
          <p:cNvPicPr>
            <a:picLocks noChangeAspect="1"/>
          </p:cNvPicPr>
          <p:nvPr/>
        </p:nvPicPr>
        <p:blipFill>
          <a:blip r:embed="rId2"/>
          <a:stretch>
            <a:fillRect/>
          </a:stretch>
        </p:blipFill>
        <p:spPr>
          <a:xfrm>
            <a:off x="0" y="0"/>
            <a:ext cx="12192000" cy="6857999"/>
          </a:xfrm>
          <a:prstGeom prst="rect">
            <a:avLst/>
          </a:prstGeom>
        </p:spPr>
      </p:pic>
      <p:pic>
        <p:nvPicPr>
          <p:cNvPr id="4" name="صورة 3">
            <a:extLst>
              <a:ext uri="{FF2B5EF4-FFF2-40B4-BE49-F238E27FC236}">
                <a16:creationId xmlns:a16="http://schemas.microsoft.com/office/drawing/2014/main" id="{14C272C5-9E0C-EE98-D04B-BD9C6E8C8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702" y="50799"/>
            <a:ext cx="2111298" cy="1978723"/>
          </a:xfrm>
          <a:prstGeom prst="rect">
            <a:avLst/>
          </a:prstGeom>
        </p:spPr>
      </p:pic>
      <p:sp>
        <p:nvSpPr>
          <p:cNvPr id="5" name="مستطيل 4">
            <a:extLst>
              <a:ext uri="{FF2B5EF4-FFF2-40B4-BE49-F238E27FC236}">
                <a16:creationId xmlns:a16="http://schemas.microsoft.com/office/drawing/2014/main" id="{EFB400DE-2976-D75F-6D52-ADE9B9F84CE5}"/>
              </a:ext>
            </a:extLst>
          </p:cNvPr>
          <p:cNvSpPr/>
          <p:nvPr/>
        </p:nvSpPr>
        <p:spPr>
          <a:xfrm>
            <a:off x="4415883" y="2453267"/>
            <a:ext cx="4571999" cy="2564781"/>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tx1"/>
                </a:solidFill>
                <a:latin typeface="Arial" panose="020B0604020202020204" pitchFamily="34" charset="0"/>
                <a:cs typeface="Arial" panose="020B0604020202020204" pitchFamily="34" charset="0"/>
              </a:rPr>
              <a:t>الهدف الثالث عشر: العمل المناخي </a:t>
            </a:r>
          </a:p>
          <a:p>
            <a:pPr algn="ctr" rtl="1"/>
            <a:r>
              <a:rPr lang="ar-IQ" sz="2400" b="1" dirty="0">
                <a:solidFill>
                  <a:schemeClr val="bg1">
                    <a:lumMod val="50000"/>
                  </a:schemeClr>
                </a:solidFill>
                <a:latin typeface="Arial" panose="020B0604020202020204" pitchFamily="34" charset="0"/>
                <a:cs typeface="Arial" panose="020B0604020202020204" pitchFamily="34" charset="0"/>
              </a:rPr>
              <a:t>تعمل المكتبات على نشر الوعي </a:t>
            </a:r>
            <a:r>
              <a:rPr lang="ar-IQ" sz="2400" b="1" dirty="0" smtClean="0">
                <a:solidFill>
                  <a:schemeClr val="bg1">
                    <a:lumMod val="50000"/>
                  </a:schemeClr>
                </a:solidFill>
                <a:latin typeface="Arial" panose="020B0604020202020204" pitchFamily="34" charset="0"/>
                <a:cs typeface="Arial" panose="020B0604020202020204" pitchFamily="34" charset="0"/>
              </a:rPr>
              <a:t>البيئي </a:t>
            </a:r>
            <a:r>
              <a:rPr lang="ar-IQ" sz="2400" b="1" dirty="0">
                <a:solidFill>
                  <a:schemeClr val="bg1">
                    <a:lumMod val="50000"/>
                  </a:schemeClr>
                </a:solidFill>
                <a:latin typeface="Arial" panose="020B0604020202020204" pitchFamily="34" charset="0"/>
                <a:cs typeface="Arial" panose="020B0604020202020204" pitchFamily="34" charset="0"/>
              </a:rPr>
              <a:t>وتوفير الوصول الى المعلومات حول تغير </a:t>
            </a:r>
            <a:r>
              <a:rPr lang="ar-IQ" sz="2400" b="1" dirty="0" smtClean="0">
                <a:solidFill>
                  <a:schemeClr val="bg1">
                    <a:lumMod val="50000"/>
                  </a:schemeClr>
                </a:solidFill>
                <a:latin typeface="Arial" panose="020B0604020202020204" pitchFamily="34" charset="0"/>
                <a:cs typeface="Arial" panose="020B0604020202020204" pitchFamily="34" charset="0"/>
              </a:rPr>
              <a:t>المناخ </a:t>
            </a:r>
            <a:r>
              <a:rPr lang="ar-IQ" sz="2400" b="1" dirty="0">
                <a:solidFill>
                  <a:schemeClr val="bg1">
                    <a:lumMod val="50000"/>
                  </a:schemeClr>
                </a:solidFill>
                <a:latin typeface="Arial" panose="020B0604020202020204" pitchFamily="34" charset="0"/>
                <a:cs typeface="Arial" panose="020B0604020202020204" pitchFamily="34" charset="0"/>
              </a:rPr>
              <a:t>وتطوير القدرات البشرية والمؤسسية في مجال التكيف مع المناخ والحد من </a:t>
            </a:r>
            <a:r>
              <a:rPr lang="ar-IQ" sz="2400" b="1" dirty="0" smtClean="0">
                <a:solidFill>
                  <a:schemeClr val="bg1">
                    <a:lumMod val="50000"/>
                  </a:schemeClr>
                </a:solidFill>
                <a:latin typeface="Arial" panose="020B0604020202020204" pitchFamily="34" charset="0"/>
                <a:cs typeface="Arial" panose="020B0604020202020204" pitchFamily="34" charset="0"/>
              </a:rPr>
              <a:t>اثاره</a:t>
            </a:r>
            <a:r>
              <a:rPr lang="en-US" sz="2400" b="1" dirty="0" smtClean="0">
                <a:solidFill>
                  <a:schemeClr val="bg1">
                    <a:lumMod val="50000"/>
                  </a:schemeClr>
                </a:solidFill>
                <a:latin typeface="Arial" panose="020B0604020202020204" pitchFamily="34" charset="0"/>
                <a:cs typeface="Arial" panose="020B0604020202020204" pitchFamily="34" charset="0"/>
              </a:rPr>
              <a:t>.</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7" name="صورة 6">
            <a:extLst>
              <a:ext uri="{FF2B5EF4-FFF2-40B4-BE49-F238E27FC236}">
                <a16:creationId xmlns:a16="http://schemas.microsoft.com/office/drawing/2014/main" id="{8DAA0103-CEA0-DDC5-14E3-ABABDEDDEF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111298" cy="1978723"/>
          </a:xfrm>
          <a:prstGeom prst="rect">
            <a:avLst/>
          </a:prstGeom>
        </p:spPr>
      </p:pic>
    </p:spTree>
    <p:extLst>
      <p:ext uri="{BB962C8B-B14F-4D97-AF65-F5344CB8AC3E}">
        <p14:creationId xmlns:p14="http://schemas.microsoft.com/office/powerpoint/2010/main" val="334784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3990A23-134E-73EC-7B1D-8AEDEC081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270151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7C122-D030-E600-20E2-F970070A18F7}"/>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79125D78-9ECF-5BB5-4895-71EECA7D08A1}"/>
              </a:ext>
            </a:extLst>
          </p:cNvPr>
          <p:cNvPicPr>
            <a:picLocks noChangeAspect="1"/>
          </p:cNvPicPr>
          <p:nvPr/>
        </p:nvPicPr>
        <p:blipFill>
          <a:blip r:embed="rId2"/>
          <a:stretch>
            <a:fillRect/>
          </a:stretch>
        </p:blipFill>
        <p:spPr>
          <a:xfrm>
            <a:off x="0" y="0"/>
            <a:ext cx="12192000" cy="6857999"/>
          </a:xfrm>
          <a:prstGeom prst="rect">
            <a:avLst/>
          </a:prstGeom>
        </p:spPr>
      </p:pic>
      <p:pic>
        <p:nvPicPr>
          <p:cNvPr id="4" name="صورة 3">
            <a:extLst>
              <a:ext uri="{FF2B5EF4-FFF2-40B4-BE49-F238E27FC236}">
                <a16:creationId xmlns:a16="http://schemas.microsoft.com/office/drawing/2014/main" id="{9265FAFF-8282-7853-A50C-D08A9EC2B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702" y="50799"/>
            <a:ext cx="2111298" cy="1978723"/>
          </a:xfrm>
          <a:prstGeom prst="rect">
            <a:avLst/>
          </a:prstGeom>
        </p:spPr>
      </p:pic>
      <p:sp>
        <p:nvSpPr>
          <p:cNvPr id="5" name="مستطيل 4">
            <a:extLst>
              <a:ext uri="{FF2B5EF4-FFF2-40B4-BE49-F238E27FC236}">
                <a16:creationId xmlns:a16="http://schemas.microsoft.com/office/drawing/2014/main" id="{10AC8E91-9124-2B67-3BE6-EEB09DC39FDB}"/>
              </a:ext>
            </a:extLst>
          </p:cNvPr>
          <p:cNvSpPr/>
          <p:nvPr/>
        </p:nvSpPr>
        <p:spPr>
          <a:xfrm>
            <a:off x="4237463" y="2029522"/>
            <a:ext cx="4393581" cy="3144643"/>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IQ" sz="2400" b="1" dirty="0">
                <a:solidFill>
                  <a:schemeClr val="tx1"/>
                </a:solidFill>
                <a:latin typeface="Arial" panose="020B0604020202020204" pitchFamily="34" charset="0"/>
                <a:cs typeface="Arial" panose="020B0604020202020204" pitchFamily="34" charset="0"/>
              </a:rPr>
              <a:t>الهدف الرابع عشر: الحياة تحت الماء تمنح </a:t>
            </a:r>
            <a:r>
              <a:rPr lang="ar-IQ" sz="2400" b="1" dirty="0">
                <a:solidFill>
                  <a:schemeClr val="bg1">
                    <a:lumMod val="50000"/>
                  </a:schemeClr>
                </a:solidFill>
                <a:latin typeface="Arial" panose="020B0604020202020204" pitchFamily="34" charset="0"/>
                <a:cs typeface="Arial" panose="020B0604020202020204" pitchFamily="34" charset="0"/>
              </a:rPr>
              <a:t>المكتبة الوصول الى تكنولوجيا المعلومات لدعم الابحاث العلمية حول المحيطات، مثل قواعد </a:t>
            </a:r>
            <a:r>
              <a:rPr lang="ar-IQ" sz="2400" b="1" dirty="0" smtClean="0">
                <a:solidFill>
                  <a:schemeClr val="bg1">
                    <a:lumMod val="50000"/>
                  </a:schemeClr>
                </a:solidFill>
                <a:latin typeface="Arial" panose="020B0604020202020204" pitchFamily="34" charset="0"/>
                <a:cs typeface="Arial" panose="020B0604020202020204" pitchFamily="34" charset="0"/>
              </a:rPr>
              <a:t>البيانات</a:t>
            </a:r>
            <a:r>
              <a:rPr lang="en-US" sz="2400" b="1" dirty="0" smtClean="0">
                <a:solidFill>
                  <a:schemeClr val="bg1">
                    <a:lumMod val="50000"/>
                  </a:schemeClr>
                </a:solidFill>
                <a:latin typeface="Arial" panose="020B0604020202020204" pitchFamily="34" charset="0"/>
                <a:cs typeface="Arial" panose="020B0604020202020204" pitchFamily="34" charset="0"/>
              </a:rPr>
              <a:t> </a:t>
            </a:r>
            <a:r>
              <a:rPr lang="ar-IQ" sz="2400" b="1" dirty="0" smtClean="0">
                <a:solidFill>
                  <a:schemeClr val="bg1">
                    <a:lumMod val="50000"/>
                  </a:schemeClr>
                </a:solidFill>
                <a:latin typeface="Arial" panose="020B0604020202020204" pitchFamily="34" charset="0"/>
                <a:cs typeface="Arial" panose="020B0604020202020204" pitchFamily="34" charset="0"/>
              </a:rPr>
              <a:t>والتقنيات </a:t>
            </a:r>
            <a:r>
              <a:rPr lang="ar-IQ" sz="2400" b="1" dirty="0">
                <a:solidFill>
                  <a:schemeClr val="bg1">
                    <a:lumMod val="50000"/>
                  </a:schemeClr>
                </a:solidFill>
                <a:latin typeface="Arial" panose="020B0604020202020204" pitchFamily="34" charset="0"/>
                <a:cs typeface="Arial" panose="020B0604020202020204" pitchFamily="34" charset="0"/>
              </a:rPr>
              <a:t>الحديثة المستخدمة في رصد الملوثات ودراسة تحمض </a:t>
            </a:r>
            <a:r>
              <a:rPr lang="ar-IQ" sz="2400" b="1" dirty="0" smtClean="0">
                <a:solidFill>
                  <a:schemeClr val="bg1">
                    <a:lumMod val="50000"/>
                  </a:schemeClr>
                </a:solidFill>
                <a:latin typeface="Arial" panose="020B0604020202020204" pitchFamily="34" charset="0"/>
                <a:cs typeface="Arial" panose="020B0604020202020204" pitchFamily="34" charset="0"/>
              </a:rPr>
              <a:t>المحيطات </a:t>
            </a:r>
            <a:r>
              <a:rPr lang="ar-IQ" sz="2400" b="1" dirty="0">
                <a:solidFill>
                  <a:schemeClr val="bg1">
                    <a:lumMod val="50000"/>
                  </a:schemeClr>
                </a:solidFill>
                <a:latin typeface="Arial" panose="020B0604020202020204" pitchFamily="34" charset="0"/>
                <a:cs typeface="Arial" panose="020B0604020202020204" pitchFamily="34" charset="0"/>
              </a:rPr>
              <a:t>فضلا عن توفير الوصول </a:t>
            </a:r>
            <a:r>
              <a:rPr lang="ar-IQ" sz="2400" b="1" dirty="0" smtClean="0">
                <a:solidFill>
                  <a:schemeClr val="bg1">
                    <a:lumMod val="50000"/>
                  </a:schemeClr>
                </a:solidFill>
                <a:latin typeface="Arial" panose="020B0604020202020204" pitchFamily="34" charset="0"/>
                <a:cs typeface="Arial" panose="020B0604020202020204" pitchFamily="34" charset="0"/>
              </a:rPr>
              <a:t>الى</a:t>
            </a:r>
            <a:r>
              <a:rPr lang="en-US" sz="2400" b="1" dirty="0" smtClean="0">
                <a:solidFill>
                  <a:schemeClr val="bg1">
                    <a:lumMod val="50000"/>
                  </a:schemeClr>
                </a:solidFill>
                <a:latin typeface="Arial" panose="020B0604020202020204" pitchFamily="34" charset="0"/>
                <a:cs typeface="Arial" panose="020B0604020202020204" pitchFamily="34" charset="0"/>
              </a:rPr>
              <a:t> </a:t>
            </a:r>
            <a:r>
              <a:rPr lang="ar-IQ" sz="2400" b="1" dirty="0" smtClean="0">
                <a:solidFill>
                  <a:schemeClr val="bg1">
                    <a:lumMod val="50000"/>
                  </a:schemeClr>
                </a:solidFill>
                <a:latin typeface="Arial" panose="020B0604020202020204" pitchFamily="34" charset="0"/>
                <a:cs typeface="Arial" panose="020B0604020202020204" pitchFamily="34" charset="0"/>
              </a:rPr>
              <a:t>احدث </a:t>
            </a:r>
            <a:r>
              <a:rPr lang="ar-IQ" sz="2400" b="1" dirty="0">
                <a:solidFill>
                  <a:schemeClr val="bg1">
                    <a:lumMod val="50000"/>
                  </a:schemeClr>
                </a:solidFill>
                <a:latin typeface="Arial" panose="020B0604020202020204" pitchFamily="34" charset="0"/>
                <a:cs typeface="Arial" panose="020B0604020202020204" pitchFamily="34" charset="0"/>
              </a:rPr>
              <a:t>الدراسات والتقارير والبيانات العلمية المتعلقة بالبيئة </a:t>
            </a:r>
            <a:r>
              <a:rPr lang="ar-IQ" sz="2400" b="1" dirty="0" smtClean="0">
                <a:solidFill>
                  <a:schemeClr val="bg1">
                    <a:lumMod val="50000"/>
                  </a:schemeClr>
                </a:solidFill>
                <a:latin typeface="Arial" panose="020B0604020202020204" pitchFamily="34" charset="0"/>
                <a:cs typeface="Arial" panose="020B0604020202020204" pitchFamily="34" charset="0"/>
              </a:rPr>
              <a:t>البحرية</a:t>
            </a:r>
            <a:r>
              <a:rPr lang="en-US" sz="2400" b="1" dirty="0" smtClean="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6" name="صورة 5">
            <a:extLst>
              <a:ext uri="{FF2B5EF4-FFF2-40B4-BE49-F238E27FC236}">
                <a16:creationId xmlns:a16="http://schemas.microsoft.com/office/drawing/2014/main" id="{E2FEB56D-9B1F-9CCF-3EA1-3E8342A531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
            <a:ext cx="2111299" cy="1978724"/>
          </a:xfrm>
          <a:prstGeom prst="rect">
            <a:avLst/>
          </a:prstGeom>
        </p:spPr>
      </p:pic>
    </p:spTree>
    <p:extLst>
      <p:ext uri="{BB962C8B-B14F-4D97-AF65-F5344CB8AC3E}">
        <p14:creationId xmlns:p14="http://schemas.microsoft.com/office/powerpoint/2010/main" val="166352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EAC46-17A8-F0C1-3687-3CDB799CACD0}"/>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C5D8749C-1770-ECB4-6CC0-7E70B10FEAD3}"/>
              </a:ext>
            </a:extLst>
          </p:cNvPr>
          <p:cNvPicPr>
            <a:picLocks noChangeAspect="1"/>
          </p:cNvPicPr>
          <p:nvPr/>
        </p:nvPicPr>
        <p:blipFill>
          <a:blip r:embed="rId2"/>
          <a:stretch>
            <a:fillRect/>
          </a:stretch>
        </p:blipFill>
        <p:spPr>
          <a:xfrm>
            <a:off x="0" y="0"/>
            <a:ext cx="12192000" cy="6857999"/>
          </a:xfrm>
          <a:prstGeom prst="rect">
            <a:avLst/>
          </a:prstGeom>
        </p:spPr>
      </p:pic>
      <p:pic>
        <p:nvPicPr>
          <p:cNvPr id="4" name="صورة 3">
            <a:extLst>
              <a:ext uri="{FF2B5EF4-FFF2-40B4-BE49-F238E27FC236}">
                <a16:creationId xmlns:a16="http://schemas.microsoft.com/office/drawing/2014/main" id="{4D9079AA-262B-BB55-E4C1-862A20972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702" y="50799"/>
            <a:ext cx="2111298" cy="1978723"/>
          </a:xfrm>
          <a:prstGeom prst="rect">
            <a:avLst/>
          </a:prstGeom>
        </p:spPr>
      </p:pic>
      <p:sp>
        <p:nvSpPr>
          <p:cNvPr id="5" name="مستطيل 4">
            <a:extLst>
              <a:ext uri="{FF2B5EF4-FFF2-40B4-BE49-F238E27FC236}">
                <a16:creationId xmlns:a16="http://schemas.microsoft.com/office/drawing/2014/main" id="{77D508B3-8AA4-40AB-7B46-3272DAC6C3E7}"/>
              </a:ext>
            </a:extLst>
          </p:cNvPr>
          <p:cNvSpPr/>
          <p:nvPr/>
        </p:nvSpPr>
        <p:spPr>
          <a:xfrm>
            <a:off x="4683512" y="2364059"/>
            <a:ext cx="3836020" cy="2676292"/>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IQ" sz="2400" b="1" dirty="0">
                <a:solidFill>
                  <a:schemeClr val="tx1"/>
                </a:solidFill>
                <a:latin typeface="Arial" panose="020B0604020202020204" pitchFamily="34" charset="0"/>
                <a:cs typeface="Arial" panose="020B0604020202020204" pitchFamily="34" charset="0"/>
              </a:rPr>
              <a:t>الهدف الخامس عشر: الحياة في البر </a:t>
            </a:r>
            <a:r>
              <a:rPr lang="ar-IQ" sz="2400" b="1" dirty="0">
                <a:solidFill>
                  <a:schemeClr val="bg1">
                    <a:lumMod val="50000"/>
                  </a:schemeClr>
                </a:solidFill>
                <a:latin typeface="Arial" panose="020B0604020202020204" pitchFamily="34" charset="0"/>
                <a:cs typeface="Arial" panose="020B0604020202020204" pitchFamily="34" charset="0"/>
              </a:rPr>
              <a:t>تنشط المكتبة تحقيق </a:t>
            </a:r>
            <a:r>
              <a:rPr lang="ar-IQ" sz="2400" b="1" dirty="0" smtClean="0">
                <a:solidFill>
                  <a:schemeClr val="bg1">
                    <a:lumMod val="50000"/>
                  </a:schemeClr>
                </a:solidFill>
                <a:latin typeface="Arial" panose="020B0604020202020204" pitchFamily="34" charset="0"/>
                <a:cs typeface="Arial" panose="020B0604020202020204" pitchFamily="34" charset="0"/>
              </a:rPr>
              <a:t>الأهداف </a:t>
            </a:r>
            <a:r>
              <a:rPr lang="ar-IQ" sz="2400" b="1" dirty="0">
                <a:solidFill>
                  <a:schemeClr val="bg1">
                    <a:lumMod val="50000"/>
                  </a:schemeClr>
                </a:solidFill>
                <a:latin typeface="Arial" panose="020B0604020202020204" pitchFamily="34" charset="0"/>
                <a:cs typeface="Arial" panose="020B0604020202020204" pitchFamily="34" charset="0"/>
              </a:rPr>
              <a:t>من خلال تنظيم حملات </a:t>
            </a:r>
            <a:r>
              <a:rPr lang="ar-IQ" sz="2400" b="1" dirty="0" smtClean="0">
                <a:solidFill>
                  <a:schemeClr val="bg1">
                    <a:lumMod val="50000"/>
                  </a:schemeClr>
                </a:solidFill>
                <a:latin typeface="Arial" panose="020B0604020202020204" pitchFamily="34" charset="0"/>
                <a:cs typeface="Arial" panose="020B0604020202020204" pitchFamily="34" charset="0"/>
              </a:rPr>
              <a:t>توعوية </a:t>
            </a:r>
            <a:r>
              <a:rPr lang="ar-IQ" sz="2400" b="1" dirty="0">
                <a:solidFill>
                  <a:schemeClr val="bg1">
                    <a:lumMod val="50000"/>
                  </a:schemeClr>
                </a:solidFill>
                <a:latin typeface="Arial" panose="020B0604020202020204" pitchFamily="34" charset="0"/>
                <a:cs typeface="Arial" panose="020B0604020202020204" pitchFamily="34" charset="0"/>
              </a:rPr>
              <a:t>وتوفير موارد تعليمية </a:t>
            </a:r>
            <a:r>
              <a:rPr lang="ar-IQ" sz="2400" b="1" dirty="0" smtClean="0">
                <a:solidFill>
                  <a:schemeClr val="bg1">
                    <a:lumMod val="50000"/>
                  </a:schemeClr>
                </a:solidFill>
                <a:latin typeface="Arial" panose="020B0604020202020204" pitchFamily="34" charset="0"/>
                <a:cs typeface="Arial" panose="020B0604020202020204" pitchFamily="34" charset="0"/>
              </a:rPr>
              <a:t>حول</a:t>
            </a:r>
            <a:r>
              <a:rPr lang="en-US" sz="2400" b="1" dirty="0" smtClean="0">
                <a:solidFill>
                  <a:schemeClr val="bg1">
                    <a:lumMod val="50000"/>
                  </a:schemeClr>
                </a:solidFill>
                <a:latin typeface="Arial" panose="020B0604020202020204" pitchFamily="34" charset="0"/>
                <a:cs typeface="Arial" panose="020B0604020202020204" pitchFamily="34" charset="0"/>
              </a:rPr>
              <a:t> </a:t>
            </a:r>
            <a:r>
              <a:rPr lang="ar-IQ" sz="2400" b="1" dirty="0" smtClean="0">
                <a:solidFill>
                  <a:schemeClr val="bg1">
                    <a:lumMod val="50000"/>
                  </a:schemeClr>
                </a:solidFill>
                <a:latin typeface="Arial" panose="020B0604020202020204" pitchFamily="34" charset="0"/>
                <a:cs typeface="Arial" panose="020B0604020202020204" pitchFamily="34" charset="0"/>
              </a:rPr>
              <a:t>الزراعة </a:t>
            </a:r>
            <a:r>
              <a:rPr lang="ar-IQ" sz="2400" b="1" dirty="0">
                <a:solidFill>
                  <a:schemeClr val="bg1">
                    <a:lumMod val="50000"/>
                  </a:schemeClr>
                </a:solidFill>
                <a:latin typeface="Arial" panose="020B0604020202020204" pitchFamily="34" charset="0"/>
                <a:cs typeface="Arial" panose="020B0604020202020204" pitchFamily="34" charset="0"/>
              </a:rPr>
              <a:t>المستدامة وتوفير المعلومات حول حماية النظم البيئة الأرضية والتنوع البيولوجي </a:t>
            </a:r>
            <a:r>
              <a:rPr lang="en-US" sz="2400" b="1" dirty="0" smtClean="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6" name="صورة 5">
            <a:extLst>
              <a:ext uri="{FF2B5EF4-FFF2-40B4-BE49-F238E27FC236}">
                <a16:creationId xmlns:a16="http://schemas.microsoft.com/office/drawing/2014/main" id="{16122F74-AB75-F0FC-5B9C-0A10CE8C2C7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
            <a:ext cx="2111299" cy="1978724"/>
          </a:xfrm>
          <a:prstGeom prst="rect">
            <a:avLst/>
          </a:prstGeom>
        </p:spPr>
      </p:pic>
    </p:spTree>
    <p:extLst>
      <p:ext uri="{BB962C8B-B14F-4D97-AF65-F5344CB8AC3E}">
        <p14:creationId xmlns:p14="http://schemas.microsoft.com/office/powerpoint/2010/main" val="307040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9CFF9-C000-896C-994E-B3BFF9E5B9DD}"/>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56A40505-933E-1244-991F-682248D7587E}"/>
              </a:ext>
            </a:extLst>
          </p:cNvPr>
          <p:cNvPicPr>
            <a:picLocks noChangeAspect="1"/>
          </p:cNvPicPr>
          <p:nvPr/>
        </p:nvPicPr>
        <p:blipFill>
          <a:blip r:embed="rId2"/>
          <a:stretch>
            <a:fillRect/>
          </a:stretch>
        </p:blipFill>
        <p:spPr>
          <a:xfrm>
            <a:off x="0" y="0"/>
            <a:ext cx="12192000" cy="6857999"/>
          </a:xfrm>
          <a:prstGeom prst="rect">
            <a:avLst/>
          </a:prstGeom>
        </p:spPr>
      </p:pic>
      <p:pic>
        <p:nvPicPr>
          <p:cNvPr id="4" name="صورة 3">
            <a:extLst>
              <a:ext uri="{FF2B5EF4-FFF2-40B4-BE49-F238E27FC236}">
                <a16:creationId xmlns:a16="http://schemas.microsoft.com/office/drawing/2014/main" id="{AB1D7FEC-F798-CFC1-EC95-38EBA0DB7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702" y="50799"/>
            <a:ext cx="2111298" cy="1978723"/>
          </a:xfrm>
          <a:prstGeom prst="rect">
            <a:avLst/>
          </a:prstGeom>
        </p:spPr>
      </p:pic>
      <p:sp>
        <p:nvSpPr>
          <p:cNvPr id="5" name="مستطيل 4">
            <a:extLst>
              <a:ext uri="{FF2B5EF4-FFF2-40B4-BE49-F238E27FC236}">
                <a16:creationId xmlns:a16="http://schemas.microsoft.com/office/drawing/2014/main" id="{C0653EF3-06DA-5CCF-B2F1-1F4D5E75B4CF}"/>
              </a:ext>
            </a:extLst>
          </p:cNvPr>
          <p:cNvSpPr/>
          <p:nvPr/>
        </p:nvSpPr>
        <p:spPr>
          <a:xfrm>
            <a:off x="4036741" y="2364058"/>
            <a:ext cx="5062653" cy="2966225"/>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tx1"/>
                </a:solidFill>
                <a:latin typeface="Arial" panose="020B0604020202020204" pitchFamily="34" charset="0"/>
                <a:cs typeface="Arial" panose="020B0604020202020204" pitchFamily="34" charset="0"/>
              </a:rPr>
              <a:t>الهدف السادس عشر: السلام والعدل والمؤسسات القوية </a:t>
            </a:r>
          </a:p>
          <a:p>
            <a:pPr algn="ctr" rtl="1"/>
            <a:r>
              <a:rPr lang="ar-IQ" sz="2400" b="1" dirty="0">
                <a:solidFill>
                  <a:schemeClr val="bg1">
                    <a:lumMod val="50000"/>
                  </a:schemeClr>
                </a:solidFill>
                <a:latin typeface="Arial" panose="020B0604020202020204" pitchFamily="34" charset="0"/>
                <a:cs typeface="Arial" panose="020B0604020202020204" pitchFamily="34" charset="0"/>
              </a:rPr>
              <a:t>تساهم المكتبات في ضمان الوصول الى المعلومات وحماية الحريات الأساسية ، فضلا عن توفير بيئة شاملة </a:t>
            </a:r>
            <a:r>
              <a:rPr lang="ar-IQ" sz="2400" b="1" dirty="0" smtClean="0">
                <a:solidFill>
                  <a:schemeClr val="bg1">
                    <a:lumMod val="50000"/>
                  </a:schemeClr>
                </a:solidFill>
                <a:latin typeface="Arial" panose="020B0604020202020204" pitchFamily="34" charset="0"/>
                <a:cs typeface="Arial" panose="020B0604020202020204" pitchFamily="34" charset="0"/>
              </a:rPr>
              <a:t>للمجتمع </a:t>
            </a:r>
            <a:r>
              <a:rPr lang="ar-IQ" sz="2400" b="1" dirty="0">
                <a:solidFill>
                  <a:schemeClr val="bg1">
                    <a:lumMod val="50000"/>
                  </a:schemeClr>
                </a:solidFill>
                <a:latin typeface="Arial" panose="020B0604020202020204" pitchFamily="34" charset="0"/>
                <a:cs typeface="Arial" panose="020B0604020202020204" pitchFamily="34" charset="0"/>
              </a:rPr>
              <a:t>وتعزيز الوصول الى التعليم وتمكين المواطنين من المشاركة في </a:t>
            </a:r>
            <a:r>
              <a:rPr lang="ar-IQ" sz="2400" b="1" dirty="0" err="1" smtClean="0">
                <a:solidFill>
                  <a:schemeClr val="bg1">
                    <a:lumMod val="50000"/>
                  </a:schemeClr>
                </a:solidFill>
                <a:latin typeface="Arial" panose="020B0604020202020204" pitchFamily="34" charset="0"/>
                <a:cs typeface="Arial" panose="020B0604020202020204" pitchFamily="34" charset="0"/>
              </a:rPr>
              <a:t>الحوكمة</a:t>
            </a:r>
            <a:r>
              <a:rPr lang="en-US" sz="2400" b="1" dirty="0" smtClean="0">
                <a:solidFill>
                  <a:schemeClr val="bg1">
                    <a:lumMod val="50000"/>
                  </a:schemeClr>
                </a:solidFill>
                <a:latin typeface="Arial" panose="020B0604020202020204" pitchFamily="34" charset="0"/>
                <a:cs typeface="Arial" panose="020B0604020202020204" pitchFamily="34" charset="0"/>
              </a:rPr>
              <a:t>.</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6" name="صورة 5">
            <a:extLst>
              <a:ext uri="{FF2B5EF4-FFF2-40B4-BE49-F238E27FC236}">
                <a16:creationId xmlns:a16="http://schemas.microsoft.com/office/drawing/2014/main" id="{2F8FC27B-050A-5E09-2E8A-3137CBC04D1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
            <a:ext cx="2111299" cy="1978724"/>
          </a:xfrm>
          <a:prstGeom prst="rect">
            <a:avLst/>
          </a:prstGeom>
        </p:spPr>
      </p:pic>
    </p:spTree>
    <p:extLst>
      <p:ext uri="{BB962C8B-B14F-4D97-AF65-F5344CB8AC3E}">
        <p14:creationId xmlns:p14="http://schemas.microsoft.com/office/powerpoint/2010/main" val="3674780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BDDFAAA-F7CF-59D9-5E50-1DA4E677C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536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8CB65-86F2-11AC-3B3C-B9A00A168D36}"/>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F1264135-AFB3-8519-47AE-46097AA69D7F}"/>
              </a:ext>
            </a:extLst>
          </p:cNvPr>
          <p:cNvPicPr>
            <a:picLocks noChangeAspect="1"/>
          </p:cNvPicPr>
          <p:nvPr/>
        </p:nvPicPr>
        <p:blipFill>
          <a:blip r:embed="rId2"/>
          <a:stretch>
            <a:fillRect/>
          </a:stretch>
        </p:blipFill>
        <p:spPr>
          <a:xfrm>
            <a:off x="0" y="0"/>
            <a:ext cx="12192000" cy="6857999"/>
          </a:xfrm>
          <a:prstGeom prst="rect">
            <a:avLst/>
          </a:prstGeom>
        </p:spPr>
      </p:pic>
      <p:pic>
        <p:nvPicPr>
          <p:cNvPr id="4" name="صورة 3">
            <a:extLst>
              <a:ext uri="{FF2B5EF4-FFF2-40B4-BE49-F238E27FC236}">
                <a16:creationId xmlns:a16="http://schemas.microsoft.com/office/drawing/2014/main" id="{555FDC5D-7DA7-046D-E98E-608A482A0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702" y="50799"/>
            <a:ext cx="2111298" cy="1978723"/>
          </a:xfrm>
          <a:prstGeom prst="rect">
            <a:avLst/>
          </a:prstGeom>
        </p:spPr>
      </p:pic>
      <p:sp>
        <p:nvSpPr>
          <p:cNvPr id="5" name="مستطيل 4">
            <a:extLst>
              <a:ext uri="{FF2B5EF4-FFF2-40B4-BE49-F238E27FC236}">
                <a16:creationId xmlns:a16="http://schemas.microsoft.com/office/drawing/2014/main" id="{28302A98-1E74-7B63-21C6-DB0522C72594}"/>
              </a:ext>
            </a:extLst>
          </p:cNvPr>
          <p:cNvSpPr/>
          <p:nvPr/>
        </p:nvSpPr>
        <p:spPr>
          <a:xfrm>
            <a:off x="4282068" y="2364059"/>
            <a:ext cx="4839630" cy="2877014"/>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latin typeface="Arial" panose="020B0604020202020204" pitchFamily="34" charset="0"/>
                <a:cs typeface="Arial" panose="020B0604020202020204" pitchFamily="34" charset="0"/>
              </a:rPr>
              <a:t>الهدف السابع </a:t>
            </a:r>
            <a:r>
              <a:rPr lang="ar-IQ" sz="2400" b="1" dirty="0" err="1">
                <a:solidFill>
                  <a:schemeClr val="tx1"/>
                </a:solidFill>
                <a:latin typeface="Arial" panose="020B0604020202020204" pitchFamily="34" charset="0"/>
                <a:cs typeface="Arial" panose="020B0604020202020204" pitchFamily="34" charset="0"/>
              </a:rPr>
              <a:t>عشر:الشراكات</a:t>
            </a:r>
            <a:r>
              <a:rPr lang="ar-IQ" sz="2400" b="1" dirty="0">
                <a:solidFill>
                  <a:schemeClr val="tx1"/>
                </a:solidFill>
                <a:latin typeface="Arial" panose="020B0604020202020204" pitchFamily="34" charset="0"/>
                <a:cs typeface="Arial" panose="020B0604020202020204" pitchFamily="34" charset="0"/>
              </a:rPr>
              <a:t> لتحقيق الأهداف </a:t>
            </a:r>
            <a:r>
              <a:rPr lang="ar-IQ" sz="2400" b="1" dirty="0">
                <a:solidFill>
                  <a:schemeClr val="bg1">
                    <a:lumMod val="50000"/>
                  </a:schemeClr>
                </a:solidFill>
                <a:latin typeface="Arial" panose="020B0604020202020204" pitchFamily="34" charset="0"/>
                <a:cs typeface="Arial" panose="020B0604020202020204" pitchFamily="34" charset="0"/>
              </a:rPr>
              <a:t>تعتبر المكتبات شريك مهم لتحقيق هذا الهدف من خلال تعزيز الشراكات وتسهيل الوصول الى المعلومات وبناء القدرات باعتبارها الجسر الرابط بين مختلف القطاعات والمجتمعات وهذا يدعم التنمية المستدامة على المستويات المحلية </a:t>
            </a:r>
            <a:r>
              <a:rPr lang="ar-IQ" sz="2400" b="1" dirty="0" smtClean="0">
                <a:solidFill>
                  <a:schemeClr val="bg1">
                    <a:lumMod val="50000"/>
                  </a:schemeClr>
                </a:solidFill>
                <a:latin typeface="Arial" panose="020B0604020202020204" pitchFamily="34" charset="0"/>
                <a:cs typeface="Arial" panose="020B0604020202020204" pitchFamily="34" charset="0"/>
              </a:rPr>
              <a:t>والدولية</a:t>
            </a:r>
            <a:r>
              <a:rPr lang="en-US" sz="2400" b="1" dirty="0" smtClean="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6" name="صورة 5">
            <a:extLst>
              <a:ext uri="{FF2B5EF4-FFF2-40B4-BE49-F238E27FC236}">
                <a16:creationId xmlns:a16="http://schemas.microsoft.com/office/drawing/2014/main" id="{3DA9BD42-532C-D24A-4710-83F06203BC7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
            <a:ext cx="2111298" cy="1978724"/>
          </a:xfrm>
          <a:prstGeom prst="rect">
            <a:avLst/>
          </a:prstGeom>
        </p:spPr>
      </p:pic>
    </p:spTree>
    <p:extLst>
      <p:ext uri="{BB962C8B-B14F-4D97-AF65-F5344CB8AC3E}">
        <p14:creationId xmlns:p14="http://schemas.microsoft.com/office/powerpoint/2010/main" val="1992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7DF2324-57CC-1F03-78BE-9BC35E34B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صورة 4">
            <a:extLst>
              <a:ext uri="{FF2B5EF4-FFF2-40B4-BE49-F238E27FC236}">
                <a16:creationId xmlns:a16="http://schemas.microsoft.com/office/drawing/2014/main" id="{C9CB8BDA-501C-5E0C-2BB9-DF04CDED2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178" y="50800"/>
            <a:ext cx="3340100" cy="3093844"/>
          </a:xfrm>
          <a:prstGeom prst="rect">
            <a:avLst/>
          </a:prstGeom>
        </p:spPr>
      </p:pic>
    </p:spTree>
    <p:extLst>
      <p:ext uri="{BB962C8B-B14F-4D97-AF65-F5344CB8AC3E}">
        <p14:creationId xmlns:p14="http://schemas.microsoft.com/office/powerpoint/2010/main" val="913192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5EE05E7-971E-5450-2FFC-809403155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15109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8E3772B-CF72-6AA5-049C-BA099F69B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مستطيل 3">
            <a:extLst>
              <a:ext uri="{FF2B5EF4-FFF2-40B4-BE49-F238E27FC236}">
                <a16:creationId xmlns:a16="http://schemas.microsoft.com/office/drawing/2014/main" id="{10C2E143-F977-3A40-278A-A34AD9A54A90}"/>
              </a:ext>
            </a:extLst>
          </p:cNvPr>
          <p:cNvSpPr/>
          <p:nvPr/>
        </p:nvSpPr>
        <p:spPr>
          <a:xfrm>
            <a:off x="4683512" y="2364059"/>
            <a:ext cx="3813717" cy="3278457"/>
          </a:xfrm>
          <a:prstGeom prst="rect">
            <a:avLst/>
          </a:prstGeom>
          <a:solidFill>
            <a:schemeClr val="bg1">
              <a:alpha val="5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latin typeface="Arial" panose="020B0604020202020204" pitchFamily="34" charset="0"/>
                <a:cs typeface="Arial" panose="020B0604020202020204" pitchFamily="34" charset="0"/>
              </a:rPr>
              <a:t>الهدف الأول : القضاء على الفقر </a:t>
            </a:r>
            <a:r>
              <a:rPr lang="ar-IQ" sz="2400" b="1" dirty="0">
                <a:solidFill>
                  <a:schemeClr val="bg1">
                    <a:lumMod val="50000"/>
                  </a:schemeClr>
                </a:solidFill>
                <a:latin typeface="Arial" panose="020B0604020202020204" pitchFamily="34" charset="0"/>
                <a:cs typeface="Arial" panose="020B0604020202020204" pitchFamily="34" charset="0"/>
              </a:rPr>
              <a:t>تلعب المكتبات دورا حيويا في تحقيق هذا الهدف من خلال توفير الوصول الى المعلومات </a:t>
            </a:r>
            <a:r>
              <a:rPr lang="ar-IQ" sz="2400" b="1" dirty="0" smtClean="0">
                <a:solidFill>
                  <a:schemeClr val="bg1">
                    <a:lumMod val="50000"/>
                  </a:schemeClr>
                </a:solidFill>
                <a:latin typeface="Arial" panose="020B0604020202020204" pitchFamily="34" charset="0"/>
                <a:cs typeface="Arial" panose="020B0604020202020204" pitchFamily="34" charset="0"/>
              </a:rPr>
              <a:t>والمعرفة </a:t>
            </a:r>
            <a:r>
              <a:rPr lang="ar-IQ" sz="2400" b="1" dirty="0">
                <a:solidFill>
                  <a:schemeClr val="bg1">
                    <a:lumMod val="50000"/>
                  </a:schemeClr>
                </a:solidFill>
                <a:latin typeface="Arial" panose="020B0604020202020204" pitchFamily="34" charset="0"/>
                <a:cs typeface="Arial" panose="020B0604020202020204" pitchFamily="34" charset="0"/>
              </a:rPr>
              <a:t>ومحو </a:t>
            </a:r>
            <a:r>
              <a:rPr lang="ar-IQ" sz="2400" b="1" dirty="0" smtClean="0">
                <a:solidFill>
                  <a:schemeClr val="bg1">
                    <a:lumMod val="50000"/>
                  </a:schemeClr>
                </a:solidFill>
                <a:latin typeface="Arial" panose="020B0604020202020204" pitchFamily="34" charset="0"/>
                <a:cs typeface="Arial" panose="020B0604020202020204" pitchFamily="34" charset="0"/>
              </a:rPr>
              <a:t>الامية </a:t>
            </a:r>
            <a:r>
              <a:rPr lang="ar-IQ" sz="2400" b="1" dirty="0">
                <a:solidFill>
                  <a:schemeClr val="bg1">
                    <a:lumMod val="50000"/>
                  </a:schemeClr>
                </a:solidFill>
                <a:latin typeface="Arial" panose="020B0604020202020204" pitchFamily="34" charset="0"/>
                <a:cs typeface="Arial" panose="020B0604020202020204" pitchFamily="34" charset="0"/>
              </a:rPr>
              <a:t>ودعم التنمية الاقتصادية </a:t>
            </a:r>
            <a:r>
              <a:rPr lang="ar-IQ" sz="2400" b="1" dirty="0" smtClean="0">
                <a:solidFill>
                  <a:schemeClr val="bg1">
                    <a:lumMod val="50000"/>
                  </a:schemeClr>
                </a:solidFill>
                <a:latin typeface="Arial" panose="020B0604020202020204" pitchFamily="34" charset="0"/>
                <a:cs typeface="Arial" panose="020B0604020202020204" pitchFamily="34" charset="0"/>
              </a:rPr>
              <a:t>والاجتماعية</a:t>
            </a:r>
            <a:r>
              <a:rPr lang="en-US" sz="2400" b="1" dirty="0" smtClean="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F31AF968-04F3-01E9-D21F-D156E8B49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2282" y="0"/>
            <a:ext cx="2289717" cy="2364059"/>
          </a:xfrm>
          <a:prstGeom prst="rect">
            <a:avLst/>
          </a:prstGeom>
        </p:spPr>
      </p:pic>
      <p:pic>
        <p:nvPicPr>
          <p:cNvPr id="7" name="صورة 6">
            <a:extLst>
              <a:ext uri="{FF2B5EF4-FFF2-40B4-BE49-F238E27FC236}">
                <a16:creationId xmlns:a16="http://schemas.microsoft.com/office/drawing/2014/main" id="{8207508A-088B-2148-BBAC-1B60DD518A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074127" cy="2207941"/>
          </a:xfrm>
          <a:prstGeom prst="rect">
            <a:avLst/>
          </a:prstGeom>
        </p:spPr>
      </p:pic>
    </p:spTree>
    <p:extLst>
      <p:ext uri="{BB962C8B-B14F-4D97-AF65-F5344CB8AC3E}">
        <p14:creationId xmlns:p14="http://schemas.microsoft.com/office/powerpoint/2010/main" val="236965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51DF81E-B1BF-7CDF-04BB-638A8708C1CC}"/>
              </a:ext>
            </a:extLst>
          </p:cNvPr>
          <p:cNvPicPr>
            <a:picLocks noChangeAspect="1"/>
          </p:cNvPicPr>
          <p:nvPr/>
        </p:nvPicPr>
        <p:blipFill>
          <a:blip r:embed="rId2"/>
          <a:stretch>
            <a:fillRect/>
          </a:stretch>
        </p:blipFill>
        <p:spPr>
          <a:xfrm>
            <a:off x="0" y="0"/>
            <a:ext cx="12192000" cy="6857999"/>
          </a:xfrm>
          <a:prstGeom prst="rect">
            <a:avLst/>
          </a:prstGeom>
        </p:spPr>
      </p:pic>
      <p:sp>
        <p:nvSpPr>
          <p:cNvPr id="5" name="مستطيل 4">
            <a:extLst>
              <a:ext uri="{FF2B5EF4-FFF2-40B4-BE49-F238E27FC236}">
                <a16:creationId xmlns:a16="http://schemas.microsoft.com/office/drawing/2014/main" id="{B41ED185-3178-E0B5-4319-17A38EB73786}"/>
              </a:ext>
            </a:extLst>
          </p:cNvPr>
          <p:cNvSpPr/>
          <p:nvPr/>
        </p:nvSpPr>
        <p:spPr>
          <a:xfrm>
            <a:off x="4616605" y="2297150"/>
            <a:ext cx="3791415" cy="2988527"/>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latin typeface="Arial" panose="020B0604020202020204" pitchFamily="34" charset="0"/>
                <a:cs typeface="Arial" panose="020B0604020202020204" pitchFamily="34" charset="0"/>
              </a:rPr>
              <a:t>الهدف الثاني :القضاء على الجوع </a:t>
            </a:r>
            <a:r>
              <a:rPr lang="ar-IQ" sz="2400" b="1" dirty="0" smtClean="0">
                <a:solidFill>
                  <a:schemeClr val="bg1">
                    <a:lumMod val="50000"/>
                  </a:schemeClr>
                </a:solidFill>
                <a:latin typeface="Arial" panose="020B0604020202020204" pitchFamily="34" charset="0"/>
                <a:cs typeface="Arial" panose="020B0604020202020204" pitchFamily="34" charset="0"/>
              </a:rPr>
              <a:t>وتحقيق </a:t>
            </a:r>
            <a:r>
              <a:rPr lang="ar-IQ" sz="2400" b="1" dirty="0">
                <a:solidFill>
                  <a:schemeClr val="bg1">
                    <a:lumMod val="50000"/>
                  </a:schemeClr>
                </a:solidFill>
                <a:latin typeface="Arial" panose="020B0604020202020204" pitchFamily="34" charset="0"/>
                <a:cs typeface="Arial" panose="020B0604020202020204" pitchFamily="34" charset="0"/>
              </a:rPr>
              <a:t>الامن الغذائي وتحسين التغذية وتعزيز الزراعة المستدامة، حيث توفر المكتبة المركزية الوصول الى المعلومات المتعلقة </a:t>
            </a:r>
            <a:r>
              <a:rPr lang="ar-IQ" sz="2400" b="1" dirty="0" smtClean="0">
                <a:solidFill>
                  <a:schemeClr val="bg1">
                    <a:lumMod val="50000"/>
                  </a:schemeClr>
                </a:solidFill>
                <a:latin typeface="Arial" panose="020B0604020202020204" pitchFamily="34" charset="0"/>
                <a:cs typeface="Arial" panose="020B0604020202020204" pitchFamily="34" charset="0"/>
              </a:rPr>
              <a:t>بالزراعة </a:t>
            </a:r>
            <a:r>
              <a:rPr lang="ar-IQ" sz="2400" b="1" dirty="0">
                <a:solidFill>
                  <a:schemeClr val="bg1">
                    <a:lumMod val="50000"/>
                  </a:schemeClr>
                </a:solidFill>
                <a:latin typeface="Arial" panose="020B0604020202020204" pitchFamily="34" charset="0"/>
                <a:cs typeface="Arial" panose="020B0604020202020204" pitchFamily="34" charset="0"/>
              </a:rPr>
              <a:t>المستدامة والصحة </a:t>
            </a:r>
            <a:r>
              <a:rPr lang="en-US" sz="2400" b="1" dirty="0" smtClean="0">
                <a:solidFill>
                  <a:schemeClr val="bg1">
                    <a:lumMod val="50000"/>
                  </a:schemeClr>
                </a:solidFill>
                <a:latin typeface="Arial" panose="020B0604020202020204" pitchFamily="34" charset="0"/>
                <a:cs typeface="Arial" panose="020B0604020202020204" pitchFamily="34" charset="0"/>
              </a:rPr>
              <a:t>.</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3" name="صورة 2">
            <a:extLst>
              <a:ext uri="{FF2B5EF4-FFF2-40B4-BE49-F238E27FC236}">
                <a16:creationId xmlns:a16="http://schemas.microsoft.com/office/drawing/2014/main" id="{59BDF592-137A-FD24-488B-7BF59E460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4584" y="0"/>
            <a:ext cx="2267415" cy="2297151"/>
          </a:xfrm>
          <a:prstGeom prst="rect">
            <a:avLst/>
          </a:prstGeom>
        </p:spPr>
      </p:pic>
      <p:pic>
        <p:nvPicPr>
          <p:cNvPr id="7" name="صورة 6">
            <a:extLst>
              <a:ext uri="{FF2B5EF4-FFF2-40B4-BE49-F238E27FC236}">
                <a16:creationId xmlns:a16="http://schemas.microsoft.com/office/drawing/2014/main" id="{31F2C191-A32C-4802-FEB9-51AC8D4A3C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007220" cy="2118732"/>
          </a:xfrm>
          <a:prstGeom prst="rect">
            <a:avLst/>
          </a:prstGeom>
        </p:spPr>
      </p:pic>
    </p:spTree>
    <p:extLst>
      <p:ext uri="{BB962C8B-B14F-4D97-AF65-F5344CB8AC3E}">
        <p14:creationId xmlns:p14="http://schemas.microsoft.com/office/powerpoint/2010/main" val="402587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A2C3A53-3573-C55D-16BD-390D09450BE3}"/>
              </a:ext>
            </a:extLst>
          </p:cNvPr>
          <p:cNvPicPr>
            <a:picLocks noChangeAspect="1"/>
          </p:cNvPicPr>
          <p:nvPr/>
        </p:nvPicPr>
        <p:blipFill>
          <a:blip r:embed="rId2"/>
          <a:stretch>
            <a:fillRect/>
          </a:stretch>
        </p:blipFill>
        <p:spPr>
          <a:xfrm>
            <a:off x="0" y="0"/>
            <a:ext cx="12192000" cy="6857999"/>
          </a:xfrm>
          <a:prstGeom prst="rect">
            <a:avLst/>
          </a:prstGeom>
        </p:spPr>
      </p:pic>
      <p:sp>
        <p:nvSpPr>
          <p:cNvPr id="4" name="مستطيل 3">
            <a:extLst>
              <a:ext uri="{FF2B5EF4-FFF2-40B4-BE49-F238E27FC236}">
                <a16:creationId xmlns:a16="http://schemas.microsoft.com/office/drawing/2014/main" id="{C72B228A-2F95-5A28-6265-5FB6B8C26F40}"/>
              </a:ext>
            </a:extLst>
          </p:cNvPr>
          <p:cNvSpPr/>
          <p:nvPr/>
        </p:nvSpPr>
        <p:spPr>
          <a:xfrm>
            <a:off x="4215161" y="2274849"/>
            <a:ext cx="4460488" cy="3077736"/>
          </a:xfrm>
          <a:prstGeom prst="rect">
            <a:avLst/>
          </a:prstGeom>
          <a:solidFill>
            <a:schemeClr val="bg1">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tx1"/>
                </a:solidFill>
                <a:latin typeface="Arial" panose="020B0604020202020204" pitchFamily="34" charset="0"/>
                <a:cs typeface="Arial" panose="020B0604020202020204" pitchFamily="34" charset="0"/>
              </a:rPr>
              <a:t>الهدف الثالث: الصحة الجيدة والرفاه </a:t>
            </a:r>
          </a:p>
          <a:p>
            <a:pPr algn="ctr" rtl="1"/>
            <a:r>
              <a:rPr lang="ar-IQ" sz="2400" b="1" dirty="0">
                <a:solidFill>
                  <a:schemeClr val="bg1">
                    <a:lumMod val="50000"/>
                  </a:schemeClr>
                </a:solidFill>
                <a:latin typeface="Arial" panose="020B0604020202020204" pitchFamily="34" charset="0"/>
                <a:cs typeface="Arial" panose="020B0604020202020204" pitchFamily="34" charset="0"/>
              </a:rPr>
              <a:t>تهدف المكتبات الى المساهمة من خلال توفير المعلومات الصحية </a:t>
            </a:r>
            <a:r>
              <a:rPr lang="ar-IQ" sz="2400" b="1" dirty="0" smtClean="0">
                <a:solidFill>
                  <a:schemeClr val="bg1">
                    <a:lumMod val="50000"/>
                  </a:schemeClr>
                </a:solidFill>
                <a:latin typeface="Arial" panose="020B0604020202020204" pitchFamily="34" charset="0"/>
                <a:cs typeface="Arial" panose="020B0604020202020204" pitchFamily="34" charset="0"/>
              </a:rPr>
              <a:t>ورفع </a:t>
            </a:r>
            <a:r>
              <a:rPr lang="ar-IQ" sz="2400" b="1" dirty="0">
                <a:solidFill>
                  <a:schemeClr val="bg1">
                    <a:lumMod val="50000"/>
                  </a:schemeClr>
                </a:solidFill>
                <a:latin typeface="Arial" panose="020B0604020202020204" pitchFamily="34" charset="0"/>
                <a:cs typeface="Arial" panose="020B0604020202020204" pitchFamily="34" charset="0"/>
              </a:rPr>
              <a:t>الوعي بالقضايا </a:t>
            </a:r>
            <a:r>
              <a:rPr lang="ar-IQ" sz="2400" b="1" dirty="0" smtClean="0">
                <a:solidFill>
                  <a:schemeClr val="bg1">
                    <a:lumMod val="50000"/>
                  </a:schemeClr>
                </a:solidFill>
                <a:latin typeface="Arial" panose="020B0604020202020204" pitchFamily="34" charset="0"/>
                <a:cs typeface="Arial" panose="020B0604020202020204" pitchFamily="34" charset="0"/>
              </a:rPr>
              <a:t>الصحية </a:t>
            </a:r>
            <a:r>
              <a:rPr lang="ar-IQ" sz="2400" b="1" dirty="0">
                <a:solidFill>
                  <a:schemeClr val="bg1">
                    <a:lumMod val="50000"/>
                  </a:schemeClr>
                </a:solidFill>
                <a:latin typeface="Arial" panose="020B0604020202020204" pitchFamily="34" charset="0"/>
                <a:cs typeface="Arial" panose="020B0604020202020204" pitchFamily="34" charset="0"/>
              </a:rPr>
              <a:t>وتقديم برامج تثقيفية </a:t>
            </a:r>
            <a:r>
              <a:rPr lang="ar-IQ" sz="2400" b="1" dirty="0" smtClean="0">
                <a:solidFill>
                  <a:schemeClr val="bg1">
                    <a:lumMod val="50000"/>
                  </a:schemeClr>
                </a:solidFill>
                <a:latin typeface="Arial" panose="020B0604020202020204" pitchFamily="34" charset="0"/>
                <a:cs typeface="Arial" panose="020B0604020202020204" pitchFamily="34" charset="0"/>
              </a:rPr>
              <a:t>للصحة </a:t>
            </a:r>
            <a:r>
              <a:rPr lang="ar-IQ" sz="2400" b="1" dirty="0">
                <a:solidFill>
                  <a:schemeClr val="bg1">
                    <a:lumMod val="50000"/>
                  </a:schemeClr>
                </a:solidFill>
                <a:latin typeface="Arial" panose="020B0604020202020204" pitchFamily="34" charset="0"/>
                <a:cs typeface="Arial" panose="020B0604020202020204" pitchFamily="34" charset="0"/>
              </a:rPr>
              <a:t>ودعم الوصول الى المعلومات التي تعزز الرفاهية </a:t>
            </a:r>
            <a:r>
              <a:rPr lang="ar-IQ" sz="2400" b="1" dirty="0" smtClean="0">
                <a:solidFill>
                  <a:schemeClr val="bg1">
                    <a:lumMod val="50000"/>
                  </a:schemeClr>
                </a:solidFill>
                <a:latin typeface="Arial" panose="020B0604020202020204" pitchFamily="34" charset="0"/>
                <a:cs typeface="Arial" panose="020B0604020202020204" pitchFamily="34" charset="0"/>
              </a:rPr>
              <a:t>وتمكين </a:t>
            </a:r>
            <a:r>
              <a:rPr lang="ar-IQ" sz="2400" b="1" dirty="0">
                <a:solidFill>
                  <a:schemeClr val="bg1">
                    <a:lumMod val="50000"/>
                  </a:schemeClr>
                </a:solidFill>
                <a:latin typeface="Arial" panose="020B0604020202020204" pitchFamily="34" charset="0"/>
                <a:cs typeface="Arial" panose="020B0604020202020204" pitchFamily="34" charset="0"/>
              </a:rPr>
              <a:t>الافراد من اتخاذ قرارات صحية </a:t>
            </a:r>
            <a:r>
              <a:rPr lang="ar-IQ" sz="2400" b="1" dirty="0" smtClean="0">
                <a:solidFill>
                  <a:schemeClr val="bg1">
                    <a:lumMod val="50000"/>
                  </a:schemeClr>
                </a:solidFill>
                <a:latin typeface="Arial" panose="020B0604020202020204" pitchFamily="34" charset="0"/>
                <a:cs typeface="Arial" panose="020B0604020202020204" pitchFamily="34" charset="0"/>
              </a:rPr>
              <a:t>مستنيرة</a:t>
            </a:r>
            <a:r>
              <a:rPr lang="en-US" sz="2400" b="1" dirty="0" smtClean="0">
                <a:solidFill>
                  <a:schemeClr val="bg1">
                    <a:lumMod val="50000"/>
                  </a:schemeClr>
                </a:solidFill>
                <a:latin typeface="Arial" panose="020B0604020202020204" pitchFamily="34" charset="0"/>
                <a:cs typeface="Arial" panose="020B0604020202020204" pitchFamily="34" charset="0"/>
              </a:rPr>
              <a:t>.</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4AD136A8-1AB7-2C89-2FF4-03E32FCDA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492" y="0"/>
            <a:ext cx="2200507" cy="2274849"/>
          </a:xfrm>
          <a:prstGeom prst="rect">
            <a:avLst/>
          </a:prstGeom>
        </p:spPr>
      </p:pic>
      <p:pic>
        <p:nvPicPr>
          <p:cNvPr id="7" name="صورة 6">
            <a:extLst>
              <a:ext uri="{FF2B5EF4-FFF2-40B4-BE49-F238E27FC236}">
                <a16:creationId xmlns:a16="http://schemas.microsoft.com/office/drawing/2014/main" id="{50FA2705-5B43-1300-ED53-9CAC57D6E0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200507" cy="1984917"/>
          </a:xfrm>
          <a:prstGeom prst="rect">
            <a:avLst/>
          </a:prstGeom>
        </p:spPr>
      </p:pic>
    </p:spTree>
    <p:extLst>
      <p:ext uri="{BB962C8B-B14F-4D97-AF65-F5344CB8AC3E}">
        <p14:creationId xmlns:p14="http://schemas.microsoft.com/office/powerpoint/2010/main" val="287667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4791B7B-62C1-5D2A-5F01-9FA886357F59}"/>
              </a:ext>
            </a:extLst>
          </p:cNvPr>
          <p:cNvPicPr>
            <a:picLocks noChangeAspect="1"/>
          </p:cNvPicPr>
          <p:nvPr/>
        </p:nvPicPr>
        <p:blipFill>
          <a:blip r:embed="rId2"/>
          <a:stretch>
            <a:fillRect/>
          </a:stretch>
        </p:blipFill>
        <p:spPr>
          <a:xfrm>
            <a:off x="0" y="0"/>
            <a:ext cx="12192000" cy="6857999"/>
          </a:xfrm>
          <a:prstGeom prst="rect">
            <a:avLst/>
          </a:prstGeom>
        </p:spPr>
      </p:pic>
      <p:sp>
        <p:nvSpPr>
          <p:cNvPr id="3" name="مستطيل 2">
            <a:extLst>
              <a:ext uri="{FF2B5EF4-FFF2-40B4-BE49-F238E27FC236}">
                <a16:creationId xmlns:a16="http://schemas.microsoft.com/office/drawing/2014/main" id="{7E380EBA-7D0A-423E-B227-2710675A136F}"/>
              </a:ext>
            </a:extLst>
          </p:cNvPr>
          <p:cNvSpPr/>
          <p:nvPr/>
        </p:nvSpPr>
        <p:spPr>
          <a:xfrm>
            <a:off x="4282069" y="2185638"/>
            <a:ext cx="4460488" cy="3367669"/>
          </a:xfrm>
          <a:prstGeom prst="rect">
            <a:avLst/>
          </a:prstGeom>
          <a:solidFill>
            <a:schemeClr val="bg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tx1"/>
                </a:solidFill>
                <a:latin typeface="Arial" panose="020B0604020202020204" pitchFamily="34" charset="0"/>
                <a:cs typeface="Arial" panose="020B0604020202020204" pitchFamily="34" charset="0"/>
              </a:rPr>
              <a:t>الهدف الرابع: التعليم الجيد</a:t>
            </a:r>
          </a:p>
          <a:p>
            <a:pPr algn="ctr" rtl="1"/>
            <a:r>
              <a:rPr lang="ar-IQ" sz="2400" b="1" dirty="0">
                <a:solidFill>
                  <a:schemeClr val="tx1"/>
                </a:solidFill>
                <a:latin typeface="Arial" panose="020B0604020202020204" pitchFamily="34" charset="0"/>
                <a:cs typeface="Arial" panose="020B0604020202020204" pitchFamily="34" charset="0"/>
              </a:rPr>
              <a:t> </a:t>
            </a:r>
            <a:r>
              <a:rPr lang="ar-IQ" sz="2400" b="1" dirty="0">
                <a:solidFill>
                  <a:schemeClr val="bg1">
                    <a:lumMod val="50000"/>
                  </a:schemeClr>
                </a:solidFill>
                <a:latin typeface="Arial" panose="020B0604020202020204" pitchFamily="34" charset="0"/>
                <a:cs typeface="Arial" panose="020B0604020202020204" pitchFamily="34" charset="0"/>
              </a:rPr>
              <a:t>تلعب المكتبات دور الشريك الأساسي الذي يضمن التعليم الجيد والشامل للجميع من خلال توفير الموارد التعليمية وتنمية مهارات محو الامية والمهارات الرقمية وتعزيز التعلم مدى الحياة وتعزيز مهارات القراءة والكتابة والتعليم لذوي الاحتياجات </a:t>
            </a:r>
            <a:r>
              <a:rPr lang="ar-IQ" sz="2400" b="1" dirty="0" smtClean="0">
                <a:solidFill>
                  <a:schemeClr val="bg1">
                    <a:lumMod val="50000"/>
                  </a:schemeClr>
                </a:solidFill>
                <a:latin typeface="Arial" panose="020B0604020202020204" pitchFamily="34" charset="0"/>
                <a:cs typeface="Arial" panose="020B0604020202020204" pitchFamily="34" charset="0"/>
              </a:rPr>
              <a:t>الخاصة</a:t>
            </a:r>
            <a:r>
              <a:rPr lang="en-US" sz="2400" b="1" dirty="0" smtClean="0">
                <a:solidFill>
                  <a:schemeClr val="bg1">
                    <a:lumMod val="50000"/>
                  </a:schemeClr>
                </a:solidFill>
                <a:latin typeface="Arial" panose="020B0604020202020204" pitchFamily="34" charset="0"/>
                <a:cs typeface="Arial" panose="020B0604020202020204" pitchFamily="34" charset="0"/>
              </a:rPr>
              <a:t>.</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6D471A24-4CAA-ED93-B782-65AF2F114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794" y="-1"/>
            <a:ext cx="2178205" cy="2185639"/>
          </a:xfrm>
          <a:prstGeom prst="rect">
            <a:avLst/>
          </a:prstGeom>
        </p:spPr>
      </p:pic>
      <p:pic>
        <p:nvPicPr>
          <p:cNvPr id="7" name="صورة 6">
            <a:extLst>
              <a:ext uri="{FF2B5EF4-FFF2-40B4-BE49-F238E27FC236}">
                <a16:creationId xmlns:a16="http://schemas.microsoft.com/office/drawing/2014/main" id="{2F6F713F-FB9A-8843-5268-364542028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178205" cy="1940312"/>
          </a:xfrm>
          <a:prstGeom prst="rect">
            <a:avLst/>
          </a:prstGeom>
        </p:spPr>
      </p:pic>
    </p:spTree>
    <p:extLst>
      <p:ext uri="{BB962C8B-B14F-4D97-AF65-F5344CB8AC3E}">
        <p14:creationId xmlns:p14="http://schemas.microsoft.com/office/powerpoint/2010/main" val="168281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DADEAD4-64AB-6979-562D-5E3FAD01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55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79D77AE-CE23-9F17-B113-E9BF3C84A698}"/>
              </a:ext>
            </a:extLst>
          </p:cNvPr>
          <p:cNvPicPr>
            <a:picLocks noChangeAspect="1"/>
          </p:cNvPicPr>
          <p:nvPr/>
        </p:nvPicPr>
        <p:blipFill>
          <a:blip r:embed="rId2"/>
          <a:stretch>
            <a:fillRect/>
          </a:stretch>
        </p:blipFill>
        <p:spPr>
          <a:xfrm>
            <a:off x="0" y="0"/>
            <a:ext cx="12192000" cy="6857999"/>
          </a:xfrm>
          <a:prstGeom prst="rect">
            <a:avLst/>
          </a:prstGeom>
        </p:spPr>
      </p:pic>
      <p:sp>
        <p:nvSpPr>
          <p:cNvPr id="3" name="مستطيل 2">
            <a:extLst>
              <a:ext uri="{FF2B5EF4-FFF2-40B4-BE49-F238E27FC236}">
                <a16:creationId xmlns:a16="http://schemas.microsoft.com/office/drawing/2014/main" id="{1A412A58-1972-EBEF-D53C-8B731B48D775}"/>
              </a:ext>
            </a:extLst>
          </p:cNvPr>
          <p:cNvSpPr/>
          <p:nvPr/>
        </p:nvSpPr>
        <p:spPr>
          <a:xfrm>
            <a:off x="4683512" y="2207941"/>
            <a:ext cx="4125951" cy="3100039"/>
          </a:xfrm>
          <a:prstGeom prst="rect">
            <a:avLst/>
          </a:prstGeom>
          <a:solidFill>
            <a:schemeClr val="bg1">
              <a:alpha val="4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IQ" sz="2400" b="1" dirty="0">
                <a:solidFill>
                  <a:schemeClr val="tx1"/>
                </a:solidFill>
                <a:latin typeface="Arial" panose="020B0604020202020204" pitchFamily="34" charset="0"/>
                <a:cs typeface="Arial" panose="020B0604020202020204" pitchFamily="34" charset="0"/>
              </a:rPr>
              <a:t>الهدف الخامس: المساواة بين الجنسين </a:t>
            </a:r>
            <a:r>
              <a:rPr lang="ar-IQ" sz="2400" b="1" dirty="0">
                <a:solidFill>
                  <a:schemeClr val="bg1">
                    <a:lumMod val="50000"/>
                  </a:schemeClr>
                </a:solidFill>
                <a:latin typeface="Arial" panose="020B0604020202020204" pitchFamily="34" charset="0"/>
                <a:cs typeface="Arial" panose="020B0604020202020204" pitchFamily="34" charset="0"/>
              </a:rPr>
              <a:t>وتمكين النساء والفتيات من توفير الوصول الى المعلومات ومحو الامية وتعزيز المساواة في الوصول للموارد والقيادة والمكتبات بيئة امنة وداعمة  للنساء كمراكز </a:t>
            </a:r>
            <a:r>
              <a:rPr lang="ar-IQ" sz="2400" b="1" dirty="0" smtClean="0">
                <a:solidFill>
                  <a:schemeClr val="bg1">
                    <a:lumMod val="50000"/>
                  </a:schemeClr>
                </a:solidFill>
                <a:latin typeface="Arial" panose="020B0604020202020204" pitchFamily="34" charset="0"/>
                <a:cs typeface="Arial" panose="020B0604020202020204" pitchFamily="34" charset="0"/>
              </a:rPr>
              <a:t>مجتمعية</a:t>
            </a:r>
            <a:r>
              <a:rPr lang="en-US" sz="2400" b="1" dirty="0" smtClean="0">
                <a:solidFill>
                  <a:schemeClr val="bg1">
                    <a:lumMod val="50000"/>
                  </a:schemeClr>
                </a:solidFill>
                <a:latin typeface="Arial" panose="020B0604020202020204" pitchFamily="34" charset="0"/>
                <a:cs typeface="Arial" panose="020B0604020202020204" pitchFamily="34" charset="0"/>
              </a:rPr>
              <a:t>.</a:t>
            </a:r>
            <a:r>
              <a:rPr lang="ar-IQ" sz="2400" b="1" dirty="0" smtClean="0">
                <a:solidFill>
                  <a:schemeClr val="bg1">
                    <a:lumMod val="50000"/>
                  </a:schemeClr>
                </a:solidFill>
                <a:latin typeface="Arial" panose="020B0604020202020204" pitchFamily="34" charset="0"/>
                <a:cs typeface="Arial" panose="020B0604020202020204" pitchFamily="34" charset="0"/>
              </a:rPr>
              <a:t>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BECA326E-7FE0-B4EF-1D53-889AC1013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2146" y="0"/>
            <a:ext cx="2229853" cy="2207941"/>
          </a:xfrm>
          <a:prstGeom prst="rect">
            <a:avLst/>
          </a:prstGeom>
        </p:spPr>
      </p:pic>
      <p:pic>
        <p:nvPicPr>
          <p:cNvPr id="7" name="صورة 6">
            <a:extLst>
              <a:ext uri="{FF2B5EF4-FFF2-40B4-BE49-F238E27FC236}">
                <a16:creationId xmlns:a16="http://schemas.microsoft.com/office/drawing/2014/main" id="{4362B376-DB92-4A58-CBFE-F094D8F720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0"/>
            <a:ext cx="2229853" cy="2029522"/>
          </a:xfrm>
          <a:prstGeom prst="rect">
            <a:avLst/>
          </a:prstGeom>
        </p:spPr>
      </p:pic>
    </p:spTree>
    <p:extLst>
      <p:ext uri="{BB962C8B-B14F-4D97-AF65-F5344CB8AC3E}">
        <p14:creationId xmlns:p14="http://schemas.microsoft.com/office/powerpoint/2010/main" val="2781355023"/>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340</TotalTime>
  <Words>641</Words>
  <Application>Microsoft Office PowerPoint</Application>
  <PresentationFormat>شاشة عريضة</PresentationFormat>
  <Paragraphs>28</Paragraphs>
  <Slides>30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30</vt:i4>
      </vt:variant>
    </vt:vector>
  </HeadingPairs>
  <TitlesOfParts>
    <vt:vector size="35" baseType="lpstr">
      <vt:lpstr>Arial</vt:lpstr>
      <vt:lpstr>Century Gothic</vt:lpstr>
      <vt:lpstr>Tahoma</vt:lpstr>
      <vt:lpstr>Wingdings 3</vt:lpstr>
      <vt:lpstr>ربطة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um alqura</dc:creator>
  <cp:lastModifiedBy>Maher</cp:lastModifiedBy>
  <cp:revision>19</cp:revision>
  <dcterms:created xsi:type="dcterms:W3CDTF">2025-10-19T15:54:47Z</dcterms:created>
  <dcterms:modified xsi:type="dcterms:W3CDTF">2025-10-22T07:27:09Z</dcterms:modified>
</cp:coreProperties>
</file>