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6" r:id="rId2"/>
    <p:sldId id="287" r:id="rId3"/>
    <p:sldId id="288" r:id="rId4"/>
    <p:sldId id="289" r:id="rId5"/>
    <p:sldId id="290" r:id="rId6"/>
    <p:sldId id="293" r:id="rId7"/>
    <p:sldId id="294" r:id="rId8"/>
    <p:sldId id="298" r:id="rId9"/>
    <p:sldId id="303" r:id="rId10"/>
    <p:sldId id="304" r:id="rId11"/>
    <p:sldId id="305" r:id="rId12"/>
    <p:sldId id="306" r:id="rId13"/>
    <p:sldId id="307" r:id="rId14"/>
    <p:sldId id="308" r:id="rId15"/>
    <p:sldId id="30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6" d="100"/>
          <a:sy n="96" d="100"/>
        </p:scale>
        <p:origin x="60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667197-00AD-D27C-C671-6B055631E230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524003" y="1122361"/>
            <a:ext cx="91440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F6EBFAE-6AA7-AFD9-77A3-1FA5A7601159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524003" y="3602041"/>
            <a:ext cx="9144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70604D-64EF-F80A-23D7-FF394744446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1C502B3F-F353-4A3A-B88C-5ACC075F9138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6CD1F-2002-FB04-AE96-5AD74717E382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7BC1F-3A17-618F-6D6F-A1C662220C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F0B8A3D3-B1B9-4495-B7C0-5C18D93AE2C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3497311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86A1C-3A98-4E11-53B7-F744E0B3FCAE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9DAED86-B8DB-4534-4725-C77A629D4467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39CF92-DA91-7267-AF18-46B5DF276845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FA14F6B-25C6-4DFE-8935-D2B4ABED90B7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5D1511-B287-704A-BFAA-7257C20B6D93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11A974-7D8B-F692-1A12-4883211FE7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A6DFF313-C39C-4E61-9DB4-7B4BAA83D54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619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27F4A04-A126-8217-6217-1ED33FC3F169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8724903" y="365129"/>
            <a:ext cx="2628899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C7F8C1-F99D-D4DC-8126-1BAA3B3C235D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838203" y="365129"/>
            <a:ext cx="7734296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3B1EF7-054C-3436-39DE-FFC478434E40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6907478-7281-4693-834F-ACC229A49F3B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DD4BCC-392D-662F-F640-856D672A3B6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3B4A44-FF6D-E4B4-8039-93A399F465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D5E75B2F-DBE2-4F4C-9A69-05EB2C754CC0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5254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E8E6F3-335C-0402-229C-2EF8021F018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B07EDF-E2E1-01F9-AA70-800D63B730FC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E4E0BA-2E36-F47A-2CAE-B9854EEBEE83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D2C9E72-E852-4999-909C-C53B50E7D206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FF4B8E-39DD-AA68-9D96-ECE59A965D2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B047A5-A2F4-CA04-1AD1-0060ED5F9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78BFD2C3-04BC-4684-B90E-B4ED87BBC2EC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4673093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FDDFBC-C1E5-E04B-9CA4-7FA75527473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1847" y="1709735"/>
            <a:ext cx="105156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24BEF5-2B49-90A9-1F7A-4AAE21A5FAF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1847" y="4589465"/>
            <a:ext cx="10515600" cy="1500182"/>
          </a:xfrm>
        </p:spPr>
        <p:txBody>
          <a:bodyPr/>
          <a:lstStyle>
            <a:lvl1pPr marL="0" indent="0">
              <a:buNone/>
              <a:defRPr sz="2400">
                <a:solidFill>
                  <a:srgbClr val="898989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F3F612-1772-C2F9-916B-227AA319AFE7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FF9ED50-7790-4382-866E-EEAFE46FB92B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9B61A-0063-8499-C37B-A4606935655F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EF365-5A3A-2CC0-63CE-18AC4961AA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72C3455-4C6B-4B74-8AD5-671EEE2C45F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90093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F420B8-DB43-9E58-8CC8-8C44E3160FE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6CBD2F-FE78-63DF-021F-D4BD5DF2595F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838203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366A54F-6FBA-803B-E64C-282C64FEFDD8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172200" y="1825627"/>
            <a:ext cx="5181603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74495C-A05D-62C8-5D75-0C4899CAD0E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E3CE6261-BEC6-4D80-9744-F53E3E6CC292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53C4DD-CD98-BBB6-7622-66FBEA028BC6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F2A7D0-080A-5D17-FA38-6818079B99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DC13D3C-D4F9-4E62-A49C-82A6D2EB99C2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483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EE67D9-BE26-3413-E345-1A48DDC3ECA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365129"/>
            <a:ext cx="105156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40AF197-AF02-60D8-F020-E88E61549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9784" y="1681160"/>
            <a:ext cx="5157782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048B67E-DCA2-7AF6-B4F5-53772701EA6C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839784" y="2505071"/>
            <a:ext cx="5157782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C18FF25-5261-07C2-EA56-5718DAF768DA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6172200" y="1681160"/>
            <a:ext cx="5183184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08E5AE-7EB8-DCA7-9C04-02A3AE522E41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6172200" y="2505071"/>
            <a:ext cx="5183184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B7D5D1D-E000-F519-9168-C2A2F930AC9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7D998B8-803C-4841-9C40-17AB307AD1B5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B473568-AF97-5BE6-12B2-F1CEB0107C4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8917FE1-48F5-9162-99AB-F528BBD4CF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5FDD1E3-5630-4A55-80CA-8CEE6B07C8A6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0330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D40125-4243-417C-EF9C-99A624CEA2C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CD23AB-9AAB-EE35-F7F7-4F9078FB061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0E4ECBC0-0CEF-49A4-B858-C742775E620F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78C6056-4AB2-2B49-F199-680CB41D21C4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2CF6C8-0468-7827-3026-13A372226B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8F014BDB-205C-473E-A67F-D23F4E9F912A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6858893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FBD9B6A-CC4A-E0D2-5DE0-93A485C2912A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3A2DB6A4-635E-439A-8A82-FF7927BA2C15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1D4F39-6229-F0A4-B7E3-98BDE8D16C80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D13FC3C-F0AD-B064-9449-7F09DF18FB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C8590AAA-7CAE-4AFE-8ED4-E6366A1D02C5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7933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69A779-BA6A-C772-D927-8619962BF1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FA1400-EE17-EF29-7185-531E13A7E9BC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63E6E5-0CED-B7C6-A0E1-A5C9E9CF8FB9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6939F9-FFF1-B862-CA7C-CD87D5771E1F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42D34D02-189E-4F06-8B98-8911BF739363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38412C-97B7-CE1B-7BC8-8D06FD582EC7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5DEEBA-C47F-E6B3-B451-817ED27C83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50D45456-E356-44F9-8E9D-9AD3BC20EB1E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05720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CBCF6D-1D5D-8B72-D57D-BA5A1583706B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9784" y="457200"/>
            <a:ext cx="3932240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4B5DE6A-8298-9A86-1448-7A51580F4315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5183184" y="987423"/>
            <a:ext cx="6172200" cy="4873623"/>
          </a:xfrm>
        </p:spPr>
        <p:txBody>
          <a:bodyPr/>
          <a:lstStyle>
            <a:lvl1pPr marL="0" indent="0">
              <a:buNone/>
              <a:defRPr lang="en-GB" sz="3200"/>
            </a:lvl1pPr>
          </a:lstStyle>
          <a:p>
            <a:pPr lvl="0"/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0B8E30-BC95-00BC-345F-C6D936AA9D8F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839784" y="2057400"/>
            <a:ext cx="3932240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4BC68-C214-47D7-E307-F954ED464722}"/>
              </a:ext>
            </a:extLst>
          </p:cNvPr>
          <p:cNvSpPr txBox="1">
            <a:spLocks noGrp="1"/>
          </p:cNvSpPr>
          <p:nvPr>
            <p:ph type="dt" sz="half" idx="7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97393AB5-5BC9-4D73-86D4-D2F329A208A9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1A83CF-D054-22A4-8E9C-F8AB3C26F5D1}"/>
              </a:ext>
            </a:extLst>
          </p:cNvPr>
          <p:cNvSpPr txBox="1">
            <a:spLocks noGrp="1"/>
          </p:cNvSpPr>
          <p:nvPr>
            <p:ph type="ftr" sz="quarter" idx="9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9D60BB-35E1-E500-8F35-A414CFD7AB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fld id="{B5EFC2AE-AF24-4C0E-9BD0-AA6938E9DC2F}" type="slidenum"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29683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1ADE1E-6045-9917-106B-B2A8324A1A5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365129"/>
            <a:ext cx="10515600" cy="132555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rmAutofit/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07C7D5-240D-EA83-FC95-7DBA76C1D3E3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838203" y="1825627"/>
            <a:ext cx="10515600" cy="4351336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DE07C-CF04-936C-8F2B-B66DF0BC2FD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2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F7F24893-664C-4CED-9A61-305DF1258D90}" type="datetime1">
              <a:rPr lang="en-GB"/>
              <a:pPr lvl="0"/>
              <a:t>10/09/2025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64A267-7A15-58ED-1C63-F20341B47A52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603" y="6356351"/>
            <a:ext cx="41148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6D34BE-27D7-A497-A126-44740942CC1F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0603" y="6356351"/>
            <a:ext cx="2743200" cy="36512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lvl="0"/>
            <a:fld id="{16165A41-73D4-4961-9A2C-3B0ED4B3ED9C}" type="slidenum"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marL="0" marR="0" lvl="0" indent="0" algn="l" defTabSz="914400" rtl="0" fontAlgn="auto" hangingPunct="1">
        <a:lnSpc>
          <a:spcPct val="90000"/>
        </a:lnSpc>
        <a:spcBef>
          <a:spcPts val="0"/>
        </a:spcBef>
        <a:spcAft>
          <a:spcPts val="0"/>
        </a:spcAft>
        <a:buNone/>
        <a:tabLst/>
        <a:defRPr lang="en-US" sz="4400" b="0" i="0" u="none" strike="noStrike" kern="1200" cap="none" spc="0" baseline="0">
          <a:solidFill>
            <a:srgbClr val="000000"/>
          </a:solidFill>
          <a:uFillTx/>
          <a:latin typeface="Calibri Light"/>
        </a:defRPr>
      </a:lvl1pPr>
    </p:titleStyle>
    <p:bodyStyle>
      <a:lvl1pPr marL="228600" marR="0" lvl="0" indent="-228600" algn="l" defTabSz="914400" rtl="0" fontAlgn="auto" hangingPunct="1">
        <a:lnSpc>
          <a:spcPct val="90000"/>
        </a:lnSpc>
        <a:spcBef>
          <a:spcPts val="1000"/>
        </a:spcBef>
        <a:spcAft>
          <a:spcPts val="0"/>
        </a:spcAft>
        <a:buSzPct val="100000"/>
        <a:buFont typeface="Arial" pitchFamily="34"/>
        <a:buChar char="•"/>
        <a:tabLst/>
        <a:defRPr lang="en-US" sz="2800" b="0" i="0" u="none" strike="noStrike" kern="1200" cap="none" spc="0" baseline="0">
          <a:solidFill>
            <a:srgbClr val="000000"/>
          </a:solidFill>
          <a:uFillTx/>
          <a:latin typeface="Calibri"/>
        </a:defRPr>
      </a:lvl1pPr>
      <a:lvl2pPr marL="685800" marR="0" lvl="1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400" b="0" i="0" u="none" strike="noStrike" kern="1200" cap="none" spc="0" baseline="0">
          <a:solidFill>
            <a:srgbClr val="000000"/>
          </a:solidFill>
          <a:uFillTx/>
          <a:latin typeface="Calibri"/>
        </a:defRPr>
      </a:lvl2pPr>
      <a:lvl3pPr marL="1143000" marR="0" lvl="2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2000" b="0" i="0" u="none" strike="noStrike" kern="1200" cap="none" spc="0" baseline="0">
          <a:solidFill>
            <a:srgbClr val="000000"/>
          </a:solidFill>
          <a:uFillTx/>
          <a:latin typeface="Calibri"/>
        </a:defRPr>
      </a:lvl3pPr>
      <a:lvl4pPr marL="1600200" marR="0" lvl="3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4pPr>
      <a:lvl5pPr marL="2057400" marR="0" lvl="4" indent="-228600" algn="l" defTabSz="914400" rtl="0" fontAlgn="auto" hangingPunct="1">
        <a:lnSpc>
          <a:spcPct val="90000"/>
        </a:lnSpc>
        <a:spcBef>
          <a:spcPts val="500"/>
        </a:spcBef>
        <a:spcAft>
          <a:spcPts val="0"/>
        </a:spcAft>
        <a:buSzPct val="100000"/>
        <a:buFont typeface="Arial" pitchFamily="34"/>
        <a:buChar char="•"/>
        <a:tabLst/>
        <a:defRPr lang="en-US" sz="1800" b="0" i="0" u="none" strike="noStrike" kern="1200" cap="none" spc="0" baseline="0">
          <a:solidFill>
            <a:srgbClr val="000000"/>
          </a:solidFill>
          <a:uFillTx/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1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fi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BE7920E0-F500-9706-95B1-8FA574B096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 b="1"/>
              <a:t>Boost converter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52707E3F-692D-072E-E35A-4ECE4094ED4A}"/>
              </a:ext>
            </a:extLst>
          </p:cNvPr>
          <p:cNvSpPr txBox="1"/>
          <p:nvPr/>
        </p:nvSpPr>
        <p:spPr>
          <a:xfrm>
            <a:off x="2948757" y="2509918"/>
            <a:ext cx="5551011" cy="284191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none" strike="noStrike" kern="1200" cap="none" spc="0" baseline="0">
                <a:solidFill>
                  <a:srgbClr val="0070C0"/>
                </a:solidFill>
                <a:uFillTx/>
                <a:latin typeface="Calibri"/>
              </a:rPr>
              <a:t>Dr. Ahmed Suhail</a:t>
            </a: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800" b="1" i="0" u="none" strike="noStrike" kern="1200" cap="none" spc="0" baseline="0">
              <a:solidFill>
                <a:srgbClr val="0070C0"/>
              </a:solidFill>
              <a:uFillTx/>
              <a:latin typeface="Calibri"/>
            </a:endParaRPr>
          </a:p>
          <a:p>
            <a:pPr marL="0" marR="0" lvl="0" indent="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br>
              <a:rPr lang="en-GB" sz="2800" b="1" i="0" u="none" strike="noStrike" kern="1200" cap="none" spc="0" baseline="0">
                <a:solidFill>
                  <a:srgbClr val="0070C0"/>
                </a:solidFill>
                <a:uFillTx/>
                <a:latin typeface="Calibri"/>
              </a:rPr>
            </a:br>
            <a:endParaRPr lang="en-US" sz="2800" b="1" i="0" u="none" strike="noStrike" kern="1200" cap="none" spc="0" baseline="0">
              <a:solidFill>
                <a:srgbClr val="0070C0"/>
              </a:solidFill>
              <a:uFillTx/>
              <a:latin typeface="Calibri"/>
            </a:endParaRPr>
          </a:p>
          <a:p>
            <a:pPr marL="228600" marR="0" lvl="0" indent="-228600" algn="ctr" defTabSz="914400" rtl="0" fontAlgn="auto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SzPct val="100000"/>
              <a:buFont typeface="Arial" pitchFamily="34"/>
              <a:buChar char="•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US" sz="2800" b="1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CDD0D4-B095-00EE-0A04-1137404D110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2383" y="190560"/>
            <a:ext cx="10582104" cy="1325559"/>
          </a:xfrm>
        </p:spPr>
        <p:txBody>
          <a:bodyPr anchorCtr="1"/>
          <a:lstStyle/>
          <a:p>
            <a:pPr lvl="0" algn="ctr"/>
            <a:r>
              <a:rPr lang="en-GB" b="1"/>
              <a:t>          </a:t>
            </a:r>
            <a:r>
              <a:rPr lang="en-GB"/>
              <a:t>Effect of temperature on the MPP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5F46F34-B05B-1DB0-4072-B3918B3E0605}"/>
              </a:ext>
            </a:extLst>
          </p:cNvPr>
          <p:cNvSpPr/>
          <p:nvPr/>
        </p:nvSpPr>
        <p:spPr>
          <a:xfrm>
            <a:off x="469672" y="2128384"/>
            <a:ext cx="3977639" cy="3693316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 crystals used to make PV cells, like all semiconductors, are sensitive to temperature. When a PV cell is exposed to higher temperatures, </a:t>
            </a:r>
            <a:r>
              <a:rPr lang="en-GB" sz="2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</a:t>
            </a:r>
            <a:r>
              <a:rPr lang="en-GB" sz="2400" b="0" i="1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SC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increases slightly, while </a:t>
            </a:r>
            <a:r>
              <a:rPr lang="en-GB" sz="2400" b="0" i="1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V</a:t>
            </a:r>
            <a:r>
              <a:rPr lang="en-GB" sz="2400" b="0" i="1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OC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decreases more significantly, resulting in a decrease of P</a:t>
            </a:r>
            <a:r>
              <a:rPr lang="en-GB" sz="24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max</a:t>
            </a: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. 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Picture 6">
            <a:extLst>
              <a:ext uri="{FF2B5EF4-FFF2-40B4-BE49-F238E27FC236}">
                <a16:creationId xmlns:a16="http://schemas.microsoft.com/office/drawing/2014/main" id="{DDDBE703-59A1-5E7B-CFC4-E3BA9A180ED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75991" y="1723936"/>
            <a:ext cx="3315129" cy="260240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7">
            <a:extLst>
              <a:ext uri="{FF2B5EF4-FFF2-40B4-BE49-F238E27FC236}">
                <a16:creationId xmlns:a16="http://schemas.microsoft.com/office/drawing/2014/main" id="{0F281AD0-D02E-A634-CBC0-15F002097D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12480" y="3900702"/>
            <a:ext cx="3541224" cy="272454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0B7386-B8D5-8ADE-821E-3BA39074FE3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82383" y="190560"/>
            <a:ext cx="10582104" cy="1325559"/>
          </a:xfrm>
        </p:spPr>
        <p:txBody>
          <a:bodyPr anchorCtr="1"/>
          <a:lstStyle/>
          <a:p>
            <a:pPr lvl="0" algn="ctr"/>
            <a:r>
              <a:rPr lang="en-GB" b="1"/>
              <a:t>          </a:t>
            </a:r>
            <a:r>
              <a:rPr lang="en-GB"/>
              <a:t>Effect of irradiance on the MPP 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12D3D1C7-7F05-405F-652D-C1240D4073CD}"/>
              </a:ext>
            </a:extLst>
          </p:cNvPr>
          <p:cNvSpPr/>
          <p:nvPr/>
        </p:nvSpPr>
        <p:spPr>
          <a:xfrm>
            <a:off x="914400" y="5762859"/>
            <a:ext cx="10964488" cy="830997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Reducing the illumination intensity results in lower current and voltage. So this indicates that the MPP will be changed. 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92B672AE-FB5E-050D-A4AB-E86302D8B4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9473" y="1559308"/>
            <a:ext cx="4983882" cy="399722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22CCA6A9-2534-CB4E-B1E7-E27F7648487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821" y="1722446"/>
            <a:ext cx="4559280" cy="3877284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A1546C2-6E38-E88D-CCA5-8B4160B94F7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270159" y="1740569"/>
            <a:ext cx="6687592" cy="4351336"/>
          </a:xfrm>
        </p:spPr>
        <p:txBody>
          <a:bodyPr/>
          <a:lstStyle/>
          <a:p>
            <a:pPr marL="514350" lvl="0" indent="-514350" algn="just">
              <a:lnSpc>
                <a:spcPct val="80000"/>
              </a:lnSpc>
              <a:buFont typeface="Calibri Light"/>
              <a:buAutoNum type="arabicPeriod"/>
            </a:pPr>
            <a:r>
              <a:rPr lang="en-GB" sz="2600"/>
              <a:t>Typical PV module produces MPP with maximum power voltage (V</a:t>
            </a:r>
            <a:r>
              <a:rPr lang="en-GB" sz="2600" baseline="-25000"/>
              <a:t>max</a:t>
            </a:r>
            <a:r>
              <a:rPr lang="en-GB" sz="2600"/>
              <a:t>) of around 17 V when it is  measured at a temperature of 25°C. However, the MPP is changed due to different reasons.</a:t>
            </a:r>
          </a:p>
          <a:p>
            <a:pPr marL="514350" lvl="0" indent="-514350" algn="just">
              <a:lnSpc>
                <a:spcPct val="80000"/>
              </a:lnSpc>
              <a:buFont typeface="Calibri Light"/>
              <a:buAutoNum type="arabicPeriod"/>
            </a:pPr>
            <a:r>
              <a:rPr lang="en-GB" sz="2600"/>
              <a:t>Maximum Power Point Tracking (MPPT), which is an algorithm method, is used for extracting maximum power point from a PV module. </a:t>
            </a:r>
          </a:p>
          <a:p>
            <a:pPr marL="514350" lvl="0" indent="-514350" algn="just">
              <a:lnSpc>
                <a:spcPct val="80000"/>
              </a:lnSpc>
              <a:buFont typeface="Calibri Light"/>
              <a:buAutoNum type="arabicPeriod"/>
            </a:pPr>
            <a:r>
              <a:rPr lang="en-GB" sz="2600"/>
              <a:t>Pulse width modulation (PWM) produces the proper value of duty cycle for DC-DC converter. </a:t>
            </a:r>
            <a:endParaRPr lang="en-GB" sz="2600">
              <a:solidFill>
                <a:srgbClr val="0070C0"/>
              </a:solidFill>
            </a:endParaRPr>
          </a:p>
        </p:txBody>
      </p:sp>
      <p:sp>
        <p:nvSpPr>
          <p:cNvPr id="3" name="Title 1">
            <a:extLst>
              <a:ext uri="{FF2B5EF4-FFF2-40B4-BE49-F238E27FC236}">
                <a16:creationId xmlns:a16="http://schemas.microsoft.com/office/drawing/2014/main" id="{3245ADC2-7945-9B6A-DAC6-65790D11F5B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63138" y="74176"/>
            <a:ext cx="10515600" cy="1325559"/>
          </a:xfrm>
        </p:spPr>
        <p:txBody>
          <a:bodyPr anchorCtr="1"/>
          <a:lstStyle/>
          <a:p>
            <a:pPr lvl="0" algn="ctr"/>
            <a:r>
              <a:rPr lang="en-GB" b="1"/>
              <a:t>Maximum Power Point Tracking (MPPT)</a:t>
            </a:r>
          </a:p>
        </p:txBody>
      </p:sp>
      <p:sp>
        <p:nvSpPr>
          <p:cNvPr id="4" name="Rectangle 19">
            <a:extLst>
              <a:ext uri="{FF2B5EF4-FFF2-40B4-BE49-F238E27FC236}">
                <a16:creationId xmlns:a16="http://schemas.microsoft.com/office/drawing/2014/main" id="{D8BCCA64-5299-756E-6700-1D99BE2BB15E}"/>
              </a:ext>
            </a:extLst>
          </p:cNvPr>
          <p:cNvSpPr/>
          <p:nvPr/>
        </p:nvSpPr>
        <p:spPr>
          <a:xfrm>
            <a:off x="9152311" y="5577840"/>
            <a:ext cx="174568" cy="191191"/>
          </a:xfrm>
          <a:prstGeom prst="rect">
            <a:avLst/>
          </a:prstGeom>
          <a:solidFill>
            <a:srgbClr val="FFFFFF"/>
          </a:solidFill>
          <a:ln w="12701" cap="flat">
            <a:solidFill>
              <a:srgbClr val="FFFFFF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5" name="Picture 17">
            <a:extLst>
              <a:ext uri="{FF2B5EF4-FFF2-40B4-BE49-F238E27FC236}">
                <a16:creationId xmlns:a16="http://schemas.microsoft.com/office/drawing/2014/main" id="{A286EC14-125B-3825-0203-60BAAF2EE1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367585" y="4465957"/>
            <a:ext cx="4086225" cy="2276471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213F7485-0FEF-11F2-17D2-12274F75B1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67585" y="1399745"/>
            <a:ext cx="4392521" cy="2445489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Ink 1">
            <a:extLst>
              <a:ext uri="{FF2B5EF4-FFF2-40B4-BE49-F238E27FC236}">
                <a16:creationId xmlns:a16="http://schemas.microsoft.com/office/drawing/2014/main" id="{235657EF-90FE-08EE-A4EB-120A2DFCFF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19357" y="5649483"/>
            <a:ext cx="457556" cy="60443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>
            <a:extLst>
              <a:ext uri="{FF2B5EF4-FFF2-40B4-BE49-F238E27FC236}">
                <a16:creationId xmlns:a16="http://schemas.microsoft.com/office/drawing/2014/main" id="{50E00960-2260-4911-518C-98F403A2ECA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442" y="1503456"/>
            <a:ext cx="8870000" cy="493829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89B6B1DF-85CF-D3E3-93DD-F2DAAA49EA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80269" y="941694"/>
            <a:ext cx="3772604" cy="210175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435A53-E098-6E55-6B4D-902C480E837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 b="1"/>
              <a:t>MPPT  Tracking algorithm methods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DC28F3B-FC30-0536-AA79-2B4AC3BC7016}"/>
              </a:ext>
            </a:extLst>
          </p:cNvPr>
          <p:cNvSpPr txBox="1"/>
          <p:nvPr/>
        </p:nvSpPr>
        <p:spPr>
          <a:xfrm>
            <a:off x="306570" y="1403613"/>
            <a:ext cx="4875032" cy="560153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There are around 62 methods. We will focus on two of them, which are:</a:t>
            </a:r>
          </a:p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Perturb and observe  (P&amp;O) method.</a:t>
            </a:r>
          </a:p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Incremental conductance  (INC) method.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Both are depended on ‘Hill climbing’ principle, which bases on moving the operation point of the PV (right or left) until to detect the MPP as shown in figure.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0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0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Picture 4">
            <a:extLst>
              <a:ext uri="{FF2B5EF4-FFF2-40B4-BE49-F238E27FC236}">
                <a16:creationId xmlns:a16="http://schemas.microsoft.com/office/drawing/2014/main" id="{CF84A5BA-25A5-CD4B-686E-A4DCEA7C1A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71637" y="2134191"/>
            <a:ext cx="5731148" cy="3693407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671044-149F-61CC-4BEA-F1CB1DE0E5E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70097" y="52989"/>
            <a:ext cx="10515600" cy="1031534"/>
          </a:xfrm>
        </p:spPr>
        <p:txBody>
          <a:bodyPr anchorCtr="1"/>
          <a:lstStyle/>
          <a:p>
            <a:pPr lvl="0" algn="ctr"/>
            <a:r>
              <a:rPr lang="en-GB" b="1"/>
              <a:t>Perturb and observe  (P&amp;O) method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ACC0A49-87B6-19B8-7873-D17F086F9287}"/>
              </a:ext>
            </a:extLst>
          </p:cNvPr>
          <p:cNvSpPr txBox="1"/>
          <p:nvPr/>
        </p:nvSpPr>
        <p:spPr>
          <a:xfrm>
            <a:off x="399611" y="1084524"/>
            <a:ext cx="4626937" cy="5262975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It is the most popular method.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It is broadly used in the commercial product of PV systems for extracting the MPP because of its simplicity and low cost.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If the operating power point is on the left side ( or right side) of the MPP, the algorithm moves it to the MPP as shown in Figs. a, b and c.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The fast changing in an irradiance affects the power tracking process. 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BC510FEE-10E4-7205-3909-37CDDA3D6B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36686" y="1717380"/>
            <a:ext cx="3934772" cy="4687342"/>
          </a:xfrm>
          <a:prstGeom prst="rect">
            <a:avLst/>
          </a:prstGeom>
          <a:noFill/>
          <a:ln cap="flat">
            <a:noFill/>
          </a:ln>
        </p:spPr>
      </p:pic>
      <p:grpSp>
        <p:nvGrpSpPr>
          <p:cNvPr id="5" name="Group 8">
            <a:extLst>
              <a:ext uri="{FF2B5EF4-FFF2-40B4-BE49-F238E27FC236}">
                <a16:creationId xmlns:a16="http://schemas.microsoft.com/office/drawing/2014/main" id="{E2D56001-0068-7013-7D92-47819638D2CC}"/>
              </a:ext>
            </a:extLst>
          </p:cNvPr>
          <p:cNvGrpSpPr/>
          <p:nvPr/>
        </p:nvGrpSpPr>
        <p:grpSpPr>
          <a:xfrm>
            <a:off x="5390708" y="1270705"/>
            <a:ext cx="2845978" cy="5171078"/>
            <a:chOff x="5390708" y="1270705"/>
            <a:chExt cx="2845978" cy="5171078"/>
          </a:xfrm>
        </p:grpSpPr>
        <p:pic>
          <p:nvPicPr>
            <p:cNvPr id="6" name="Picture 4">
              <a:extLst>
                <a:ext uri="{FF2B5EF4-FFF2-40B4-BE49-F238E27FC236}">
                  <a16:creationId xmlns:a16="http://schemas.microsoft.com/office/drawing/2014/main" id="{59C4CC70-F625-3598-812F-7DC6F11515E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5390708" y="1717380"/>
              <a:ext cx="2845978" cy="4724403"/>
            </a:xfrm>
            <a:prstGeom prst="rect">
              <a:avLst/>
            </a:prstGeom>
            <a:noFill/>
            <a:ln cap="flat">
              <a:noFill/>
            </a:ln>
          </p:spPr>
        </p:pic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35249D6F-B441-A308-47E5-ED231C1A5172}"/>
                </a:ext>
              </a:extLst>
            </p:cNvPr>
            <p:cNvSpPr txBox="1"/>
            <p:nvPr/>
          </p:nvSpPr>
          <p:spPr>
            <a:xfrm>
              <a:off x="5473991" y="1270705"/>
              <a:ext cx="223287" cy="646334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3600" b="1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a</a:t>
              </a: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EB1EBB34-D732-EB17-DF62-5D01B86A6E66}"/>
                </a:ext>
              </a:extLst>
            </p:cNvPr>
            <p:cNvSpPr txBox="1"/>
            <p:nvPr/>
          </p:nvSpPr>
          <p:spPr>
            <a:xfrm>
              <a:off x="5484626" y="3667219"/>
              <a:ext cx="223287" cy="646334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fontAlgn="auto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lang="en-GB" sz="3600" b="1" i="0" u="none" strike="noStrike" kern="1200" cap="none" spc="0" baseline="0">
                  <a:solidFill>
                    <a:srgbClr val="000000"/>
                  </a:solidFill>
                  <a:uFillTx/>
                  <a:latin typeface="Calibri"/>
                </a:rPr>
                <a:t>b</a:t>
              </a:r>
            </a:p>
          </p:txBody>
        </p:sp>
      </p:grpSp>
      <p:sp>
        <p:nvSpPr>
          <p:cNvPr id="9" name="TextBox 9">
            <a:extLst>
              <a:ext uri="{FF2B5EF4-FFF2-40B4-BE49-F238E27FC236}">
                <a16:creationId xmlns:a16="http://schemas.microsoft.com/office/drawing/2014/main" id="{FFDFFC2D-A290-2463-AA0F-F7AB803008F3}"/>
              </a:ext>
            </a:extLst>
          </p:cNvPr>
          <p:cNvSpPr txBox="1"/>
          <p:nvPr/>
        </p:nvSpPr>
        <p:spPr>
          <a:xfrm>
            <a:off x="8374916" y="1417786"/>
            <a:ext cx="223287" cy="64633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6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A3B2759F-8EFA-C93C-3BF2-0024CCFCEC61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 b="1"/>
              <a:t>Boost converter (DC-DC converter)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2634FC5F-573D-7CBF-D912-381878BC70B5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0496" y="1645481"/>
            <a:ext cx="7191371" cy="4351336"/>
          </a:xfrm>
        </p:spPr>
        <p:txBody>
          <a:bodyPr/>
          <a:lstStyle/>
          <a:p>
            <a:pPr lvl="0" algn="just"/>
            <a:r>
              <a:rPr lang="en-GB"/>
              <a:t>A Boost  converter ( or step-up converter) is a DC-to-DC power converter, which steps up voltage (while stepping down current) from its input (supply) to its output (load).</a:t>
            </a:r>
          </a:p>
          <a:p>
            <a:pPr lvl="0" algn="just"/>
            <a:r>
              <a:rPr lang="en-GB"/>
              <a:t>It is a type of </a:t>
            </a:r>
            <a:r>
              <a:rPr lang="en-GB" b="1">
                <a:solidFill>
                  <a:srgbClr val="0070C0"/>
                </a:solidFill>
              </a:rPr>
              <a:t>Switched Mode Power Supply </a:t>
            </a:r>
            <a:r>
              <a:rPr lang="en-GB"/>
              <a:t>(</a:t>
            </a:r>
            <a:r>
              <a:rPr lang="en-GB">
                <a:solidFill>
                  <a:srgbClr val="0070C0"/>
                </a:solidFill>
              </a:rPr>
              <a:t>SMPS</a:t>
            </a:r>
            <a:r>
              <a:rPr lang="en-GB"/>
              <a:t>).</a:t>
            </a:r>
          </a:p>
          <a:p>
            <a:pPr lvl="0" algn="just"/>
            <a:r>
              <a:rPr lang="en-GB"/>
              <a:t>The DC input can be obtained from a rectified AC or from a DC supply.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C1ED8A09-2704-5A4B-0BAC-6A030BAFDA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0545" y="2097661"/>
            <a:ext cx="3978536" cy="1842570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ED71F651-9DC7-8F85-FB13-E64E06DF3A33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 anchorCtr="1"/>
          <a:lstStyle/>
          <a:p>
            <a:pPr lvl="0" algn="ctr"/>
            <a:r>
              <a:rPr lang="en-GB" b="1"/>
              <a:t>Components of Boost Converter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B7660C5E-B97B-C1B9-4DAF-AF4565E2AF81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190496" y="1645481"/>
            <a:ext cx="5229398" cy="4351336"/>
          </a:xfrm>
        </p:spPr>
        <p:txBody>
          <a:bodyPr/>
          <a:lstStyle/>
          <a:p>
            <a:pPr marL="514350" lvl="0" indent="-514350" algn="just">
              <a:buFont typeface="Calibri Light"/>
              <a:buAutoNum type="arabicPeriod"/>
            </a:pPr>
            <a:r>
              <a:rPr lang="en-GB"/>
              <a:t>DC power supply. </a:t>
            </a:r>
          </a:p>
          <a:p>
            <a:pPr marL="514350" lvl="0" indent="-514350" algn="just">
              <a:buFont typeface="Calibri Light"/>
              <a:buAutoNum type="arabicPeriod"/>
            </a:pPr>
            <a:r>
              <a:rPr lang="en-GB"/>
              <a:t>The switching element, which is usually a power MOSFET, and it is switched on and off at high frequency by a separate square wave oscillator  circuit. </a:t>
            </a:r>
          </a:p>
          <a:p>
            <a:pPr marL="514350" lvl="0" indent="-514350" algn="just">
              <a:buFont typeface="Calibri Light"/>
              <a:buAutoNum type="arabicPeriod"/>
            </a:pPr>
            <a:r>
              <a:rPr lang="en-GB"/>
              <a:t>An inductor (L), a diode (D) and capacitor (C). </a:t>
            </a:r>
          </a:p>
          <a:p>
            <a:pPr marL="514350" lvl="0" indent="-514350" algn="just">
              <a:buFont typeface="Calibri Light"/>
              <a:buAutoNum type="arabicPeriod"/>
            </a:pPr>
            <a:endParaRPr lang="en-GB"/>
          </a:p>
          <a:p>
            <a:pPr marL="0" lvl="0" indent="0" algn="just">
              <a:buNone/>
            </a:pPr>
            <a:endParaRPr lang="en-GB"/>
          </a:p>
        </p:txBody>
      </p:sp>
      <p:pic>
        <p:nvPicPr>
          <p:cNvPr id="4" name="Picture 9">
            <a:extLst>
              <a:ext uri="{FF2B5EF4-FFF2-40B4-BE49-F238E27FC236}">
                <a16:creationId xmlns:a16="http://schemas.microsoft.com/office/drawing/2014/main" id="{FB826FDB-6921-7D1F-519F-53950CD43E7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73583" y="2097661"/>
            <a:ext cx="5755498" cy="266553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5" name="Picture 5">
            <a:extLst>
              <a:ext uri="{FF2B5EF4-FFF2-40B4-BE49-F238E27FC236}">
                <a16:creationId xmlns:a16="http://schemas.microsoft.com/office/drawing/2014/main" id="{4BB7AE1E-21EC-22D9-DCD2-789A321D4D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47114" y="5120521"/>
            <a:ext cx="2000250" cy="87629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>
            <a:extLst>
              <a:ext uri="{FF2B5EF4-FFF2-40B4-BE49-F238E27FC236}">
                <a16:creationId xmlns:a16="http://schemas.microsoft.com/office/drawing/2014/main" id="{96BD605B-225E-EE70-4CD7-FA689AFA5B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87402" y="2078266"/>
            <a:ext cx="6404594" cy="239398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0EC19F28-AC01-6117-D065-E3A1AC7C63C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57250" y="134032"/>
            <a:ext cx="10515600" cy="1325559"/>
          </a:xfrm>
        </p:spPr>
        <p:txBody>
          <a:bodyPr/>
          <a:lstStyle/>
          <a:p>
            <a:pPr lvl="0"/>
            <a:r>
              <a:rPr lang="en-GB" sz="3600" b="1"/>
              <a:t>How does a Boost converter  work in continuous conduction mode (CCM) of operation ?</a:t>
            </a: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012757CE-83AD-5CD6-770F-9D7D0F573E7E}"/>
              </a:ext>
            </a:extLst>
          </p:cNvPr>
          <p:cNvSpPr txBox="1"/>
          <p:nvPr/>
        </p:nvSpPr>
        <p:spPr>
          <a:xfrm>
            <a:off x="847575" y="1518114"/>
            <a:ext cx="5022945" cy="4924428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457200" marR="0" lvl="0" indent="-4572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Calibri Light"/>
              <a:buAutoNum type="arabicPeriod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70C0"/>
                </a:solidFill>
                <a:uFillTx/>
                <a:latin typeface="Calibri"/>
              </a:rPr>
              <a:t>Transistor ON</a:t>
            </a:r>
          </a:p>
          <a:p>
            <a:pPr marL="342900" marR="0" lvl="0" indent="-34290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When switching transistor is on (switch is closed) a current is flowing through the inductor L as shown in the circuit. The action of any inductor opposes changes in current flow and also acts as a store of energy. </a:t>
            </a: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342900" marR="0" lvl="0" indent="-34290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q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Polarity of the left side of the inductor is positive.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>
            <a:extLst>
              <a:ext uri="{FF2B5EF4-FFF2-40B4-BE49-F238E27FC236}">
                <a16:creationId xmlns:a16="http://schemas.microsoft.com/office/drawing/2014/main" id="{114BA8F9-CE34-37F2-37E1-6F941A00827D}"/>
              </a:ext>
            </a:extLst>
          </p:cNvPr>
          <p:cNvSpPr txBox="1"/>
          <p:nvPr/>
        </p:nvSpPr>
        <p:spPr>
          <a:xfrm>
            <a:off x="673007" y="512274"/>
            <a:ext cx="6651720" cy="6032424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3200" b="1" i="0" u="none" strike="noStrike" kern="1200" cap="none" spc="0" baseline="0">
                <a:solidFill>
                  <a:srgbClr val="0070C0"/>
                </a:solidFill>
                <a:uFillTx/>
                <a:latin typeface="Calibri"/>
              </a:rPr>
              <a:t>2. Transistor OFF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When switching transistor is off, current will be reduced as the impedance is higher. Therefore, magnetic field previously created will be destroyed to maintain the current towards the load.</a:t>
            </a:r>
          </a:p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Polarity of the left side of the inductor is negative. This means two sources will provide a higher voltage to the circuit. </a:t>
            </a: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285750" marR="0" lvl="0" indent="-28575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Font typeface="Wingdings" pitchFamily="2"/>
              <a:buChar char="§"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During  the OFF period, the diode will be in forward biased and therefore plays part in the action. </a:t>
            </a: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24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" name="Picture 3">
            <a:extLst>
              <a:ext uri="{FF2B5EF4-FFF2-40B4-BE49-F238E27FC236}">
                <a16:creationId xmlns:a16="http://schemas.microsoft.com/office/drawing/2014/main" id="{BB87377A-2958-BD21-BEB7-8E2559FB0B1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2582" y="2083890"/>
            <a:ext cx="4648535" cy="177581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4">
            <a:extLst>
              <a:ext uri="{FF2B5EF4-FFF2-40B4-BE49-F238E27FC236}">
                <a16:creationId xmlns:a16="http://schemas.microsoft.com/office/drawing/2014/main" id="{3885AC66-FEE0-2630-799A-C9ED44D7E6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07790" y="4636227"/>
            <a:ext cx="2000250" cy="876296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>
            <a:extLst>
              <a:ext uri="{FF2B5EF4-FFF2-40B4-BE49-F238E27FC236}">
                <a16:creationId xmlns:a16="http://schemas.microsoft.com/office/drawing/2014/main" id="{70BE42B1-EE6B-EFB3-A6A9-DD11CAB910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9586" y="3302072"/>
            <a:ext cx="2609853" cy="800100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3" name="Picture 5">
            <a:extLst>
              <a:ext uri="{FF2B5EF4-FFF2-40B4-BE49-F238E27FC236}">
                <a16:creationId xmlns:a16="http://schemas.microsoft.com/office/drawing/2014/main" id="{B5E5ED6B-3B5A-DF25-DFF8-41BC32F27A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8468" y="3439232"/>
            <a:ext cx="1809753" cy="342900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4" name="Right Arrow 6">
            <a:extLst>
              <a:ext uri="{FF2B5EF4-FFF2-40B4-BE49-F238E27FC236}">
                <a16:creationId xmlns:a16="http://schemas.microsoft.com/office/drawing/2014/main" id="{DDABE0F0-0D91-6B9A-6F6D-CAECBD6679A2}"/>
              </a:ext>
            </a:extLst>
          </p:cNvPr>
          <p:cNvSpPr/>
          <p:nvPr/>
        </p:nvSpPr>
        <p:spPr>
          <a:xfrm>
            <a:off x="3340102" y="3543272"/>
            <a:ext cx="667704" cy="195260"/>
          </a:xfrm>
          <a:custGeom>
            <a:avLst>
              <a:gd name="f0" fmla="val 18442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000000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sp>
        <p:nvSpPr>
          <p:cNvPr id="5" name="Right Arrow 7">
            <a:extLst>
              <a:ext uri="{FF2B5EF4-FFF2-40B4-BE49-F238E27FC236}">
                <a16:creationId xmlns:a16="http://schemas.microsoft.com/office/drawing/2014/main" id="{3B05CE94-5443-DE69-1C9B-DE6D2168A3A8}"/>
              </a:ext>
            </a:extLst>
          </p:cNvPr>
          <p:cNvSpPr/>
          <p:nvPr/>
        </p:nvSpPr>
        <p:spPr>
          <a:xfrm>
            <a:off x="6042949" y="3513051"/>
            <a:ext cx="667704" cy="195260"/>
          </a:xfrm>
          <a:custGeom>
            <a:avLst>
              <a:gd name="f0" fmla="val 18442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000000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6" name="Picture 8">
            <a:extLst>
              <a:ext uri="{FF2B5EF4-FFF2-40B4-BE49-F238E27FC236}">
                <a16:creationId xmlns:a16="http://schemas.microsoft.com/office/drawing/2014/main" id="{6F9959C5-EEEE-E88E-7B71-1A9DEC0D964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33748" y="3398404"/>
            <a:ext cx="933446" cy="361946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7" name="Picture 13">
            <a:extLst>
              <a:ext uri="{FF2B5EF4-FFF2-40B4-BE49-F238E27FC236}">
                <a16:creationId xmlns:a16="http://schemas.microsoft.com/office/drawing/2014/main" id="{EB789B86-4B52-D4AB-FAED-CB5BDC147A1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9192" y="4116354"/>
            <a:ext cx="5410203" cy="1038228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8" name="TextBox 14">
            <a:extLst>
              <a:ext uri="{FF2B5EF4-FFF2-40B4-BE49-F238E27FC236}">
                <a16:creationId xmlns:a16="http://schemas.microsoft.com/office/drawing/2014/main" id="{40A23DEB-C4FA-7F6A-DDC3-AC2CCCD0C309}"/>
              </a:ext>
            </a:extLst>
          </p:cNvPr>
          <p:cNvSpPr txBox="1"/>
          <p:nvPr/>
        </p:nvSpPr>
        <p:spPr>
          <a:xfrm>
            <a:off x="585316" y="5321423"/>
            <a:ext cx="5567287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Output voltage for the buck converter:</a:t>
            </a:r>
          </a:p>
        </p:txBody>
      </p:sp>
      <p:sp>
        <p:nvSpPr>
          <p:cNvPr id="9" name="Rectangle 10">
            <a:extLst>
              <a:ext uri="{FF2B5EF4-FFF2-40B4-BE49-F238E27FC236}">
                <a16:creationId xmlns:a16="http://schemas.microsoft.com/office/drawing/2014/main" id="{B616F3BD-9C0E-44D6-6968-A01812C13078}"/>
              </a:ext>
            </a:extLst>
          </p:cNvPr>
          <p:cNvSpPr/>
          <p:nvPr/>
        </p:nvSpPr>
        <p:spPr>
          <a:xfrm>
            <a:off x="585316" y="428131"/>
            <a:ext cx="11132061" cy="1919243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6000"/>
              </a:lnSpc>
              <a:spcBef>
                <a:spcPts val="0"/>
              </a:spcBef>
              <a:spcAft>
                <a:spcPts val="80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Exercise: Boost and buck converters are used separately with a solar panel that provides the MPP of 175 W with current of 7.42 A. Calculate the output voltages of a buck and boost converters if the ratio </a:t>
            </a:r>
            <a:r>
              <a:rPr lang="en-GB" sz="2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t</a:t>
            </a:r>
            <a:r>
              <a:rPr lang="en-GB" sz="2800" b="1" i="0" u="none" strike="noStrike" kern="1200" cap="none" spc="0" baseline="-2500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ON</a:t>
            </a:r>
            <a:r>
              <a: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/</a:t>
            </a:r>
            <a:r>
              <a:rPr lang="en-GB" sz="2800" b="1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t</a:t>
            </a:r>
            <a:r>
              <a:rPr lang="en-GB" sz="2800" b="1" i="0" u="none" strike="noStrike" kern="1200" cap="none" spc="0" baseline="-2500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OFF</a:t>
            </a:r>
            <a:r>
              <a:rPr lang="en-GB" sz="2800" b="0" i="0" u="none" strike="noStrike" kern="1200" cap="none" spc="0" baseline="-2500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 </a:t>
            </a:r>
            <a:r>
              <a:rPr lang="en-GB" sz="2800" b="0" i="0" u="none" strike="noStrike" kern="1200" cap="none" spc="0" baseline="0">
                <a:solidFill>
                  <a:srgbClr val="000000"/>
                </a:solidFill>
                <a:uFillTx/>
                <a:latin typeface="Arial" pitchFamily="34"/>
                <a:ea typeface="Times New Roman" pitchFamily="18"/>
                <a:cs typeface="Arial" pitchFamily="34"/>
              </a:rPr>
              <a:t>is fixed to be 1.5. </a:t>
            </a:r>
            <a:endParaRPr lang="en-GB" sz="2800" b="0" i="0" u="none" strike="noStrike" kern="1200" cap="none" spc="0" baseline="0">
              <a:solidFill>
                <a:srgbClr val="000000"/>
              </a:solidFill>
              <a:uFillTx/>
              <a:latin typeface="Calibri" pitchFamily="34"/>
              <a:ea typeface="Times New Roman" pitchFamily="18"/>
              <a:cs typeface="Arial" pitchFamily="34"/>
            </a:endParaRPr>
          </a:p>
        </p:txBody>
      </p:sp>
      <p:sp>
        <p:nvSpPr>
          <p:cNvPr id="10" name="Rectangle 11">
            <a:extLst>
              <a:ext uri="{FF2B5EF4-FFF2-40B4-BE49-F238E27FC236}">
                <a16:creationId xmlns:a16="http://schemas.microsoft.com/office/drawing/2014/main" id="{15674F96-07D7-5902-B2D6-FA2F89E59061}"/>
              </a:ext>
            </a:extLst>
          </p:cNvPr>
          <p:cNvSpPr/>
          <p:nvPr/>
        </p:nvSpPr>
        <p:spPr>
          <a:xfrm>
            <a:off x="605506" y="2711031"/>
            <a:ext cx="1524780" cy="523219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non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8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Solution:</a:t>
            </a:r>
            <a:endParaRPr lang="en-GB" sz="1800" b="0" i="0" u="none" strike="noStrike" kern="1200" cap="none" spc="0" baseline="0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" name="Picture 12">
            <a:extLst>
              <a:ext uri="{FF2B5EF4-FFF2-40B4-BE49-F238E27FC236}">
                <a16:creationId xmlns:a16="http://schemas.microsoft.com/office/drawing/2014/main" id="{E9680459-FAF1-AB06-5802-889802FC5E2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76070" y="5947102"/>
            <a:ext cx="1343025" cy="7619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12" name="Right Arrow 15">
            <a:extLst>
              <a:ext uri="{FF2B5EF4-FFF2-40B4-BE49-F238E27FC236}">
                <a16:creationId xmlns:a16="http://schemas.microsoft.com/office/drawing/2014/main" id="{189747D7-7572-9C19-8125-8DDCD0A5A613}"/>
              </a:ext>
            </a:extLst>
          </p:cNvPr>
          <p:cNvSpPr/>
          <p:nvPr/>
        </p:nvSpPr>
        <p:spPr>
          <a:xfrm>
            <a:off x="2106658" y="6199650"/>
            <a:ext cx="667704" cy="195260"/>
          </a:xfrm>
          <a:custGeom>
            <a:avLst>
              <a:gd name="f0" fmla="val 18442"/>
              <a:gd name="f1" fmla="val 5400"/>
            </a:avLst>
            <a:gdLst>
              <a:gd name="f2" fmla="val 10800000"/>
              <a:gd name="f3" fmla="val 5400000"/>
              <a:gd name="f4" fmla="val 180"/>
              <a:gd name="f5" fmla="val w"/>
              <a:gd name="f6" fmla="val h"/>
              <a:gd name="f7" fmla="val 0"/>
              <a:gd name="f8" fmla="val 21600"/>
              <a:gd name="f9" fmla="val 10800"/>
              <a:gd name="f10" fmla="+- 0 0 0"/>
              <a:gd name="f11" fmla="+- 0 0 180"/>
              <a:gd name="f12" fmla="*/ f5 1 21600"/>
              <a:gd name="f13" fmla="*/ f6 1 21600"/>
              <a:gd name="f14" fmla="val f7"/>
              <a:gd name="f15" fmla="val f8"/>
              <a:gd name="f16" fmla="pin 0 f0 21600"/>
              <a:gd name="f17" fmla="pin 0 f1 10800"/>
              <a:gd name="f18" fmla="*/ f10 f2 1"/>
              <a:gd name="f19" fmla="*/ f11 f2 1"/>
              <a:gd name="f20" fmla="+- f15 0 f14"/>
              <a:gd name="f21" fmla="val f16"/>
              <a:gd name="f22" fmla="val f17"/>
              <a:gd name="f23" fmla="*/ f16 f12 1"/>
              <a:gd name="f24" fmla="*/ f17 f13 1"/>
              <a:gd name="f25" fmla="*/ f18 1 f4"/>
              <a:gd name="f26" fmla="*/ f19 1 f4"/>
              <a:gd name="f27" fmla="*/ f20 1 21600"/>
              <a:gd name="f28" fmla="+- 21600 0 f22"/>
              <a:gd name="f29" fmla="+- 21600 0 f21"/>
              <a:gd name="f30" fmla="*/ f22 f13 1"/>
              <a:gd name="f31" fmla="*/ f21 f12 1"/>
              <a:gd name="f32" fmla="+- f25 0 f3"/>
              <a:gd name="f33" fmla="+- f26 0 f3"/>
              <a:gd name="f34" fmla="*/ 0 f27 1"/>
              <a:gd name="f35" fmla="*/ 21600 f27 1"/>
              <a:gd name="f36" fmla="*/ f29 f22 1"/>
              <a:gd name="f37" fmla="*/ f28 f13 1"/>
              <a:gd name="f38" fmla="*/ f36 1 10800"/>
              <a:gd name="f39" fmla="*/ f34 1 f27"/>
              <a:gd name="f40" fmla="*/ f35 1 f27"/>
              <a:gd name="f41" fmla="+- f21 f38 0"/>
              <a:gd name="f42" fmla="*/ f39 f12 1"/>
              <a:gd name="f43" fmla="*/ f39 f13 1"/>
              <a:gd name="f44" fmla="*/ f40 f13 1"/>
              <a:gd name="f45" fmla="*/ f41 f12 1"/>
            </a:gdLst>
            <a:ahLst>
              <a:ahXY gdRefX="f0" minX="f7" maxX="f8" gdRefY="f1" minY="f7" maxY="f9">
                <a:pos x="f23" y="f24"/>
              </a:ahXY>
            </a:ahLst>
            <a:cxnLst>
              <a:cxn ang="3cd4">
                <a:pos x="hc" y="t"/>
              </a:cxn>
              <a:cxn ang="0">
                <a:pos x="r" y="vc"/>
              </a:cxn>
              <a:cxn ang="cd4">
                <a:pos x="hc" y="b"/>
              </a:cxn>
              <a:cxn ang="cd2">
                <a:pos x="l" y="vc"/>
              </a:cxn>
              <a:cxn ang="f32">
                <a:pos x="f31" y="f43"/>
              </a:cxn>
              <a:cxn ang="f33">
                <a:pos x="f31" y="f44"/>
              </a:cxn>
            </a:cxnLst>
            <a:rect l="f42" t="f30" r="f45" b="f37"/>
            <a:pathLst>
              <a:path w="21600" h="21600">
                <a:moveTo>
                  <a:pt x="f7" y="f22"/>
                </a:moveTo>
                <a:lnTo>
                  <a:pt x="f21" y="f22"/>
                </a:lnTo>
                <a:lnTo>
                  <a:pt x="f21" y="f7"/>
                </a:lnTo>
                <a:lnTo>
                  <a:pt x="f8" y="f9"/>
                </a:lnTo>
                <a:lnTo>
                  <a:pt x="f21" y="f8"/>
                </a:lnTo>
                <a:lnTo>
                  <a:pt x="f21" y="f28"/>
                </a:lnTo>
                <a:lnTo>
                  <a:pt x="f7" y="f28"/>
                </a:lnTo>
                <a:close/>
              </a:path>
            </a:pathLst>
          </a:custGeom>
          <a:solidFill>
            <a:srgbClr val="000000"/>
          </a:solidFill>
          <a:ln w="12701" cap="flat">
            <a:solidFill>
              <a:srgbClr val="000000"/>
            </a:solidFill>
            <a:prstDash val="solid"/>
            <a:miter/>
          </a:ln>
        </p:spPr>
        <p:txBody>
          <a:bodyPr vert="horz" wrap="square" lIns="91440" tIns="45720" rIns="91440" bIns="45720" anchor="ctr" anchorCtr="1" compatLnSpc="1">
            <a:noAutofit/>
          </a:bodyPr>
          <a:lstStyle/>
          <a:p>
            <a:pPr marL="0" marR="0" lvl="0" indent="0" algn="ctr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endParaRPr lang="en-GB" sz="1800" b="0" i="0" u="none" strike="noStrike" kern="1200" cap="none" spc="0" baseline="0">
              <a:solidFill>
                <a:srgbClr val="FFFFFF"/>
              </a:solidFill>
              <a:uFillTx/>
              <a:latin typeface="Calibri"/>
            </a:endParaRPr>
          </a:p>
        </p:txBody>
      </p:sp>
      <p:pic>
        <p:nvPicPr>
          <p:cNvPr id="13" name="Picture 2">
            <a:extLst>
              <a:ext uri="{FF2B5EF4-FFF2-40B4-BE49-F238E27FC236}">
                <a16:creationId xmlns:a16="http://schemas.microsoft.com/office/drawing/2014/main" id="{B857931B-D498-1462-64D5-2C5C04BB18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59547" y="6096816"/>
            <a:ext cx="3790946" cy="43815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3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>
            <a:extLst>
              <a:ext uri="{FF2B5EF4-FFF2-40B4-BE49-F238E27FC236}">
                <a16:creationId xmlns:a16="http://schemas.microsoft.com/office/drawing/2014/main" id="{FAF2A4B9-6C02-29DC-416A-AFD219E028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5249" y="1729130"/>
            <a:ext cx="2000250" cy="876296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TextBox 14">
            <a:extLst>
              <a:ext uri="{FF2B5EF4-FFF2-40B4-BE49-F238E27FC236}">
                <a16:creationId xmlns:a16="http://schemas.microsoft.com/office/drawing/2014/main" id="{B8336AAE-8B8E-CC0C-251B-B09873CF661B}"/>
              </a:ext>
            </a:extLst>
          </p:cNvPr>
          <p:cNvSpPr txBox="1"/>
          <p:nvPr/>
        </p:nvSpPr>
        <p:spPr>
          <a:xfrm>
            <a:off x="585316" y="866979"/>
            <a:ext cx="5567287" cy="461662"/>
          </a:xfrm>
          <a:prstGeom prst="rect">
            <a:avLst/>
          </a:prstGeom>
          <a:noFill/>
          <a:ln cap="flat">
            <a:noFill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l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2400" b="1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Output voltage for the boost converter:</a:t>
            </a:r>
          </a:p>
        </p:txBody>
      </p:sp>
      <p:pic>
        <p:nvPicPr>
          <p:cNvPr id="4" name="Picture 1">
            <a:extLst>
              <a:ext uri="{FF2B5EF4-FFF2-40B4-BE49-F238E27FC236}">
                <a16:creationId xmlns:a16="http://schemas.microsoft.com/office/drawing/2014/main" id="{0B33F539-D964-E960-5CC3-DED815EBF9D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249" y="3005907"/>
            <a:ext cx="4914900" cy="838203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38BE68BA-6716-7596-FE2E-5E94057F5F09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77421" y="188741"/>
            <a:ext cx="11709778" cy="2033076"/>
          </a:xfrm>
        </p:spPr>
        <p:txBody>
          <a:bodyPr/>
          <a:lstStyle/>
          <a:p>
            <a:pPr lvl="0"/>
            <a:r>
              <a:rPr lang="en-GB" sz="5400">
                <a:latin typeface="Arial" pitchFamily="34"/>
              </a:rPr>
              <a:t>Maximum Power Point Tracking (MPPT)</a:t>
            </a:r>
          </a:p>
        </p:txBody>
      </p:sp>
      <p:sp>
        <p:nvSpPr>
          <p:cNvPr id="3" name="Subtitle 4">
            <a:extLst>
              <a:ext uri="{FF2B5EF4-FFF2-40B4-BE49-F238E27FC236}">
                <a16:creationId xmlns:a16="http://schemas.microsoft.com/office/drawing/2014/main" id="{EA8C0B94-B64D-C68D-0C41-2A0D82AD4822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2676732" y="4782449"/>
            <a:ext cx="6858000" cy="1655758"/>
          </a:xfrm>
        </p:spPr>
        <p:txBody>
          <a:bodyPr/>
          <a:lstStyle/>
          <a:p>
            <a:pPr lvl="0">
              <a:lnSpc>
                <a:spcPct val="80000"/>
              </a:lnSpc>
            </a:pPr>
            <a:r>
              <a:rPr lang="en-GB" sz="2200">
                <a:solidFill>
                  <a:srgbClr val="0070C0"/>
                </a:solidFill>
              </a:rPr>
              <a:t>Dr. Ahmed Suhail</a:t>
            </a:r>
          </a:p>
          <a:p>
            <a:pPr lvl="0">
              <a:lnSpc>
                <a:spcPct val="80000"/>
              </a:lnSpc>
            </a:pPr>
            <a:r>
              <a:rPr lang="en-GB" sz="2200">
                <a:solidFill>
                  <a:srgbClr val="0070C0"/>
                </a:solidFill>
              </a:rPr>
              <a:t>Ahmed.Suhail@Plymouth.ac.uk</a:t>
            </a:r>
            <a:br>
              <a:rPr lang="en-GB" sz="2200">
                <a:solidFill>
                  <a:srgbClr val="0070C0"/>
                </a:solidFill>
              </a:rPr>
            </a:br>
            <a:r>
              <a:rPr lang="en-GB" sz="2200">
                <a:solidFill>
                  <a:srgbClr val="0070C0"/>
                </a:solidFill>
              </a:rPr>
              <a:t>Plymouth University</a:t>
            </a:r>
            <a:br>
              <a:rPr lang="en-GB" sz="2200">
                <a:solidFill>
                  <a:srgbClr val="0070C0"/>
                </a:solidFill>
              </a:rPr>
            </a:br>
            <a:r>
              <a:rPr lang="en-GB" sz="2200">
                <a:solidFill>
                  <a:srgbClr val="0070C0"/>
                </a:solidFill>
              </a:rPr>
              <a:t>School of Engineering, Computing &amp; Mathematics</a:t>
            </a:r>
            <a:br>
              <a:rPr lang="en-GB" sz="2200" b="1">
                <a:solidFill>
                  <a:srgbClr val="0070C0"/>
                </a:solidFill>
              </a:rPr>
            </a:br>
            <a:endParaRPr lang="en-US" sz="2200" b="1">
              <a:solidFill>
                <a:srgbClr val="0070C0"/>
              </a:solidFill>
            </a:endParaRPr>
          </a:p>
          <a:p>
            <a:pPr lvl="0">
              <a:lnSpc>
                <a:spcPct val="80000"/>
              </a:lnSpc>
            </a:pPr>
            <a:endParaRPr lang="en-US" sz="2200">
              <a:solidFill>
                <a:srgbClr val="0070C0"/>
              </a:solidFill>
            </a:endParaRPr>
          </a:p>
        </p:txBody>
      </p:sp>
      <p:pic>
        <p:nvPicPr>
          <p:cNvPr id="4" name="Picture 5">
            <a:extLst>
              <a:ext uri="{FF2B5EF4-FFF2-40B4-BE49-F238E27FC236}">
                <a16:creationId xmlns:a16="http://schemas.microsoft.com/office/drawing/2014/main" id="{176CAA5C-8064-C03C-7FAC-BAF295A3125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62013" y="2396066"/>
            <a:ext cx="3212652" cy="2149562"/>
          </a:xfrm>
          <a:prstGeom prst="rect">
            <a:avLst/>
          </a:prstGeom>
          <a:noFill/>
          <a:ln cap="flat"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4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4AA9C2-83BE-E9E9-92F2-8B34DDD1B32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838203" y="88358"/>
            <a:ext cx="10515600" cy="1325559"/>
          </a:xfrm>
        </p:spPr>
        <p:txBody>
          <a:bodyPr anchorCtr="1"/>
          <a:lstStyle/>
          <a:p>
            <a:pPr lvl="0" algn="ctr"/>
            <a:r>
              <a:rPr lang="en-GB" sz="2800" b="1"/>
              <a:t>Effect of parasitic Resistances on maximum power point (MPP)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A0F767D-0618-8CB8-2352-B5104C5AFD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5057" y="1446855"/>
            <a:ext cx="7157045" cy="2831512"/>
          </a:xfrm>
          <a:prstGeom prst="rect">
            <a:avLst/>
          </a:prstGeom>
          <a:noFill/>
          <a:ln cap="flat">
            <a:noFill/>
          </a:ln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2B0FE1D1-57F0-BBF1-E266-E8781CD3370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7177" y="3176973"/>
            <a:ext cx="3714749" cy="204787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80D17151-BD44-C796-56B2-C4051233B532}"/>
              </a:ext>
            </a:extLst>
          </p:cNvPr>
          <p:cNvSpPr/>
          <p:nvPr/>
        </p:nvSpPr>
        <p:spPr>
          <a:xfrm>
            <a:off x="555562" y="4391488"/>
            <a:ext cx="3085405" cy="147733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Series Resistance (R</a:t>
            </a:r>
            <a:r>
              <a:rPr lang="en-GB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s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) obtains from a contact between the layers in Solar cells. For an ideal solar cell, R</a:t>
            </a:r>
            <a:r>
              <a:rPr lang="en-GB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s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is closer to </a:t>
            </a:r>
            <a:r>
              <a:rPr lang="en-GB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??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D8710E2-B234-51F6-BFE9-FF0142EAF68A}"/>
              </a:ext>
            </a:extLst>
          </p:cNvPr>
          <p:cNvSpPr/>
          <p:nvPr/>
        </p:nvSpPr>
        <p:spPr>
          <a:xfrm>
            <a:off x="4199308" y="4391488"/>
            <a:ext cx="3085405" cy="147733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Shunt Resistance (R</a:t>
            </a:r>
            <a:r>
              <a:rPr lang="en-GB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s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) obtains from defects during the fabrication process. For an ideal solar cell, R</a:t>
            </a:r>
            <a:r>
              <a:rPr lang="en-GB" sz="1800" b="0" i="0" u="none" strike="noStrike" kern="1200" cap="none" spc="0" baseline="-25000">
                <a:solidFill>
                  <a:srgbClr val="000000"/>
                </a:solidFill>
                <a:uFillTx/>
                <a:latin typeface="Calibri"/>
              </a:rPr>
              <a:t>s</a:t>
            </a: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 is closer to </a:t>
            </a:r>
            <a:r>
              <a:rPr lang="en-GB" sz="1800" b="0" i="0" u="none" strike="noStrike" kern="1200" cap="none" spc="0" baseline="0">
                <a:solidFill>
                  <a:srgbClr val="FF0000"/>
                </a:solidFill>
                <a:uFillTx/>
                <a:latin typeface="Calibri"/>
              </a:rPr>
              <a:t>??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01C5E38-42AA-E8BD-0905-C8EF01C98BD2}"/>
              </a:ext>
            </a:extLst>
          </p:cNvPr>
          <p:cNvSpPr/>
          <p:nvPr/>
        </p:nvSpPr>
        <p:spPr>
          <a:xfrm>
            <a:off x="8399641" y="5224854"/>
            <a:ext cx="2704411" cy="1200332"/>
          </a:xfrm>
          <a:prstGeom prst="rect">
            <a:avLst/>
          </a:prstGeom>
          <a:noFill/>
          <a:ln cap="flat">
            <a:noFill/>
            <a:prstDash val="solid"/>
          </a:ln>
        </p:spPr>
        <p:txBody>
          <a:bodyPr vert="horz" wrap="square" lIns="91440" tIns="45720" rIns="91440" bIns="45720" anchor="t" anchorCtr="0" compatLnSpc="1">
            <a:spAutoFit/>
          </a:bodyPr>
          <a:lstStyle/>
          <a:p>
            <a:pPr marL="0" marR="0" lvl="0" indent="0" algn="just" defTabSz="914400" rtl="0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sz="1800" b="0" i="0" u="none" strike="noStrike" kern="0" cap="none" spc="0" baseline="0">
                <a:solidFill>
                  <a:srgbClr val="000000"/>
                </a:solidFill>
                <a:uFillTx/>
              </a:defRPr>
            </a:pPr>
            <a:r>
              <a:rPr lang="en-GB" sz="18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rPr>
              <a:t>Parasitic resistances can be modelled as a parallel shunt resistance and series resistance.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785</Words>
  <Application>Microsoft Office PowerPoint</Application>
  <PresentationFormat>Widescreen</PresentationFormat>
  <Paragraphs>58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Boost converter</vt:lpstr>
      <vt:lpstr>Boost converter (DC-DC converter)</vt:lpstr>
      <vt:lpstr>Components of Boost Converter</vt:lpstr>
      <vt:lpstr>How does a Boost converter  work in continuous conduction mode (CCM) of operation ?</vt:lpstr>
      <vt:lpstr>PowerPoint Presentation</vt:lpstr>
      <vt:lpstr>PowerPoint Presentation</vt:lpstr>
      <vt:lpstr>PowerPoint Presentation</vt:lpstr>
      <vt:lpstr>Maximum Power Point Tracking (MPPT)</vt:lpstr>
      <vt:lpstr>Effect of parasitic Resistances on maximum power point (MPP)</vt:lpstr>
      <vt:lpstr>          Effect of temperature on the MPP  </vt:lpstr>
      <vt:lpstr>          Effect of irradiance on the MPP  </vt:lpstr>
      <vt:lpstr>Maximum Power Point Tracking (MPPT)</vt:lpstr>
      <vt:lpstr>PowerPoint Presentation</vt:lpstr>
      <vt:lpstr>MPPT  Tracking algorithm methods</vt:lpstr>
      <vt:lpstr>Perturb and observe  (P&amp;O) method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Boost converter</dc:title>
  <dc:creator>Ahmed Suhail</dc:creator>
  <cp:lastModifiedBy>Ahmed Suhail</cp:lastModifiedBy>
  <cp:revision>2</cp:revision>
  <dcterms:created xsi:type="dcterms:W3CDTF">2023-03-20T17:48:24Z</dcterms:created>
  <dcterms:modified xsi:type="dcterms:W3CDTF">2025-09-10T09:22:41Z</dcterms:modified>
</cp:coreProperties>
</file>