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311" r:id="rId3"/>
    <p:sldId id="259" r:id="rId4"/>
    <p:sldId id="258" r:id="rId5"/>
    <p:sldId id="346" r:id="rId6"/>
    <p:sldId id="323" r:id="rId7"/>
    <p:sldId id="269" r:id="rId8"/>
    <p:sldId id="335" r:id="rId9"/>
    <p:sldId id="318" r:id="rId10"/>
    <p:sldId id="330" r:id="rId11"/>
    <p:sldId id="260" r:id="rId12"/>
    <p:sldId id="331" r:id="rId13"/>
    <p:sldId id="332" r:id="rId14"/>
    <p:sldId id="334" r:id="rId15"/>
    <p:sldId id="268" r:id="rId16"/>
    <p:sldId id="347"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z-Hassen" id="{642FB69C-48B2-4614-B924-36DD68446525}">
          <p14:sldIdLst>
            <p14:sldId id="257"/>
            <p14:sldId id="311"/>
            <p14:sldId id="259"/>
            <p14:sldId id="258"/>
            <p14:sldId id="346"/>
            <p14:sldId id="323"/>
            <p14:sldId id="269"/>
            <p14:sldId id="335"/>
            <p14:sldId id="318"/>
            <p14:sldId id="330"/>
            <p14:sldId id="260"/>
            <p14:sldId id="331"/>
            <p14:sldId id="332"/>
            <p14:sldId id="334"/>
            <p14:sldId id="268"/>
            <p14:sldId id="347"/>
            <p14:sldId id="28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81" autoAdjust="0"/>
    <p:restoredTop sz="85872" autoAdjust="0"/>
  </p:normalViewPr>
  <p:slideViewPr>
    <p:cSldViewPr snapToGrid="0">
      <p:cViewPr varScale="1">
        <p:scale>
          <a:sx n="58" d="100"/>
          <a:sy n="58" d="100"/>
        </p:scale>
        <p:origin x="819" y="3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notesMaster" Target="notesMasters/notesMaster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heme" Target="theme/theme1.xml" /></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DA405E-C07B-4414-AB75-853AA7E03B9B}" type="doc">
      <dgm:prSet loTypeId="urn:microsoft.com/office/officeart/2005/8/layout/pyramid2" loCatId="pyramid" qsTypeId="urn:microsoft.com/office/officeart/2005/8/quickstyle/simple2" qsCatId="simple" csTypeId="urn:microsoft.com/office/officeart/2005/8/colors/colorful5" csCatId="colorful" phldr="1"/>
      <dgm:spPr/>
      <dgm:t>
        <a:bodyPr/>
        <a:lstStyle/>
        <a:p>
          <a:pPr rtl="1"/>
          <a:endParaRPr lang="ar-SA"/>
        </a:p>
      </dgm:t>
    </dgm:pt>
    <dgm:pt modelId="{FB8B5E02-E052-4296-B424-3896184C4197}">
      <dgm:prSet phldrT="[نص]" custT="1"/>
      <dgm:spPr>
        <a:xfrm>
          <a:off x="2522220" y="320352"/>
          <a:ext cx="2080260" cy="568821"/>
        </a:xfrm>
      </dgm:spPr>
      <dgm:t>
        <a:bodyPr/>
        <a:lstStyle/>
        <a:p>
          <a:pPr rtl="1"/>
          <a:r>
            <a:rPr lang="ar-LB" sz="1600" b="1" dirty="0">
              <a:latin typeface="Simplified Arabic" pitchFamily="18" charset="-78"/>
              <a:ea typeface="+mn-ea"/>
              <a:cs typeface="Simplified Arabic" pitchFamily="18" charset="-78"/>
            </a:rPr>
            <a:t>الأطراف المستخدمة للمعلومات المحاسبية</a:t>
          </a:r>
          <a:endParaRPr lang="ar-SA" sz="1600" b="1" dirty="0">
            <a:latin typeface="Simplified Arabic" pitchFamily="18" charset="-78"/>
            <a:ea typeface="+mn-ea"/>
            <a:cs typeface="Simplified Arabic" pitchFamily="18" charset="-78"/>
          </a:endParaRPr>
        </a:p>
      </dgm:t>
    </dgm:pt>
    <dgm:pt modelId="{9668F466-81C2-47AA-9881-0B16FB958ED1}" type="parTrans" cxnId="{1AB32B3E-DBD7-44FF-8CCE-A17D20016EC2}">
      <dgm:prSet/>
      <dgm:spPr/>
      <dgm:t>
        <a:bodyPr/>
        <a:lstStyle/>
        <a:p>
          <a:pPr rtl="1"/>
          <a:endParaRPr lang="ar-SA"/>
        </a:p>
      </dgm:t>
    </dgm:pt>
    <dgm:pt modelId="{F653F812-515B-4210-AD95-421CCEA157C1}" type="sibTrans" cxnId="{1AB32B3E-DBD7-44FF-8CCE-A17D20016EC2}">
      <dgm:prSet/>
      <dgm:spPr/>
      <dgm:t>
        <a:bodyPr/>
        <a:lstStyle/>
        <a:p>
          <a:pPr rtl="1"/>
          <a:endParaRPr lang="ar-SA"/>
        </a:p>
      </dgm:t>
    </dgm:pt>
    <dgm:pt modelId="{1BC7E287-28B6-4CBB-B9DB-05AD0F25A996}">
      <dgm:prSet phldrT="[نص]" custT="1"/>
      <dgm:spPr>
        <a:xfrm>
          <a:off x="2522220" y="969801"/>
          <a:ext cx="2080260" cy="568821"/>
        </a:xfrm>
      </dgm:spPr>
      <dgm:t>
        <a:bodyPr/>
        <a:lstStyle/>
        <a:p>
          <a:pPr rtl="1"/>
          <a:r>
            <a:rPr lang="ar-LB" sz="1600" b="1" dirty="0">
              <a:latin typeface="Simplified Arabic" pitchFamily="18" charset="-78"/>
              <a:ea typeface="+mn-ea"/>
              <a:cs typeface="Simplified Arabic" pitchFamily="18" charset="-78"/>
            </a:rPr>
            <a:t>توقيت الإفصاح عن المعلومات المحاسبية</a:t>
          </a:r>
          <a:endParaRPr lang="ar-SA" sz="1600" b="1" dirty="0">
            <a:latin typeface="Simplified Arabic" pitchFamily="18" charset="-78"/>
            <a:ea typeface="+mn-ea"/>
            <a:cs typeface="Simplified Arabic" pitchFamily="18" charset="-78"/>
          </a:endParaRPr>
        </a:p>
      </dgm:t>
    </dgm:pt>
    <dgm:pt modelId="{C3D5F815-BC33-4471-AB2E-D5C8FF2B27B8}" type="parTrans" cxnId="{CD9E68F3-AEA4-4676-9B5A-972B9D6B6D85}">
      <dgm:prSet/>
      <dgm:spPr/>
      <dgm:t>
        <a:bodyPr/>
        <a:lstStyle/>
        <a:p>
          <a:pPr rtl="1"/>
          <a:endParaRPr lang="ar-SA"/>
        </a:p>
      </dgm:t>
    </dgm:pt>
    <dgm:pt modelId="{F85E69B7-9BD0-4C75-A186-4798B7B11E1F}" type="sibTrans" cxnId="{CD9E68F3-AEA4-4676-9B5A-972B9D6B6D85}">
      <dgm:prSet/>
      <dgm:spPr/>
      <dgm:t>
        <a:bodyPr/>
        <a:lstStyle/>
        <a:p>
          <a:pPr rtl="1"/>
          <a:endParaRPr lang="ar-SA"/>
        </a:p>
      </dgm:t>
    </dgm:pt>
    <dgm:pt modelId="{D9D26D0B-58FC-43EC-8FB8-F5E567DAEB8E}">
      <dgm:prSet phldrT="[نص]" custT="1"/>
      <dgm:spPr>
        <a:xfrm>
          <a:off x="2512692" y="1600200"/>
          <a:ext cx="2080260" cy="568821"/>
        </a:xfrm>
      </dgm:spPr>
      <dgm:t>
        <a:bodyPr/>
        <a:lstStyle/>
        <a:p>
          <a:pPr rtl="1"/>
          <a:r>
            <a:rPr lang="ar-LB" sz="1600" b="1">
              <a:latin typeface="Simplified Arabic" pitchFamily="18" charset="-78"/>
              <a:ea typeface="+mn-ea"/>
              <a:cs typeface="Simplified Arabic" pitchFamily="18" charset="-78"/>
            </a:rPr>
            <a:t>أغراض استخدام المعلومات المحاسبية</a:t>
          </a:r>
        </a:p>
      </dgm:t>
    </dgm:pt>
    <dgm:pt modelId="{18BB92B3-B5E8-4E40-812E-D0DA7FBB7D6C}" type="parTrans" cxnId="{96A3C57B-3B35-47DC-BA82-86817B91772F}">
      <dgm:prSet/>
      <dgm:spPr/>
      <dgm:t>
        <a:bodyPr/>
        <a:lstStyle/>
        <a:p>
          <a:pPr rtl="1"/>
          <a:endParaRPr lang="ar-SA"/>
        </a:p>
      </dgm:t>
    </dgm:pt>
    <dgm:pt modelId="{C487037E-7494-41D3-B60F-7B5D1720FE3F}" type="sibTrans" cxnId="{96A3C57B-3B35-47DC-BA82-86817B91772F}">
      <dgm:prSet/>
      <dgm:spPr/>
      <dgm:t>
        <a:bodyPr/>
        <a:lstStyle/>
        <a:p>
          <a:pPr rtl="1"/>
          <a:endParaRPr lang="ar-SA"/>
        </a:p>
      </dgm:t>
    </dgm:pt>
    <dgm:pt modelId="{55AC7BF9-6AB2-4C21-8717-49265679B7CF}">
      <dgm:prSet custT="1"/>
      <dgm:spPr>
        <a:xfrm>
          <a:off x="2522220" y="2240123"/>
          <a:ext cx="2080260" cy="568821"/>
        </a:xfrm>
      </dgm:spPr>
      <dgm:t>
        <a:bodyPr/>
        <a:lstStyle/>
        <a:p>
          <a:pPr rtl="1"/>
          <a:r>
            <a:rPr lang="ar-LB" sz="1600" b="1" dirty="0">
              <a:latin typeface="Simplified Arabic" pitchFamily="18" charset="-78"/>
              <a:ea typeface="+mn-ea"/>
              <a:cs typeface="Simplified Arabic" pitchFamily="18" charset="-78"/>
            </a:rPr>
            <a:t>نوعية المعلومات المحاسبية </a:t>
          </a:r>
          <a:r>
            <a:rPr lang="ar-SA" sz="1600" b="1" dirty="0">
              <a:latin typeface="Simplified Arabic" pitchFamily="18" charset="-78"/>
              <a:ea typeface="+mn-ea"/>
              <a:cs typeface="Simplified Arabic" pitchFamily="18" charset="-78"/>
            </a:rPr>
            <a:t>وتركي</a:t>
          </a:r>
          <a:r>
            <a:rPr lang="ar-LB" sz="1600" b="1" dirty="0">
              <a:latin typeface="Simplified Arabic" pitchFamily="18" charset="-78"/>
              <a:ea typeface="+mn-ea"/>
              <a:cs typeface="Simplified Arabic" pitchFamily="18" charset="-78"/>
            </a:rPr>
            <a:t>بتها وأسباب الإفصاح عنها</a:t>
          </a:r>
          <a:endParaRPr lang="ar-SA" sz="1600" b="1" dirty="0">
            <a:latin typeface="Simplified Arabic" pitchFamily="18" charset="-78"/>
            <a:ea typeface="+mn-ea"/>
            <a:cs typeface="Simplified Arabic" pitchFamily="18" charset="-78"/>
          </a:endParaRPr>
        </a:p>
      </dgm:t>
    </dgm:pt>
    <dgm:pt modelId="{993EEC9F-779A-4452-9ECA-ECE96C765668}" type="parTrans" cxnId="{2A9B2514-D526-4B4C-81A9-77B90B358431}">
      <dgm:prSet/>
      <dgm:spPr/>
      <dgm:t>
        <a:bodyPr/>
        <a:lstStyle/>
        <a:p>
          <a:pPr rtl="1"/>
          <a:endParaRPr lang="ar-SA"/>
        </a:p>
      </dgm:t>
    </dgm:pt>
    <dgm:pt modelId="{518EF932-A317-43D8-A575-C5CF7E83394A}" type="sibTrans" cxnId="{2A9B2514-D526-4B4C-81A9-77B90B358431}">
      <dgm:prSet/>
      <dgm:spPr/>
      <dgm:t>
        <a:bodyPr/>
        <a:lstStyle/>
        <a:p>
          <a:pPr rtl="1"/>
          <a:endParaRPr lang="ar-SA"/>
        </a:p>
      </dgm:t>
    </dgm:pt>
    <dgm:pt modelId="{5FE546CC-7431-4BE3-930B-29070B6DA6E0}" type="pres">
      <dgm:prSet presAssocID="{90DA405E-C07B-4414-AB75-853AA7E03B9B}" presName="compositeShape" presStyleCnt="0">
        <dgm:presLayoutVars>
          <dgm:dir/>
          <dgm:resizeHandles/>
        </dgm:presLayoutVars>
      </dgm:prSet>
      <dgm:spPr/>
    </dgm:pt>
    <dgm:pt modelId="{3A45212B-E3B4-4BD4-BB72-117BE2E47FB2}" type="pres">
      <dgm:prSet presAssocID="{90DA405E-C07B-4414-AB75-853AA7E03B9B}" presName="pyramid" presStyleLbl="node1" presStyleIdx="0" presStyleCnt="1" custLinFactNeighborY="361"/>
      <dgm:spPr>
        <a:xfrm>
          <a:off x="922019" y="0"/>
          <a:ext cx="3200400" cy="3200400"/>
        </a:xfrm>
        <a:prstGeom prst="triangle">
          <a:avLst/>
        </a:prstGeom>
      </dgm:spPr>
    </dgm:pt>
    <dgm:pt modelId="{C510F190-0D59-4462-B78D-F4423D731F6D}" type="pres">
      <dgm:prSet presAssocID="{90DA405E-C07B-4414-AB75-853AA7E03B9B}" presName="theList" presStyleCnt="0"/>
      <dgm:spPr/>
    </dgm:pt>
    <dgm:pt modelId="{96346381-5881-4284-9F41-B1283E7A9CD3}" type="pres">
      <dgm:prSet presAssocID="{FB8B5E02-E052-4296-B424-3896184C4197}" presName="aNode" presStyleLbl="fgAcc1" presStyleIdx="0" presStyleCnt="4" custScaleX="104001" custLinFactY="45849" custLinFactNeighborX="1171" custLinFactNeighborY="100000">
        <dgm:presLayoutVars>
          <dgm:bulletEnabled val="1"/>
        </dgm:presLayoutVars>
      </dgm:prSet>
      <dgm:spPr>
        <a:prstGeom prst="roundRect">
          <a:avLst/>
        </a:prstGeom>
      </dgm:spPr>
    </dgm:pt>
    <dgm:pt modelId="{9895DED3-18A1-477C-AB72-D4D7FB1D4937}" type="pres">
      <dgm:prSet presAssocID="{FB8B5E02-E052-4296-B424-3896184C4197}" presName="aSpace" presStyleCnt="0"/>
      <dgm:spPr/>
    </dgm:pt>
    <dgm:pt modelId="{37BAA05C-AB4D-4A9C-B30E-710CCF65A4E2}" type="pres">
      <dgm:prSet presAssocID="{1BC7E287-28B6-4CBB-B9DB-05AD0F25A996}" presName="aNode" presStyleLbl="fgAcc1" presStyleIdx="1" presStyleCnt="4" custScaleX="104341" custScaleY="89651" custLinFactY="46307" custLinFactNeighborX="-233" custLinFactNeighborY="100000">
        <dgm:presLayoutVars>
          <dgm:bulletEnabled val="1"/>
        </dgm:presLayoutVars>
      </dgm:prSet>
      <dgm:spPr>
        <a:prstGeom prst="roundRect">
          <a:avLst/>
        </a:prstGeom>
      </dgm:spPr>
    </dgm:pt>
    <dgm:pt modelId="{0675AC82-0FF1-4554-9223-40BAA12F836C}" type="pres">
      <dgm:prSet presAssocID="{1BC7E287-28B6-4CBB-B9DB-05AD0F25A996}" presName="aSpace" presStyleCnt="0"/>
      <dgm:spPr/>
    </dgm:pt>
    <dgm:pt modelId="{0A5AD6CA-48D8-402C-83ED-701C89DAD547}" type="pres">
      <dgm:prSet presAssocID="{D9D26D0B-58FC-43EC-8FB8-F5E567DAEB8E}" presName="aNode" presStyleLbl="fgAcc1" presStyleIdx="2" presStyleCnt="4" custScaleX="107049" custLinFactY="39270" custLinFactNeighborX="-692" custLinFactNeighborY="100000">
        <dgm:presLayoutVars>
          <dgm:bulletEnabled val="1"/>
        </dgm:presLayoutVars>
      </dgm:prSet>
      <dgm:spPr>
        <a:prstGeom prst="roundRect">
          <a:avLst/>
        </a:prstGeom>
      </dgm:spPr>
    </dgm:pt>
    <dgm:pt modelId="{14C34C83-F100-4871-B547-31B73BF74881}" type="pres">
      <dgm:prSet presAssocID="{D9D26D0B-58FC-43EC-8FB8-F5E567DAEB8E}" presName="aSpace" presStyleCnt="0"/>
      <dgm:spPr/>
    </dgm:pt>
    <dgm:pt modelId="{149D681A-3733-4A4B-8CE9-8AB48AF2734D}" type="pres">
      <dgm:prSet presAssocID="{55AC7BF9-6AB2-4C21-8717-49265679B7CF}" presName="aNode" presStyleLbl="fgAcc1" presStyleIdx="3" presStyleCnt="4" custScaleX="113082" custLinFactY="35167" custLinFactNeighborX="-469" custLinFactNeighborY="100000">
        <dgm:presLayoutVars>
          <dgm:bulletEnabled val="1"/>
        </dgm:presLayoutVars>
      </dgm:prSet>
      <dgm:spPr>
        <a:prstGeom prst="roundRect">
          <a:avLst/>
        </a:prstGeom>
      </dgm:spPr>
    </dgm:pt>
    <dgm:pt modelId="{52DBF83C-540E-47FF-821D-2E53A296E16E}" type="pres">
      <dgm:prSet presAssocID="{55AC7BF9-6AB2-4C21-8717-49265679B7CF}" presName="aSpace" presStyleCnt="0"/>
      <dgm:spPr/>
    </dgm:pt>
  </dgm:ptLst>
  <dgm:cxnLst>
    <dgm:cxn modelId="{BA78370A-ADFD-4CCB-BAA2-D90A1FE6723B}" type="presOf" srcId="{1BC7E287-28B6-4CBB-B9DB-05AD0F25A996}" destId="{37BAA05C-AB4D-4A9C-B30E-710CCF65A4E2}" srcOrd="0" destOrd="0" presId="urn:microsoft.com/office/officeart/2005/8/layout/pyramid2"/>
    <dgm:cxn modelId="{2A9B2514-D526-4B4C-81A9-77B90B358431}" srcId="{90DA405E-C07B-4414-AB75-853AA7E03B9B}" destId="{55AC7BF9-6AB2-4C21-8717-49265679B7CF}" srcOrd="3" destOrd="0" parTransId="{993EEC9F-779A-4452-9ECA-ECE96C765668}" sibTransId="{518EF932-A317-43D8-A575-C5CF7E83394A}"/>
    <dgm:cxn modelId="{1AB32B3E-DBD7-44FF-8CCE-A17D20016EC2}" srcId="{90DA405E-C07B-4414-AB75-853AA7E03B9B}" destId="{FB8B5E02-E052-4296-B424-3896184C4197}" srcOrd="0" destOrd="0" parTransId="{9668F466-81C2-47AA-9881-0B16FB958ED1}" sibTransId="{F653F812-515B-4210-AD95-421CCEA157C1}"/>
    <dgm:cxn modelId="{75899A3F-9E84-416A-B3B8-55C58D3D77BC}" type="presOf" srcId="{90DA405E-C07B-4414-AB75-853AA7E03B9B}" destId="{5FE546CC-7431-4BE3-930B-29070B6DA6E0}" srcOrd="0" destOrd="0" presId="urn:microsoft.com/office/officeart/2005/8/layout/pyramid2"/>
    <dgm:cxn modelId="{A3662A41-7428-468B-A3D4-833572A11060}" type="presOf" srcId="{55AC7BF9-6AB2-4C21-8717-49265679B7CF}" destId="{149D681A-3733-4A4B-8CE9-8AB48AF2734D}" srcOrd="0" destOrd="0" presId="urn:microsoft.com/office/officeart/2005/8/layout/pyramid2"/>
    <dgm:cxn modelId="{D845EF52-6D2F-407B-A2DA-4DF716F7DF5C}" type="presOf" srcId="{D9D26D0B-58FC-43EC-8FB8-F5E567DAEB8E}" destId="{0A5AD6CA-48D8-402C-83ED-701C89DAD547}" srcOrd="0" destOrd="0" presId="urn:microsoft.com/office/officeart/2005/8/layout/pyramid2"/>
    <dgm:cxn modelId="{96A3C57B-3B35-47DC-BA82-86817B91772F}" srcId="{90DA405E-C07B-4414-AB75-853AA7E03B9B}" destId="{D9D26D0B-58FC-43EC-8FB8-F5E567DAEB8E}" srcOrd="2" destOrd="0" parTransId="{18BB92B3-B5E8-4E40-812E-D0DA7FBB7D6C}" sibTransId="{C487037E-7494-41D3-B60F-7B5D1720FE3F}"/>
    <dgm:cxn modelId="{6A12EFC1-A3B1-4A24-A528-3AFF850D8143}" type="presOf" srcId="{FB8B5E02-E052-4296-B424-3896184C4197}" destId="{96346381-5881-4284-9F41-B1283E7A9CD3}" srcOrd="0" destOrd="0" presId="urn:microsoft.com/office/officeart/2005/8/layout/pyramid2"/>
    <dgm:cxn modelId="{CD9E68F3-AEA4-4676-9B5A-972B9D6B6D85}" srcId="{90DA405E-C07B-4414-AB75-853AA7E03B9B}" destId="{1BC7E287-28B6-4CBB-B9DB-05AD0F25A996}" srcOrd="1" destOrd="0" parTransId="{C3D5F815-BC33-4471-AB2E-D5C8FF2B27B8}" sibTransId="{F85E69B7-9BD0-4C75-A186-4798B7B11E1F}"/>
    <dgm:cxn modelId="{88086C87-9D6E-4A4F-9A6B-0D7ADC33C095}" type="presParOf" srcId="{5FE546CC-7431-4BE3-930B-29070B6DA6E0}" destId="{3A45212B-E3B4-4BD4-BB72-117BE2E47FB2}" srcOrd="0" destOrd="0" presId="urn:microsoft.com/office/officeart/2005/8/layout/pyramid2"/>
    <dgm:cxn modelId="{61205F4E-B992-4CFB-8890-6D294FD3BFEF}" type="presParOf" srcId="{5FE546CC-7431-4BE3-930B-29070B6DA6E0}" destId="{C510F190-0D59-4462-B78D-F4423D731F6D}" srcOrd="1" destOrd="0" presId="urn:microsoft.com/office/officeart/2005/8/layout/pyramid2"/>
    <dgm:cxn modelId="{EEB716D8-F750-46EF-8C67-011D719EF7AC}" type="presParOf" srcId="{C510F190-0D59-4462-B78D-F4423D731F6D}" destId="{96346381-5881-4284-9F41-B1283E7A9CD3}" srcOrd="0" destOrd="0" presId="urn:microsoft.com/office/officeart/2005/8/layout/pyramid2"/>
    <dgm:cxn modelId="{653C31C8-D8F9-4534-8B24-552DC99E46BB}" type="presParOf" srcId="{C510F190-0D59-4462-B78D-F4423D731F6D}" destId="{9895DED3-18A1-477C-AB72-D4D7FB1D4937}" srcOrd="1" destOrd="0" presId="urn:microsoft.com/office/officeart/2005/8/layout/pyramid2"/>
    <dgm:cxn modelId="{E8AF94E8-8AF6-4196-8D1F-EE0F458293FF}" type="presParOf" srcId="{C510F190-0D59-4462-B78D-F4423D731F6D}" destId="{37BAA05C-AB4D-4A9C-B30E-710CCF65A4E2}" srcOrd="2" destOrd="0" presId="urn:microsoft.com/office/officeart/2005/8/layout/pyramid2"/>
    <dgm:cxn modelId="{D992851B-538F-491C-B9AC-14391D6F3C78}" type="presParOf" srcId="{C510F190-0D59-4462-B78D-F4423D731F6D}" destId="{0675AC82-0FF1-4554-9223-40BAA12F836C}" srcOrd="3" destOrd="0" presId="urn:microsoft.com/office/officeart/2005/8/layout/pyramid2"/>
    <dgm:cxn modelId="{8F2056F8-4E06-4D8B-B90B-6A42A6287623}" type="presParOf" srcId="{C510F190-0D59-4462-B78D-F4423D731F6D}" destId="{0A5AD6CA-48D8-402C-83ED-701C89DAD547}" srcOrd="4" destOrd="0" presId="urn:microsoft.com/office/officeart/2005/8/layout/pyramid2"/>
    <dgm:cxn modelId="{37033690-3E35-4FCD-8A1B-1858EC023BC3}" type="presParOf" srcId="{C510F190-0D59-4462-B78D-F4423D731F6D}" destId="{14C34C83-F100-4871-B547-31B73BF74881}" srcOrd="5" destOrd="0" presId="urn:microsoft.com/office/officeart/2005/8/layout/pyramid2"/>
    <dgm:cxn modelId="{05679172-5DA9-4345-9F16-C817F513A315}" type="presParOf" srcId="{C510F190-0D59-4462-B78D-F4423D731F6D}" destId="{149D681A-3733-4A4B-8CE9-8AB48AF2734D}" srcOrd="6" destOrd="0" presId="urn:microsoft.com/office/officeart/2005/8/layout/pyramid2"/>
    <dgm:cxn modelId="{82FDA28D-B15C-4211-93D9-85772922E91C}" type="presParOf" srcId="{C510F190-0D59-4462-B78D-F4423D731F6D}" destId="{52DBF83C-540E-47FF-821D-2E53A296E16E}" srcOrd="7"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E1C2743-5912-4172-87BA-3545692FA689}"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F69119E7-2EAF-496A-B73D-5CCF24091E63}">
      <dgm:prSet phldrT="[نص]"/>
      <dgm:spPr/>
      <dgm:t>
        <a:bodyPr/>
        <a:lstStyle/>
        <a:p>
          <a:r>
            <a:rPr lang="ar-IQ" dirty="0"/>
            <a:t>الإفصاح البيئي الاختياري</a:t>
          </a:r>
          <a:endParaRPr lang="en-US" dirty="0"/>
        </a:p>
      </dgm:t>
    </dgm:pt>
    <dgm:pt modelId="{C1B8317C-8B9D-4B41-AFE0-F253506B2507}" type="parTrans" cxnId="{948AEF9D-23F5-4BA8-BBCF-DBA920EC33D6}">
      <dgm:prSet/>
      <dgm:spPr/>
      <dgm:t>
        <a:bodyPr/>
        <a:lstStyle/>
        <a:p>
          <a:endParaRPr lang="en-US"/>
        </a:p>
      </dgm:t>
    </dgm:pt>
    <dgm:pt modelId="{32FFFFA9-BC99-40FD-AEE5-583AAB5295DC}" type="sibTrans" cxnId="{948AEF9D-23F5-4BA8-BBCF-DBA920EC33D6}">
      <dgm:prSet/>
      <dgm:spPr/>
      <dgm:t>
        <a:bodyPr/>
        <a:lstStyle/>
        <a:p>
          <a:endParaRPr lang="en-US"/>
        </a:p>
      </dgm:t>
    </dgm:pt>
    <dgm:pt modelId="{88B54589-699C-422E-9852-B7D70F31E964}">
      <dgm:prSet phldrT="[نص]"/>
      <dgm:spPr/>
      <dgm:t>
        <a:bodyPr/>
        <a:lstStyle/>
        <a:p>
          <a:r>
            <a:rPr lang="ar-IQ" dirty="0"/>
            <a:t>الإفصاح البيئي الإلزامي</a:t>
          </a:r>
          <a:endParaRPr lang="en-US" dirty="0"/>
        </a:p>
      </dgm:t>
    </dgm:pt>
    <dgm:pt modelId="{F8657214-5463-4781-8B34-FBC13B73389F}" type="parTrans" cxnId="{7C955066-A855-4FA4-9EF8-2CD616AA8947}">
      <dgm:prSet/>
      <dgm:spPr/>
      <dgm:t>
        <a:bodyPr/>
        <a:lstStyle/>
        <a:p>
          <a:endParaRPr lang="en-US"/>
        </a:p>
      </dgm:t>
    </dgm:pt>
    <dgm:pt modelId="{377F4F5B-BE73-47E0-82AC-66F465A0BA99}" type="sibTrans" cxnId="{7C955066-A855-4FA4-9EF8-2CD616AA8947}">
      <dgm:prSet/>
      <dgm:spPr/>
      <dgm:t>
        <a:bodyPr/>
        <a:lstStyle/>
        <a:p>
          <a:endParaRPr lang="en-US"/>
        </a:p>
      </dgm:t>
    </dgm:pt>
    <dgm:pt modelId="{2FF157E4-30D2-4F2F-B000-7592EBD1172F}">
      <dgm:prSet/>
      <dgm:spPr/>
    </dgm:pt>
    <dgm:pt modelId="{7A80BE3A-8781-4751-9861-3A929A4E18DC}" type="parTrans" cxnId="{BCA8B4FD-1A8D-4CC1-8604-DADAE3FA4D8C}">
      <dgm:prSet/>
      <dgm:spPr/>
      <dgm:t>
        <a:bodyPr/>
        <a:lstStyle/>
        <a:p>
          <a:endParaRPr lang="en-US"/>
        </a:p>
      </dgm:t>
    </dgm:pt>
    <dgm:pt modelId="{01718B44-DAC3-433C-8CA3-E7F6B4035D8E}" type="sibTrans" cxnId="{BCA8B4FD-1A8D-4CC1-8604-DADAE3FA4D8C}">
      <dgm:prSet/>
      <dgm:spPr/>
      <dgm:t>
        <a:bodyPr/>
        <a:lstStyle/>
        <a:p>
          <a:endParaRPr lang="en-US"/>
        </a:p>
      </dgm:t>
    </dgm:pt>
    <dgm:pt modelId="{629360AA-06D0-4C09-BE32-86C84011F4D8}" type="pres">
      <dgm:prSet presAssocID="{9E1C2743-5912-4172-87BA-3545692FA689}" presName="compositeShape" presStyleCnt="0">
        <dgm:presLayoutVars>
          <dgm:chMax val="2"/>
          <dgm:dir/>
          <dgm:resizeHandles val="exact"/>
        </dgm:presLayoutVars>
      </dgm:prSet>
      <dgm:spPr/>
    </dgm:pt>
    <dgm:pt modelId="{0230A932-92AA-44B5-8404-7A78E3041101}" type="pres">
      <dgm:prSet presAssocID="{9E1C2743-5912-4172-87BA-3545692FA689}" presName="divider" presStyleLbl="fgShp" presStyleIdx="0" presStyleCnt="1" custLinFactNeighborY="-884"/>
      <dgm:spPr>
        <a:solidFill>
          <a:schemeClr val="accent2"/>
        </a:solidFill>
        <a:ln>
          <a:solidFill>
            <a:schemeClr val="accent1">
              <a:lumMod val="50000"/>
            </a:schemeClr>
          </a:solidFill>
        </a:ln>
      </dgm:spPr>
    </dgm:pt>
    <dgm:pt modelId="{5B959959-4DC1-44CF-BA2D-D373C79A494D}" type="pres">
      <dgm:prSet presAssocID="{F69119E7-2EAF-496A-B73D-5CCF24091E63}" presName="downArrow" presStyleLbl="node1" presStyleIdx="0" presStyleCnt="2" custScaleX="52243" custLinFactNeighborX="9136" custLinFactNeighborY="10306"/>
      <dgm:spPr>
        <a:solidFill>
          <a:schemeClr val="accent1">
            <a:lumMod val="75000"/>
          </a:schemeClr>
        </a:solidFill>
      </dgm:spPr>
    </dgm:pt>
    <dgm:pt modelId="{6F9A896E-F2FA-4937-B3E2-A70DF48B9C80}" type="pres">
      <dgm:prSet presAssocID="{F69119E7-2EAF-496A-B73D-5CCF24091E63}" presName="downArrowText" presStyleLbl="revTx" presStyleIdx="0" presStyleCnt="2">
        <dgm:presLayoutVars>
          <dgm:bulletEnabled val="1"/>
        </dgm:presLayoutVars>
      </dgm:prSet>
      <dgm:spPr/>
    </dgm:pt>
    <dgm:pt modelId="{7533158B-1054-4911-B407-4F5136346A6F}" type="pres">
      <dgm:prSet presAssocID="{88B54589-699C-422E-9852-B7D70F31E964}" presName="upArrow" presStyleLbl="node1" presStyleIdx="1" presStyleCnt="2" custScaleX="57548" custLinFactNeighborX="2358" custLinFactNeighborY="-13908"/>
      <dgm:spPr>
        <a:solidFill>
          <a:schemeClr val="accent1">
            <a:lumMod val="50000"/>
          </a:schemeClr>
        </a:solidFill>
      </dgm:spPr>
    </dgm:pt>
    <dgm:pt modelId="{EFC45039-7894-4B28-B688-5628700873CD}" type="pres">
      <dgm:prSet presAssocID="{88B54589-699C-422E-9852-B7D70F31E964}" presName="upArrowText" presStyleLbl="revTx" presStyleIdx="1" presStyleCnt="2">
        <dgm:presLayoutVars>
          <dgm:bulletEnabled val="1"/>
        </dgm:presLayoutVars>
      </dgm:prSet>
      <dgm:spPr/>
    </dgm:pt>
  </dgm:ptLst>
  <dgm:cxnLst>
    <dgm:cxn modelId="{26EFA15C-F160-4B6B-8338-FE218DEBF73D}" type="presOf" srcId="{88B54589-699C-422E-9852-B7D70F31E964}" destId="{EFC45039-7894-4B28-B688-5628700873CD}" srcOrd="0" destOrd="0" presId="urn:microsoft.com/office/officeart/2005/8/layout/arrow3"/>
    <dgm:cxn modelId="{616B6B43-FB8F-4DA3-BEED-258469545346}" type="presOf" srcId="{9E1C2743-5912-4172-87BA-3545692FA689}" destId="{629360AA-06D0-4C09-BE32-86C84011F4D8}" srcOrd="0" destOrd="0" presId="urn:microsoft.com/office/officeart/2005/8/layout/arrow3"/>
    <dgm:cxn modelId="{7C955066-A855-4FA4-9EF8-2CD616AA8947}" srcId="{9E1C2743-5912-4172-87BA-3545692FA689}" destId="{88B54589-699C-422E-9852-B7D70F31E964}" srcOrd="1" destOrd="0" parTransId="{F8657214-5463-4781-8B34-FBC13B73389F}" sibTransId="{377F4F5B-BE73-47E0-82AC-66F465A0BA99}"/>
    <dgm:cxn modelId="{948AEF9D-23F5-4BA8-BBCF-DBA920EC33D6}" srcId="{9E1C2743-5912-4172-87BA-3545692FA689}" destId="{F69119E7-2EAF-496A-B73D-5CCF24091E63}" srcOrd="0" destOrd="0" parTransId="{C1B8317C-8B9D-4B41-AFE0-F253506B2507}" sibTransId="{32FFFFA9-BC99-40FD-AEE5-583AAB5295DC}"/>
    <dgm:cxn modelId="{B27106A7-C28D-44A7-BCDC-4A013641A43D}" type="presOf" srcId="{F69119E7-2EAF-496A-B73D-5CCF24091E63}" destId="{6F9A896E-F2FA-4937-B3E2-A70DF48B9C80}" srcOrd="0" destOrd="0" presId="urn:microsoft.com/office/officeart/2005/8/layout/arrow3"/>
    <dgm:cxn modelId="{BCA8B4FD-1A8D-4CC1-8604-DADAE3FA4D8C}" srcId="{9E1C2743-5912-4172-87BA-3545692FA689}" destId="{2FF157E4-30D2-4F2F-B000-7592EBD1172F}" srcOrd="2" destOrd="0" parTransId="{7A80BE3A-8781-4751-9861-3A929A4E18DC}" sibTransId="{01718B44-DAC3-433C-8CA3-E7F6B4035D8E}"/>
    <dgm:cxn modelId="{4A2FA8A4-DA08-45BB-94A2-563B47423DF2}" type="presParOf" srcId="{629360AA-06D0-4C09-BE32-86C84011F4D8}" destId="{0230A932-92AA-44B5-8404-7A78E3041101}" srcOrd="0" destOrd="0" presId="urn:microsoft.com/office/officeart/2005/8/layout/arrow3"/>
    <dgm:cxn modelId="{1F1CA5C4-0770-41CF-A6EF-E2D1E839F022}" type="presParOf" srcId="{629360AA-06D0-4C09-BE32-86C84011F4D8}" destId="{5B959959-4DC1-44CF-BA2D-D373C79A494D}" srcOrd="1" destOrd="0" presId="urn:microsoft.com/office/officeart/2005/8/layout/arrow3"/>
    <dgm:cxn modelId="{AA916E90-169E-4C8E-AE81-8E9469947F7D}" type="presParOf" srcId="{629360AA-06D0-4C09-BE32-86C84011F4D8}" destId="{6F9A896E-F2FA-4937-B3E2-A70DF48B9C80}" srcOrd="2" destOrd="0" presId="urn:microsoft.com/office/officeart/2005/8/layout/arrow3"/>
    <dgm:cxn modelId="{CD93D301-7D5F-4D82-91B1-0B4748B522F7}" type="presParOf" srcId="{629360AA-06D0-4C09-BE32-86C84011F4D8}" destId="{7533158B-1054-4911-B407-4F5136346A6F}" srcOrd="3" destOrd="0" presId="urn:microsoft.com/office/officeart/2005/8/layout/arrow3"/>
    <dgm:cxn modelId="{CF995571-43B6-4094-98DB-26331D53365D}" type="presParOf" srcId="{629360AA-06D0-4C09-BE32-86C84011F4D8}" destId="{EFC45039-7894-4B28-B688-5628700873CD}"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45212B-E3B4-4BD4-BB72-117BE2E47FB2}">
      <dsp:nvSpPr>
        <dsp:cNvPr id="0" name=""/>
        <dsp:cNvSpPr/>
      </dsp:nvSpPr>
      <dsp:spPr>
        <a:xfrm>
          <a:off x="210563" y="0"/>
          <a:ext cx="5409253" cy="5409253"/>
        </a:xfrm>
        <a:prstGeom prst="triangl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6346381-5881-4284-9F41-B1283E7A9CD3}">
      <dsp:nvSpPr>
        <dsp:cNvPr id="0" name=""/>
        <dsp:cNvSpPr/>
      </dsp:nvSpPr>
      <dsp:spPr>
        <a:xfrm>
          <a:off x="2886024" y="1116349"/>
          <a:ext cx="3656690" cy="983596"/>
        </a:xfrm>
        <a:prstGeom prst="round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LB" sz="1600" b="1" kern="1200" dirty="0">
              <a:latin typeface="Simplified Arabic" pitchFamily="18" charset="-78"/>
              <a:ea typeface="+mn-ea"/>
              <a:cs typeface="Simplified Arabic" pitchFamily="18" charset="-78"/>
            </a:rPr>
            <a:t>الأطراف المستخدمة للمعلومات المحاسبية</a:t>
          </a:r>
          <a:endParaRPr lang="ar-SA" sz="1600" b="1" kern="1200" dirty="0">
            <a:latin typeface="Simplified Arabic" pitchFamily="18" charset="-78"/>
            <a:ea typeface="+mn-ea"/>
            <a:cs typeface="Simplified Arabic" pitchFamily="18" charset="-78"/>
          </a:endParaRPr>
        </a:p>
      </dsp:txBody>
      <dsp:txXfrm>
        <a:off x="2934039" y="1164364"/>
        <a:ext cx="3560660" cy="887566"/>
      </dsp:txXfrm>
    </dsp:sp>
    <dsp:sp modelId="{37BAA05C-AB4D-4A9C-B30E-710CCF65A4E2}">
      <dsp:nvSpPr>
        <dsp:cNvPr id="0" name=""/>
        <dsp:cNvSpPr/>
      </dsp:nvSpPr>
      <dsp:spPr>
        <a:xfrm>
          <a:off x="2830682" y="2227400"/>
          <a:ext cx="3668644" cy="881804"/>
        </a:xfrm>
        <a:prstGeom prst="roundRect">
          <a:avLst/>
        </a:prstGeom>
        <a:solidFill>
          <a:schemeClr val="lt1">
            <a:alpha val="90000"/>
            <a:hueOff val="0"/>
            <a:satOff val="0"/>
            <a:lumOff val="0"/>
            <a:alphaOff val="0"/>
          </a:schemeClr>
        </a:solidFill>
        <a:ln w="12700" cap="flat" cmpd="sng" algn="ctr">
          <a:solidFill>
            <a:schemeClr val="accent5">
              <a:hueOff val="368312"/>
              <a:satOff val="13083"/>
              <a:lumOff val="-339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LB" sz="1600" b="1" kern="1200" dirty="0">
              <a:latin typeface="Simplified Arabic" pitchFamily="18" charset="-78"/>
              <a:ea typeface="+mn-ea"/>
              <a:cs typeface="Simplified Arabic" pitchFamily="18" charset="-78"/>
            </a:rPr>
            <a:t>توقيت الإفصاح عن المعلومات المحاسبية</a:t>
          </a:r>
          <a:endParaRPr lang="ar-SA" sz="1600" b="1" kern="1200" dirty="0">
            <a:latin typeface="Simplified Arabic" pitchFamily="18" charset="-78"/>
            <a:ea typeface="+mn-ea"/>
            <a:cs typeface="Simplified Arabic" pitchFamily="18" charset="-78"/>
          </a:endParaRPr>
        </a:p>
      </dsp:txBody>
      <dsp:txXfrm>
        <a:off x="2873728" y="2270446"/>
        <a:ext cx="3582552" cy="795712"/>
      </dsp:txXfrm>
    </dsp:sp>
    <dsp:sp modelId="{0A5AD6CA-48D8-402C-83ED-701C89DAD547}">
      <dsp:nvSpPr>
        <dsp:cNvPr id="0" name=""/>
        <dsp:cNvSpPr/>
      </dsp:nvSpPr>
      <dsp:spPr>
        <a:xfrm>
          <a:off x="2766937" y="3162938"/>
          <a:ext cx="3763858" cy="983596"/>
        </a:xfrm>
        <a:prstGeom prst="roundRect">
          <a:avLst/>
        </a:prstGeom>
        <a:solidFill>
          <a:schemeClr val="lt1">
            <a:alpha val="90000"/>
            <a:hueOff val="0"/>
            <a:satOff val="0"/>
            <a:lumOff val="0"/>
            <a:alphaOff val="0"/>
          </a:schemeClr>
        </a:solidFill>
        <a:ln w="12700" cap="flat" cmpd="sng" algn="ctr">
          <a:solidFill>
            <a:schemeClr val="accent5">
              <a:hueOff val="736624"/>
              <a:satOff val="26166"/>
              <a:lumOff val="-679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LB" sz="1600" b="1" kern="1200">
              <a:latin typeface="Simplified Arabic" pitchFamily="18" charset="-78"/>
              <a:ea typeface="+mn-ea"/>
              <a:cs typeface="Simplified Arabic" pitchFamily="18" charset="-78"/>
            </a:rPr>
            <a:t>أغراض استخدام المعلومات المحاسبية</a:t>
          </a:r>
        </a:p>
      </dsp:txBody>
      <dsp:txXfrm>
        <a:off x="2814952" y="3210953"/>
        <a:ext cx="3667828" cy="887566"/>
      </dsp:txXfrm>
    </dsp:sp>
    <dsp:sp modelId="{149D681A-3733-4A4B-8CE9-8AB48AF2734D}">
      <dsp:nvSpPr>
        <dsp:cNvPr id="0" name=""/>
        <dsp:cNvSpPr/>
      </dsp:nvSpPr>
      <dsp:spPr>
        <a:xfrm>
          <a:off x="2668717" y="4229127"/>
          <a:ext cx="3975979" cy="983596"/>
        </a:xfrm>
        <a:prstGeom prst="roundRect">
          <a:avLst/>
        </a:prstGeom>
        <a:solidFill>
          <a:schemeClr val="lt1">
            <a:alpha val="90000"/>
            <a:hueOff val="0"/>
            <a:satOff val="0"/>
            <a:lumOff val="0"/>
            <a:alphaOff val="0"/>
          </a:schemeClr>
        </a:solidFill>
        <a:ln w="12700" cap="flat" cmpd="sng" algn="ctr">
          <a:solidFill>
            <a:schemeClr val="accent5">
              <a:hueOff val="1104936"/>
              <a:satOff val="39249"/>
              <a:lumOff val="-101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LB" sz="1600" b="1" kern="1200" dirty="0">
              <a:latin typeface="Simplified Arabic" pitchFamily="18" charset="-78"/>
              <a:ea typeface="+mn-ea"/>
              <a:cs typeface="Simplified Arabic" pitchFamily="18" charset="-78"/>
            </a:rPr>
            <a:t>نوعية المعلومات المحاسبية </a:t>
          </a:r>
          <a:r>
            <a:rPr lang="ar-SA" sz="1600" b="1" kern="1200" dirty="0">
              <a:latin typeface="Simplified Arabic" pitchFamily="18" charset="-78"/>
              <a:ea typeface="+mn-ea"/>
              <a:cs typeface="Simplified Arabic" pitchFamily="18" charset="-78"/>
            </a:rPr>
            <a:t>وتركي</a:t>
          </a:r>
          <a:r>
            <a:rPr lang="ar-LB" sz="1600" b="1" kern="1200" dirty="0">
              <a:latin typeface="Simplified Arabic" pitchFamily="18" charset="-78"/>
              <a:ea typeface="+mn-ea"/>
              <a:cs typeface="Simplified Arabic" pitchFamily="18" charset="-78"/>
            </a:rPr>
            <a:t>بتها وأسباب الإفصاح عنها</a:t>
          </a:r>
          <a:endParaRPr lang="ar-SA" sz="1600" b="1" kern="1200" dirty="0">
            <a:latin typeface="Simplified Arabic" pitchFamily="18" charset="-78"/>
            <a:ea typeface="+mn-ea"/>
            <a:cs typeface="Simplified Arabic" pitchFamily="18" charset="-78"/>
          </a:endParaRPr>
        </a:p>
      </dsp:txBody>
      <dsp:txXfrm>
        <a:off x="2716732" y="4277142"/>
        <a:ext cx="3879949" cy="8875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0A932-92AA-44B5-8404-7A78E3041101}">
      <dsp:nvSpPr>
        <dsp:cNvPr id="0" name=""/>
        <dsp:cNvSpPr/>
      </dsp:nvSpPr>
      <dsp:spPr>
        <a:xfrm rot="21300000">
          <a:off x="28591" y="1970564"/>
          <a:ext cx="9259812" cy="1060388"/>
        </a:xfrm>
        <a:prstGeom prst="mathMinus">
          <a:avLst/>
        </a:prstGeom>
        <a:solidFill>
          <a:schemeClr val="accent2"/>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5B959959-4DC1-44CF-BA2D-D373C79A494D}">
      <dsp:nvSpPr>
        <dsp:cNvPr id="0" name=""/>
        <dsp:cNvSpPr/>
      </dsp:nvSpPr>
      <dsp:spPr>
        <a:xfrm>
          <a:off x="2040827" y="459263"/>
          <a:ext cx="1460243" cy="2013785"/>
        </a:xfrm>
        <a:prstGeom prst="downArrow">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9A896E-F2FA-4937-B3E2-A70DF48B9C80}">
      <dsp:nvSpPr>
        <dsp:cNvPr id="0" name=""/>
        <dsp:cNvSpPr/>
      </dsp:nvSpPr>
      <dsp:spPr>
        <a:xfrm>
          <a:off x="4938007" y="0"/>
          <a:ext cx="2981438" cy="2114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ar-IQ" sz="4000" kern="1200" dirty="0"/>
            <a:t>الإفصاح البيئي الاختياري</a:t>
          </a:r>
          <a:endParaRPr lang="en-US" sz="4000" kern="1200" dirty="0"/>
        </a:p>
      </dsp:txBody>
      <dsp:txXfrm>
        <a:off x="4938007" y="0"/>
        <a:ext cx="2981438" cy="2114474"/>
      </dsp:txXfrm>
    </dsp:sp>
    <dsp:sp modelId="{7533158B-1054-4911-B407-4F5136346A6F}">
      <dsp:nvSpPr>
        <dsp:cNvPr id="0" name=""/>
        <dsp:cNvSpPr/>
      </dsp:nvSpPr>
      <dsp:spPr>
        <a:xfrm>
          <a:off x="6063053" y="2488877"/>
          <a:ext cx="1608523" cy="2013785"/>
        </a:xfrm>
        <a:prstGeom prst="upArrow">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C45039-7894-4B28-B688-5628700873CD}">
      <dsp:nvSpPr>
        <dsp:cNvPr id="0" name=""/>
        <dsp:cNvSpPr/>
      </dsp:nvSpPr>
      <dsp:spPr>
        <a:xfrm>
          <a:off x="1397549" y="2919988"/>
          <a:ext cx="2981438" cy="2114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ar-IQ" sz="4000" kern="1200" dirty="0"/>
            <a:t>الإفصاح البيئي الإلزامي</a:t>
          </a:r>
          <a:endParaRPr lang="en-US" sz="4000" kern="1200" dirty="0"/>
        </a:p>
      </dsp:txBody>
      <dsp:txXfrm>
        <a:off x="1397549" y="2919988"/>
        <a:ext cx="2981438" cy="211447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128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A7295F-BFDB-4E14-9751-FCF47C8672C5}" type="datetimeFigureOut">
              <a:rPr lang="en-US" smtClean="0"/>
              <a:t>5/11/2025</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CF56CC-44C8-45B9-B8D0-5ED3612333DB}" type="slidenum">
              <a:rPr lang="en-US" smtClean="0"/>
              <a:t>‹#›</a:t>
            </a:fld>
            <a:endParaRPr lang="en-US"/>
          </a:p>
        </p:txBody>
      </p:sp>
    </p:spTree>
    <p:extLst>
      <p:ext uri="{BB962C8B-B14F-4D97-AF65-F5344CB8AC3E}">
        <p14:creationId xmlns:p14="http://schemas.microsoft.com/office/powerpoint/2010/main" val="3981000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5"/>
          </p:nvPr>
        </p:nvSpPr>
        <p:spPr/>
        <p:txBody>
          <a:bodyPr/>
          <a:lstStyle/>
          <a:p>
            <a:fld id="{05CF56CC-44C8-45B9-B8D0-5ED3612333DB}" type="slidenum">
              <a:rPr lang="en-US" smtClean="0"/>
              <a:t>7</a:t>
            </a:fld>
            <a:endParaRPr lang="en-US"/>
          </a:p>
        </p:txBody>
      </p:sp>
    </p:spTree>
    <p:extLst>
      <p:ext uri="{BB962C8B-B14F-4D97-AF65-F5344CB8AC3E}">
        <p14:creationId xmlns:p14="http://schemas.microsoft.com/office/powerpoint/2010/main" val="978843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61F2C-B193-39E8-513B-7E3652F53C05}"/>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402639BE-8CE1-523F-1AD8-F90FF710AE9A}"/>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9A64C0DA-9BCA-24E1-3F9F-93ADEAD0CEE7}"/>
              </a:ext>
            </a:extLst>
          </p:cNvPr>
          <p:cNvSpPr>
            <a:spLocks noGrp="1"/>
          </p:cNvSpPr>
          <p:nvPr>
            <p:ph type="body" idx="1"/>
          </p:nvPr>
        </p:nvSpPr>
        <p:spPr/>
        <p:txBody>
          <a:bodyPr/>
          <a:lstStyle/>
          <a:p>
            <a:endParaRPr lang="en-US" dirty="0"/>
          </a:p>
        </p:txBody>
      </p:sp>
      <p:sp>
        <p:nvSpPr>
          <p:cNvPr id="4" name="عنصر نائب لرقم الشريحة 3">
            <a:extLst>
              <a:ext uri="{FF2B5EF4-FFF2-40B4-BE49-F238E27FC236}">
                <a16:creationId xmlns:a16="http://schemas.microsoft.com/office/drawing/2014/main" id="{84596A02-6079-3D89-6E4A-4EFC07AA596A}"/>
              </a:ext>
            </a:extLst>
          </p:cNvPr>
          <p:cNvSpPr>
            <a:spLocks noGrp="1"/>
          </p:cNvSpPr>
          <p:nvPr>
            <p:ph type="sldNum" sz="quarter" idx="5"/>
          </p:nvPr>
        </p:nvSpPr>
        <p:spPr/>
        <p:txBody>
          <a:bodyPr/>
          <a:lstStyle/>
          <a:p>
            <a:fld id="{05CF56CC-44C8-45B9-B8D0-5ED3612333DB}" type="slidenum">
              <a:rPr lang="en-US" smtClean="0"/>
              <a:t>16</a:t>
            </a:fld>
            <a:endParaRPr lang="en-US"/>
          </a:p>
        </p:txBody>
      </p:sp>
    </p:spTree>
    <p:extLst>
      <p:ext uri="{BB962C8B-B14F-4D97-AF65-F5344CB8AC3E}">
        <p14:creationId xmlns:p14="http://schemas.microsoft.com/office/powerpoint/2010/main" val="2178843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4F236E3-9CAB-42AC-9BF5-7E2AE063CF86}" type="datetimeFigureOut">
              <a:rPr lang="en-US" smtClean="0"/>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7E7F3E-7E55-4F6C-8270-498161206A64}" type="slidenum">
              <a:rPr lang="en-US" smtClean="0"/>
              <a:t>‹#›</a:t>
            </a:fld>
            <a:endParaRPr lang="en-US"/>
          </a:p>
        </p:txBody>
      </p:sp>
    </p:spTree>
    <p:extLst>
      <p:ext uri="{BB962C8B-B14F-4D97-AF65-F5344CB8AC3E}">
        <p14:creationId xmlns:p14="http://schemas.microsoft.com/office/powerpoint/2010/main" val="41218335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22026" y="722434"/>
            <a:ext cx="10966236" cy="2724150"/>
          </a:xfrm>
          <a:custGeom>
            <a:avLst/>
            <a:gdLst>
              <a:gd name="connsiteX0" fmla="*/ 0 w 10966236"/>
              <a:gd name="connsiteY0" fmla="*/ 0 h 2724150"/>
              <a:gd name="connsiteX1" fmla="*/ 10966236 w 10966236"/>
              <a:gd name="connsiteY1" fmla="*/ 0 h 2724150"/>
              <a:gd name="connsiteX2" fmla="*/ 10966236 w 10966236"/>
              <a:gd name="connsiteY2" fmla="*/ 2724150 h 2724150"/>
              <a:gd name="connsiteX3" fmla="*/ 0 w 10966236"/>
              <a:gd name="connsiteY3" fmla="*/ 2724150 h 2724150"/>
            </a:gdLst>
            <a:ahLst/>
            <a:cxnLst>
              <a:cxn ang="0">
                <a:pos x="connsiteX0" y="connsiteY0"/>
              </a:cxn>
              <a:cxn ang="0">
                <a:pos x="connsiteX1" y="connsiteY1"/>
              </a:cxn>
              <a:cxn ang="0">
                <a:pos x="connsiteX2" y="connsiteY2"/>
              </a:cxn>
              <a:cxn ang="0">
                <a:pos x="connsiteX3" y="connsiteY3"/>
              </a:cxn>
            </a:cxnLst>
            <a:rect l="l" t="t" r="r" b="b"/>
            <a:pathLst>
              <a:path w="10966236" h="2724150">
                <a:moveTo>
                  <a:pt x="0" y="0"/>
                </a:moveTo>
                <a:lnTo>
                  <a:pt x="10966236" y="0"/>
                </a:lnTo>
                <a:lnTo>
                  <a:pt x="10966236" y="2724150"/>
                </a:lnTo>
                <a:lnTo>
                  <a:pt x="0" y="272415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4083037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644833" y="782137"/>
            <a:ext cx="4719484" cy="2662084"/>
          </a:xfrm>
          <a:custGeom>
            <a:avLst/>
            <a:gdLst>
              <a:gd name="connsiteX0" fmla="*/ 0 w 4719484"/>
              <a:gd name="connsiteY0" fmla="*/ 0 h 2662084"/>
              <a:gd name="connsiteX1" fmla="*/ 4719484 w 4719484"/>
              <a:gd name="connsiteY1" fmla="*/ 0 h 2662084"/>
              <a:gd name="connsiteX2" fmla="*/ 4719484 w 4719484"/>
              <a:gd name="connsiteY2" fmla="*/ 2662084 h 2662084"/>
              <a:gd name="connsiteX3" fmla="*/ 0 w 4719484"/>
              <a:gd name="connsiteY3" fmla="*/ 2662084 h 2662084"/>
            </a:gdLst>
            <a:ahLst/>
            <a:cxnLst>
              <a:cxn ang="0">
                <a:pos x="connsiteX0" y="connsiteY0"/>
              </a:cxn>
              <a:cxn ang="0">
                <a:pos x="connsiteX1" y="connsiteY1"/>
              </a:cxn>
              <a:cxn ang="0">
                <a:pos x="connsiteX2" y="connsiteY2"/>
              </a:cxn>
              <a:cxn ang="0">
                <a:pos x="connsiteX3" y="connsiteY3"/>
              </a:cxn>
            </a:cxnLst>
            <a:rect l="l" t="t" r="r" b="b"/>
            <a:pathLst>
              <a:path w="4719484" h="2662084">
                <a:moveTo>
                  <a:pt x="0" y="0"/>
                </a:moveTo>
                <a:lnTo>
                  <a:pt x="4719484" y="0"/>
                </a:lnTo>
                <a:lnTo>
                  <a:pt x="4719484" y="2662084"/>
                </a:lnTo>
                <a:lnTo>
                  <a:pt x="0" y="2662084"/>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40489091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2399650" y="704850"/>
            <a:ext cx="2791929" cy="5486400"/>
          </a:xfrm>
          <a:custGeom>
            <a:avLst/>
            <a:gdLst>
              <a:gd name="connsiteX0" fmla="*/ 0 w 2791929"/>
              <a:gd name="connsiteY0" fmla="*/ 0 h 5486400"/>
              <a:gd name="connsiteX1" fmla="*/ 2791929 w 2791929"/>
              <a:gd name="connsiteY1" fmla="*/ 0 h 5486400"/>
              <a:gd name="connsiteX2" fmla="*/ 2791929 w 2791929"/>
              <a:gd name="connsiteY2" fmla="*/ 5486400 h 5486400"/>
              <a:gd name="connsiteX3" fmla="*/ 0 w 2791929"/>
              <a:gd name="connsiteY3" fmla="*/ 5486400 h 5486400"/>
            </a:gdLst>
            <a:ahLst/>
            <a:cxnLst>
              <a:cxn ang="0">
                <a:pos x="connsiteX0" y="connsiteY0"/>
              </a:cxn>
              <a:cxn ang="0">
                <a:pos x="connsiteX1" y="connsiteY1"/>
              </a:cxn>
              <a:cxn ang="0">
                <a:pos x="connsiteX2" y="connsiteY2"/>
              </a:cxn>
              <a:cxn ang="0">
                <a:pos x="connsiteX3" y="connsiteY3"/>
              </a:cxn>
            </a:cxnLst>
            <a:rect l="l" t="t" r="r" b="b"/>
            <a:pathLst>
              <a:path w="2791929" h="5486400">
                <a:moveTo>
                  <a:pt x="0" y="0"/>
                </a:moveTo>
                <a:lnTo>
                  <a:pt x="2791929" y="0"/>
                </a:lnTo>
                <a:lnTo>
                  <a:pt x="2791929" y="5486400"/>
                </a:lnTo>
                <a:lnTo>
                  <a:pt x="0" y="548640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3699261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5525408" y="704850"/>
            <a:ext cx="3042323" cy="5473504"/>
          </a:xfrm>
          <a:custGeom>
            <a:avLst/>
            <a:gdLst>
              <a:gd name="connsiteX0" fmla="*/ 0 w 2747502"/>
              <a:gd name="connsiteY0" fmla="*/ 0 h 5473504"/>
              <a:gd name="connsiteX1" fmla="*/ 2747502 w 2747502"/>
              <a:gd name="connsiteY1" fmla="*/ 0 h 5473504"/>
              <a:gd name="connsiteX2" fmla="*/ 2747502 w 2747502"/>
              <a:gd name="connsiteY2" fmla="*/ 5473504 h 5473504"/>
              <a:gd name="connsiteX3" fmla="*/ 0 w 2747502"/>
              <a:gd name="connsiteY3" fmla="*/ 5473504 h 5473504"/>
            </a:gdLst>
            <a:ahLst/>
            <a:cxnLst>
              <a:cxn ang="0">
                <a:pos x="connsiteX0" y="connsiteY0"/>
              </a:cxn>
              <a:cxn ang="0">
                <a:pos x="connsiteX1" y="connsiteY1"/>
              </a:cxn>
              <a:cxn ang="0">
                <a:pos x="connsiteX2" y="connsiteY2"/>
              </a:cxn>
              <a:cxn ang="0">
                <a:pos x="connsiteX3" y="connsiteY3"/>
              </a:cxn>
            </a:cxnLst>
            <a:rect l="l" t="t" r="r" b="b"/>
            <a:pathLst>
              <a:path w="2747502" h="5473504">
                <a:moveTo>
                  <a:pt x="0" y="0"/>
                </a:moveTo>
                <a:lnTo>
                  <a:pt x="2747502" y="0"/>
                </a:lnTo>
                <a:lnTo>
                  <a:pt x="2747502" y="5473504"/>
                </a:lnTo>
                <a:lnTo>
                  <a:pt x="0" y="5473504"/>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
        <p:nvSpPr>
          <p:cNvPr id="11" name="Picture Placeholder 10"/>
          <p:cNvSpPr>
            <a:spLocks noGrp="1"/>
          </p:cNvSpPr>
          <p:nvPr>
            <p:ph type="pic" sz="quarter" idx="11"/>
          </p:nvPr>
        </p:nvSpPr>
        <p:spPr>
          <a:xfrm>
            <a:off x="8567731" y="704850"/>
            <a:ext cx="3042323" cy="5473504"/>
          </a:xfrm>
          <a:custGeom>
            <a:avLst/>
            <a:gdLst>
              <a:gd name="connsiteX0" fmla="*/ 0 w 2747502"/>
              <a:gd name="connsiteY0" fmla="*/ 0 h 5473504"/>
              <a:gd name="connsiteX1" fmla="*/ 2747502 w 2747502"/>
              <a:gd name="connsiteY1" fmla="*/ 0 h 5473504"/>
              <a:gd name="connsiteX2" fmla="*/ 2747502 w 2747502"/>
              <a:gd name="connsiteY2" fmla="*/ 5473504 h 5473504"/>
              <a:gd name="connsiteX3" fmla="*/ 0 w 2747502"/>
              <a:gd name="connsiteY3" fmla="*/ 5473504 h 5473504"/>
            </a:gdLst>
            <a:ahLst/>
            <a:cxnLst>
              <a:cxn ang="0">
                <a:pos x="connsiteX0" y="connsiteY0"/>
              </a:cxn>
              <a:cxn ang="0">
                <a:pos x="connsiteX1" y="connsiteY1"/>
              </a:cxn>
              <a:cxn ang="0">
                <a:pos x="connsiteX2" y="connsiteY2"/>
              </a:cxn>
              <a:cxn ang="0">
                <a:pos x="connsiteX3" y="connsiteY3"/>
              </a:cxn>
            </a:cxnLst>
            <a:rect l="l" t="t" r="r" b="b"/>
            <a:pathLst>
              <a:path w="2747502" h="5473504">
                <a:moveTo>
                  <a:pt x="0" y="0"/>
                </a:moveTo>
                <a:lnTo>
                  <a:pt x="2747502" y="0"/>
                </a:lnTo>
                <a:lnTo>
                  <a:pt x="2747502" y="5473504"/>
                </a:lnTo>
                <a:lnTo>
                  <a:pt x="0" y="5473504"/>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9209427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3532790" y="884840"/>
            <a:ext cx="2447096" cy="2563210"/>
          </a:xfrm>
          <a:custGeom>
            <a:avLst/>
            <a:gdLst>
              <a:gd name="connsiteX0" fmla="*/ 0 w 2447096"/>
              <a:gd name="connsiteY0" fmla="*/ 0 h 2563210"/>
              <a:gd name="connsiteX1" fmla="*/ 2447096 w 2447096"/>
              <a:gd name="connsiteY1" fmla="*/ 0 h 2563210"/>
              <a:gd name="connsiteX2" fmla="*/ 2447096 w 2447096"/>
              <a:gd name="connsiteY2" fmla="*/ 2563210 h 2563210"/>
              <a:gd name="connsiteX3" fmla="*/ 0 w 2447096"/>
              <a:gd name="connsiteY3" fmla="*/ 2563210 h 2563210"/>
            </a:gdLst>
            <a:ahLst/>
            <a:cxnLst>
              <a:cxn ang="0">
                <a:pos x="connsiteX0" y="connsiteY0"/>
              </a:cxn>
              <a:cxn ang="0">
                <a:pos x="connsiteX1" y="connsiteY1"/>
              </a:cxn>
              <a:cxn ang="0">
                <a:pos x="connsiteX2" y="connsiteY2"/>
              </a:cxn>
              <a:cxn ang="0">
                <a:pos x="connsiteX3" y="connsiteY3"/>
              </a:cxn>
            </a:cxnLst>
            <a:rect l="l" t="t" r="r" b="b"/>
            <a:pathLst>
              <a:path w="2447096" h="2563210">
                <a:moveTo>
                  <a:pt x="0" y="0"/>
                </a:moveTo>
                <a:lnTo>
                  <a:pt x="2447096" y="0"/>
                </a:lnTo>
                <a:lnTo>
                  <a:pt x="2447096" y="2563210"/>
                </a:lnTo>
                <a:lnTo>
                  <a:pt x="0" y="256321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
        <p:nvSpPr>
          <p:cNvPr id="17" name="Picture Placeholder 16"/>
          <p:cNvSpPr>
            <a:spLocks noGrp="1"/>
          </p:cNvSpPr>
          <p:nvPr>
            <p:ph type="pic" sz="quarter" idx="11"/>
          </p:nvPr>
        </p:nvSpPr>
        <p:spPr>
          <a:xfrm>
            <a:off x="6212113" y="3448050"/>
            <a:ext cx="2447097" cy="2563210"/>
          </a:xfrm>
          <a:custGeom>
            <a:avLst/>
            <a:gdLst>
              <a:gd name="connsiteX0" fmla="*/ 0 w 2447097"/>
              <a:gd name="connsiteY0" fmla="*/ 0 h 2563210"/>
              <a:gd name="connsiteX1" fmla="*/ 2447097 w 2447097"/>
              <a:gd name="connsiteY1" fmla="*/ 0 h 2563210"/>
              <a:gd name="connsiteX2" fmla="*/ 2447097 w 2447097"/>
              <a:gd name="connsiteY2" fmla="*/ 2563210 h 2563210"/>
              <a:gd name="connsiteX3" fmla="*/ 0 w 2447097"/>
              <a:gd name="connsiteY3" fmla="*/ 2563210 h 2563210"/>
            </a:gdLst>
            <a:ahLst/>
            <a:cxnLst>
              <a:cxn ang="0">
                <a:pos x="connsiteX0" y="connsiteY0"/>
              </a:cxn>
              <a:cxn ang="0">
                <a:pos x="connsiteX1" y="connsiteY1"/>
              </a:cxn>
              <a:cxn ang="0">
                <a:pos x="connsiteX2" y="connsiteY2"/>
              </a:cxn>
              <a:cxn ang="0">
                <a:pos x="connsiteX3" y="connsiteY3"/>
              </a:cxn>
            </a:cxnLst>
            <a:rect l="l" t="t" r="r" b="b"/>
            <a:pathLst>
              <a:path w="2447097" h="2563210">
                <a:moveTo>
                  <a:pt x="0" y="0"/>
                </a:moveTo>
                <a:lnTo>
                  <a:pt x="2447097" y="0"/>
                </a:lnTo>
                <a:lnTo>
                  <a:pt x="2447097" y="2563210"/>
                </a:lnTo>
                <a:lnTo>
                  <a:pt x="0" y="256321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
        <p:nvSpPr>
          <p:cNvPr id="18" name="Picture Placeholder 17"/>
          <p:cNvSpPr>
            <a:spLocks noGrp="1"/>
          </p:cNvSpPr>
          <p:nvPr>
            <p:ph type="pic" sz="quarter" idx="12"/>
          </p:nvPr>
        </p:nvSpPr>
        <p:spPr>
          <a:xfrm>
            <a:off x="873295" y="3448050"/>
            <a:ext cx="5106592" cy="2563210"/>
          </a:xfrm>
          <a:custGeom>
            <a:avLst/>
            <a:gdLst>
              <a:gd name="connsiteX0" fmla="*/ 0 w 5106592"/>
              <a:gd name="connsiteY0" fmla="*/ 0 h 2563210"/>
              <a:gd name="connsiteX1" fmla="*/ 5106592 w 5106592"/>
              <a:gd name="connsiteY1" fmla="*/ 0 h 2563210"/>
              <a:gd name="connsiteX2" fmla="*/ 5106592 w 5106592"/>
              <a:gd name="connsiteY2" fmla="*/ 2563210 h 2563210"/>
              <a:gd name="connsiteX3" fmla="*/ 0 w 5106592"/>
              <a:gd name="connsiteY3" fmla="*/ 2563210 h 2563210"/>
            </a:gdLst>
            <a:ahLst/>
            <a:cxnLst>
              <a:cxn ang="0">
                <a:pos x="connsiteX0" y="connsiteY0"/>
              </a:cxn>
              <a:cxn ang="0">
                <a:pos x="connsiteX1" y="connsiteY1"/>
              </a:cxn>
              <a:cxn ang="0">
                <a:pos x="connsiteX2" y="connsiteY2"/>
              </a:cxn>
              <a:cxn ang="0">
                <a:pos x="connsiteX3" y="connsiteY3"/>
              </a:cxn>
            </a:cxnLst>
            <a:rect l="l" t="t" r="r" b="b"/>
            <a:pathLst>
              <a:path w="5106592" h="2563210">
                <a:moveTo>
                  <a:pt x="0" y="0"/>
                </a:moveTo>
                <a:lnTo>
                  <a:pt x="5106592" y="0"/>
                </a:lnTo>
                <a:lnTo>
                  <a:pt x="5106592" y="2563210"/>
                </a:lnTo>
                <a:lnTo>
                  <a:pt x="0" y="256321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
        <p:nvSpPr>
          <p:cNvPr id="15" name="Picture Placeholder 14"/>
          <p:cNvSpPr>
            <a:spLocks noGrp="1"/>
          </p:cNvSpPr>
          <p:nvPr>
            <p:ph type="pic" sz="quarter" idx="13"/>
          </p:nvPr>
        </p:nvSpPr>
        <p:spPr>
          <a:xfrm>
            <a:off x="6212112" y="884840"/>
            <a:ext cx="5211736" cy="2563210"/>
          </a:xfrm>
          <a:custGeom>
            <a:avLst/>
            <a:gdLst>
              <a:gd name="connsiteX0" fmla="*/ 0 w 5211736"/>
              <a:gd name="connsiteY0" fmla="*/ 0 h 2563210"/>
              <a:gd name="connsiteX1" fmla="*/ 5211736 w 5211736"/>
              <a:gd name="connsiteY1" fmla="*/ 0 h 2563210"/>
              <a:gd name="connsiteX2" fmla="*/ 5211736 w 5211736"/>
              <a:gd name="connsiteY2" fmla="*/ 2563210 h 2563210"/>
              <a:gd name="connsiteX3" fmla="*/ 0 w 5211736"/>
              <a:gd name="connsiteY3" fmla="*/ 2563210 h 2563210"/>
            </a:gdLst>
            <a:ahLst/>
            <a:cxnLst>
              <a:cxn ang="0">
                <a:pos x="connsiteX0" y="connsiteY0"/>
              </a:cxn>
              <a:cxn ang="0">
                <a:pos x="connsiteX1" y="connsiteY1"/>
              </a:cxn>
              <a:cxn ang="0">
                <a:pos x="connsiteX2" y="connsiteY2"/>
              </a:cxn>
              <a:cxn ang="0">
                <a:pos x="connsiteX3" y="connsiteY3"/>
              </a:cxn>
            </a:cxnLst>
            <a:rect l="l" t="t" r="r" b="b"/>
            <a:pathLst>
              <a:path w="5211736" h="2563210">
                <a:moveTo>
                  <a:pt x="0" y="0"/>
                </a:moveTo>
                <a:lnTo>
                  <a:pt x="5211736" y="0"/>
                </a:lnTo>
                <a:lnTo>
                  <a:pt x="5211736" y="2563210"/>
                </a:lnTo>
                <a:lnTo>
                  <a:pt x="0" y="256321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949418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792481" y="3556624"/>
            <a:ext cx="4046329" cy="2504350"/>
          </a:xfrm>
          <a:custGeom>
            <a:avLst/>
            <a:gdLst>
              <a:gd name="connsiteX0" fmla="*/ 0 w 4046329"/>
              <a:gd name="connsiteY0" fmla="*/ 0 h 2504350"/>
              <a:gd name="connsiteX1" fmla="*/ 4046329 w 4046329"/>
              <a:gd name="connsiteY1" fmla="*/ 0 h 2504350"/>
              <a:gd name="connsiteX2" fmla="*/ 4046329 w 4046329"/>
              <a:gd name="connsiteY2" fmla="*/ 2504350 h 2504350"/>
              <a:gd name="connsiteX3" fmla="*/ 0 w 4046329"/>
              <a:gd name="connsiteY3" fmla="*/ 2504350 h 2504350"/>
            </a:gdLst>
            <a:ahLst/>
            <a:cxnLst>
              <a:cxn ang="0">
                <a:pos x="connsiteX0" y="connsiteY0"/>
              </a:cxn>
              <a:cxn ang="0">
                <a:pos x="connsiteX1" y="connsiteY1"/>
              </a:cxn>
              <a:cxn ang="0">
                <a:pos x="connsiteX2" y="connsiteY2"/>
              </a:cxn>
              <a:cxn ang="0">
                <a:pos x="connsiteX3" y="connsiteY3"/>
              </a:cxn>
            </a:cxnLst>
            <a:rect l="l" t="t" r="r" b="b"/>
            <a:pathLst>
              <a:path w="4046329" h="2504350">
                <a:moveTo>
                  <a:pt x="0" y="0"/>
                </a:moveTo>
                <a:lnTo>
                  <a:pt x="4046329" y="0"/>
                </a:lnTo>
                <a:lnTo>
                  <a:pt x="4046329" y="2504350"/>
                </a:lnTo>
                <a:lnTo>
                  <a:pt x="0" y="250435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
        <p:nvSpPr>
          <p:cNvPr id="11" name="Picture Placeholder 10"/>
          <p:cNvSpPr>
            <a:spLocks noGrp="1"/>
          </p:cNvSpPr>
          <p:nvPr>
            <p:ph type="pic" sz="quarter" idx="11"/>
          </p:nvPr>
        </p:nvSpPr>
        <p:spPr>
          <a:xfrm>
            <a:off x="4838810" y="3556624"/>
            <a:ext cx="4014905" cy="2504350"/>
          </a:xfrm>
          <a:custGeom>
            <a:avLst/>
            <a:gdLst>
              <a:gd name="connsiteX0" fmla="*/ 0 w 4014905"/>
              <a:gd name="connsiteY0" fmla="*/ 0 h 2504350"/>
              <a:gd name="connsiteX1" fmla="*/ 4014905 w 4014905"/>
              <a:gd name="connsiteY1" fmla="*/ 0 h 2504350"/>
              <a:gd name="connsiteX2" fmla="*/ 4014905 w 4014905"/>
              <a:gd name="connsiteY2" fmla="*/ 2504350 h 2504350"/>
              <a:gd name="connsiteX3" fmla="*/ 0 w 4014905"/>
              <a:gd name="connsiteY3" fmla="*/ 2504350 h 2504350"/>
            </a:gdLst>
            <a:ahLst/>
            <a:cxnLst>
              <a:cxn ang="0">
                <a:pos x="connsiteX0" y="connsiteY0"/>
              </a:cxn>
              <a:cxn ang="0">
                <a:pos x="connsiteX1" y="connsiteY1"/>
              </a:cxn>
              <a:cxn ang="0">
                <a:pos x="connsiteX2" y="connsiteY2"/>
              </a:cxn>
              <a:cxn ang="0">
                <a:pos x="connsiteX3" y="connsiteY3"/>
              </a:cxn>
            </a:cxnLst>
            <a:rect l="l" t="t" r="r" b="b"/>
            <a:pathLst>
              <a:path w="4014905" h="2504350">
                <a:moveTo>
                  <a:pt x="0" y="0"/>
                </a:moveTo>
                <a:lnTo>
                  <a:pt x="4014905" y="0"/>
                </a:lnTo>
                <a:lnTo>
                  <a:pt x="4014905" y="2504350"/>
                </a:lnTo>
                <a:lnTo>
                  <a:pt x="0" y="250435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1706699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773430" y="727896"/>
            <a:ext cx="5170170" cy="2620369"/>
          </a:xfrm>
          <a:custGeom>
            <a:avLst/>
            <a:gdLst>
              <a:gd name="connsiteX0" fmla="*/ 0 w 5170170"/>
              <a:gd name="connsiteY0" fmla="*/ 0 h 2620369"/>
              <a:gd name="connsiteX1" fmla="*/ 5170170 w 5170170"/>
              <a:gd name="connsiteY1" fmla="*/ 0 h 2620369"/>
              <a:gd name="connsiteX2" fmla="*/ 5170170 w 5170170"/>
              <a:gd name="connsiteY2" fmla="*/ 2620369 h 2620369"/>
              <a:gd name="connsiteX3" fmla="*/ 0 w 5170170"/>
              <a:gd name="connsiteY3" fmla="*/ 2620369 h 2620369"/>
            </a:gdLst>
            <a:ahLst/>
            <a:cxnLst>
              <a:cxn ang="0">
                <a:pos x="connsiteX0" y="connsiteY0"/>
              </a:cxn>
              <a:cxn ang="0">
                <a:pos x="connsiteX1" y="connsiteY1"/>
              </a:cxn>
              <a:cxn ang="0">
                <a:pos x="connsiteX2" y="connsiteY2"/>
              </a:cxn>
              <a:cxn ang="0">
                <a:pos x="connsiteX3" y="connsiteY3"/>
              </a:cxn>
            </a:cxnLst>
            <a:rect l="l" t="t" r="r" b="b"/>
            <a:pathLst>
              <a:path w="5170170" h="2620369">
                <a:moveTo>
                  <a:pt x="0" y="0"/>
                </a:moveTo>
                <a:lnTo>
                  <a:pt x="5170170" y="0"/>
                </a:lnTo>
                <a:lnTo>
                  <a:pt x="5170170" y="2620369"/>
                </a:lnTo>
                <a:lnTo>
                  <a:pt x="0" y="2620369"/>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
        <p:nvSpPr>
          <p:cNvPr id="11" name="Picture Placeholder 10"/>
          <p:cNvSpPr>
            <a:spLocks noGrp="1"/>
          </p:cNvSpPr>
          <p:nvPr>
            <p:ph type="pic" sz="quarter" idx="11"/>
          </p:nvPr>
        </p:nvSpPr>
        <p:spPr>
          <a:xfrm>
            <a:off x="773430" y="3532782"/>
            <a:ext cx="5170170" cy="2620369"/>
          </a:xfrm>
          <a:custGeom>
            <a:avLst/>
            <a:gdLst>
              <a:gd name="connsiteX0" fmla="*/ 0 w 5170170"/>
              <a:gd name="connsiteY0" fmla="*/ 0 h 2620369"/>
              <a:gd name="connsiteX1" fmla="*/ 5170170 w 5170170"/>
              <a:gd name="connsiteY1" fmla="*/ 0 h 2620369"/>
              <a:gd name="connsiteX2" fmla="*/ 5170170 w 5170170"/>
              <a:gd name="connsiteY2" fmla="*/ 2620369 h 2620369"/>
              <a:gd name="connsiteX3" fmla="*/ 0 w 5170170"/>
              <a:gd name="connsiteY3" fmla="*/ 2620369 h 2620369"/>
            </a:gdLst>
            <a:ahLst/>
            <a:cxnLst>
              <a:cxn ang="0">
                <a:pos x="connsiteX0" y="connsiteY0"/>
              </a:cxn>
              <a:cxn ang="0">
                <a:pos x="connsiteX1" y="connsiteY1"/>
              </a:cxn>
              <a:cxn ang="0">
                <a:pos x="connsiteX2" y="connsiteY2"/>
              </a:cxn>
              <a:cxn ang="0">
                <a:pos x="connsiteX3" y="connsiteY3"/>
              </a:cxn>
            </a:cxnLst>
            <a:rect l="l" t="t" r="r" b="b"/>
            <a:pathLst>
              <a:path w="5170170" h="2620369">
                <a:moveTo>
                  <a:pt x="0" y="0"/>
                </a:moveTo>
                <a:lnTo>
                  <a:pt x="5170170" y="0"/>
                </a:lnTo>
                <a:lnTo>
                  <a:pt x="5170170" y="2620369"/>
                </a:lnTo>
                <a:lnTo>
                  <a:pt x="0" y="2620369"/>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5251403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6" name="Picture Placeholder 15"/>
          <p:cNvSpPr>
            <a:spLocks noGrp="1"/>
          </p:cNvSpPr>
          <p:nvPr>
            <p:ph type="pic" sz="quarter" idx="11"/>
          </p:nvPr>
        </p:nvSpPr>
        <p:spPr>
          <a:xfrm>
            <a:off x="5067300" y="733119"/>
            <a:ext cx="2710531" cy="1668681"/>
          </a:xfrm>
          <a:custGeom>
            <a:avLst/>
            <a:gdLst>
              <a:gd name="connsiteX0" fmla="*/ 0 w 2710531"/>
              <a:gd name="connsiteY0" fmla="*/ 0 h 1668681"/>
              <a:gd name="connsiteX1" fmla="*/ 2710531 w 2710531"/>
              <a:gd name="connsiteY1" fmla="*/ 0 h 1668681"/>
              <a:gd name="connsiteX2" fmla="*/ 2710531 w 2710531"/>
              <a:gd name="connsiteY2" fmla="*/ 1668681 h 1668681"/>
              <a:gd name="connsiteX3" fmla="*/ 0 w 2710531"/>
              <a:gd name="connsiteY3" fmla="*/ 1668681 h 1668681"/>
            </a:gdLst>
            <a:ahLst/>
            <a:cxnLst>
              <a:cxn ang="0">
                <a:pos x="connsiteX0" y="connsiteY0"/>
              </a:cxn>
              <a:cxn ang="0">
                <a:pos x="connsiteX1" y="connsiteY1"/>
              </a:cxn>
              <a:cxn ang="0">
                <a:pos x="connsiteX2" y="connsiteY2"/>
              </a:cxn>
              <a:cxn ang="0">
                <a:pos x="connsiteX3" y="connsiteY3"/>
              </a:cxn>
            </a:cxnLst>
            <a:rect l="l" t="t" r="r" b="b"/>
            <a:pathLst>
              <a:path w="2710531" h="1668681">
                <a:moveTo>
                  <a:pt x="0" y="0"/>
                </a:moveTo>
                <a:lnTo>
                  <a:pt x="2710531" y="0"/>
                </a:lnTo>
                <a:lnTo>
                  <a:pt x="2710531" y="1668681"/>
                </a:lnTo>
                <a:lnTo>
                  <a:pt x="0" y="1668681"/>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
        <p:nvSpPr>
          <p:cNvPr id="17" name="Picture Placeholder 16"/>
          <p:cNvSpPr>
            <a:spLocks noGrp="1"/>
          </p:cNvSpPr>
          <p:nvPr>
            <p:ph type="pic" sz="quarter" idx="12"/>
          </p:nvPr>
        </p:nvSpPr>
        <p:spPr>
          <a:xfrm>
            <a:off x="5067300" y="2599269"/>
            <a:ext cx="2710531" cy="1668681"/>
          </a:xfrm>
          <a:custGeom>
            <a:avLst/>
            <a:gdLst>
              <a:gd name="connsiteX0" fmla="*/ 0 w 2710531"/>
              <a:gd name="connsiteY0" fmla="*/ 0 h 1668681"/>
              <a:gd name="connsiteX1" fmla="*/ 2710531 w 2710531"/>
              <a:gd name="connsiteY1" fmla="*/ 0 h 1668681"/>
              <a:gd name="connsiteX2" fmla="*/ 2710531 w 2710531"/>
              <a:gd name="connsiteY2" fmla="*/ 1668681 h 1668681"/>
              <a:gd name="connsiteX3" fmla="*/ 0 w 2710531"/>
              <a:gd name="connsiteY3" fmla="*/ 1668681 h 1668681"/>
            </a:gdLst>
            <a:ahLst/>
            <a:cxnLst>
              <a:cxn ang="0">
                <a:pos x="connsiteX0" y="connsiteY0"/>
              </a:cxn>
              <a:cxn ang="0">
                <a:pos x="connsiteX1" y="connsiteY1"/>
              </a:cxn>
              <a:cxn ang="0">
                <a:pos x="connsiteX2" y="connsiteY2"/>
              </a:cxn>
              <a:cxn ang="0">
                <a:pos x="connsiteX3" y="connsiteY3"/>
              </a:cxn>
            </a:cxnLst>
            <a:rect l="l" t="t" r="r" b="b"/>
            <a:pathLst>
              <a:path w="2710531" h="1668681">
                <a:moveTo>
                  <a:pt x="0" y="0"/>
                </a:moveTo>
                <a:lnTo>
                  <a:pt x="2710531" y="0"/>
                </a:lnTo>
                <a:lnTo>
                  <a:pt x="2710531" y="1668681"/>
                </a:lnTo>
                <a:lnTo>
                  <a:pt x="0" y="1668681"/>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
        <p:nvSpPr>
          <p:cNvPr id="18" name="Picture Placeholder 17"/>
          <p:cNvSpPr>
            <a:spLocks noGrp="1"/>
          </p:cNvSpPr>
          <p:nvPr>
            <p:ph type="pic" sz="quarter" idx="13"/>
          </p:nvPr>
        </p:nvSpPr>
        <p:spPr>
          <a:xfrm>
            <a:off x="5067300" y="4465420"/>
            <a:ext cx="2710531" cy="1668681"/>
          </a:xfrm>
          <a:custGeom>
            <a:avLst/>
            <a:gdLst>
              <a:gd name="connsiteX0" fmla="*/ 0 w 2710531"/>
              <a:gd name="connsiteY0" fmla="*/ 0 h 1668681"/>
              <a:gd name="connsiteX1" fmla="*/ 2710531 w 2710531"/>
              <a:gd name="connsiteY1" fmla="*/ 0 h 1668681"/>
              <a:gd name="connsiteX2" fmla="*/ 2710531 w 2710531"/>
              <a:gd name="connsiteY2" fmla="*/ 1668681 h 1668681"/>
              <a:gd name="connsiteX3" fmla="*/ 0 w 2710531"/>
              <a:gd name="connsiteY3" fmla="*/ 1668681 h 1668681"/>
            </a:gdLst>
            <a:ahLst/>
            <a:cxnLst>
              <a:cxn ang="0">
                <a:pos x="connsiteX0" y="connsiteY0"/>
              </a:cxn>
              <a:cxn ang="0">
                <a:pos x="connsiteX1" y="connsiteY1"/>
              </a:cxn>
              <a:cxn ang="0">
                <a:pos x="connsiteX2" y="connsiteY2"/>
              </a:cxn>
              <a:cxn ang="0">
                <a:pos x="connsiteX3" y="connsiteY3"/>
              </a:cxn>
            </a:cxnLst>
            <a:rect l="l" t="t" r="r" b="b"/>
            <a:pathLst>
              <a:path w="2710531" h="1668681">
                <a:moveTo>
                  <a:pt x="0" y="0"/>
                </a:moveTo>
                <a:lnTo>
                  <a:pt x="2710531" y="0"/>
                </a:lnTo>
                <a:lnTo>
                  <a:pt x="2710531" y="1668681"/>
                </a:lnTo>
                <a:lnTo>
                  <a:pt x="0" y="1668681"/>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
        <p:nvSpPr>
          <p:cNvPr id="15" name="Picture Placeholder 14"/>
          <p:cNvSpPr>
            <a:spLocks noGrp="1"/>
          </p:cNvSpPr>
          <p:nvPr>
            <p:ph type="pic" sz="quarter" idx="14"/>
          </p:nvPr>
        </p:nvSpPr>
        <p:spPr>
          <a:xfrm>
            <a:off x="7943528" y="733118"/>
            <a:ext cx="1824867" cy="5400982"/>
          </a:xfrm>
          <a:custGeom>
            <a:avLst/>
            <a:gdLst>
              <a:gd name="connsiteX0" fmla="*/ 0 w 1824867"/>
              <a:gd name="connsiteY0" fmla="*/ 0 h 5400982"/>
              <a:gd name="connsiteX1" fmla="*/ 1824867 w 1824867"/>
              <a:gd name="connsiteY1" fmla="*/ 0 h 5400982"/>
              <a:gd name="connsiteX2" fmla="*/ 1824867 w 1824867"/>
              <a:gd name="connsiteY2" fmla="*/ 5400982 h 5400982"/>
              <a:gd name="connsiteX3" fmla="*/ 0 w 1824867"/>
              <a:gd name="connsiteY3" fmla="*/ 5400982 h 5400982"/>
            </a:gdLst>
            <a:ahLst/>
            <a:cxnLst>
              <a:cxn ang="0">
                <a:pos x="connsiteX0" y="connsiteY0"/>
              </a:cxn>
              <a:cxn ang="0">
                <a:pos x="connsiteX1" y="connsiteY1"/>
              </a:cxn>
              <a:cxn ang="0">
                <a:pos x="connsiteX2" y="connsiteY2"/>
              </a:cxn>
              <a:cxn ang="0">
                <a:pos x="connsiteX3" y="connsiteY3"/>
              </a:cxn>
            </a:cxnLst>
            <a:rect l="l" t="t" r="r" b="b"/>
            <a:pathLst>
              <a:path w="1824867" h="5400982">
                <a:moveTo>
                  <a:pt x="0" y="0"/>
                </a:moveTo>
                <a:lnTo>
                  <a:pt x="1824867" y="0"/>
                </a:lnTo>
                <a:lnTo>
                  <a:pt x="1824867" y="5400982"/>
                </a:lnTo>
                <a:lnTo>
                  <a:pt x="0" y="5400982"/>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9571737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5" name="Picture Placeholder 14"/>
          <p:cNvSpPr>
            <a:spLocks noGrp="1"/>
          </p:cNvSpPr>
          <p:nvPr>
            <p:ph type="pic" sz="quarter" idx="14"/>
          </p:nvPr>
        </p:nvSpPr>
        <p:spPr>
          <a:xfrm>
            <a:off x="3510116" y="2911721"/>
            <a:ext cx="2200516" cy="3046133"/>
          </a:xfrm>
          <a:custGeom>
            <a:avLst/>
            <a:gdLst>
              <a:gd name="connsiteX0" fmla="*/ 0 w 2200516"/>
              <a:gd name="connsiteY0" fmla="*/ 0 h 3046133"/>
              <a:gd name="connsiteX1" fmla="*/ 2200516 w 2200516"/>
              <a:gd name="connsiteY1" fmla="*/ 0 h 3046133"/>
              <a:gd name="connsiteX2" fmla="*/ 2200516 w 2200516"/>
              <a:gd name="connsiteY2" fmla="*/ 3046133 h 3046133"/>
              <a:gd name="connsiteX3" fmla="*/ 0 w 2200516"/>
              <a:gd name="connsiteY3" fmla="*/ 3046133 h 3046133"/>
            </a:gdLst>
            <a:ahLst/>
            <a:cxnLst>
              <a:cxn ang="0">
                <a:pos x="connsiteX0" y="connsiteY0"/>
              </a:cxn>
              <a:cxn ang="0">
                <a:pos x="connsiteX1" y="connsiteY1"/>
              </a:cxn>
              <a:cxn ang="0">
                <a:pos x="connsiteX2" y="connsiteY2"/>
              </a:cxn>
              <a:cxn ang="0">
                <a:pos x="connsiteX3" y="connsiteY3"/>
              </a:cxn>
            </a:cxnLst>
            <a:rect l="l" t="t" r="r" b="b"/>
            <a:pathLst>
              <a:path w="2200516" h="3046133">
                <a:moveTo>
                  <a:pt x="0" y="0"/>
                </a:moveTo>
                <a:lnTo>
                  <a:pt x="2200516" y="0"/>
                </a:lnTo>
                <a:lnTo>
                  <a:pt x="2200516" y="3046133"/>
                </a:lnTo>
                <a:lnTo>
                  <a:pt x="0" y="3046133"/>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
        <p:nvSpPr>
          <p:cNvPr id="14" name="Picture Placeholder 13"/>
          <p:cNvSpPr>
            <a:spLocks noGrp="1"/>
          </p:cNvSpPr>
          <p:nvPr>
            <p:ph type="pic" sz="quarter" idx="15"/>
          </p:nvPr>
        </p:nvSpPr>
        <p:spPr>
          <a:xfrm>
            <a:off x="5833608" y="2911721"/>
            <a:ext cx="3300772" cy="3046133"/>
          </a:xfrm>
          <a:custGeom>
            <a:avLst/>
            <a:gdLst>
              <a:gd name="connsiteX0" fmla="*/ 0 w 3300772"/>
              <a:gd name="connsiteY0" fmla="*/ 0 h 3046133"/>
              <a:gd name="connsiteX1" fmla="*/ 3300772 w 3300772"/>
              <a:gd name="connsiteY1" fmla="*/ 0 h 3046133"/>
              <a:gd name="connsiteX2" fmla="*/ 3300772 w 3300772"/>
              <a:gd name="connsiteY2" fmla="*/ 3046133 h 3046133"/>
              <a:gd name="connsiteX3" fmla="*/ 0 w 3300772"/>
              <a:gd name="connsiteY3" fmla="*/ 3046133 h 3046133"/>
            </a:gdLst>
            <a:ahLst/>
            <a:cxnLst>
              <a:cxn ang="0">
                <a:pos x="connsiteX0" y="connsiteY0"/>
              </a:cxn>
              <a:cxn ang="0">
                <a:pos x="connsiteX1" y="connsiteY1"/>
              </a:cxn>
              <a:cxn ang="0">
                <a:pos x="connsiteX2" y="connsiteY2"/>
              </a:cxn>
              <a:cxn ang="0">
                <a:pos x="connsiteX3" y="connsiteY3"/>
              </a:cxn>
            </a:cxnLst>
            <a:rect l="l" t="t" r="r" b="b"/>
            <a:pathLst>
              <a:path w="3300772" h="3046133">
                <a:moveTo>
                  <a:pt x="0" y="0"/>
                </a:moveTo>
                <a:lnTo>
                  <a:pt x="3300772" y="0"/>
                </a:lnTo>
                <a:lnTo>
                  <a:pt x="3300772" y="3046133"/>
                </a:lnTo>
                <a:lnTo>
                  <a:pt x="0" y="3046133"/>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
        <p:nvSpPr>
          <p:cNvPr id="13" name="Picture Placeholder 12"/>
          <p:cNvSpPr>
            <a:spLocks noGrp="1"/>
          </p:cNvSpPr>
          <p:nvPr>
            <p:ph type="pic" sz="quarter" idx="16"/>
          </p:nvPr>
        </p:nvSpPr>
        <p:spPr>
          <a:xfrm>
            <a:off x="9257360" y="2911721"/>
            <a:ext cx="2200515" cy="3046133"/>
          </a:xfrm>
          <a:custGeom>
            <a:avLst/>
            <a:gdLst>
              <a:gd name="connsiteX0" fmla="*/ 0 w 2200515"/>
              <a:gd name="connsiteY0" fmla="*/ 0 h 3046133"/>
              <a:gd name="connsiteX1" fmla="*/ 2200515 w 2200515"/>
              <a:gd name="connsiteY1" fmla="*/ 0 h 3046133"/>
              <a:gd name="connsiteX2" fmla="*/ 2200515 w 2200515"/>
              <a:gd name="connsiteY2" fmla="*/ 3046133 h 3046133"/>
              <a:gd name="connsiteX3" fmla="*/ 0 w 2200515"/>
              <a:gd name="connsiteY3" fmla="*/ 3046133 h 3046133"/>
            </a:gdLst>
            <a:ahLst/>
            <a:cxnLst>
              <a:cxn ang="0">
                <a:pos x="connsiteX0" y="connsiteY0"/>
              </a:cxn>
              <a:cxn ang="0">
                <a:pos x="connsiteX1" y="connsiteY1"/>
              </a:cxn>
              <a:cxn ang="0">
                <a:pos x="connsiteX2" y="connsiteY2"/>
              </a:cxn>
              <a:cxn ang="0">
                <a:pos x="connsiteX3" y="connsiteY3"/>
              </a:cxn>
            </a:cxnLst>
            <a:rect l="l" t="t" r="r" b="b"/>
            <a:pathLst>
              <a:path w="2200515" h="3046133">
                <a:moveTo>
                  <a:pt x="0" y="0"/>
                </a:moveTo>
                <a:lnTo>
                  <a:pt x="2200515" y="0"/>
                </a:lnTo>
                <a:lnTo>
                  <a:pt x="2200515" y="3046133"/>
                </a:lnTo>
                <a:lnTo>
                  <a:pt x="0" y="3046133"/>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1378746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5" name="Picture Placeholder 14"/>
          <p:cNvSpPr>
            <a:spLocks noGrp="1"/>
          </p:cNvSpPr>
          <p:nvPr>
            <p:ph type="pic" sz="quarter" idx="15"/>
          </p:nvPr>
        </p:nvSpPr>
        <p:spPr>
          <a:xfrm>
            <a:off x="609601" y="723841"/>
            <a:ext cx="3663950" cy="2425759"/>
          </a:xfrm>
          <a:custGeom>
            <a:avLst/>
            <a:gdLst>
              <a:gd name="connsiteX0" fmla="*/ 0 w 3663950"/>
              <a:gd name="connsiteY0" fmla="*/ 0 h 2425759"/>
              <a:gd name="connsiteX1" fmla="*/ 3663950 w 3663950"/>
              <a:gd name="connsiteY1" fmla="*/ 0 h 2425759"/>
              <a:gd name="connsiteX2" fmla="*/ 3663950 w 3663950"/>
              <a:gd name="connsiteY2" fmla="*/ 2425759 h 2425759"/>
              <a:gd name="connsiteX3" fmla="*/ 0 w 3663950"/>
              <a:gd name="connsiteY3" fmla="*/ 2425759 h 2425759"/>
            </a:gdLst>
            <a:ahLst/>
            <a:cxnLst>
              <a:cxn ang="0">
                <a:pos x="connsiteX0" y="connsiteY0"/>
              </a:cxn>
              <a:cxn ang="0">
                <a:pos x="connsiteX1" y="connsiteY1"/>
              </a:cxn>
              <a:cxn ang="0">
                <a:pos x="connsiteX2" y="connsiteY2"/>
              </a:cxn>
              <a:cxn ang="0">
                <a:pos x="connsiteX3" y="connsiteY3"/>
              </a:cxn>
            </a:cxnLst>
            <a:rect l="l" t="t" r="r" b="b"/>
            <a:pathLst>
              <a:path w="3663950" h="2425759">
                <a:moveTo>
                  <a:pt x="0" y="0"/>
                </a:moveTo>
                <a:lnTo>
                  <a:pt x="3663950" y="0"/>
                </a:lnTo>
                <a:lnTo>
                  <a:pt x="3663950" y="2425759"/>
                </a:lnTo>
                <a:lnTo>
                  <a:pt x="0" y="2425759"/>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
        <p:nvSpPr>
          <p:cNvPr id="14" name="Picture Placeholder 13"/>
          <p:cNvSpPr>
            <a:spLocks noGrp="1"/>
          </p:cNvSpPr>
          <p:nvPr>
            <p:ph type="pic" sz="quarter" idx="16"/>
          </p:nvPr>
        </p:nvSpPr>
        <p:spPr>
          <a:xfrm>
            <a:off x="4273551" y="723841"/>
            <a:ext cx="3663950" cy="2425759"/>
          </a:xfrm>
          <a:custGeom>
            <a:avLst/>
            <a:gdLst>
              <a:gd name="connsiteX0" fmla="*/ 0 w 3663950"/>
              <a:gd name="connsiteY0" fmla="*/ 0 h 2425759"/>
              <a:gd name="connsiteX1" fmla="*/ 3663950 w 3663950"/>
              <a:gd name="connsiteY1" fmla="*/ 0 h 2425759"/>
              <a:gd name="connsiteX2" fmla="*/ 3663950 w 3663950"/>
              <a:gd name="connsiteY2" fmla="*/ 2425759 h 2425759"/>
              <a:gd name="connsiteX3" fmla="*/ 0 w 3663950"/>
              <a:gd name="connsiteY3" fmla="*/ 2425759 h 2425759"/>
            </a:gdLst>
            <a:ahLst/>
            <a:cxnLst>
              <a:cxn ang="0">
                <a:pos x="connsiteX0" y="connsiteY0"/>
              </a:cxn>
              <a:cxn ang="0">
                <a:pos x="connsiteX1" y="connsiteY1"/>
              </a:cxn>
              <a:cxn ang="0">
                <a:pos x="connsiteX2" y="connsiteY2"/>
              </a:cxn>
              <a:cxn ang="0">
                <a:pos x="connsiteX3" y="connsiteY3"/>
              </a:cxn>
            </a:cxnLst>
            <a:rect l="l" t="t" r="r" b="b"/>
            <a:pathLst>
              <a:path w="3663950" h="2425759">
                <a:moveTo>
                  <a:pt x="0" y="0"/>
                </a:moveTo>
                <a:lnTo>
                  <a:pt x="3663950" y="0"/>
                </a:lnTo>
                <a:lnTo>
                  <a:pt x="3663950" y="2425759"/>
                </a:lnTo>
                <a:lnTo>
                  <a:pt x="0" y="2425759"/>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
        <p:nvSpPr>
          <p:cNvPr id="13" name="Picture Placeholder 12"/>
          <p:cNvSpPr>
            <a:spLocks noGrp="1"/>
          </p:cNvSpPr>
          <p:nvPr>
            <p:ph type="pic" sz="quarter" idx="17"/>
          </p:nvPr>
        </p:nvSpPr>
        <p:spPr>
          <a:xfrm>
            <a:off x="7937501" y="723841"/>
            <a:ext cx="3663950" cy="2425759"/>
          </a:xfrm>
          <a:custGeom>
            <a:avLst/>
            <a:gdLst>
              <a:gd name="connsiteX0" fmla="*/ 0 w 3663950"/>
              <a:gd name="connsiteY0" fmla="*/ 0 h 2425759"/>
              <a:gd name="connsiteX1" fmla="*/ 3663950 w 3663950"/>
              <a:gd name="connsiteY1" fmla="*/ 0 h 2425759"/>
              <a:gd name="connsiteX2" fmla="*/ 3663950 w 3663950"/>
              <a:gd name="connsiteY2" fmla="*/ 2425759 h 2425759"/>
              <a:gd name="connsiteX3" fmla="*/ 0 w 3663950"/>
              <a:gd name="connsiteY3" fmla="*/ 2425759 h 2425759"/>
            </a:gdLst>
            <a:ahLst/>
            <a:cxnLst>
              <a:cxn ang="0">
                <a:pos x="connsiteX0" y="connsiteY0"/>
              </a:cxn>
              <a:cxn ang="0">
                <a:pos x="connsiteX1" y="connsiteY1"/>
              </a:cxn>
              <a:cxn ang="0">
                <a:pos x="connsiteX2" y="connsiteY2"/>
              </a:cxn>
              <a:cxn ang="0">
                <a:pos x="connsiteX3" y="connsiteY3"/>
              </a:cxn>
            </a:cxnLst>
            <a:rect l="l" t="t" r="r" b="b"/>
            <a:pathLst>
              <a:path w="3663950" h="2425759">
                <a:moveTo>
                  <a:pt x="0" y="0"/>
                </a:moveTo>
                <a:lnTo>
                  <a:pt x="3663950" y="0"/>
                </a:lnTo>
                <a:lnTo>
                  <a:pt x="3663950" y="2425759"/>
                </a:lnTo>
                <a:lnTo>
                  <a:pt x="0" y="2425759"/>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9300391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37792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15" name="Picture Placeholder 14"/>
          <p:cNvSpPr>
            <a:spLocks noGrp="1"/>
          </p:cNvSpPr>
          <p:nvPr>
            <p:ph type="pic" sz="quarter" idx="16"/>
          </p:nvPr>
        </p:nvSpPr>
        <p:spPr>
          <a:xfrm>
            <a:off x="2757714" y="2462793"/>
            <a:ext cx="1835877" cy="1786570"/>
          </a:xfrm>
          <a:custGeom>
            <a:avLst/>
            <a:gdLst>
              <a:gd name="connsiteX0" fmla="*/ 0 w 1835877"/>
              <a:gd name="connsiteY0" fmla="*/ 0 h 1786570"/>
              <a:gd name="connsiteX1" fmla="*/ 1835877 w 1835877"/>
              <a:gd name="connsiteY1" fmla="*/ 0 h 1786570"/>
              <a:gd name="connsiteX2" fmla="*/ 1835877 w 1835877"/>
              <a:gd name="connsiteY2" fmla="*/ 1786570 h 1786570"/>
              <a:gd name="connsiteX3" fmla="*/ 0 w 1835877"/>
              <a:gd name="connsiteY3" fmla="*/ 1786570 h 1786570"/>
            </a:gdLst>
            <a:ahLst/>
            <a:cxnLst>
              <a:cxn ang="0">
                <a:pos x="connsiteX0" y="connsiteY0"/>
              </a:cxn>
              <a:cxn ang="0">
                <a:pos x="connsiteX1" y="connsiteY1"/>
              </a:cxn>
              <a:cxn ang="0">
                <a:pos x="connsiteX2" y="connsiteY2"/>
              </a:cxn>
              <a:cxn ang="0">
                <a:pos x="connsiteX3" y="connsiteY3"/>
              </a:cxn>
            </a:cxnLst>
            <a:rect l="l" t="t" r="r" b="b"/>
            <a:pathLst>
              <a:path w="1835877" h="1786570">
                <a:moveTo>
                  <a:pt x="0" y="0"/>
                </a:moveTo>
                <a:lnTo>
                  <a:pt x="1835877" y="0"/>
                </a:lnTo>
                <a:lnTo>
                  <a:pt x="1835877" y="1786570"/>
                </a:lnTo>
                <a:lnTo>
                  <a:pt x="0" y="178657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
        <p:nvSpPr>
          <p:cNvPr id="14" name="Picture Placeholder 13"/>
          <p:cNvSpPr>
            <a:spLocks noGrp="1"/>
          </p:cNvSpPr>
          <p:nvPr>
            <p:ph type="pic" sz="quarter" idx="15"/>
          </p:nvPr>
        </p:nvSpPr>
        <p:spPr>
          <a:xfrm>
            <a:off x="2757715" y="4355921"/>
            <a:ext cx="1835876" cy="1786570"/>
          </a:xfrm>
          <a:custGeom>
            <a:avLst/>
            <a:gdLst>
              <a:gd name="connsiteX0" fmla="*/ 0 w 1835876"/>
              <a:gd name="connsiteY0" fmla="*/ 0 h 1786570"/>
              <a:gd name="connsiteX1" fmla="*/ 1835876 w 1835876"/>
              <a:gd name="connsiteY1" fmla="*/ 0 h 1786570"/>
              <a:gd name="connsiteX2" fmla="*/ 1835876 w 1835876"/>
              <a:gd name="connsiteY2" fmla="*/ 1786570 h 1786570"/>
              <a:gd name="connsiteX3" fmla="*/ 0 w 1835876"/>
              <a:gd name="connsiteY3" fmla="*/ 1786570 h 1786570"/>
            </a:gdLst>
            <a:ahLst/>
            <a:cxnLst>
              <a:cxn ang="0">
                <a:pos x="connsiteX0" y="connsiteY0"/>
              </a:cxn>
              <a:cxn ang="0">
                <a:pos x="connsiteX1" y="connsiteY1"/>
              </a:cxn>
              <a:cxn ang="0">
                <a:pos x="connsiteX2" y="connsiteY2"/>
              </a:cxn>
              <a:cxn ang="0">
                <a:pos x="connsiteX3" y="connsiteY3"/>
              </a:cxn>
            </a:cxnLst>
            <a:rect l="l" t="t" r="r" b="b"/>
            <a:pathLst>
              <a:path w="1835876" h="1786570">
                <a:moveTo>
                  <a:pt x="0" y="0"/>
                </a:moveTo>
                <a:lnTo>
                  <a:pt x="1835876" y="0"/>
                </a:lnTo>
                <a:lnTo>
                  <a:pt x="1835876" y="1786570"/>
                </a:lnTo>
                <a:lnTo>
                  <a:pt x="0" y="178657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
        <p:nvSpPr>
          <p:cNvPr id="13" name="Picture Placeholder 12"/>
          <p:cNvSpPr>
            <a:spLocks noGrp="1"/>
          </p:cNvSpPr>
          <p:nvPr>
            <p:ph type="pic" sz="quarter" idx="17"/>
          </p:nvPr>
        </p:nvSpPr>
        <p:spPr>
          <a:xfrm>
            <a:off x="4685958" y="2462793"/>
            <a:ext cx="2576626" cy="3679698"/>
          </a:xfrm>
          <a:custGeom>
            <a:avLst/>
            <a:gdLst>
              <a:gd name="connsiteX0" fmla="*/ 0 w 2576626"/>
              <a:gd name="connsiteY0" fmla="*/ 0 h 3679698"/>
              <a:gd name="connsiteX1" fmla="*/ 2576626 w 2576626"/>
              <a:gd name="connsiteY1" fmla="*/ 0 h 3679698"/>
              <a:gd name="connsiteX2" fmla="*/ 2576626 w 2576626"/>
              <a:gd name="connsiteY2" fmla="*/ 3679698 h 3679698"/>
              <a:gd name="connsiteX3" fmla="*/ 0 w 2576626"/>
              <a:gd name="connsiteY3" fmla="*/ 3679698 h 3679698"/>
            </a:gdLst>
            <a:ahLst/>
            <a:cxnLst>
              <a:cxn ang="0">
                <a:pos x="connsiteX0" y="connsiteY0"/>
              </a:cxn>
              <a:cxn ang="0">
                <a:pos x="connsiteX1" y="connsiteY1"/>
              </a:cxn>
              <a:cxn ang="0">
                <a:pos x="connsiteX2" y="connsiteY2"/>
              </a:cxn>
              <a:cxn ang="0">
                <a:pos x="connsiteX3" y="connsiteY3"/>
              </a:cxn>
            </a:cxnLst>
            <a:rect l="l" t="t" r="r" b="b"/>
            <a:pathLst>
              <a:path w="2576626" h="3679698">
                <a:moveTo>
                  <a:pt x="0" y="0"/>
                </a:moveTo>
                <a:lnTo>
                  <a:pt x="2576626" y="0"/>
                </a:lnTo>
                <a:lnTo>
                  <a:pt x="2576626" y="3679698"/>
                </a:lnTo>
                <a:lnTo>
                  <a:pt x="0" y="3679698"/>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9840357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1696120" y="1489853"/>
            <a:ext cx="2810435" cy="3696510"/>
          </a:xfrm>
          <a:custGeom>
            <a:avLst/>
            <a:gdLst>
              <a:gd name="connsiteX0" fmla="*/ 0 w 2810435"/>
              <a:gd name="connsiteY0" fmla="*/ 0 h 3696510"/>
              <a:gd name="connsiteX1" fmla="*/ 2810435 w 2810435"/>
              <a:gd name="connsiteY1" fmla="*/ 0 h 3696510"/>
              <a:gd name="connsiteX2" fmla="*/ 2810435 w 2810435"/>
              <a:gd name="connsiteY2" fmla="*/ 3696510 h 3696510"/>
              <a:gd name="connsiteX3" fmla="*/ 0 w 2810435"/>
              <a:gd name="connsiteY3" fmla="*/ 3696510 h 3696510"/>
            </a:gdLst>
            <a:ahLst/>
            <a:cxnLst>
              <a:cxn ang="0">
                <a:pos x="connsiteX0" y="connsiteY0"/>
              </a:cxn>
              <a:cxn ang="0">
                <a:pos x="connsiteX1" y="connsiteY1"/>
              </a:cxn>
              <a:cxn ang="0">
                <a:pos x="connsiteX2" y="connsiteY2"/>
              </a:cxn>
              <a:cxn ang="0">
                <a:pos x="connsiteX3" y="connsiteY3"/>
              </a:cxn>
            </a:cxnLst>
            <a:rect l="l" t="t" r="r" b="b"/>
            <a:pathLst>
              <a:path w="2810435" h="3696510">
                <a:moveTo>
                  <a:pt x="0" y="0"/>
                </a:moveTo>
                <a:lnTo>
                  <a:pt x="2810435" y="0"/>
                </a:lnTo>
                <a:lnTo>
                  <a:pt x="2810435" y="3696510"/>
                </a:lnTo>
                <a:lnTo>
                  <a:pt x="0" y="369651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9997979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1682750" y="1076780"/>
            <a:ext cx="3835400" cy="2451100"/>
          </a:xfrm>
          <a:custGeom>
            <a:avLst/>
            <a:gdLst>
              <a:gd name="connsiteX0" fmla="*/ 0 w 3835400"/>
              <a:gd name="connsiteY0" fmla="*/ 0 h 2451100"/>
              <a:gd name="connsiteX1" fmla="*/ 3835400 w 3835400"/>
              <a:gd name="connsiteY1" fmla="*/ 0 h 2451100"/>
              <a:gd name="connsiteX2" fmla="*/ 3835400 w 3835400"/>
              <a:gd name="connsiteY2" fmla="*/ 2451100 h 2451100"/>
              <a:gd name="connsiteX3" fmla="*/ 0 w 3835400"/>
              <a:gd name="connsiteY3" fmla="*/ 2451100 h 2451100"/>
            </a:gdLst>
            <a:ahLst/>
            <a:cxnLst>
              <a:cxn ang="0">
                <a:pos x="connsiteX0" y="connsiteY0"/>
              </a:cxn>
              <a:cxn ang="0">
                <a:pos x="connsiteX1" y="connsiteY1"/>
              </a:cxn>
              <a:cxn ang="0">
                <a:pos x="connsiteX2" y="connsiteY2"/>
              </a:cxn>
              <a:cxn ang="0">
                <a:pos x="connsiteX3" y="connsiteY3"/>
              </a:cxn>
            </a:cxnLst>
            <a:rect l="l" t="t" r="r" b="b"/>
            <a:pathLst>
              <a:path w="3835400" h="2451100">
                <a:moveTo>
                  <a:pt x="0" y="0"/>
                </a:moveTo>
                <a:lnTo>
                  <a:pt x="3835400" y="0"/>
                </a:lnTo>
                <a:lnTo>
                  <a:pt x="3835400" y="2451100"/>
                </a:lnTo>
                <a:lnTo>
                  <a:pt x="0" y="245110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562387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7085694" y="1073150"/>
            <a:ext cx="2191656" cy="4617782"/>
          </a:xfrm>
          <a:custGeom>
            <a:avLst/>
            <a:gdLst>
              <a:gd name="connsiteX0" fmla="*/ 250988 w 2191656"/>
              <a:gd name="connsiteY0" fmla="*/ 0 h 4617782"/>
              <a:gd name="connsiteX1" fmla="*/ 1940668 w 2191656"/>
              <a:gd name="connsiteY1" fmla="*/ 0 h 4617782"/>
              <a:gd name="connsiteX2" fmla="*/ 2191656 w 2191656"/>
              <a:gd name="connsiteY2" fmla="*/ 250988 h 4617782"/>
              <a:gd name="connsiteX3" fmla="*/ 2191656 w 2191656"/>
              <a:gd name="connsiteY3" fmla="*/ 4366794 h 4617782"/>
              <a:gd name="connsiteX4" fmla="*/ 1940668 w 2191656"/>
              <a:gd name="connsiteY4" fmla="*/ 4617782 h 4617782"/>
              <a:gd name="connsiteX5" fmla="*/ 250988 w 2191656"/>
              <a:gd name="connsiteY5" fmla="*/ 4617782 h 4617782"/>
              <a:gd name="connsiteX6" fmla="*/ 0 w 2191656"/>
              <a:gd name="connsiteY6" fmla="*/ 4366794 h 4617782"/>
              <a:gd name="connsiteX7" fmla="*/ 0 w 2191656"/>
              <a:gd name="connsiteY7" fmla="*/ 250988 h 4617782"/>
              <a:gd name="connsiteX8" fmla="*/ 250988 w 2191656"/>
              <a:gd name="connsiteY8" fmla="*/ 0 h 4617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1656" h="4617782">
                <a:moveTo>
                  <a:pt x="250988" y="0"/>
                </a:moveTo>
                <a:lnTo>
                  <a:pt x="1940668" y="0"/>
                </a:lnTo>
                <a:cubicBezTo>
                  <a:pt x="2079285" y="0"/>
                  <a:pt x="2191656" y="112371"/>
                  <a:pt x="2191656" y="250988"/>
                </a:cubicBezTo>
                <a:lnTo>
                  <a:pt x="2191656" y="4366794"/>
                </a:lnTo>
                <a:cubicBezTo>
                  <a:pt x="2191656" y="4505411"/>
                  <a:pt x="2079285" y="4617782"/>
                  <a:pt x="1940668" y="4617782"/>
                </a:cubicBezTo>
                <a:lnTo>
                  <a:pt x="250988" y="4617782"/>
                </a:lnTo>
                <a:cubicBezTo>
                  <a:pt x="112371" y="4617782"/>
                  <a:pt x="0" y="4505411"/>
                  <a:pt x="0" y="4366794"/>
                </a:cubicBezTo>
                <a:lnTo>
                  <a:pt x="0" y="250988"/>
                </a:lnTo>
                <a:cubicBezTo>
                  <a:pt x="0" y="112371"/>
                  <a:pt x="112371" y="0"/>
                  <a:pt x="250988" y="0"/>
                </a:cubicBez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9507418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6867526" y="1362075"/>
            <a:ext cx="4238625" cy="2419350"/>
          </a:xfrm>
          <a:custGeom>
            <a:avLst/>
            <a:gdLst>
              <a:gd name="connsiteX0" fmla="*/ 0 w 4238625"/>
              <a:gd name="connsiteY0" fmla="*/ 0 h 2419350"/>
              <a:gd name="connsiteX1" fmla="*/ 4238625 w 4238625"/>
              <a:gd name="connsiteY1" fmla="*/ 0 h 2419350"/>
              <a:gd name="connsiteX2" fmla="*/ 4238625 w 4238625"/>
              <a:gd name="connsiteY2" fmla="*/ 2419350 h 2419350"/>
              <a:gd name="connsiteX3" fmla="*/ 0 w 4238625"/>
              <a:gd name="connsiteY3" fmla="*/ 2419350 h 2419350"/>
            </a:gdLst>
            <a:ahLst/>
            <a:cxnLst>
              <a:cxn ang="0">
                <a:pos x="connsiteX0" y="connsiteY0"/>
              </a:cxn>
              <a:cxn ang="0">
                <a:pos x="connsiteX1" y="connsiteY1"/>
              </a:cxn>
              <a:cxn ang="0">
                <a:pos x="connsiteX2" y="connsiteY2"/>
              </a:cxn>
              <a:cxn ang="0">
                <a:pos x="connsiteX3" y="connsiteY3"/>
              </a:cxn>
            </a:cxnLst>
            <a:rect l="l" t="t" r="r" b="b"/>
            <a:pathLst>
              <a:path w="4238625" h="2419350">
                <a:moveTo>
                  <a:pt x="0" y="0"/>
                </a:moveTo>
                <a:lnTo>
                  <a:pt x="4238625" y="0"/>
                </a:lnTo>
                <a:lnTo>
                  <a:pt x="4238625" y="2419350"/>
                </a:lnTo>
                <a:lnTo>
                  <a:pt x="0" y="241935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3267206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885371" y="696686"/>
            <a:ext cx="10421258" cy="5472164"/>
          </a:xfrm>
          <a:custGeom>
            <a:avLst/>
            <a:gdLst>
              <a:gd name="connsiteX0" fmla="*/ 8796849 w 10421258"/>
              <a:gd name="connsiteY0" fmla="*/ 604251 h 5941954"/>
              <a:gd name="connsiteX1" fmla="*/ 10421258 w 10421258"/>
              <a:gd name="connsiteY1" fmla="*/ 604251 h 5941954"/>
              <a:gd name="connsiteX2" fmla="*/ 10421258 w 10421258"/>
              <a:gd name="connsiteY2" fmla="*/ 5941954 h 5941954"/>
              <a:gd name="connsiteX3" fmla="*/ 8796849 w 10421258"/>
              <a:gd name="connsiteY3" fmla="*/ 5941954 h 5941954"/>
              <a:gd name="connsiteX4" fmla="*/ 5278109 w 10421258"/>
              <a:gd name="connsiteY4" fmla="*/ 604251 h 5941954"/>
              <a:gd name="connsiteX5" fmla="*/ 6902518 w 10421258"/>
              <a:gd name="connsiteY5" fmla="*/ 604251 h 5941954"/>
              <a:gd name="connsiteX6" fmla="*/ 6902518 w 10421258"/>
              <a:gd name="connsiteY6" fmla="*/ 5941954 h 5941954"/>
              <a:gd name="connsiteX7" fmla="*/ 5278109 w 10421258"/>
              <a:gd name="connsiteY7" fmla="*/ 5941954 h 5941954"/>
              <a:gd name="connsiteX8" fmla="*/ 1759371 w 10421258"/>
              <a:gd name="connsiteY8" fmla="*/ 604251 h 5941954"/>
              <a:gd name="connsiteX9" fmla="*/ 3383779 w 10421258"/>
              <a:gd name="connsiteY9" fmla="*/ 604251 h 5941954"/>
              <a:gd name="connsiteX10" fmla="*/ 3383779 w 10421258"/>
              <a:gd name="connsiteY10" fmla="*/ 5941954 h 5941954"/>
              <a:gd name="connsiteX11" fmla="*/ 1759371 w 10421258"/>
              <a:gd name="connsiteY11" fmla="*/ 5941954 h 5941954"/>
              <a:gd name="connsiteX12" fmla="*/ 3518739 w 10421258"/>
              <a:gd name="connsiteY12" fmla="*/ 2 h 5941954"/>
              <a:gd name="connsiteX13" fmla="*/ 5143149 w 10421258"/>
              <a:gd name="connsiteY13" fmla="*/ 2 h 5941954"/>
              <a:gd name="connsiteX14" fmla="*/ 5143149 w 10421258"/>
              <a:gd name="connsiteY14" fmla="*/ 5337705 h 5941954"/>
              <a:gd name="connsiteX15" fmla="*/ 3518739 w 10421258"/>
              <a:gd name="connsiteY15" fmla="*/ 5337705 h 5941954"/>
              <a:gd name="connsiteX16" fmla="*/ 0 w 10421258"/>
              <a:gd name="connsiteY16" fmla="*/ 1 h 5941954"/>
              <a:gd name="connsiteX17" fmla="*/ 1624410 w 10421258"/>
              <a:gd name="connsiteY17" fmla="*/ 1 h 5941954"/>
              <a:gd name="connsiteX18" fmla="*/ 1624410 w 10421258"/>
              <a:gd name="connsiteY18" fmla="*/ 5337705 h 5941954"/>
              <a:gd name="connsiteX19" fmla="*/ 0 w 10421258"/>
              <a:gd name="connsiteY19" fmla="*/ 5337705 h 5941954"/>
              <a:gd name="connsiteX20" fmla="*/ 7037479 w 10421258"/>
              <a:gd name="connsiteY20" fmla="*/ 0 h 5941954"/>
              <a:gd name="connsiteX21" fmla="*/ 8661888 w 10421258"/>
              <a:gd name="connsiteY21" fmla="*/ 0 h 5941954"/>
              <a:gd name="connsiteX22" fmla="*/ 8661888 w 10421258"/>
              <a:gd name="connsiteY22" fmla="*/ 5337704 h 5941954"/>
              <a:gd name="connsiteX23" fmla="*/ 7037479 w 10421258"/>
              <a:gd name="connsiteY23" fmla="*/ 5337704 h 594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421258" h="5941954">
                <a:moveTo>
                  <a:pt x="8796849" y="604251"/>
                </a:moveTo>
                <a:lnTo>
                  <a:pt x="10421258" y="604251"/>
                </a:lnTo>
                <a:lnTo>
                  <a:pt x="10421258" y="5941954"/>
                </a:lnTo>
                <a:lnTo>
                  <a:pt x="8796849" y="5941954"/>
                </a:lnTo>
                <a:close/>
                <a:moveTo>
                  <a:pt x="5278109" y="604251"/>
                </a:moveTo>
                <a:lnTo>
                  <a:pt x="6902518" y="604251"/>
                </a:lnTo>
                <a:lnTo>
                  <a:pt x="6902518" y="5941954"/>
                </a:lnTo>
                <a:lnTo>
                  <a:pt x="5278109" y="5941954"/>
                </a:lnTo>
                <a:close/>
                <a:moveTo>
                  <a:pt x="1759371" y="604251"/>
                </a:moveTo>
                <a:lnTo>
                  <a:pt x="3383779" y="604251"/>
                </a:lnTo>
                <a:lnTo>
                  <a:pt x="3383779" y="5941954"/>
                </a:lnTo>
                <a:lnTo>
                  <a:pt x="1759371" y="5941954"/>
                </a:lnTo>
                <a:close/>
                <a:moveTo>
                  <a:pt x="3518739" y="2"/>
                </a:moveTo>
                <a:lnTo>
                  <a:pt x="5143149" y="2"/>
                </a:lnTo>
                <a:lnTo>
                  <a:pt x="5143149" y="5337705"/>
                </a:lnTo>
                <a:lnTo>
                  <a:pt x="3518739" y="5337705"/>
                </a:lnTo>
                <a:close/>
                <a:moveTo>
                  <a:pt x="0" y="1"/>
                </a:moveTo>
                <a:lnTo>
                  <a:pt x="1624410" y="1"/>
                </a:lnTo>
                <a:lnTo>
                  <a:pt x="1624410" y="5337705"/>
                </a:lnTo>
                <a:lnTo>
                  <a:pt x="0" y="5337705"/>
                </a:lnTo>
                <a:close/>
                <a:moveTo>
                  <a:pt x="7037479" y="0"/>
                </a:moveTo>
                <a:lnTo>
                  <a:pt x="8661888" y="0"/>
                </a:lnTo>
                <a:lnTo>
                  <a:pt x="8661888" y="5337704"/>
                </a:lnTo>
                <a:lnTo>
                  <a:pt x="7037479" y="5337704"/>
                </a:ln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20388403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a:pattFill prst="divot">
            <a:fgClr>
              <a:schemeClr val="accent1"/>
            </a:fgClr>
            <a:bgClr>
              <a:schemeClr val="bg1"/>
            </a:bgClr>
          </a:pattFill>
        </p:spPr>
        <p:txBody>
          <a:bodyPr anchor="ctr">
            <a:normAutofit/>
          </a:bodyPr>
          <a:lstStyle>
            <a:lvl1pPr marL="0" indent="0" algn="ctr">
              <a:buNone/>
              <a:defRPr sz="1200"/>
            </a:lvl1pPr>
          </a:lstStyle>
          <a:p>
            <a:endParaRPr lang="en-US"/>
          </a:p>
        </p:txBody>
      </p:sp>
    </p:spTree>
    <p:extLst>
      <p:ext uri="{BB962C8B-B14F-4D97-AF65-F5344CB8AC3E}">
        <p14:creationId xmlns:p14="http://schemas.microsoft.com/office/powerpoint/2010/main" val="17302883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086600" y="819150"/>
            <a:ext cx="4362450" cy="5219700"/>
          </a:xfrm>
          <a:custGeom>
            <a:avLst/>
            <a:gdLst>
              <a:gd name="connsiteX0" fmla="*/ 0 w 4362450"/>
              <a:gd name="connsiteY0" fmla="*/ 0 h 5219700"/>
              <a:gd name="connsiteX1" fmla="*/ 4362450 w 4362450"/>
              <a:gd name="connsiteY1" fmla="*/ 0 h 5219700"/>
              <a:gd name="connsiteX2" fmla="*/ 4362450 w 4362450"/>
              <a:gd name="connsiteY2" fmla="*/ 5219700 h 5219700"/>
              <a:gd name="connsiteX3" fmla="*/ 0 w 4362450"/>
              <a:gd name="connsiteY3" fmla="*/ 5219700 h 5219700"/>
            </a:gdLst>
            <a:ahLst/>
            <a:cxnLst>
              <a:cxn ang="0">
                <a:pos x="connsiteX0" y="connsiteY0"/>
              </a:cxn>
              <a:cxn ang="0">
                <a:pos x="connsiteX1" y="connsiteY1"/>
              </a:cxn>
              <a:cxn ang="0">
                <a:pos x="connsiteX2" y="connsiteY2"/>
              </a:cxn>
              <a:cxn ang="0">
                <a:pos x="connsiteX3" y="connsiteY3"/>
              </a:cxn>
            </a:cxnLst>
            <a:rect l="l" t="t" r="r" b="b"/>
            <a:pathLst>
              <a:path w="4362450" h="5219700">
                <a:moveTo>
                  <a:pt x="0" y="0"/>
                </a:moveTo>
                <a:lnTo>
                  <a:pt x="4362450" y="0"/>
                </a:lnTo>
                <a:lnTo>
                  <a:pt x="4362450" y="5219700"/>
                </a:lnTo>
                <a:lnTo>
                  <a:pt x="0" y="521970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1346985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766919" y="3387214"/>
            <a:ext cx="5938681" cy="2625213"/>
          </a:xfrm>
          <a:custGeom>
            <a:avLst/>
            <a:gdLst>
              <a:gd name="connsiteX0" fmla="*/ 0 w 5938681"/>
              <a:gd name="connsiteY0" fmla="*/ 0 h 2625213"/>
              <a:gd name="connsiteX1" fmla="*/ 5938681 w 5938681"/>
              <a:gd name="connsiteY1" fmla="*/ 0 h 2625213"/>
              <a:gd name="connsiteX2" fmla="*/ 5938681 w 5938681"/>
              <a:gd name="connsiteY2" fmla="*/ 2625213 h 2625213"/>
              <a:gd name="connsiteX3" fmla="*/ 0 w 5938681"/>
              <a:gd name="connsiteY3" fmla="*/ 2625213 h 2625213"/>
            </a:gdLst>
            <a:ahLst/>
            <a:cxnLst>
              <a:cxn ang="0">
                <a:pos x="connsiteX0" y="connsiteY0"/>
              </a:cxn>
              <a:cxn ang="0">
                <a:pos x="connsiteX1" y="connsiteY1"/>
              </a:cxn>
              <a:cxn ang="0">
                <a:pos x="connsiteX2" y="connsiteY2"/>
              </a:cxn>
              <a:cxn ang="0">
                <a:pos x="connsiteX3" y="connsiteY3"/>
              </a:cxn>
            </a:cxnLst>
            <a:rect l="l" t="t" r="r" b="b"/>
            <a:pathLst>
              <a:path w="5938681" h="2625213">
                <a:moveTo>
                  <a:pt x="0" y="0"/>
                </a:moveTo>
                <a:lnTo>
                  <a:pt x="5938681" y="0"/>
                </a:lnTo>
                <a:lnTo>
                  <a:pt x="5938681" y="2625213"/>
                </a:lnTo>
                <a:lnTo>
                  <a:pt x="0" y="2625213"/>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6284362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2419350" y="706079"/>
            <a:ext cx="2762250" cy="5456903"/>
          </a:xfrm>
          <a:custGeom>
            <a:avLst/>
            <a:gdLst>
              <a:gd name="connsiteX0" fmla="*/ 0 w 2762250"/>
              <a:gd name="connsiteY0" fmla="*/ 0 h 5456903"/>
              <a:gd name="connsiteX1" fmla="*/ 2762250 w 2762250"/>
              <a:gd name="connsiteY1" fmla="*/ 0 h 5456903"/>
              <a:gd name="connsiteX2" fmla="*/ 2762250 w 2762250"/>
              <a:gd name="connsiteY2" fmla="*/ 5456903 h 5456903"/>
              <a:gd name="connsiteX3" fmla="*/ 0 w 2762250"/>
              <a:gd name="connsiteY3" fmla="*/ 5456903 h 5456903"/>
            </a:gdLst>
            <a:ahLst/>
            <a:cxnLst>
              <a:cxn ang="0">
                <a:pos x="connsiteX0" y="connsiteY0"/>
              </a:cxn>
              <a:cxn ang="0">
                <a:pos x="connsiteX1" y="connsiteY1"/>
              </a:cxn>
              <a:cxn ang="0">
                <a:pos x="connsiteX2" y="connsiteY2"/>
              </a:cxn>
              <a:cxn ang="0">
                <a:pos x="connsiteX3" y="connsiteY3"/>
              </a:cxn>
            </a:cxnLst>
            <a:rect l="l" t="t" r="r" b="b"/>
            <a:pathLst>
              <a:path w="2762250" h="5456903">
                <a:moveTo>
                  <a:pt x="0" y="0"/>
                </a:moveTo>
                <a:lnTo>
                  <a:pt x="2762250" y="0"/>
                </a:lnTo>
                <a:lnTo>
                  <a:pt x="2762250" y="5456903"/>
                </a:lnTo>
                <a:lnTo>
                  <a:pt x="0" y="5456903"/>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707341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341257" y="704850"/>
            <a:ext cx="6126843" cy="2724150"/>
          </a:xfrm>
          <a:custGeom>
            <a:avLst/>
            <a:gdLst>
              <a:gd name="connsiteX0" fmla="*/ 0 w 5219700"/>
              <a:gd name="connsiteY0" fmla="*/ 0 h 2724150"/>
              <a:gd name="connsiteX1" fmla="*/ 5219700 w 5219700"/>
              <a:gd name="connsiteY1" fmla="*/ 0 h 2724150"/>
              <a:gd name="connsiteX2" fmla="*/ 5219700 w 5219700"/>
              <a:gd name="connsiteY2" fmla="*/ 2724150 h 2724150"/>
              <a:gd name="connsiteX3" fmla="*/ 0 w 5219700"/>
              <a:gd name="connsiteY3" fmla="*/ 2724150 h 2724150"/>
            </a:gdLst>
            <a:ahLst/>
            <a:cxnLst>
              <a:cxn ang="0">
                <a:pos x="connsiteX0" y="connsiteY0"/>
              </a:cxn>
              <a:cxn ang="0">
                <a:pos x="connsiteX1" y="connsiteY1"/>
              </a:cxn>
              <a:cxn ang="0">
                <a:pos x="connsiteX2" y="connsiteY2"/>
              </a:cxn>
              <a:cxn ang="0">
                <a:pos x="connsiteX3" y="connsiteY3"/>
              </a:cxn>
            </a:cxnLst>
            <a:rect l="l" t="t" r="r" b="b"/>
            <a:pathLst>
              <a:path w="5219700" h="2724150">
                <a:moveTo>
                  <a:pt x="0" y="0"/>
                </a:moveTo>
                <a:lnTo>
                  <a:pt x="5219700" y="0"/>
                </a:lnTo>
                <a:lnTo>
                  <a:pt x="5219700" y="2724150"/>
                </a:lnTo>
                <a:lnTo>
                  <a:pt x="0" y="272415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6013164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748000" y="767755"/>
            <a:ext cx="5932200" cy="2476500"/>
          </a:xfrm>
          <a:custGeom>
            <a:avLst/>
            <a:gdLst>
              <a:gd name="connsiteX0" fmla="*/ 0 w 5932200"/>
              <a:gd name="connsiteY0" fmla="*/ 0 h 2476500"/>
              <a:gd name="connsiteX1" fmla="*/ 5932200 w 5932200"/>
              <a:gd name="connsiteY1" fmla="*/ 0 h 2476500"/>
              <a:gd name="connsiteX2" fmla="*/ 5932200 w 5932200"/>
              <a:gd name="connsiteY2" fmla="*/ 2476500 h 2476500"/>
              <a:gd name="connsiteX3" fmla="*/ 0 w 5932200"/>
              <a:gd name="connsiteY3" fmla="*/ 2476500 h 2476500"/>
            </a:gdLst>
            <a:ahLst/>
            <a:cxnLst>
              <a:cxn ang="0">
                <a:pos x="connsiteX0" y="connsiteY0"/>
              </a:cxn>
              <a:cxn ang="0">
                <a:pos x="connsiteX1" y="connsiteY1"/>
              </a:cxn>
              <a:cxn ang="0">
                <a:pos x="connsiteX2" y="connsiteY2"/>
              </a:cxn>
              <a:cxn ang="0">
                <a:pos x="connsiteX3" y="connsiteY3"/>
              </a:cxn>
            </a:cxnLst>
            <a:rect l="l" t="t" r="r" b="b"/>
            <a:pathLst>
              <a:path w="5932200" h="2476500">
                <a:moveTo>
                  <a:pt x="0" y="0"/>
                </a:moveTo>
                <a:lnTo>
                  <a:pt x="5932200" y="0"/>
                </a:lnTo>
                <a:lnTo>
                  <a:pt x="5932200" y="2476500"/>
                </a:lnTo>
                <a:lnTo>
                  <a:pt x="0" y="2476500"/>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2450809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696686"/>
            <a:ext cx="2153264" cy="5484756"/>
          </a:xfrm>
          <a:custGeom>
            <a:avLst/>
            <a:gdLst>
              <a:gd name="connsiteX0" fmla="*/ 0 w 2153264"/>
              <a:gd name="connsiteY0" fmla="*/ 0 h 4976034"/>
              <a:gd name="connsiteX1" fmla="*/ 2153264 w 2153264"/>
              <a:gd name="connsiteY1" fmla="*/ 0 h 4976034"/>
              <a:gd name="connsiteX2" fmla="*/ 2153264 w 2153264"/>
              <a:gd name="connsiteY2" fmla="*/ 4976034 h 4976034"/>
              <a:gd name="connsiteX3" fmla="*/ 0 w 2153264"/>
              <a:gd name="connsiteY3" fmla="*/ 4976034 h 4976034"/>
            </a:gdLst>
            <a:ahLst/>
            <a:cxnLst>
              <a:cxn ang="0">
                <a:pos x="connsiteX0" y="connsiteY0"/>
              </a:cxn>
              <a:cxn ang="0">
                <a:pos x="connsiteX1" y="connsiteY1"/>
              </a:cxn>
              <a:cxn ang="0">
                <a:pos x="connsiteX2" y="connsiteY2"/>
              </a:cxn>
              <a:cxn ang="0">
                <a:pos x="connsiteX3" y="connsiteY3"/>
              </a:cxn>
            </a:cxnLst>
            <a:rect l="l" t="t" r="r" b="b"/>
            <a:pathLst>
              <a:path w="2153264" h="4976034">
                <a:moveTo>
                  <a:pt x="0" y="0"/>
                </a:moveTo>
                <a:lnTo>
                  <a:pt x="2153264" y="0"/>
                </a:lnTo>
                <a:lnTo>
                  <a:pt x="2153264" y="4976034"/>
                </a:lnTo>
                <a:lnTo>
                  <a:pt x="0" y="4976034"/>
                </a:ln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1404050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26" Type="http://schemas.openxmlformats.org/officeDocument/2006/relationships/theme" Target="../theme/theme1.xml" /><Relationship Id="rId3" Type="http://schemas.openxmlformats.org/officeDocument/2006/relationships/slideLayout" Target="../slideLayouts/slideLayout3.xml" /><Relationship Id="rId21" Type="http://schemas.openxmlformats.org/officeDocument/2006/relationships/slideLayout" Target="../slideLayouts/slideLayout21.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5" Type="http://schemas.openxmlformats.org/officeDocument/2006/relationships/slideLayout" Target="../slideLayouts/slideLayout25.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slideLayout" Target="../slideLayouts/slideLayout20.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24" Type="http://schemas.openxmlformats.org/officeDocument/2006/relationships/slideLayout" Target="../slideLayouts/slideLayout24.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23" Type="http://schemas.openxmlformats.org/officeDocument/2006/relationships/slideLayout" Target="../slideLayouts/slideLayout23.xml" /><Relationship Id="rId10" Type="http://schemas.openxmlformats.org/officeDocument/2006/relationships/slideLayout" Target="../slideLayouts/slideLayout10.xml" /><Relationship Id="rId19" Type="http://schemas.openxmlformats.org/officeDocument/2006/relationships/slideLayout" Target="../slideLayouts/slideLayout19.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slideLayout" Target="../slideLayouts/slideLayout22.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F236E3-9CAB-42AC-9BF5-7E2AE063CF86}" type="datetimeFigureOut">
              <a:rPr lang="en-US" smtClean="0"/>
              <a:t>5/11/2025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7E7F3E-7E55-4F6C-8270-498161206A64}" type="slidenum">
              <a:rPr lang="en-US" smtClean="0"/>
              <a:t>‹#›</a:t>
            </a:fld>
            <a:endParaRPr lang="en-US"/>
          </a:p>
        </p:txBody>
      </p:sp>
    </p:spTree>
    <p:extLst>
      <p:ext uri="{BB962C8B-B14F-4D97-AF65-F5344CB8AC3E}">
        <p14:creationId xmlns:p14="http://schemas.microsoft.com/office/powerpoint/2010/main" val="1711438158"/>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6" r:id="rId20"/>
    <p:sldLayoutId id="2147483672" r:id="rId21"/>
    <p:sldLayoutId id="2147483673" r:id="rId22"/>
    <p:sldLayoutId id="2147483674" r:id="rId23"/>
    <p:sldLayoutId id="2147483675" r:id="rId24"/>
    <p:sldLayoutId id="2147483677" r:id="rId25"/>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3.xml" /></Relationships>
</file>

<file path=ppt/slides/_rels/slide10.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 /><Relationship Id="rId7" Type="http://schemas.openxmlformats.org/officeDocument/2006/relationships/image" Target="../media/image12.png" /><Relationship Id="rId2" Type="http://schemas.openxmlformats.org/officeDocument/2006/relationships/diagramData" Target="../diagrams/data2.xml" /><Relationship Id="rId1" Type="http://schemas.openxmlformats.org/officeDocument/2006/relationships/slideLayout" Target="../slideLayouts/slideLayout5.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12.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6.jpg" /><Relationship Id="rId1" Type="http://schemas.openxmlformats.org/officeDocument/2006/relationships/slideLayout" Target="../slideLayouts/slideLayout12.xml" /></Relationships>
</file>

<file path=ppt/slides/_rels/slide16.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notesSlide" Target="../notesSlides/notesSlide2.xml" /><Relationship Id="rId1" Type="http://schemas.openxmlformats.org/officeDocument/2006/relationships/slideLayout" Target="../slideLayouts/slideLayout13.xml" /></Relationships>
</file>

<file path=ppt/slides/_rels/slide17.xml.rels><?xml version="1.0" encoding="UTF-8" standalone="yes"?>
<Relationships xmlns="http://schemas.openxmlformats.org/package/2006/relationships"><Relationship Id="rId2" Type="http://schemas.openxmlformats.org/officeDocument/2006/relationships/image" Target="../media/image18.jpg" /><Relationship Id="rId1" Type="http://schemas.openxmlformats.org/officeDocument/2006/relationships/slideLayout" Target="../slideLayouts/slideLayout25.xml" /></Relationships>
</file>

<file path=ppt/slides/_rels/slide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4.xml" /></Relationships>
</file>

<file path=ppt/slides/_rels/slide3.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6.xml" /></Relationships>
</file>

<file path=ppt/slides/_rels/slide7.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1.xml" /><Relationship Id="rId1" Type="http://schemas.openxmlformats.org/officeDocument/2006/relationships/slideLayout" Target="../slideLayouts/slideLayout13.xml" /></Relationships>
</file>

<file path=ppt/slides/_rels/slide8.xml.rels><?xml version="1.0" encoding="UTF-8" standalone="yes"?>
<Relationships xmlns="http://schemas.openxmlformats.org/package/2006/relationships"><Relationship Id="rId3" Type="http://schemas.openxmlformats.org/officeDocument/2006/relationships/image" Target="../media/image10.emf" /><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8" Type="http://schemas.microsoft.com/office/2007/relationships/diagramDrawing" Target="../diagrams/drawing1.xml" /><Relationship Id="rId3" Type="http://schemas.openxmlformats.org/officeDocument/2006/relationships/image" Target="../media/image6.png" /><Relationship Id="rId7" Type="http://schemas.openxmlformats.org/officeDocument/2006/relationships/diagramColors" Target="../diagrams/colors1.xml" /><Relationship Id="rId2" Type="http://schemas.openxmlformats.org/officeDocument/2006/relationships/image" Target="../media/image5.png" /><Relationship Id="rId1" Type="http://schemas.openxmlformats.org/officeDocument/2006/relationships/slideLayout" Target="../slideLayouts/slideLayout2.xml" /><Relationship Id="rId6" Type="http://schemas.openxmlformats.org/officeDocument/2006/relationships/diagramQuickStyle" Target="../diagrams/quickStyle1.xml" /><Relationship Id="rId5" Type="http://schemas.openxmlformats.org/officeDocument/2006/relationships/diagramLayout" Target="../diagrams/layout1.xml" /><Relationship Id="rId4" Type="http://schemas.openxmlformats.org/officeDocument/2006/relationships/diagramData" Target="../diagrams/data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Google Shape;3103;p70">
            <a:extLst>
              <a:ext uri="{FF2B5EF4-FFF2-40B4-BE49-F238E27FC236}">
                <a16:creationId xmlns:a16="http://schemas.microsoft.com/office/drawing/2014/main" id="{BA89B030-4F71-A186-C89C-41A8916CC8FD}"/>
              </a:ext>
            </a:extLst>
          </p:cNvPr>
          <p:cNvSpPr/>
          <p:nvPr/>
        </p:nvSpPr>
        <p:spPr>
          <a:xfrm>
            <a:off x="3813378" y="1535722"/>
            <a:ext cx="5052021" cy="5052409"/>
          </a:xfrm>
          <a:custGeom>
            <a:avLst/>
            <a:gdLst/>
            <a:ahLst/>
            <a:cxnLst/>
            <a:rect l="l" t="t" r="r" b="b"/>
            <a:pathLst>
              <a:path w="21600" h="21600" extrusionOk="0">
                <a:moveTo>
                  <a:pt x="11550" y="8432"/>
                </a:moveTo>
                <a:lnTo>
                  <a:pt x="11550" y="13479"/>
                </a:lnTo>
                <a:cubicBezTo>
                  <a:pt x="11511" y="13514"/>
                  <a:pt x="11472" y="13538"/>
                  <a:pt x="11439" y="13541"/>
                </a:cubicBezTo>
                <a:cubicBezTo>
                  <a:pt x="11342" y="13548"/>
                  <a:pt x="11249" y="13405"/>
                  <a:pt x="11161" y="13368"/>
                </a:cubicBezTo>
                <a:cubicBezTo>
                  <a:pt x="10895" y="13252"/>
                  <a:pt x="10766" y="13468"/>
                  <a:pt x="10546" y="13471"/>
                </a:cubicBezTo>
                <a:cubicBezTo>
                  <a:pt x="10341" y="13474"/>
                  <a:pt x="10048" y="13142"/>
                  <a:pt x="10058" y="12950"/>
                </a:cubicBezTo>
                <a:cubicBezTo>
                  <a:pt x="10065" y="12832"/>
                  <a:pt x="10126" y="12655"/>
                  <a:pt x="10140" y="12510"/>
                </a:cubicBezTo>
                <a:cubicBezTo>
                  <a:pt x="10151" y="12394"/>
                  <a:pt x="10231" y="12326"/>
                  <a:pt x="10233" y="12221"/>
                </a:cubicBezTo>
                <a:cubicBezTo>
                  <a:pt x="10234" y="12080"/>
                  <a:pt x="10046" y="11971"/>
                  <a:pt x="9954" y="11955"/>
                </a:cubicBezTo>
                <a:cubicBezTo>
                  <a:pt x="9738" y="11914"/>
                  <a:pt x="9437" y="12041"/>
                  <a:pt x="9188" y="11942"/>
                </a:cubicBezTo>
                <a:cubicBezTo>
                  <a:pt x="9141" y="11864"/>
                  <a:pt x="9243" y="11810"/>
                  <a:pt x="9270" y="11733"/>
                </a:cubicBezTo>
                <a:cubicBezTo>
                  <a:pt x="9285" y="11690"/>
                  <a:pt x="9275" y="11631"/>
                  <a:pt x="9292" y="11583"/>
                </a:cubicBezTo>
                <a:cubicBezTo>
                  <a:pt x="9320" y="11510"/>
                  <a:pt x="9397" y="11452"/>
                  <a:pt x="9433" y="11375"/>
                </a:cubicBezTo>
                <a:cubicBezTo>
                  <a:pt x="9458" y="11315"/>
                  <a:pt x="9464" y="11229"/>
                  <a:pt x="9490" y="11154"/>
                </a:cubicBezTo>
                <a:cubicBezTo>
                  <a:pt x="9520" y="11070"/>
                  <a:pt x="9576" y="11017"/>
                  <a:pt x="9583" y="10958"/>
                </a:cubicBezTo>
                <a:cubicBezTo>
                  <a:pt x="9592" y="10879"/>
                  <a:pt x="9562" y="10789"/>
                  <a:pt x="9501" y="10737"/>
                </a:cubicBezTo>
                <a:cubicBezTo>
                  <a:pt x="9309" y="10748"/>
                  <a:pt x="9182" y="10757"/>
                  <a:pt x="9072" y="10807"/>
                </a:cubicBezTo>
                <a:cubicBezTo>
                  <a:pt x="8821" y="10921"/>
                  <a:pt x="8871" y="11260"/>
                  <a:pt x="8620" y="11340"/>
                </a:cubicBezTo>
                <a:cubicBezTo>
                  <a:pt x="8533" y="11367"/>
                  <a:pt x="8413" y="11369"/>
                  <a:pt x="8318" y="11387"/>
                </a:cubicBezTo>
                <a:cubicBezTo>
                  <a:pt x="8235" y="11401"/>
                  <a:pt x="8135" y="11446"/>
                  <a:pt x="8051" y="11444"/>
                </a:cubicBezTo>
                <a:cubicBezTo>
                  <a:pt x="7950" y="11442"/>
                  <a:pt x="7774" y="11346"/>
                  <a:pt x="7715" y="11282"/>
                </a:cubicBezTo>
                <a:cubicBezTo>
                  <a:pt x="7661" y="11224"/>
                  <a:pt x="7532" y="10939"/>
                  <a:pt x="7518" y="10888"/>
                </a:cubicBezTo>
                <a:cubicBezTo>
                  <a:pt x="7418" y="10547"/>
                  <a:pt x="7526" y="10233"/>
                  <a:pt x="7656" y="9996"/>
                </a:cubicBezTo>
                <a:cubicBezTo>
                  <a:pt x="7684" y="9946"/>
                  <a:pt x="7729" y="9899"/>
                  <a:pt x="7749" y="9846"/>
                </a:cubicBezTo>
                <a:cubicBezTo>
                  <a:pt x="7780" y="9765"/>
                  <a:pt x="7760" y="9643"/>
                  <a:pt x="7784" y="9556"/>
                </a:cubicBezTo>
                <a:cubicBezTo>
                  <a:pt x="7828" y="9395"/>
                  <a:pt x="8041" y="9298"/>
                  <a:pt x="8191" y="9221"/>
                </a:cubicBezTo>
                <a:cubicBezTo>
                  <a:pt x="8360" y="9132"/>
                  <a:pt x="8503" y="8990"/>
                  <a:pt x="8701" y="8978"/>
                </a:cubicBezTo>
                <a:cubicBezTo>
                  <a:pt x="8799" y="8971"/>
                  <a:pt x="8943" y="9004"/>
                  <a:pt x="9038" y="9024"/>
                </a:cubicBezTo>
                <a:cubicBezTo>
                  <a:pt x="9125" y="9042"/>
                  <a:pt x="9194" y="9100"/>
                  <a:pt x="9270" y="9105"/>
                </a:cubicBezTo>
                <a:cubicBezTo>
                  <a:pt x="9484" y="9121"/>
                  <a:pt x="9535" y="8955"/>
                  <a:pt x="9710" y="8861"/>
                </a:cubicBezTo>
                <a:cubicBezTo>
                  <a:pt x="9890" y="8887"/>
                  <a:pt x="10011" y="8830"/>
                  <a:pt x="10174" y="8850"/>
                </a:cubicBezTo>
                <a:cubicBezTo>
                  <a:pt x="10286" y="8863"/>
                  <a:pt x="10366" y="8982"/>
                  <a:pt x="10453" y="8989"/>
                </a:cubicBezTo>
                <a:cubicBezTo>
                  <a:pt x="10526" y="8995"/>
                  <a:pt x="10591" y="8920"/>
                  <a:pt x="10663" y="8931"/>
                </a:cubicBezTo>
                <a:cubicBezTo>
                  <a:pt x="10730" y="8941"/>
                  <a:pt x="10848" y="9090"/>
                  <a:pt x="10859" y="9174"/>
                </a:cubicBezTo>
                <a:cubicBezTo>
                  <a:pt x="10873" y="9278"/>
                  <a:pt x="10782" y="9372"/>
                  <a:pt x="10813" y="9487"/>
                </a:cubicBezTo>
                <a:cubicBezTo>
                  <a:pt x="10922" y="9598"/>
                  <a:pt x="11121" y="9619"/>
                  <a:pt x="11277" y="9683"/>
                </a:cubicBezTo>
                <a:cubicBezTo>
                  <a:pt x="11378" y="9599"/>
                  <a:pt x="11291" y="9445"/>
                  <a:pt x="11277" y="9325"/>
                </a:cubicBezTo>
                <a:cubicBezTo>
                  <a:pt x="11272" y="9271"/>
                  <a:pt x="11282" y="9224"/>
                  <a:pt x="11277" y="9174"/>
                </a:cubicBezTo>
                <a:cubicBezTo>
                  <a:pt x="11268" y="9090"/>
                  <a:pt x="11231" y="9014"/>
                  <a:pt x="11231" y="8943"/>
                </a:cubicBezTo>
                <a:cubicBezTo>
                  <a:pt x="11229" y="8694"/>
                  <a:pt x="11380" y="8546"/>
                  <a:pt x="11550" y="8432"/>
                </a:cubicBezTo>
                <a:close/>
                <a:moveTo>
                  <a:pt x="219" y="8623"/>
                </a:moveTo>
                <a:cubicBezTo>
                  <a:pt x="183" y="8799"/>
                  <a:pt x="151" y="8976"/>
                  <a:pt x="124" y="9156"/>
                </a:cubicBezTo>
                <a:cubicBezTo>
                  <a:pt x="97" y="9334"/>
                  <a:pt x="74" y="9514"/>
                  <a:pt x="55" y="9696"/>
                </a:cubicBezTo>
                <a:cubicBezTo>
                  <a:pt x="18" y="10059"/>
                  <a:pt x="0" y="10427"/>
                  <a:pt x="0" y="10800"/>
                </a:cubicBezTo>
                <a:cubicBezTo>
                  <a:pt x="0" y="11173"/>
                  <a:pt x="18" y="11541"/>
                  <a:pt x="55" y="11904"/>
                </a:cubicBezTo>
                <a:cubicBezTo>
                  <a:pt x="74" y="12086"/>
                  <a:pt x="97" y="12266"/>
                  <a:pt x="124" y="12445"/>
                </a:cubicBezTo>
                <a:cubicBezTo>
                  <a:pt x="151" y="12624"/>
                  <a:pt x="183" y="12801"/>
                  <a:pt x="219" y="12977"/>
                </a:cubicBezTo>
                <a:cubicBezTo>
                  <a:pt x="255" y="13152"/>
                  <a:pt x="295" y="13326"/>
                  <a:pt x="339" y="13499"/>
                </a:cubicBezTo>
                <a:cubicBezTo>
                  <a:pt x="428" y="13844"/>
                  <a:pt x="534" y="14183"/>
                  <a:pt x="655" y="14513"/>
                </a:cubicBezTo>
                <a:cubicBezTo>
                  <a:pt x="715" y="14679"/>
                  <a:pt x="780" y="14842"/>
                  <a:pt x="849" y="15004"/>
                </a:cubicBezTo>
                <a:cubicBezTo>
                  <a:pt x="917" y="15165"/>
                  <a:pt x="989" y="15324"/>
                  <a:pt x="1065" y="15482"/>
                </a:cubicBezTo>
                <a:cubicBezTo>
                  <a:pt x="1103" y="15560"/>
                  <a:pt x="1142" y="15639"/>
                  <a:pt x="1181" y="15716"/>
                </a:cubicBezTo>
                <a:cubicBezTo>
                  <a:pt x="1260" y="15872"/>
                  <a:pt x="1344" y="16025"/>
                  <a:pt x="1431" y="16175"/>
                </a:cubicBezTo>
                <a:cubicBezTo>
                  <a:pt x="1691" y="16628"/>
                  <a:pt x="1982" y="17059"/>
                  <a:pt x="2303" y="17467"/>
                </a:cubicBezTo>
                <a:cubicBezTo>
                  <a:pt x="2463" y="17671"/>
                  <a:pt x="2631" y="17869"/>
                  <a:pt x="2805" y="18061"/>
                </a:cubicBezTo>
                <a:cubicBezTo>
                  <a:pt x="2921" y="18189"/>
                  <a:pt x="3041" y="18315"/>
                  <a:pt x="3163" y="18437"/>
                </a:cubicBezTo>
                <a:cubicBezTo>
                  <a:pt x="3285" y="18559"/>
                  <a:pt x="3411" y="18678"/>
                  <a:pt x="3538" y="18795"/>
                </a:cubicBezTo>
                <a:cubicBezTo>
                  <a:pt x="4113" y="19317"/>
                  <a:pt x="4745" y="19779"/>
                  <a:pt x="5424" y="20169"/>
                </a:cubicBezTo>
                <a:cubicBezTo>
                  <a:pt x="5575" y="20255"/>
                  <a:pt x="5728" y="20339"/>
                  <a:pt x="5883" y="20419"/>
                </a:cubicBezTo>
                <a:cubicBezTo>
                  <a:pt x="6193" y="20577"/>
                  <a:pt x="6513" y="20722"/>
                  <a:pt x="6840" y="20851"/>
                </a:cubicBezTo>
                <a:cubicBezTo>
                  <a:pt x="7003" y="20915"/>
                  <a:pt x="7168" y="20975"/>
                  <a:pt x="7336" y="21032"/>
                </a:cubicBezTo>
                <a:cubicBezTo>
                  <a:pt x="8423" y="21400"/>
                  <a:pt x="9588" y="21600"/>
                  <a:pt x="10799" y="21600"/>
                </a:cubicBezTo>
                <a:cubicBezTo>
                  <a:pt x="11052" y="21600"/>
                  <a:pt x="11302" y="21591"/>
                  <a:pt x="11550" y="21574"/>
                </a:cubicBezTo>
                <a:lnTo>
                  <a:pt x="11550" y="18085"/>
                </a:lnTo>
                <a:cubicBezTo>
                  <a:pt x="11505" y="18026"/>
                  <a:pt x="11456" y="17968"/>
                  <a:pt x="11416" y="17907"/>
                </a:cubicBezTo>
                <a:cubicBezTo>
                  <a:pt x="11272" y="17688"/>
                  <a:pt x="11157" y="17414"/>
                  <a:pt x="11010" y="17189"/>
                </a:cubicBezTo>
                <a:cubicBezTo>
                  <a:pt x="10936" y="17075"/>
                  <a:pt x="10871" y="16945"/>
                  <a:pt x="10790" y="16853"/>
                </a:cubicBezTo>
                <a:cubicBezTo>
                  <a:pt x="10742" y="16799"/>
                  <a:pt x="10589" y="16749"/>
                  <a:pt x="10569" y="16667"/>
                </a:cubicBezTo>
                <a:cubicBezTo>
                  <a:pt x="10543" y="16561"/>
                  <a:pt x="10464" y="16414"/>
                  <a:pt x="10477" y="16332"/>
                </a:cubicBezTo>
                <a:cubicBezTo>
                  <a:pt x="10493" y="16221"/>
                  <a:pt x="10708" y="16132"/>
                  <a:pt x="10708" y="16031"/>
                </a:cubicBezTo>
                <a:cubicBezTo>
                  <a:pt x="10708" y="15945"/>
                  <a:pt x="10593" y="15895"/>
                  <a:pt x="10569" y="15823"/>
                </a:cubicBezTo>
                <a:cubicBezTo>
                  <a:pt x="10511" y="15645"/>
                  <a:pt x="10603" y="15541"/>
                  <a:pt x="10673" y="15394"/>
                </a:cubicBezTo>
                <a:cubicBezTo>
                  <a:pt x="10697" y="15345"/>
                  <a:pt x="10719" y="15267"/>
                  <a:pt x="10743" y="15231"/>
                </a:cubicBezTo>
                <a:cubicBezTo>
                  <a:pt x="10786" y="15168"/>
                  <a:pt x="10872" y="15150"/>
                  <a:pt x="10929" y="15081"/>
                </a:cubicBezTo>
                <a:cubicBezTo>
                  <a:pt x="10961" y="15043"/>
                  <a:pt x="10981" y="14961"/>
                  <a:pt x="11022" y="14907"/>
                </a:cubicBezTo>
                <a:cubicBezTo>
                  <a:pt x="11110" y="14790"/>
                  <a:pt x="11253" y="14746"/>
                  <a:pt x="11289" y="14641"/>
                </a:cubicBezTo>
                <a:cubicBezTo>
                  <a:pt x="11318" y="14555"/>
                  <a:pt x="11335" y="14124"/>
                  <a:pt x="11300" y="13981"/>
                </a:cubicBezTo>
                <a:cubicBezTo>
                  <a:pt x="11280" y="13897"/>
                  <a:pt x="11202" y="13828"/>
                  <a:pt x="11172" y="13749"/>
                </a:cubicBezTo>
                <a:cubicBezTo>
                  <a:pt x="11120" y="13609"/>
                  <a:pt x="11108" y="13456"/>
                  <a:pt x="10963" y="13460"/>
                </a:cubicBezTo>
                <a:cubicBezTo>
                  <a:pt x="10874" y="13461"/>
                  <a:pt x="10812" y="13560"/>
                  <a:pt x="10754" y="13621"/>
                </a:cubicBezTo>
                <a:cubicBezTo>
                  <a:pt x="10741" y="13704"/>
                  <a:pt x="10748" y="13794"/>
                  <a:pt x="10663" y="13819"/>
                </a:cubicBezTo>
                <a:cubicBezTo>
                  <a:pt x="10530" y="13857"/>
                  <a:pt x="10479" y="13680"/>
                  <a:pt x="10325" y="13634"/>
                </a:cubicBezTo>
                <a:cubicBezTo>
                  <a:pt x="10265" y="13615"/>
                  <a:pt x="10167" y="13616"/>
                  <a:pt x="10128" y="13598"/>
                </a:cubicBezTo>
                <a:cubicBezTo>
                  <a:pt x="10016" y="13548"/>
                  <a:pt x="9979" y="13384"/>
                  <a:pt x="9861" y="13320"/>
                </a:cubicBezTo>
                <a:cubicBezTo>
                  <a:pt x="9763" y="13267"/>
                  <a:pt x="9677" y="13286"/>
                  <a:pt x="9617" y="13204"/>
                </a:cubicBezTo>
                <a:cubicBezTo>
                  <a:pt x="9593" y="13149"/>
                  <a:pt x="9612" y="13047"/>
                  <a:pt x="9606" y="12973"/>
                </a:cubicBezTo>
                <a:cubicBezTo>
                  <a:pt x="9478" y="12899"/>
                  <a:pt x="9371" y="12622"/>
                  <a:pt x="9223" y="12556"/>
                </a:cubicBezTo>
                <a:cubicBezTo>
                  <a:pt x="9125" y="12513"/>
                  <a:pt x="8974" y="12517"/>
                  <a:pt x="8852" y="12475"/>
                </a:cubicBezTo>
                <a:cubicBezTo>
                  <a:pt x="8794" y="12456"/>
                  <a:pt x="8749" y="12430"/>
                  <a:pt x="8689" y="12417"/>
                </a:cubicBezTo>
                <a:cubicBezTo>
                  <a:pt x="8614" y="12401"/>
                  <a:pt x="8538" y="12400"/>
                  <a:pt x="8480" y="12371"/>
                </a:cubicBezTo>
                <a:cubicBezTo>
                  <a:pt x="8251" y="12257"/>
                  <a:pt x="8126" y="11889"/>
                  <a:pt x="7842" y="11896"/>
                </a:cubicBezTo>
                <a:cubicBezTo>
                  <a:pt x="7721" y="11899"/>
                  <a:pt x="7604" y="12012"/>
                  <a:pt x="7494" y="12012"/>
                </a:cubicBezTo>
                <a:cubicBezTo>
                  <a:pt x="7385" y="12011"/>
                  <a:pt x="7201" y="11925"/>
                  <a:pt x="7064" y="11861"/>
                </a:cubicBezTo>
                <a:cubicBezTo>
                  <a:pt x="6922" y="11796"/>
                  <a:pt x="6765" y="11759"/>
                  <a:pt x="6647" y="11699"/>
                </a:cubicBezTo>
                <a:cubicBezTo>
                  <a:pt x="6552" y="11650"/>
                  <a:pt x="6486" y="11562"/>
                  <a:pt x="6403" y="11525"/>
                </a:cubicBezTo>
                <a:cubicBezTo>
                  <a:pt x="6339" y="11497"/>
                  <a:pt x="6246" y="11492"/>
                  <a:pt x="6195" y="11467"/>
                </a:cubicBezTo>
                <a:cubicBezTo>
                  <a:pt x="6120" y="11432"/>
                  <a:pt x="6043" y="11358"/>
                  <a:pt x="5950" y="11293"/>
                </a:cubicBezTo>
                <a:cubicBezTo>
                  <a:pt x="5863" y="11233"/>
                  <a:pt x="5768" y="11140"/>
                  <a:pt x="5765" y="11062"/>
                </a:cubicBezTo>
                <a:cubicBezTo>
                  <a:pt x="5761" y="10972"/>
                  <a:pt x="5848" y="10894"/>
                  <a:pt x="5858" y="10807"/>
                </a:cubicBezTo>
                <a:cubicBezTo>
                  <a:pt x="5888" y="10531"/>
                  <a:pt x="5684" y="10333"/>
                  <a:pt x="5556" y="10170"/>
                </a:cubicBezTo>
                <a:cubicBezTo>
                  <a:pt x="5460" y="10049"/>
                  <a:pt x="5350" y="9947"/>
                  <a:pt x="5255" y="9834"/>
                </a:cubicBezTo>
                <a:cubicBezTo>
                  <a:pt x="5260" y="9760"/>
                  <a:pt x="5260" y="9747"/>
                  <a:pt x="5255" y="9672"/>
                </a:cubicBezTo>
                <a:cubicBezTo>
                  <a:pt x="5182" y="9602"/>
                  <a:pt x="5122" y="9499"/>
                  <a:pt x="5045" y="9394"/>
                </a:cubicBezTo>
                <a:cubicBezTo>
                  <a:pt x="4977" y="9300"/>
                  <a:pt x="4842" y="9199"/>
                  <a:pt x="4825" y="9094"/>
                </a:cubicBezTo>
                <a:cubicBezTo>
                  <a:pt x="4803" y="8963"/>
                  <a:pt x="4875" y="8849"/>
                  <a:pt x="4825" y="8722"/>
                </a:cubicBezTo>
                <a:cubicBezTo>
                  <a:pt x="4742" y="8513"/>
                  <a:pt x="4451" y="8608"/>
                  <a:pt x="4488" y="8884"/>
                </a:cubicBezTo>
                <a:cubicBezTo>
                  <a:pt x="4499" y="8961"/>
                  <a:pt x="4606" y="9063"/>
                  <a:pt x="4639" y="9139"/>
                </a:cubicBezTo>
                <a:cubicBezTo>
                  <a:pt x="4672" y="9217"/>
                  <a:pt x="4666" y="9313"/>
                  <a:pt x="4697" y="9406"/>
                </a:cubicBezTo>
                <a:cubicBezTo>
                  <a:pt x="4727" y="9495"/>
                  <a:pt x="4817" y="9572"/>
                  <a:pt x="4848" y="9673"/>
                </a:cubicBezTo>
                <a:cubicBezTo>
                  <a:pt x="4897" y="9831"/>
                  <a:pt x="4896" y="10002"/>
                  <a:pt x="4941" y="10101"/>
                </a:cubicBezTo>
                <a:cubicBezTo>
                  <a:pt x="4981" y="10189"/>
                  <a:pt x="5128" y="10272"/>
                  <a:pt x="5045" y="10379"/>
                </a:cubicBezTo>
                <a:cubicBezTo>
                  <a:pt x="4935" y="10402"/>
                  <a:pt x="4893" y="10292"/>
                  <a:pt x="4825" y="10228"/>
                </a:cubicBezTo>
                <a:cubicBezTo>
                  <a:pt x="4787" y="10193"/>
                  <a:pt x="4649" y="10126"/>
                  <a:pt x="4628" y="10043"/>
                </a:cubicBezTo>
                <a:cubicBezTo>
                  <a:pt x="4610" y="9975"/>
                  <a:pt x="4671" y="9883"/>
                  <a:pt x="4651" y="9800"/>
                </a:cubicBezTo>
                <a:cubicBezTo>
                  <a:pt x="4611" y="9636"/>
                  <a:pt x="4281" y="9632"/>
                  <a:pt x="4279" y="9464"/>
                </a:cubicBezTo>
                <a:cubicBezTo>
                  <a:pt x="4279" y="9358"/>
                  <a:pt x="4418" y="9346"/>
                  <a:pt x="4419" y="9244"/>
                </a:cubicBezTo>
                <a:cubicBezTo>
                  <a:pt x="4420" y="9132"/>
                  <a:pt x="4266" y="9037"/>
                  <a:pt x="4233" y="8943"/>
                </a:cubicBezTo>
                <a:cubicBezTo>
                  <a:pt x="4203" y="8855"/>
                  <a:pt x="4198" y="8717"/>
                  <a:pt x="4187" y="8595"/>
                </a:cubicBezTo>
                <a:cubicBezTo>
                  <a:pt x="4176" y="8480"/>
                  <a:pt x="4190" y="8348"/>
                  <a:pt x="4163" y="8259"/>
                </a:cubicBezTo>
                <a:cubicBezTo>
                  <a:pt x="4139" y="8179"/>
                  <a:pt x="4020" y="8070"/>
                  <a:pt x="3942" y="8028"/>
                </a:cubicBezTo>
                <a:cubicBezTo>
                  <a:pt x="3841" y="7971"/>
                  <a:pt x="3761" y="7994"/>
                  <a:pt x="3710" y="7912"/>
                </a:cubicBezTo>
                <a:cubicBezTo>
                  <a:pt x="3668" y="7840"/>
                  <a:pt x="3639" y="7689"/>
                  <a:pt x="3630" y="7611"/>
                </a:cubicBezTo>
                <a:cubicBezTo>
                  <a:pt x="3613" y="7471"/>
                  <a:pt x="3626" y="7319"/>
                  <a:pt x="3618" y="7170"/>
                </a:cubicBezTo>
                <a:cubicBezTo>
                  <a:pt x="3610" y="7022"/>
                  <a:pt x="3596" y="6879"/>
                  <a:pt x="3618" y="6719"/>
                </a:cubicBezTo>
                <a:cubicBezTo>
                  <a:pt x="3675" y="6607"/>
                  <a:pt x="3780" y="6551"/>
                  <a:pt x="3839" y="6440"/>
                </a:cubicBezTo>
                <a:cubicBezTo>
                  <a:pt x="3879" y="6363"/>
                  <a:pt x="3885" y="6268"/>
                  <a:pt x="3931" y="6186"/>
                </a:cubicBezTo>
                <a:cubicBezTo>
                  <a:pt x="4016" y="6034"/>
                  <a:pt x="4201" y="5895"/>
                  <a:pt x="4326" y="5745"/>
                </a:cubicBezTo>
                <a:cubicBezTo>
                  <a:pt x="4460" y="5585"/>
                  <a:pt x="4584" y="5431"/>
                  <a:pt x="4663" y="5247"/>
                </a:cubicBezTo>
                <a:cubicBezTo>
                  <a:pt x="4691" y="5182"/>
                  <a:pt x="4766" y="5038"/>
                  <a:pt x="4755" y="4958"/>
                </a:cubicBezTo>
                <a:cubicBezTo>
                  <a:pt x="4740" y="4847"/>
                  <a:pt x="4530" y="4755"/>
                  <a:pt x="4546" y="4622"/>
                </a:cubicBezTo>
                <a:cubicBezTo>
                  <a:pt x="4557" y="4540"/>
                  <a:pt x="4673" y="4541"/>
                  <a:pt x="4709" y="4461"/>
                </a:cubicBezTo>
                <a:cubicBezTo>
                  <a:pt x="4727" y="4418"/>
                  <a:pt x="4743" y="4302"/>
                  <a:pt x="4743" y="4251"/>
                </a:cubicBezTo>
                <a:cubicBezTo>
                  <a:pt x="4746" y="4140"/>
                  <a:pt x="4687" y="4024"/>
                  <a:pt x="4709" y="3905"/>
                </a:cubicBezTo>
                <a:cubicBezTo>
                  <a:pt x="4728" y="3802"/>
                  <a:pt x="4880" y="3761"/>
                  <a:pt x="4801" y="3649"/>
                </a:cubicBezTo>
                <a:cubicBezTo>
                  <a:pt x="4725" y="3538"/>
                  <a:pt x="4585" y="3709"/>
                  <a:pt x="4500" y="3638"/>
                </a:cubicBezTo>
                <a:cubicBezTo>
                  <a:pt x="4421" y="3572"/>
                  <a:pt x="4515" y="3492"/>
                  <a:pt x="4523" y="3371"/>
                </a:cubicBezTo>
                <a:cubicBezTo>
                  <a:pt x="4526" y="3323"/>
                  <a:pt x="4495" y="3268"/>
                  <a:pt x="4500" y="3232"/>
                </a:cubicBezTo>
                <a:cubicBezTo>
                  <a:pt x="4507" y="3180"/>
                  <a:pt x="4608" y="3093"/>
                  <a:pt x="4581" y="3059"/>
                </a:cubicBezTo>
                <a:cubicBezTo>
                  <a:pt x="4539" y="3005"/>
                  <a:pt x="4493" y="2899"/>
                  <a:pt x="4428" y="2814"/>
                </a:cubicBezTo>
                <a:cubicBezTo>
                  <a:pt x="5723" y="1778"/>
                  <a:pt x="7274" y="1050"/>
                  <a:pt x="8970" y="742"/>
                </a:cubicBezTo>
                <a:lnTo>
                  <a:pt x="8970" y="742"/>
                </a:lnTo>
                <a:cubicBezTo>
                  <a:pt x="8991" y="778"/>
                  <a:pt x="9008" y="819"/>
                  <a:pt x="9060" y="834"/>
                </a:cubicBezTo>
                <a:cubicBezTo>
                  <a:pt x="9161" y="783"/>
                  <a:pt x="9262" y="839"/>
                  <a:pt x="9374" y="834"/>
                </a:cubicBezTo>
                <a:cubicBezTo>
                  <a:pt x="9482" y="831"/>
                  <a:pt x="9579" y="781"/>
                  <a:pt x="9698" y="800"/>
                </a:cubicBezTo>
                <a:cubicBezTo>
                  <a:pt x="9909" y="833"/>
                  <a:pt x="10205" y="1040"/>
                  <a:pt x="10371" y="928"/>
                </a:cubicBezTo>
                <a:cubicBezTo>
                  <a:pt x="10413" y="899"/>
                  <a:pt x="10403" y="851"/>
                  <a:pt x="10441" y="777"/>
                </a:cubicBezTo>
                <a:cubicBezTo>
                  <a:pt x="10471" y="718"/>
                  <a:pt x="10518" y="653"/>
                  <a:pt x="10547" y="581"/>
                </a:cubicBezTo>
                <a:cubicBezTo>
                  <a:pt x="10631" y="579"/>
                  <a:pt x="10716" y="578"/>
                  <a:pt x="10799" y="578"/>
                </a:cubicBezTo>
                <a:cubicBezTo>
                  <a:pt x="11052" y="578"/>
                  <a:pt x="11302" y="587"/>
                  <a:pt x="11550" y="605"/>
                </a:cubicBezTo>
                <a:lnTo>
                  <a:pt x="11550" y="27"/>
                </a:lnTo>
                <a:cubicBezTo>
                  <a:pt x="11367" y="14"/>
                  <a:pt x="11182" y="6"/>
                  <a:pt x="10997" y="3"/>
                </a:cubicBezTo>
                <a:cubicBezTo>
                  <a:pt x="10931" y="2"/>
                  <a:pt x="10866" y="0"/>
                  <a:pt x="10799" y="0"/>
                </a:cubicBezTo>
                <a:cubicBezTo>
                  <a:pt x="10688" y="0"/>
                  <a:pt x="10576" y="3"/>
                  <a:pt x="10465" y="6"/>
                </a:cubicBezTo>
                <a:cubicBezTo>
                  <a:pt x="9374" y="39"/>
                  <a:pt x="8323" y="234"/>
                  <a:pt x="7336" y="568"/>
                </a:cubicBezTo>
                <a:cubicBezTo>
                  <a:pt x="7168" y="625"/>
                  <a:pt x="7003" y="685"/>
                  <a:pt x="6840" y="749"/>
                </a:cubicBezTo>
                <a:cubicBezTo>
                  <a:pt x="6789" y="769"/>
                  <a:pt x="6739" y="791"/>
                  <a:pt x="6688" y="811"/>
                </a:cubicBezTo>
                <a:cubicBezTo>
                  <a:pt x="6577" y="857"/>
                  <a:pt x="6465" y="905"/>
                  <a:pt x="6355" y="955"/>
                </a:cubicBezTo>
                <a:cubicBezTo>
                  <a:pt x="6195" y="1027"/>
                  <a:pt x="6038" y="1103"/>
                  <a:pt x="5882" y="1182"/>
                </a:cubicBezTo>
                <a:cubicBezTo>
                  <a:pt x="5727" y="1262"/>
                  <a:pt x="5574" y="1345"/>
                  <a:pt x="5424" y="1432"/>
                </a:cubicBezTo>
                <a:cubicBezTo>
                  <a:pt x="4817" y="1781"/>
                  <a:pt x="4248" y="2186"/>
                  <a:pt x="3723" y="2642"/>
                </a:cubicBezTo>
                <a:cubicBezTo>
                  <a:pt x="3661" y="2696"/>
                  <a:pt x="3599" y="2751"/>
                  <a:pt x="3538" y="2806"/>
                </a:cubicBezTo>
                <a:cubicBezTo>
                  <a:pt x="3410" y="2922"/>
                  <a:pt x="3285" y="3042"/>
                  <a:pt x="3163" y="3164"/>
                </a:cubicBezTo>
                <a:cubicBezTo>
                  <a:pt x="3040" y="3286"/>
                  <a:pt x="2921" y="3411"/>
                  <a:pt x="2805" y="3538"/>
                </a:cubicBezTo>
                <a:cubicBezTo>
                  <a:pt x="2631" y="3731"/>
                  <a:pt x="2463" y="3929"/>
                  <a:pt x="2303" y="4133"/>
                </a:cubicBezTo>
                <a:cubicBezTo>
                  <a:pt x="1982" y="4540"/>
                  <a:pt x="1691" y="4972"/>
                  <a:pt x="1430" y="5425"/>
                </a:cubicBezTo>
                <a:cubicBezTo>
                  <a:pt x="1343" y="5576"/>
                  <a:pt x="1260" y="5729"/>
                  <a:pt x="1181" y="5883"/>
                </a:cubicBezTo>
                <a:cubicBezTo>
                  <a:pt x="1141" y="5961"/>
                  <a:pt x="1102" y="6040"/>
                  <a:pt x="1064" y="6118"/>
                </a:cubicBezTo>
                <a:cubicBezTo>
                  <a:pt x="951" y="6354"/>
                  <a:pt x="846" y="6595"/>
                  <a:pt x="748" y="6840"/>
                </a:cubicBezTo>
                <a:cubicBezTo>
                  <a:pt x="716" y="6922"/>
                  <a:pt x="684" y="7005"/>
                  <a:pt x="655" y="7087"/>
                </a:cubicBezTo>
                <a:cubicBezTo>
                  <a:pt x="533" y="7418"/>
                  <a:pt x="428" y="7756"/>
                  <a:pt x="339" y="8102"/>
                </a:cubicBezTo>
                <a:cubicBezTo>
                  <a:pt x="295" y="8273"/>
                  <a:pt x="255" y="8448"/>
                  <a:pt x="219" y="8623"/>
                </a:cubicBezTo>
                <a:cubicBezTo>
                  <a:pt x="219" y="8623"/>
                  <a:pt x="219" y="8623"/>
                  <a:pt x="219" y="8623"/>
                </a:cubicBezTo>
                <a:close/>
                <a:moveTo>
                  <a:pt x="11550" y="21574"/>
                </a:moveTo>
                <a:cubicBezTo>
                  <a:pt x="12114" y="21535"/>
                  <a:pt x="12666" y="21453"/>
                  <a:pt x="13203" y="21331"/>
                </a:cubicBezTo>
                <a:cubicBezTo>
                  <a:pt x="13564" y="21249"/>
                  <a:pt x="13918" y="21149"/>
                  <a:pt x="14264" y="21033"/>
                </a:cubicBezTo>
                <a:cubicBezTo>
                  <a:pt x="14431" y="20975"/>
                  <a:pt x="14596" y="20915"/>
                  <a:pt x="14760" y="20851"/>
                </a:cubicBezTo>
                <a:cubicBezTo>
                  <a:pt x="15087" y="20722"/>
                  <a:pt x="15407" y="20578"/>
                  <a:pt x="15717" y="20419"/>
                </a:cubicBezTo>
                <a:cubicBezTo>
                  <a:pt x="15872" y="20339"/>
                  <a:pt x="16025" y="20255"/>
                  <a:pt x="16176" y="20169"/>
                </a:cubicBezTo>
                <a:cubicBezTo>
                  <a:pt x="16854" y="19779"/>
                  <a:pt x="17486" y="19317"/>
                  <a:pt x="18062" y="18795"/>
                </a:cubicBezTo>
                <a:cubicBezTo>
                  <a:pt x="18190" y="18678"/>
                  <a:pt x="18316" y="18559"/>
                  <a:pt x="18437" y="18437"/>
                </a:cubicBezTo>
                <a:cubicBezTo>
                  <a:pt x="18559" y="18315"/>
                  <a:pt x="18679" y="18190"/>
                  <a:pt x="18795" y="18062"/>
                </a:cubicBezTo>
                <a:cubicBezTo>
                  <a:pt x="18969" y="17870"/>
                  <a:pt x="19136" y="17672"/>
                  <a:pt x="19297" y="17467"/>
                </a:cubicBezTo>
                <a:cubicBezTo>
                  <a:pt x="19550" y="17145"/>
                  <a:pt x="19786" y="16807"/>
                  <a:pt x="20001" y="16456"/>
                </a:cubicBezTo>
                <a:cubicBezTo>
                  <a:pt x="20058" y="16363"/>
                  <a:pt x="20115" y="16270"/>
                  <a:pt x="20169" y="16175"/>
                </a:cubicBezTo>
                <a:cubicBezTo>
                  <a:pt x="20256" y="16025"/>
                  <a:pt x="20340" y="15872"/>
                  <a:pt x="20419" y="15717"/>
                </a:cubicBezTo>
                <a:cubicBezTo>
                  <a:pt x="20459" y="15639"/>
                  <a:pt x="20498" y="15560"/>
                  <a:pt x="20536" y="15482"/>
                </a:cubicBezTo>
                <a:cubicBezTo>
                  <a:pt x="20611" y="15325"/>
                  <a:pt x="20683" y="15165"/>
                  <a:pt x="20752" y="15004"/>
                </a:cubicBezTo>
                <a:cubicBezTo>
                  <a:pt x="20820" y="14842"/>
                  <a:pt x="20885" y="14679"/>
                  <a:pt x="20945" y="14513"/>
                </a:cubicBezTo>
                <a:cubicBezTo>
                  <a:pt x="21066" y="14183"/>
                  <a:pt x="21172" y="13844"/>
                  <a:pt x="21260" y="13499"/>
                </a:cubicBezTo>
                <a:cubicBezTo>
                  <a:pt x="21305" y="13326"/>
                  <a:pt x="21345" y="13152"/>
                  <a:pt x="21381" y="12977"/>
                </a:cubicBezTo>
                <a:cubicBezTo>
                  <a:pt x="21417" y="12801"/>
                  <a:pt x="21448" y="12624"/>
                  <a:pt x="21476" y="12445"/>
                </a:cubicBezTo>
                <a:cubicBezTo>
                  <a:pt x="21503" y="12266"/>
                  <a:pt x="21526" y="12086"/>
                  <a:pt x="21545" y="11904"/>
                </a:cubicBezTo>
                <a:cubicBezTo>
                  <a:pt x="21582" y="11541"/>
                  <a:pt x="21600" y="11173"/>
                  <a:pt x="21600" y="10800"/>
                </a:cubicBezTo>
                <a:cubicBezTo>
                  <a:pt x="21600" y="10427"/>
                  <a:pt x="21582" y="10059"/>
                  <a:pt x="21545" y="9696"/>
                </a:cubicBezTo>
                <a:cubicBezTo>
                  <a:pt x="21526" y="9514"/>
                  <a:pt x="21504" y="9334"/>
                  <a:pt x="21476" y="9156"/>
                </a:cubicBezTo>
                <a:cubicBezTo>
                  <a:pt x="21448" y="8976"/>
                  <a:pt x="21417" y="8799"/>
                  <a:pt x="21381" y="8623"/>
                </a:cubicBezTo>
                <a:cubicBezTo>
                  <a:pt x="21345" y="8448"/>
                  <a:pt x="21305" y="8274"/>
                  <a:pt x="21260" y="8101"/>
                </a:cubicBezTo>
                <a:cubicBezTo>
                  <a:pt x="21172" y="7756"/>
                  <a:pt x="21066" y="7418"/>
                  <a:pt x="20945" y="7087"/>
                </a:cubicBezTo>
                <a:cubicBezTo>
                  <a:pt x="20915" y="7004"/>
                  <a:pt x="20884" y="6922"/>
                  <a:pt x="20851" y="6840"/>
                </a:cubicBezTo>
                <a:cubicBezTo>
                  <a:pt x="20755" y="6595"/>
                  <a:pt x="20649" y="6354"/>
                  <a:pt x="20535" y="6118"/>
                </a:cubicBezTo>
                <a:cubicBezTo>
                  <a:pt x="20498" y="6040"/>
                  <a:pt x="20458" y="5961"/>
                  <a:pt x="20419" y="5883"/>
                </a:cubicBezTo>
                <a:cubicBezTo>
                  <a:pt x="20339" y="5728"/>
                  <a:pt x="20256" y="5576"/>
                  <a:pt x="20169" y="5425"/>
                </a:cubicBezTo>
                <a:cubicBezTo>
                  <a:pt x="19910" y="4972"/>
                  <a:pt x="19617" y="4540"/>
                  <a:pt x="19297" y="4133"/>
                </a:cubicBezTo>
                <a:cubicBezTo>
                  <a:pt x="19136" y="3929"/>
                  <a:pt x="18968" y="3731"/>
                  <a:pt x="18795" y="3538"/>
                </a:cubicBezTo>
                <a:cubicBezTo>
                  <a:pt x="18678" y="3411"/>
                  <a:pt x="18559" y="3286"/>
                  <a:pt x="18437" y="3164"/>
                </a:cubicBezTo>
                <a:cubicBezTo>
                  <a:pt x="18315" y="3041"/>
                  <a:pt x="18189" y="2922"/>
                  <a:pt x="18062" y="2806"/>
                </a:cubicBezTo>
                <a:cubicBezTo>
                  <a:pt x="17814" y="2580"/>
                  <a:pt x="17556" y="2367"/>
                  <a:pt x="17288" y="2166"/>
                </a:cubicBezTo>
                <a:cubicBezTo>
                  <a:pt x="16934" y="1899"/>
                  <a:pt x="16562" y="1653"/>
                  <a:pt x="16176" y="1431"/>
                </a:cubicBezTo>
                <a:cubicBezTo>
                  <a:pt x="16025" y="1345"/>
                  <a:pt x="15872" y="1262"/>
                  <a:pt x="15717" y="1182"/>
                </a:cubicBezTo>
                <a:cubicBezTo>
                  <a:pt x="15646" y="1146"/>
                  <a:pt x="15575" y="1111"/>
                  <a:pt x="15503" y="1076"/>
                </a:cubicBezTo>
                <a:cubicBezTo>
                  <a:pt x="15418" y="1035"/>
                  <a:pt x="15332" y="993"/>
                  <a:pt x="15244" y="955"/>
                </a:cubicBezTo>
                <a:cubicBezTo>
                  <a:pt x="15208" y="938"/>
                  <a:pt x="15172" y="922"/>
                  <a:pt x="15135" y="907"/>
                </a:cubicBezTo>
                <a:cubicBezTo>
                  <a:pt x="15012" y="852"/>
                  <a:pt x="14887" y="799"/>
                  <a:pt x="14760" y="749"/>
                </a:cubicBezTo>
                <a:cubicBezTo>
                  <a:pt x="14758" y="749"/>
                  <a:pt x="14756" y="748"/>
                  <a:pt x="14755" y="747"/>
                </a:cubicBezTo>
                <a:cubicBezTo>
                  <a:pt x="14620" y="695"/>
                  <a:pt x="14484" y="644"/>
                  <a:pt x="14347" y="597"/>
                </a:cubicBezTo>
                <a:cubicBezTo>
                  <a:pt x="14319" y="587"/>
                  <a:pt x="14292" y="577"/>
                  <a:pt x="14263" y="568"/>
                </a:cubicBezTo>
                <a:cubicBezTo>
                  <a:pt x="13944" y="460"/>
                  <a:pt x="13618" y="366"/>
                  <a:pt x="13285" y="288"/>
                </a:cubicBezTo>
                <a:cubicBezTo>
                  <a:pt x="13181" y="263"/>
                  <a:pt x="13077" y="240"/>
                  <a:pt x="12972" y="218"/>
                </a:cubicBezTo>
                <a:cubicBezTo>
                  <a:pt x="12896" y="203"/>
                  <a:pt x="12820" y="189"/>
                  <a:pt x="12744" y="175"/>
                </a:cubicBezTo>
                <a:cubicBezTo>
                  <a:pt x="12353" y="104"/>
                  <a:pt x="11955" y="54"/>
                  <a:pt x="11550" y="27"/>
                </a:cubicBezTo>
                <a:lnTo>
                  <a:pt x="11550" y="605"/>
                </a:lnTo>
                <a:cubicBezTo>
                  <a:pt x="11988" y="637"/>
                  <a:pt x="12419" y="697"/>
                  <a:pt x="12841" y="783"/>
                </a:cubicBezTo>
                <a:cubicBezTo>
                  <a:pt x="12812" y="855"/>
                  <a:pt x="12721" y="823"/>
                  <a:pt x="12646" y="859"/>
                </a:cubicBezTo>
                <a:cubicBezTo>
                  <a:pt x="12574" y="891"/>
                  <a:pt x="12548" y="960"/>
                  <a:pt x="12472" y="975"/>
                </a:cubicBezTo>
                <a:cubicBezTo>
                  <a:pt x="12260" y="1014"/>
                  <a:pt x="12086" y="921"/>
                  <a:pt x="11903" y="928"/>
                </a:cubicBezTo>
                <a:cubicBezTo>
                  <a:pt x="11895" y="1007"/>
                  <a:pt x="11993" y="1053"/>
                  <a:pt x="12042" y="1078"/>
                </a:cubicBezTo>
                <a:cubicBezTo>
                  <a:pt x="12208" y="1165"/>
                  <a:pt x="12342" y="1152"/>
                  <a:pt x="12576" y="1148"/>
                </a:cubicBezTo>
                <a:cubicBezTo>
                  <a:pt x="12696" y="1145"/>
                  <a:pt x="12833" y="1183"/>
                  <a:pt x="12936" y="1113"/>
                </a:cubicBezTo>
                <a:cubicBezTo>
                  <a:pt x="13001" y="1068"/>
                  <a:pt x="12997" y="970"/>
                  <a:pt x="13052" y="916"/>
                </a:cubicBezTo>
                <a:cubicBezTo>
                  <a:pt x="13075" y="893"/>
                  <a:pt x="13109" y="870"/>
                  <a:pt x="13148" y="850"/>
                </a:cubicBezTo>
                <a:cubicBezTo>
                  <a:pt x="13262" y="877"/>
                  <a:pt x="13376" y="907"/>
                  <a:pt x="13490" y="938"/>
                </a:cubicBezTo>
                <a:cubicBezTo>
                  <a:pt x="13470" y="1016"/>
                  <a:pt x="13344" y="997"/>
                  <a:pt x="13343" y="1102"/>
                </a:cubicBezTo>
                <a:cubicBezTo>
                  <a:pt x="13423" y="1150"/>
                  <a:pt x="13611" y="1075"/>
                  <a:pt x="13683" y="993"/>
                </a:cubicBezTo>
                <a:cubicBezTo>
                  <a:pt x="13711" y="1001"/>
                  <a:pt x="13739" y="1009"/>
                  <a:pt x="13768" y="1017"/>
                </a:cubicBezTo>
                <a:cubicBezTo>
                  <a:pt x="13932" y="1067"/>
                  <a:pt x="14094" y="1121"/>
                  <a:pt x="14254" y="1179"/>
                </a:cubicBezTo>
                <a:cubicBezTo>
                  <a:pt x="14483" y="1262"/>
                  <a:pt x="14709" y="1352"/>
                  <a:pt x="14930" y="1450"/>
                </a:cubicBezTo>
                <a:cubicBezTo>
                  <a:pt x="14887" y="1475"/>
                  <a:pt x="14842" y="1507"/>
                  <a:pt x="14805" y="1507"/>
                </a:cubicBezTo>
                <a:cubicBezTo>
                  <a:pt x="14709" y="1506"/>
                  <a:pt x="14668" y="1378"/>
                  <a:pt x="14561" y="1426"/>
                </a:cubicBezTo>
                <a:cubicBezTo>
                  <a:pt x="14551" y="1550"/>
                  <a:pt x="14692" y="1600"/>
                  <a:pt x="14781" y="1657"/>
                </a:cubicBezTo>
                <a:cubicBezTo>
                  <a:pt x="14878" y="1719"/>
                  <a:pt x="14979" y="1781"/>
                  <a:pt x="15013" y="1889"/>
                </a:cubicBezTo>
                <a:cubicBezTo>
                  <a:pt x="14919" y="2089"/>
                  <a:pt x="14768" y="1878"/>
                  <a:pt x="14619" y="1878"/>
                </a:cubicBezTo>
                <a:cubicBezTo>
                  <a:pt x="14454" y="1876"/>
                  <a:pt x="14214" y="2190"/>
                  <a:pt x="14073" y="1935"/>
                </a:cubicBezTo>
                <a:cubicBezTo>
                  <a:pt x="14108" y="1801"/>
                  <a:pt x="14257" y="1779"/>
                  <a:pt x="14294" y="1645"/>
                </a:cubicBezTo>
                <a:cubicBezTo>
                  <a:pt x="14262" y="1651"/>
                  <a:pt x="14231" y="1661"/>
                  <a:pt x="14200" y="1674"/>
                </a:cubicBezTo>
                <a:cubicBezTo>
                  <a:pt x="14145" y="1696"/>
                  <a:pt x="14090" y="1725"/>
                  <a:pt x="14034" y="1756"/>
                </a:cubicBezTo>
                <a:cubicBezTo>
                  <a:pt x="13960" y="1795"/>
                  <a:pt x="13882" y="1835"/>
                  <a:pt x="13794" y="1855"/>
                </a:cubicBezTo>
                <a:cubicBezTo>
                  <a:pt x="13714" y="1872"/>
                  <a:pt x="13634" y="1867"/>
                  <a:pt x="13563" y="1889"/>
                </a:cubicBezTo>
                <a:cubicBezTo>
                  <a:pt x="13423" y="1930"/>
                  <a:pt x="13327" y="2032"/>
                  <a:pt x="13180" y="2086"/>
                </a:cubicBezTo>
                <a:cubicBezTo>
                  <a:pt x="13123" y="2107"/>
                  <a:pt x="13054" y="2100"/>
                  <a:pt x="12995" y="2121"/>
                </a:cubicBezTo>
                <a:cubicBezTo>
                  <a:pt x="12854" y="2167"/>
                  <a:pt x="12687" y="2251"/>
                  <a:pt x="12542" y="2329"/>
                </a:cubicBezTo>
                <a:cubicBezTo>
                  <a:pt x="12394" y="2409"/>
                  <a:pt x="12227" y="2493"/>
                  <a:pt x="12136" y="2573"/>
                </a:cubicBezTo>
                <a:cubicBezTo>
                  <a:pt x="12086" y="2616"/>
                  <a:pt x="11957" y="2767"/>
                  <a:pt x="11961" y="2815"/>
                </a:cubicBezTo>
                <a:cubicBezTo>
                  <a:pt x="11967" y="2885"/>
                  <a:pt x="12098" y="2907"/>
                  <a:pt x="12101" y="2978"/>
                </a:cubicBezTo>
                <a:cubicBezTo>
                  <a:pt x="12098" y="3021"/>
                  <a:pt x="12025" y="3113"/>
                  <a:pt x="12078" y="3175"/>
                </a:cubicBezTo>
                <a:cubicBezTo>
                  <a:pt x="12125" y="3231"/>
                  <a:pt x="12220" y="3186"/>
                  <a:pt x="12321" y="3198"/>
                </a:cubicBezTo>
                <a:cubicBezTo>
                  <a:pt x="12499" y="3220"/>
                  <a:pt x="12614" y="3366"/>
                  <a:pt x="12750" y="3441"/>
                </a:cubicBezTo>
                <a:cubicBezTo>
                  <a:pt x="12853" y="3498"/>
                  <a:pt x="13006" y="3565"/>
                  <a:pt x="13122" y="3580"/>
                </a:cubicBezTo>
                <a:cubicBezTo>
                  <a:pt x="13282" y="3600"/>
                  <a:pt x="13460" y="3534"/>
                  <a:pt x="13481" y="3661"/>
                </a:cubicBezTo>
                <a:cubicBezTo>
                  <a:pt x="13503" y="3784"/>
                  <a:pt x="13332" y="3827"/>
                  <a:pt x="13319" y="3905"/>
                </a:cubicBezTo>
                <a:cubicBezTo>
                  <a:pt x="13406" y="4017"/>
                  <a:pt x="13260" y="4072"/>
                  <a:pt x="13261" y="4171"/>
                </a:cubicBezTo>
                <a:cubicBezTo>
                  <a:pt x="13261" y="4251"/>
                  <a:pt x="13361" y="4371"/>
                  <a:pt x="13447" y="4379"/>
                </a:cubicBezTo>
                <a:cubicBezTo>
                  <a:pt x="13564" y="4389"/>
                  <a:pt x="13735" y="4264"/>
                  <a:pt x="13784" y="4147"/>
                </a:cubicBezTo>
                <a:cubicBezTo>
                  <a:pt x="13841" y="4009"/>
                  <a:pt x="13817" y="3820"/>
                  <a:pt x="13923" y="3718"/>
                </a:cubicBezTo>
                <a:cubicBezTo>
                  <a:pt x="14463" y="3734"/>
                  <a:pt x="14921" y="3474"/>
                  <a:pt x="14886" y="2920"/>
                </a:cubicBezTo>
                <a:cubicBezTo>
                  <a:pt x="14883" y="2865"/>
                  <a:pt x="14851" y="2795"/>
                  <a:pt x="14863" y="2735"/>
                </a:cubicBezTo>
                <a:cubicBezTo>
                  <a:pt x="14880" y="2645"/>
                  <a:pt x="15034" y="2570"/>
                  <a:pt x="15014" y="2457"/>
                </a:cubicBezTo>
                <a:cubicBezTo>
                  <a:pt x="15072" y="2438"/>
                  <a:pt x="15107" y="2391"/>
                  <a:pt x="15137" y="2338"/>
                </a:cubicBezTo>
                <a:cubicBezTo>
                  <a:pt x="15181" y="2259"/>
                  <a:pt x="15216" y="2170"/>
                  <a:pt x="15298" y="2139"/>
                </a:cubicBezTo>
                <a:cubicBezTo>
                  <a:pt x="15305" y="2137"/>
                  <a:pt x="15309" y="2133"/>
                  <a:pt x="15316" y="2132"/>
                </a:cubicBezTo>
                <a:cubicBezTo>
                  <a:pt x="15362" y="2122"/>
                  <a:pt x="15412" y="2131"/>
                  <a:pt x="15464" y="2146"/>
                </a:cubicBezTo>
                <a:cubicBezTo>
                  <a:pt x="15557" y="2174"/>
                  <a:pt x="15657" y="2221"/>
                  <a:pt x="15767" y="2213"/>
                </a:cubicBezTo>
                <a:cubicBezTo>
                  <a:pt x="15824" y="2209"/>
                  <a:pt x="15897" y="2159"/>
                  <a:pt x="15953" y="2167"/>
                </a:cubicBezTo>
                <a:cubicBezTo>
                  <a:pt x="16067" y="2183"/>
                  <a:pt x="16135" y="2323"/>
                  <a:pt x="16220" y="2387"/>
                </a:cubicBezTo>
                <a:cubicBezTo>
                  <a:pt x="16296" y="2445"/>
                  <a:pt x="16376" y="2426"/>
                  <a:pt x="16395" y="2503"/>
                </a:cubicBezTo>
                <a:cubicBezTo>
                  <a:pt x="16372" y="2631"/>
                  <a:pt x="16283" y="2637"/>
                  <a:pt x="16290" y="2755"/>
                </a:cubicBezTo>
                <a:cubicBezTo>
                  <a:pt x="16290" y="2755"/>
                  <a:pt x="16290" y="2757"/>
                  <a:pt x="16290" y="2758"/>
                </a:cubicBezTo>
                <a:cubicBezTo>
                  <a:pt x="16298" y="2864"/>
                  <a:pt x="16409" y="2945"/>
                  <a:pt x="16464" y="2955"/>
                </a:cubicBezTo>
                <a:cubicBezTo>
                  <a:pt x="16549" y="2971"/>
                  <a:pt x="16670" y="2926"/>
                  <a:pt x="16754" y="2885"/>
                </a:cubicBezTo>
                <a:cubicBezTo>
                  <a:pt x="16845" y="2842"/>
                  <a:pt x="16928" y="2750"/>
                  <a:pt x="17008" y="2684"/>
                </a:cubicBezTo>
                <a:cubicBezTo>
                  <a:pt x="17121" y="2772"/>
                  <a:pt x="17234" y="2861"/>
                  <a:pt x="17344" y="2953"/>
                </a:cubicBezTo>
                <a:cubicBezTo>
                  <a:pt x="17357" y="3004"/>
                  <a:pt x="17365" y="3050"/>
                  <a:pt x="17369" y="3082"/>
                </a:cubicBezTo>
                <a:cubicBezTo>
                  <a:pt x="17385" y="3207"/>
                  <a:pt x="17353" y="3303"/>
                  <a:pt x="17358" y="3419"/>
                </a:cubicBezTo>
                <a:cubicBezTo>
                  <a:pt x="17373" y="3613"/>
                  <a:pt x="17620" y="3594"/>
                  <a:pt x="17741" y="3696"/>
                </a:cubicBezTo>
                <a:cubicBezTo>
                  <a:pt x="17777" y="3727"/>
                  <a:pt x="17791" y="3806"/>
                  <a:pt x="17822" y="3846"/>
                </a:cubicBezTo>
                <a:cubicBezTo>
                  <a:pt x="17881" y="3925"/>
                  <a:pt x="17952" y="3925"/>
                  <a:pt x="17961" y="4009"/>
                </a:cubicBezTo>
                <a:cubicBezTo>
                  <a:pt x="17983" y="4209"/>
                  <a:pt x="17779" y="4225"/>
                  <a:pt x="17799" y="4449"/>
                </a:cubicBezTo>
                <a:cubicBezTo>
                  <a:pt x="17757" y="4535"/>
                  <a:pt x="17651" y="4530"/>
                  <a:pt x="17659" y="4645"/>
                </a:cubicBezTo>
                <a:cubicBezTo>
                  <a:pt x="17673" y="4828"/>
                  <a:pt x="17936" y="4688"/>
                  <a:pt x="18007" y="4831"/>
                </a:cubicBezTo>
                <a:cubicBezTo>
                  <a:pt x="18047" y="4908"/>
                  <a:pt x="18001" y="4964"/>
                  <a:pt x="17973" y="5074"/>
                </a:cubicBezTo>
                <a:cubicBezTo>
                  <a:pt x="18063" y="5181"/>
                  <a:pt x="18062" y="5352"/>
                  <a:pt x="17903" y="5352"/>
                </a:cubicBezTo>
                <a:cubicBezTo>
                  <a:pt x="17807" y="5352"/>
                  <a:pt x="17781" y="5249"/>
                  <a:pt x="17683" y="5224"/>
                </a:cubicBezTo>
                <a:cubicBezTo>
                  <a:pt x="17628" y="5211"/>
                  <a:pt x="17554" y="5214"/>
                  <a:pt x="17485" y="5201"/>
                </a:cubicBezTo>
                <a:cubicBezTo>
                  <a:pt x="17427" y="5191"/>
                  <a:pt x="17356" y="5174"/>
                  <a:pt x="17301" y="5166"/>
                </a:cubicBezTo>
                <a:cubicBezTo>
                  <a:pt x="17156" y="5150"/>
                  <a:pt x="17001" y="5191"/>
                  <a:pt x="16917" y="5109"/>
                </a:cubicBezTo>
                <a:cubicBezTo>
                  <a:pt x="17055" y="4926"/>
                  <a:pt x="17238" y="4745"/>
                  <a:pt x="17416" y="4588"/>
                </a:cubicBezTo>
                <a:cubicBezTo>
                  <a:pt x="17468" y="4540"/>
                  <a:pt x="17582" y="4508"/>
                  <a:pt x="17555" y="4414"/>
                </a:cubicBezTo>
                <a:cubicBezTo>
                  <a:pt x="17457" y="4327"/>
                  <a:pt x="17335" y="4419"/>
                  <a:pt x="17242" y="4472"/>
                </a:cubicBezTo>
                <a:cubicBezTo>
                  <a:pt x="17144" y="4527"/>
                  <a:pt x="17027" y="4606"/>
                  <a:pt x="16917" y="4623"/>
                </a:cubicBezTo>
                <a:cubicBezTo>
                  <a:pt x="16725" y="4651"/>
                  <a:pt x="16470" y="4566"/>
                  <a:pt x="16313" y="4669"/>
                </a:cubicBezTo>
                <a:cubicBezTo>
                  <a:pt x="16292" y="4756"/>
                  <a:pt x="16492" y="4722"/>
                  <a:pt x="16464" y="4855"/>
                </a:cubicBezTo>
                <a:cubicBezTo>
                  <a:pt x="16387" y="4866"/>
                  <a:pt x="16315" y="4873"/>
                  <a:pt x="16255" y="4819"/>
                </a:cubicBezTo>
                <a:cubicBezTo>
                  <a:pt x="16201" y="4771"/>
                  <a:pt x="16232" y="4698"/>
                  <a:pt x="16198" y="4669"/>
                </a:cubicBezTo>
                <a:cubicBezTo>
                  <a:pt x="16138" y="4619"/>
                  <a:pt x="15914" y="4606"/>
                  <a:pt x="15814" y="4623"/>
                </a:cubicBezTo>
                <a:cubicBezTo>
                  <a:pt x="15693" y="4642"/>
                  <a:pt x="15584" y="4715"/>
                  <a:pt x="15571" y="4819"/>
                </a:cubicBezTo>
                <a:cubicBezTo>
                  <a:pt x="15717" y="4888"/>
                  <a:pt x="15958" y="4749"/>
                  <a:pt x="16012" y="4924"/>
                </a:cubicBezTo>
                <a:cubicBezTo>
                  <a:pt x="15931" y="5068"/>
                  <a:pt x="15743" y="5147"/>
                  <a:pt x="15767" y="5341"/>
                </a:cubicBezTo>
                <a:cubicBezTo>
                  <a:pt x="15778" y="5415"/>
                  <a:pt x="15867" y="5515"/>
                  <a:pt x="15930" y="5526"/>
                </a:cubicBezTo>
                <a:cubicBezTo>
                  <a:pt x="15995" y="5537"/>
                  <a:pt x="16030" y="5473"/>
                  <a:pt x="16093" y="5479"/>
                </a:cubicBezTo>
                <a:cubicBezTo>
                  <a:pt x="16158" y="5486"/>
                  <a:pt x="16143" y="5560"/>
                  <a:pt x="16220" y="5549"/>
                </a:cubicBezTo>
                <a:cubicBezTo>
                  <a:pt x="16332" y="5502"/>
                  <a:pt x="16394" y="5345"/>
                  <a:pt x="16522" y="5352"/>
                </a:cubicBezTo>
                <a:cubicBezTo>
                  <a:pt x="16675" y="5539"/>
                  <a:pt x="16384" y="5629"/>
                  <a:pt x="16220" y="5688"/>
                </a:cubicBezTo>
                <a:cubicBezTo>
                  <a:pt x="16035" y="5755"/>
                  <a:pt x="15793" y="5791"/>
                  <a:pt x="15651" y="5850"/>
                </a:cubicBezTo>
                <a:cubicBezTo>
                  <a:pt x="15577" y="5881"/>
                  <a:pt x="15297" y="6153"/>
                  <a:pt x="15257" y="5942"/>
                </a:cubicBezTo>
                <a:cubicBezTo>
                  <a:pt x="15229" y="5792"/>
                  <a:pt x="15396" y="5835"/>
                  <a:pt x="15431" y="5711"/>
                </a:cubicBezTo>
                <a:cubicBezTo>
                  <a:pt x="15252" y="5676"/>
                  <a:pt x="15084" y="5788"/>
                  <a:pt x="14921" y="5850"/>
                </a:cubicBezTo>
                <a:cubicBezTo>
                  <a:pt x="14687" y="5938"/>
                  <a:pt x="14292" y="5994"/>
                  <a:pt x="14236" y="6256"/>
                </a:cubicBezTo>
                <a:cubicBezTo>
                  <a:pt x="14225" y="6308"/>
                  <a:pt x="14259" y="6406"/>
                  <a:pt x="14225" y="6440"/>
                </a:cubicBezTo>
                <a:cubicBezTo>
                  <a:pt x="14196" y="6469"/>
                  <a:pt x="14030" y="6474"/>
                  <a:pt x="13958" y="6499"/>
                </a:cubicBezTo>
                <a:cubicBezTo>
                  <a:pt x="13846" y="6537"/>
                  <a:pt x="13749" y="6619"/>
                  <a:pt x="13679" y="6637"/>
                </a:cubicBezTo>
                <a:cubicBezTo>
                  <a:pt x="13627" y="6652"/>
                  <a:pt x="13550" y="6648"/>
                  <a:pt x="13517" y="6661"/>
                </a:cubicBezTo>
                <a:cubicBezTo>
                  <a:pt x="13425" y="6697"/>
                  <a:pt x="13390" y="6822"/>
                  <a:pt x="13284" y="6905"/>
                </a:cubicBezTo>
                <a:cubicBezTo>
                  <a:pt x="13241" y="6938"/>
                  <a:pt x="13145" y="6962"/>
                  <a:pt x="13110" y="6996"/>
                </a:cubicBezTo>
                <a:cubicBezTo>
                  <a:pt x="13050" y="7056"/>
                  <a:pt x="13042" y="7206"/>
                  <a:pt x="12937" y="7228"/>
                </a:cubicBezTo>
                <a:cubicBezTo>
                  <a:pt x="12869" y="7234"/>
                  <a:pt x="12814" y="7178"/>
                  <a:pt x="12750" y="7217"/>
                </a:cubicBezTo>
                <a:cubicBezTo>
                  <a:pt x="12743" y="7364"/>
                  <a:pt x="12803" y="7566"/>
                  <a:pt x="12739" y="7714"/>
                </a:cubicBezTo>
                <a:cubicBezTo>
                  <a:pt x="12602" y="7826"/>
                  <a:pt x="12450" y="7905"/>
                  <a:pt x="12275" y="8004"/>
                </a:cubicBezTo>
                <a:cubicBezTo>
                  <a:pt x="12178" y="8059"/>
                  <a:pt x="12091" y="8074"/>
                  <a:pt x="11973" y="8131"/>
                </a:cubicBezTo>
                <a:cubicBezTo>
                  <a:pt x="11890" y="8173"/>
                  <a:pt x="11814" y="8272"/>
                  <a:pt x="11718" y="8329"/>
                </a:cubicBezTo>
                <a:cubicBezTo>
                  <a:pt x="11663" y="8361"/>
                  <a:pt x="11605" y="8395"/>
                  <a:pt x="11550" y="8432"/>
                </a:cubicBezTo>
                <a:lnTo>
                  <a:pt x="11550" y="13479"/>
                </a:lnTo>
                <a:cubicBezTo>
                  <a:pt x="11607" y="13429"/>
                  <a:pt x="11663" y="13356"/>
                  <a:pt x="11695" y="13297"/>
                </a:cubicBezTo>
                <a:cubicBezTo>
                  <a:pt x="11760" y="13179"/>
                  <a:pt x="11765" y="13079"/>
                  <a:pt x="11881" y="13020"/>
                </a:cubicBezTo>
                <a:cubicBezTo>
                  <a:pt x="12005" y="12955"/>
                  <a:pt x="12104" y="12986"/>
                  <a:pt x="12264" y="12926"/>
                </a:cubicBezTo>
                <a:cubicBezTo>
                  <a:pt x="12335" y="12900"/>
                  <a:pt x="12397" y="12855"/>
                  <a:pt x="12461" y="12811"/>
                </a:cubicBezTo>
                <a:cubicBezTo>
                  <a:pt x="12517" y="12772"/>
                  <a:pt x="12576" y="12672"/>
                  <a:pt x="12646" y="12741"/>
                </a:cubicBezTo>
                <a:cubicBezTo>
                  <a:pt x="12739" y="12834"/>
                  <a:pt x="12533" y="12886"/>
                  <a:pt x="12612" y="12985"/>
                </a:cubicBezTo>
                <a:cubicBezTo>
                  <a:pt x="12773" y="13070"/>
                  <a:pt x="12854" y="12826"/>
                  <a:pt x="12972" y="12823"/>
                </a:cubicBezTo>
                <a:cubicBezTo>
                  <a:pt x="13008" y="12822"/>
                  <a:pt x="13137" y="12895"/>
                  <a:pt x="13203" y="12939"/>
                </a:cubicBezTo>
                <a:cubicBezTo>
                  <a:pt x="13294" y="12998"/>
                  <a:pt x="13325" y="13081"/>
                  <a:pt x="13423" y="13100"/>
                </a:cubicBezTo>
                <a:cubicBezTo>
                  <a:pt x="13487" y="13113"/>
                  <a:pt x="13590" y="13076"/>
                  <a:pt x="13679" y="13089"/>
                </a:cubicBezTo>
                <a:cubicBezTo>
                  <a:pt x="13797" y="13106"/>
                  <a:pt x="13868" y="13207"/>
                  <a:pt x="13958" y="13204"/>
                </a:cubicBezTo>
                <a:cubicBezTo>
                  <a:pt x="14067" y="13202"/>
                  <a:pt x="14120" y="13083"/>
                  <a:pt x="14214" y="13066"/>
                </a:cubicBezTo>
                <a:cubicBezTo>
                  <a:pt x="14417" y="13028"/>
                  <a:pt x="14494" y="13088"/>
                  <a:pt x="14584" y="13216"/>
                </a:cubicBezTo>
                <a:cubicBezTo>
                  <a:pt x="14686" y="13234"/>
                  <a:pt x="14689" y="13099"/>
                  <a:pt x="14782" y="13147"/>
                </a:cubicBezTo>
                <a:cubicBezTo>
                  <a:pt x="14731" y="13248"/>
                  <a:pt x="14799" y="13294"/>
                  <a:pt x="14839" y="13379"/>
                </a:cubicBezTo>
                <a:cubicBezTo>
                  <a:pt x="14865" y="13433"/>
                  <a:pt x="14862" y="13471"/>
                  <a:pt x="14886" y="13494"/>
                </a:cubicBezTo>
                <a:cubicBezTo>
                  <a:pt x="14941" y="13547"/>
                  <a:pt x="15048" y="13547"/>
                  <a:pt x="15130" y="13598"/>
                </a:cubicBezTo>
                <a:cubicBezTo>
                  <a:pt x="15215" y="13652"/>
                  <a:pt x="15263" y="13752"/>
                  <a:pt x="15362" y="13865"/>
                </a:cubicBezTo>
                <a:cubicBezTo>
                  <a:pt x="15463" y="13980"/>
                  <a:pt x="15633" y="14100"/>
                  <a:pt x="15767" y="14108"/>
                </a:cubicBezTo>
                <a:cubicBezTo>
                  <a:pt x="15895" y="14116"/>
                  <a:pt x="15999" y="14072"/>
                  <a:pt x="16105" y="14084"/>
                </a:cubicBezTo>
                <a:cubicBezTo>
                  <a:pt x="16344" y="14114"/>
                  <a:pt x="16493" y="14234"/>
                  <a:pt x="16662" y="14364"/>
                </a:cubicBezTo>
                <a:cubicBezTo>
                  <a:pt x="16755" y="14435"/>
                  <a:pt x="16840" y="14486"/>
                  <a:pt x="16870" y="14571"/>
                </a:cubicBezTo>
                <a:cubicBezTo>
                  <a:pt x="16892" y="14632"/>
                  <a:pt x="16881" y="14713"/>
                  <a:pt x="16905" y="14779"/>
                </a:cubicBezTo>
                <a:cubicBezTo>
                  <a:pt x="16956" y="14924"/>
                  <a:pt x="17168" y="14994"/>
                  <a:pt x="17090" y="15242"/>
                </a:cubicBezTo>
                <a:cubicBezTo>
                  <a:pt x="17126" y="15316"/>
                  <a:pt x="17204" y="15342"/>
                  <a:pt x="17288" y="15394"/>
                </a:cubicBezTo>
                <a:cubicBezTo>
                  <a:pt x="17356" y="15435"/>
                  <a:pt x="17412" y="15521"/>
                  <a:pt x="17485" y="15533"/>
                </a:cubicBezTo>
                <a:cubicBezTo>
                  <a:pt x="17532" y="15540"/>
                  <a:pt x="17584" y="15518"/>
                  <a:pt x="17624" y="15521"/>
                </a:cubicBezTo>
                <a:cubicBezTo>
                  <a:pt x="17756" y="15529"/>
                  <a:pt x="17846" y="15581"/>
                  <a:pt x="17961" y="15625"/>
                </a:cubicBezTo>
                <a:cubicBezTo>
                  <a:pt x="18032" y="15652"/>
                  <a:pt x="18123" y="15664"/>
                  <a:pt x="18170" y="15695"/>
                </a:cubicBezTo>
                <a:cubicBezTo>
                  <a:pt x="18229" y="15735"/>
                  <a:pt x="18236" y="15868"/>
                  <a:pt x="18310" y="15903"/>
                </a:cubicBezTo>
                <a:cubicBezTo>
                  <a:pt x="18357" y="15926"/>
                  <a:pt x="18463" y="15894"/>
                  <a:pt x="18542" y="15903"/>
                </a:cubicBezTo>
                <a:cubicBezTo>
                  <a:pt x="18666" y="15917"/>
                  <a:pt x="18835" y="15994"/>
                  <a:pt x="18948" y="15996"/>
                </a:cubicBezTo>
                <a:cubicBezTo>
                  <a:pt x="19016" y="15997"/>
                  <a:pt x="19072" y="15968"/>
                  <a:pt x="19133" y="15973"/>
                </a:cubicBezTo>
                <a:cubicBezTo>
                  <a:pt x="19274" y="15983"/>
                  <a:pt x="19385" y="16073"/>
                  <a:pt x="19494" y="16172"/>
                </a:cubicBezTo>
                <a:cubicBezTo>
                  <a:pt x="18096" y="18426"/>
                  <a:pt x="15847" y="20098"/>
                  <a:pt x="13199" y="20737"/>
                </a:cubicBezTo>
                <a:cubicBezTo>
                  <a:pt x="13190" y="20635"/>
                  <a:pt x="13161" y="20533"/>
                  <a:pt x="13157" y="20432"/>
                </a:cubicBezTo>
                <a:cubicBezTo>
                  <a:pt x="13148" y="20212"/>
                  <a:pt x="13181" y="20056"/>
                  <a:pt x="13146" y="19853"/>
                </a:cubicBezTo>
                <a:cubicBezTo>
                  <a:pt x="13118" y="19699"/>
                  <a:pt x="13085" y="19463"/>
                  <a:pt x="13030" y="19366"/>
                </a:cubicBezTo>
                <a:cubicBezTo>
                  <a:pt x="12967" y="19259"/>
                  <a:pt x="12723" y="19076"/>
                  <a:pt x="12600" y="19007"/>
                </a:cubicBezTo>
                <a:cubicBezTo>
                  <a:pt x="12519" y="18962"/>
                  <a:pt x="12422" y="18946"/>
                  <a:pt x="12333" y="18903"/>
                </a:cubicBezTo>
                <a:cubicBezTo>
                  <a:pt x="12144" y="18810"/>
                  <a:pt x="11778" y="18616"/>
                  <a:pt x="11695" y="18429"/>
                </a:cubicBezTo>
                <a:cubicBezTo>
                  <a:pt x="11671" y="18375"/>
                  <a:pt x="11675" y="18303"/>
                  <a:pt x="11648" y="18244"/>
                </a:cubicBezTo>
                <a:cubicBezTo>
                  <a:pt x="11624" y="18188"/>
                  <a:pt x="11589" y="18136"/>
                  <a:pt x="11550" y="18085"/>
                </a:cubicBezTo>
                <a:cubicBezTo>
                  <a:pt x="11550" y="18085"/>
                  <a:pt x="11550" y="21574"/>
                  <a:pt x="11550" y="21574"/>
                </a:cubicBezTo>
                <a:close/>
              </a:path>
            </a:pathLst>
          </a:custGeom>
          <a:solidFill>
            <a:schemeClr val="accent6">
              <a:alpha val="15000"/>
            </a:schemeClr>
          </a:solidFill>
          <a:ln>
            <a:noFill/>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Clr>
                <a:srgbClr val="FFFFFF"/>
              </a:buClr>
              <a:buSzPts val="5800"/>
              <a:buFont typeface="Helvetica Neue Light"/>
              <a:buNone/>
            </a:pPr>
            <a:endParaRPr sz="5800" b="0" i="0" u="none" strike="noStrike" cap="none">
              <a:solidFill>
                <a:srgbClr val="000000"/>
              </a:solidFill>
              <a:latin typeface="Oswald"/>
              <a:ea typeface="Oswald"/>
              <a:cs typeface="Oswald"/>
              <a:sym typeface="Oswald"/>
            </a:endParaRPr>
          </a:p>
        </p:txBody>
      </p:sp>
      <p:sp>
        <p:nvSpPr>
          <p:cNvPr id="38" name="ZoneTexte 37">
            <a:extLst>
              <a:ext uri="{FF2B5EF4-FFF2-40B4-BE49-F238E27FC236}">
                <a16:creationId xmlns:a16="http://schemas.microsoft.com/office/drawing/2014/main" id="{B5CA4E62-FC65-0B83-E8FB-F0120E62087A}"/>
              </a:ext>
            </a:extLst>
          </p:cNvPr>
          <p:cNvSpPr txBox="1"/>
          <p:nvPr/>
        </p:nvSpPr>
        <p:spPr>
          <a:xfrm>
            <a:off x="6778491" y="229103"/>
            <a:ext cx="6097604" cy="1547027"/>
          </a:xfrm>
          <a:prstGeom prst="rect">
            <a:avLst/>
          </a:prstGeom>
          <a:noFill/>
        </p:spPr>
        <p:txBody>
          <a:bodyPr wrap="square">
            <a:spAutoFit/>
          </a:bodyPr>
          <a:lstStyle/>
          <a:p>
            <a:pPr marL="0" marR="0" algn="ctr">
              <a:lnSpc>
                <a:spcPct val="115000"/>
              </a:lnSpc>
              <a:spcBef>
                <a:spcPts val="0"/>
              </a:spcBef>
              <a:spcAft>
                <a:spcPts val="0"/>
              </a:spcAft>
            </a:pPr>
            <a:r>
              <a:rPr lang="ar-LB" sz="2800" b="1" dirty="0">
                <a:latin typeface="Kufyan Arabic Black" panose="02000500000000000000" pitchFamily="2" charset="-78"/>
                <a:ea typeface="Times New Roman"/>
                <a:cs typeface="Diwani Letter" pitchFamily="2" charset="-78"/>
              </a:rPr>
              <a:t> </a:t>
            </a:r>
            <a:r>
              <a:rPr lang="ar-IQ" sz="2800" b="1" dirty="0">
                <a:effectLst/>
                <a:latin typeface="Calibri" panose="020F0502020204030204" pitchFamily="34" charset="0"/>
                <a:ea typeface="Times New Roman" panose="02020603050405020304" pitchFamily="18" charset="0"/>
                <a:cs typeface="Arial" panose="020B0604020202020204" pitchFamily="34" charset="0"/>
              </a:rPr>
              <a:t>وزارة التعليم العالي والبحث العلمي </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a:p>
            <a:pPr marL="0" marR="0" algn="ctr">
              <a:lnSpc>
                <a:spcPct val="115000"/>
              </a:lnSpc>
              <a:spcBef>
                <a:spcPts val="0"/>
              </a:spcBef>
              <a:spcAft>
                <a:spcPts val="0"/>
              </a:spcAft>
            </a:pPr>
            <a:r>
              <a:rPr lang="ar-IQ" sz="2800" b="1" dirty="0">
                <a:effectLst/>
                <a:latin typeface="Calibri" panose="020F0502020204030204" pitchFamily="34" charset="0"/>
                <a:ea typeface="Times New Roman" panose="02020603050405020304" pitchFamily="18" charset="0"/>
                <a:cs typeface="Arial" panose="020B0604020202020204" pitchFamily="34" charset="0"/>
              </a:rPr>
              <a:t>جامعة الموصل</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a:p>
            <a:pPr marL="0" marR="0" algn="ctr">
              <a:lnSpc>
                <a:spcPct val="115000"/>
              </a:lnSpc>
              <a:spcBef>
                <a:spcPts val="0"/>
              </a:spcBef>
              <a:spcAft>
                <a:spcPts val="0"/>
              </a:spcAft>
            </a:pPr>
            <a:r>
              <a:rPr lang="ar-IQ" sz="2800" b="1" dirty="0">
                <a:effectLst/>
                <a:latin typeface="Calibri" panose="020F0502020204030204" pitchFamily="34" charset="0"/>
                <a:ea typeface="Times New Roman" panose="02020603050405020304" pitchFamily="18" charset="0"/>
                <a:cs typeface="Arial" panose="020B0604020202020204" pitchFamily="34" charset="0"/>
              </a:rPr>
              <a:t>كلية العلوم البيئية  </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39" name="Rectangle 38">
            <a:extLst>
              <a:ext uri="{FF2B5EF4-FFF2-40B4-BE49-F238E27FC236}">
                <a16:creationId xmlns:a16="http://schemas.microsoft.com/office/drawing/2014/main" id="{E6AF4F70-02E1-B2C5-760C-5C5BC40DAC37}"/>
              </a:ext>
            </a:extLst>
          </p:cNvPr>
          <p:cNvSpPr/>
          <p:nvPr/>
        </p:nvSpPr>
        <p:spPr>
          <a:xfrm>
            <a:off x="1061106" y="2646529"/>
            <a:ext cx="9981398" cy="1487236"/>
          </a:xfrm>
          <a:prstGeom prst="rect">
            <a:avLst/>
          </a:prstGeom>
          <a:solidFill>
            <a:schemeClr val="accent1">
              <a:lumMod val="50000"/>
            </a:schemeClr>
          </a:solidFill>
          <a:ln>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rtl="1">
              <a:lnSpc>
                <a:spcPct val="150000"/>
              </a:lnSpc>
            </a:pPr>
            <a:r>
              <a:rPr lang="ar-IQ" sz="3200" b="1" dirty="0">
                <a:solidFill>
                  <a:schemeClr val="bg1"/>
                </a:solidFill>
                <a:latin typeface="Simplified Arabic" pitchFamily="18" charset="-78"/>
                <a:cs typeface="Simplified Arabic" pitchFamily="18" charset="-78"/>
              </a:rPr>
              <a:t>ا</a:t>
            </a:r>
            <a:r>
              <a:rPr lang="ar-LB" sz="3200" b="1" dirty="0">
                <a:solidFill>
                  <a:schemeClr val="bg1"/>
                </a:solidFill>
                <a:latin typeface="Simplified Arabic" pitchFamily="18" charset="-78"/>
                <a:cs typeface="Simplified Arabic" pitchFamily="18" charset="-78"/>
              </a:rPr>
              <a:t>لتكاليف البيئية</a:t>
            </a:r>
            <a:endParaRPr lang="ar-IQ" sz="3200" b="1" dirty="0">
              <a:solidFill>
                <a:schemeClr val="bg1"/>
              </a:solidFill>
              <a:latin typeface="Simplified Arabic" pitchFamily="18" charset="-78"/>
              <a:cs typeface="Simplified Arabic" pitchFamily="18" charset="-78"/>
            </a:endParaRPr>
          </a:p>
          <a:p>
            <a:pPr algn="ctr" rtl="1">
              <a:lnSpc>
                <a:spcPct val="150000"/>
              </a:lnSpc>
            </a:pPr>
            <a:r>
              <a:rPr lang="ar-LB" sz="3200" b="1" dirty="0">
                <a:solidFill>
                  <a:schemeClr val="bg1"/>
                </a:solidFill>
                <a:latin typeface="Simplified Arabic" pitchFamily="18" charset="-78"/>
                <a:cs typeface="Simplified Arabic" pitchFamily="18" charset="-78"/>
              </a:rPr>
              <a:t>ال</a:t>
            </a:r>
            <a:r>
              <a:rPr lang="ar-IQ" sz="3200" b="1" dirty="0">
                <a:solidFill>
                  <a:schemeClr val="bg1"/>
                </a:solidFill>
                <a:latin typeface="Simplified Arabic" pitchFamily="18" charset="-78"/>
                <a:cs typeface="Simplified Arabic" pitchFamily="18" charset="-78"/>
              </a:rPr>
              <a:t>إفصاح البيئي</a:t>
            </a:r>
            <a:r>
              <a:rPr lang="ar-LB" sz="3200" b="1" dirty="0">
                <a:solidFill>
                  <a:schemeClr val="bg1"/>
                </a:solidFill>
                <a:latin typeface="Simplified Arabic" pitchFamily="18" charset="-78"/>
                <a:cs typeface="Simplified Arabic" pitchFamily="18" charset="-78"/>
              </a:rPr>
              <a:t> </a:t>
            </a:r>
            <a:r>
              <a:rPr lang="ar-IQ" sz="3200" b="1" dirty="0">
                <a:solidFill>
                  <a:schemeClr val="bg1"/>
                </a:solidFill>
                <a:latin typeface="Simplified Arabic" pitchFamily="18" charset="-78"/>
                <a:cs typeface="Simplified Arabic" pitchFamily="18" charset="-78"/>
              </a:rPr>
              <a:t>في الشركات الصناعية </a:t>
            </a:r>
            <a:endParaRPr lang="ar-LB" sz="3200" b="1" dirty="0">
              <a:solidFill>
                <a:schemeClr val="bg1"/>
              </a:solidFill>
              <a:latin typeface="Simplified Arabic" pitchFamily="18" charset="-78"/>
              <a:cs typeface="Simplified Arabic" pitchFamily="18" charset="-78"/>
            </a:endParaRPr>
          </a:p>
        </p:txBody>
      </p:sp>
      <p:sp>
        <p:nvSpPr>
          <p:cNvPr id="46" name="ZoneTexte 45">
            <a:extLst>
              <a:ext uri="{FF2B5EF4-FFF2-40B4-BE49-F238E27FC236}">
                <a16:creationId xmlns:a16="http://schemas.microsoft.com/office/drawing/2014/main" id="{9D909960-FB89-BFBB-BE60-1B4A70C95847}"/>
              </a:ext>
            </a:extLst>
          </p:cNvPr>
          <p:cNvSpPr txBox="1"/>
          <p:nvPr/>
        </p:nvSpPr>
        <p:spPr>
          <a:xfrm>
            <a:off x="3525795" y="4429870"/>
            <a:ext cx="5052021" cy="830997"/>
          </a:xfrm>
          <a:prstGeom prst="rect">
            <a:avLst/>
          </a:prstGeom>
          <a:solidFill>
            <a:schemeClr val="accent1">
              <a:lumMod val="50000"/>
            </a:schemeClr>
          </a:solid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ar-IQ" sz="2400" dirty="0">
                <a:solidFill>
                  <a:schemeClr val="bg1"/>
                </a:solidFill>
                <a:latin typeface="Simplified Arabic" pitchFamily="18" charset="-78"/>
                <a:cs typeface="Simplified Arabic" pitchFamily="18" charset="-78"/>
              </a:rPr>
              <a:t>الدكتور </a:t>
            </a:r>
            <a:r>
              <a:rPr lang="ar-LB" sz="2400" dirty="0">
                <a:solidFill>
                  <a:schemeClr val="bg1"/>
                </a:solidFill>
                <a:latin typeface="Simplified Arabic" pitchFamily="18" charset="-78"/>
                <a:cs typeface="Simplified Arabic" pitchFamily="18" charset="-78"/>
              </a:rPr>
              <a:t>حسان </a:t>
            </a:r>
            <a:r>
              <a:rPr lang="ar-LB" sz="2400" dirty="0" err="1">
                <a:solidFill>
                  <a:schemeClr val="bg1"/>
                </a:solidFill>
                <a:latin typeface="Simplified Arabic" pitchFamily="18" charset="-78"/>
                <a:cs typeface="Simplified Arabic" pitchFamily="18" charset="-78"/>
              </a:rPr>
              <a:t>حسان</a:t>
            </a:r>
            <a:r>
              <a:rPr lang="ar-LB" sz="2400" dirty="0">
                <a:solidFill>
                  <a:schemeClr val="bg1"/>
                </a:solidFill>
                <a:latin typeface="Simplified Arabic" pitchFamily="18" charset="-78"/>
                <a:cs typeface="Simplified Arabic" pitchFamily="18" charset="-78"/>
              </a:rPr>
              <a:t> ال</a:t>
            </a:r>
            <a:r>
              <a:rPr lang="ar-IQ" sz="2400" dirty="0">
                <a:solidFill>
                  <a:schemeClr val="bg1"/>
                </a:solidFill>
                <a:latin typeface="Simplified Arabic" pitchFamily="18" charset="-78"/>
                <a:cs typeface="Simplified Arabic" pitchFamily="18" charset="-78"/>
              </a:rPr>
              <a:t>عبدربه</a:t>
            </a:r>
          </a:p>
          <a:p>
            <a:pPr algn="ctr"/>
            <a:r>
              <a:rPr lang="ar-IQ" sz="2400" dirty="0" err="1">
                <a:solidFill>
                  <a:schemeClr val="bg1"/>
                </a:solidFill>
                <a:latin typeface="Simplified Arabic" pitchFamily="18" charset="-78"/>
                <a:cs typeface="Simplified Arabic" pitchFamily="18" charset="-78"/>
              </a:rPr>
              <a:t>م.م</a:t>
            </a:r>
            <a:r>
              <a:rPr lang="ar-IQ" sz="2400" dirty="0">
                <a:solidFill>
                  <a:schemeClr val="bg1"/>
                </a:solidFill>
                <a:latin typeface="Simplified Arabic" pitchFamily="18" charset="-78"/>
                <a:cs typeface="Simplified Arabic" pitchFamily="18" charset="-78"/>
              </a:rPr>
              <a:t>. هناء </a:t>
            </a:r>
            <a:r>
              <a:rPr lang="ar-IQ" sz="2400" dirty="0" err="1">
                <a:solidFill>
                  <a:schemeClr val="bg1"/>
                </a:solidFill>
                <a:latin typeface="Simplified Arabic" pitchFamily="18" charset="-78"/>
                <a:cs typeface="Simplified Arabic" pitchFamily="18" charset="-78"/>
              </a:rPr>
              <a:t>عدالت</a:t>
            </a:r>
            <a:r>
              <a:rPr lang="ar-IQ" sz="2400">
                <a:solidFill>
                  <a:schemeClr val="bg1"/>
                </a:solidFill>
                <a:latin typeface="Simplified Arabic" pitchFamily="18" charset="-78"/>
                <a:cs typeface="Simplified Arabic" pitchFamily="18" charset="-78"/>
              </a:rPr>
              <a:t> </a:t>
            </a:r>
            <a:endParaRPr lang="en-US" sz="2400" dirty="0">
              <a:solidFill>
                <a:schemeClr val="bg1"/>
              </a:solidFill>
              <a:latin typeface="Simplified Arabic" pitchFamily="18" charset="-78"/>
              <a:cs typeface="Simplified Arabic" pitchFamily="18" charset="-78"/>
            </a:endParaRPr>
          </a:p>
        </p:txBody>
      </p:sp>
      <p:sp>
        <p:nvSpPr>
          <p:cNvPr id="49" name="ZoneTexte 48">
            <a:extLst>
              <a:ext uri="{FF2B5EF4-FFF2-40B4-BE49-F238E27FC236}">
                <a16:creationId xmlns:a16="http://schemas.microsoft.com/office/drawing/2014/main" id="{5157A1BB-D0B5-E8A1-BF19-2BA37317568A}"/>
              </a:ext>
            </a:extLst>
          </p:cNvPr>
          <p:cNvSpPr txBox="1"/>
          <p:nvPr/>
        </p:nvSpPr>
        <p:spPr>
          <a:xfrm>
            <a:off x="4154450" y="5761934"/>
            <a:ext cx="3883097" cy="400110"/>
          </a:xfrm>
          <a:prstGeom prst="rect">
            <a:avLst/>
          </a:prstGeom>
          <a:noFill/>
        </p:spPr>
        <p:txBody>
          <a:bodyPr wrap="square">
            <a:spAutoFit/>
          </a:bodyPr>
          <a:lstStyle/>
          <a:p>
            <a:pPr algn="ctr" rtl="1"/>
            <a:r>
              <a:rPr lang="en-US" sz="2000" b="1" dirty="0">
                <a:latin typeface="Simplified Arabic" panose="02020603050405020304" pitchFamily="18" charset="-78"/>
                <a:cs typeface="Simplified Arabic" panose="02020603050405020304" pitchFamily="18" charset="-78"/>
              </a:rPr>
              <a:t>السنة </a:t>
            </a:r>
            <a:r>
              <a:rPr lang="en-US" sz="2000" b="1" dirty="0" err="1">
                <a:latin typeface="Simplified Arabic" panose="02020603050405020304" pitchFamily="18" charset="-78"/>
                <a:cs typeface="Simplified Arabic" panose="02020603050405020304" pitchFamily="18" charset="-78"/>
              </a:rPr>
              <a:t>الدراسية</a:t>
            </a:r>
            <a:r>
              <a:rPr lang="en-US" sz="2000" b="1" dirty="0">
                <a:latin typeface="Simplified Arabic" panose="02020603050405020304" pitchFamily="18" charset="-78"/>
                <a:cs typeface="Simplified Arabic" panose="02020603050405020304" pitchFamily="18" charset="-78"/>
              </a:rPr>
              <a:t> </a:t>
            </a:r>
            <a:r>
              <a:rPr lang="ar-IQ" sz="2000" b="1" dirty="0">
                <a:latin typeface="Simplified Arabic" panose="02020603050405020304" pitchFamily="18" charset="-78"/>
                <a:cs typeface="Simplified Arabic" panose="02020603050405020304" pitchFamily="18" charset="-78"/>
              </a:rPr>
              <a:t>2024- 2025</a:t>
            </a:r>
            <a:endParaRPr lang="en-US" sz="2000" b="1" dirty="0">
              <a:latin typeface="Simplified Arabic" panose="02020603050405020304" pitchFamily="18" charset="-78"/>
              <a:cs typeface="Simplified Arabic" panose="02020603050405020304" pitchFamily="18" charset="-78"/>
            </a:endParaRPr>
          </a:p>
        </p:txBody>
      </p:sp>
      <p:pic>
        <p:nvPicPr>
          <p:cNvPr id="2" name="صورة 1">
            <a:extLst>
              <a:ext uri="{FF2B5EF4-FFF2-40B4-BE49-F238E27FC236}">
                <a16:creationId xmlns:a16="http://schemas.microsoft.com/office/drawing/2014/main" id="{002EFE00-5A52-D548-0DDE-30EA2B7C2527}"/>
              </a:ext>
            </a:extLst>
          </p:cNvPr>
          <p:cNvPicPr>
            <a:picLocks noChangeAspect="1"/>
          </p:cNvPicPr>
          <p:nvPr/>
        </p:nvPicPr>
        <p:blipFill>
          <a:blip r:embed="rId2"/>
          <a:stretch>
            <a:fillRect/>
          </a:stretch>
        </p:blipFill>
        <p:spPr>
          <a:xfrm>
            <a:off x="332027" y="114300"/>
            <a:ext cx="1908665" cy="1772165"/>
          </a:xfrm>
          <a:prstGeom prst="rect">
            <a:avLst/>
          </a:prstGeom>
        </p:spPr>
      </p:pic>
      <p:pic>
        <p:nvPicPr>
          <p:cNvPr id="4" name="صورة 3">
            <a:extLst>
              <a:ext uri="{FF2B5EF4-FFF2-40B4-BE49-F238E27FC236}">
                <a16:creationId xmlns:a16="http://schemas.microsoft.com/office/drawing/2014/main" id="{086A3968-615C-6B33-5D6D-32688FDDBB9C}"/>
              </a:ext>
            </a:extLst>
          </p:cNvPr>
          <p:cNvPicPr>
            <a:picLocks noChangeAspect="1"/>
          </p:cNvPicPr>
          <p:nvPr/>
        </p:nvPicPr>
        <p:blipFill>
          <a:blip r:embed="rId3"/>
          <a:stretch>
            <a:fillRect/>
          </a:stretch>
        </p:blipFill>
        <p:spPr>
          <a:xfrm>
            <a:off x="2432937" y="114300"/>
            <a:ext cx="1908665" cy="1853345"/>
          </a:xfrm>
          <a:prstGeom prst="rect">
            <a:avLst/>
          </a:prstGeom>
        </p:spPr>
      </p:pic>
    </p:spTree>
    <p:extLst>
      <p:ext uri="{BB962C8B-B14F-4D97-AF65-F5344CB8AC3E}">
        <p14:creationId xmlns:p14="http://schemas.microsoft.com/office/powerpoint/2010/main" val="244400730"/>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29F11-4EBC-0009-BC09-B0656C96D3C1}"/>
            </a:ext>
          </a:extLst>
        </p:cNvPr>
        <p:cNvGrpSpPr/>
        <p:nvPr/>
      </p:nvGrpSpPr>
      <p:grpSpPr>
        <a:xfrm>
          <a:off x="0" y="0"/>
          <a:ext cx="0" cy="0"/>
          <a:chOff x="0" y="0"/>
          <a:chExt cx="0" cy="0"/>
        </a:xfrm>
      </p:grpSpPr>
      <p:grpSp>
        <p:nvGrpSpPr>
          <p:cNvPr id="291" name="Group 290">
            <a:extLst>
              <a:ext uri="{FF2B5EF4-FFF2-40B4-BE49-F238E27FC236}">
                <a16:creationId xmlns:a16="http://schemas.microsoft.com/office/drawing/2014/main" id="{7348B5FA-4956-1FA3-3744-875C7B368546}"/>
              </a:ext>
            </a:extLst>
          </p:cNvPr>
          <p:cNvGrpSpPr/>
          <p:nvPr/>
        </p:nvGrpSpPr>
        <p:grpSpPr>
          <a:xfrm>
            <a:off x="343324" y="333462"/>
            <a:ext cx="3632443" cy="2004022"/>
            <a:chOff x="2545724" y="502252"/>
            <a:chExt cx="3632443" cy="2004022"/>
          </a:xfrm>
        </p:grpSpPr>
        <p:sp>
          <p:nvSpPr>
            <p:cNvPr id="289" name="Rectangle 288">
              <a:extLst>
                <a:ext uri="{FF2B5EF4-FFF2-40B4-BE49-F238E27FC236}">
                  <a16:creationId xmlns:a16="http://schemas.microsoft.com/office/drawing/2014/main" id="{76F6996F-2513-5DF9-D4F3-0429684D2261}"/>
                </a:ext>
              </a:extLst>
            </p:cNvPr>
            <p:cNvSpPr/>
            <p:nvPr/>
          </p:nvSpPr>
          <p:spPr>
            <a:xfrm>
              <a:off x="2545724" y="502252"/>
              <a:ext cx="1826895" cy="2004022"/>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0" name="TextBox 289">
              <a:extLst>
                <a:ext uri="{FF2B5EF4-FFF2-40B4-BE49-F238E27FC236}">
                  <a16:creationId xmlns:a16="http://schemas.microsoft.com/office/drawing/2014/main" id="{E91DB45D-54B6-B892-36E3-87446F50CAC5}"/>
                </a:ext>
              </a:extLst>
            </p:cNvPr>
            <p:cNvSpPr txBox="1"/>
            <p:nvPr/>
          </p:nvSpPr>
          <p:spPr>
            <a:xfrm flipH="1">
              <a:off x="2621502" y="808521"/>
              <a:ext cx="3556665" cy="1446550"/>
            </a:xfrm>
            <a:prstGeom prst="rect">
              <a:avLst/>
            </a:prstGeom>
            <a:solidFill>
              <a:schemeClr val="bg1"/>
            </a:solidFill>
          </p:spPr>
          <p:txBody>
            <a:bodyPr wrap="square" rtlCol="0">
              <a:spAutoFit/>
            </a:bodyPr>
            <a:lstStyle/>
            <a:p>
              <a:pPr algn="ctr"/>
              <a:r>
                <a:rPr lang="ar-IQ" sz="4400" dirty="0">
                  <a:latin typeface="Palatino Sans Arabic Bold" panose="020C0803050509020803" pitchFamily="34" charset="-78"/>
                  <a:ea typeface="Cocon® Next Arabic" panose="020A0503020102020204" pitchFamily="18" charset="-78"/>
                  <a:cs typeface="Palatino Sans Arabic Bold" panose="020C0803050509020803" pitchFamily="34" charset="-78"/>
                </a:rPr>
                <a:t>محاور</a:t>
              </a:r>
              <a:r>
                <a:rPr lang="ar-SA" sz="4400" dirty="0">
                  <a:latin typeface="Palatino Sans Arabic Bold" panose="020C0803050509020803" pitchFamily="34" charset="-78"/>
                  <a:ea typeface="Cocon® Next Arabic" panose="020A0503020102020204" pitchFamily="18" charset="-78"/>
                  <a:cs typeface="Palatino Sans Arabic Bold" panose="020C0803050509020803" pitchFamily="34" charset="-78"/>
                </a:rPr>
                <a:t> الإفصاح البيئي</a:t>
              </a:r>
            </a:p>
          </p:txBody>
        </p:sp>
      </p:grpSp>
      <p:sp>
        <p:nvSpPr>
          <p:cNvPr id="44" name="TextBox 266">
            <a:extLst>
              <a:ext uri="{FF2B5EF4-FFF2-40B4-BE49-F238E27FC236}">
                <a16:creationId xmlns:a16="http://schemas.microsoft.com/office/drawing/2014/main" id="{48E6A3A4-1940-105A-280A-2B509CD5878C}"/>
              </a:ext>
            </a:extLst>
          </p:cNvPr>
          <p:cNvSpPr txBox="1"/>
          <p:nvPr/>
        </p:nvSpPr>
        <p:spPr>
          <a:xfrm flipH="1">
            <a:off x="4575409" y="333462"/>
            <a:ext cx="7197489" cy="7094250"/>
          </a:xfrm>
          <a:prstGeom prst="rect">
            <a:avLst/>
          </a:prstGeom>
          <a:noFill/>
        </p:spPr>
        <p:txBody>
          <a:bodyPr wrap="square" rtlCol="0">
            <a:spAutoFit/>
          </a:bodyPr>
          <a:lstStyle/>
          <a:p>
            <a:pPr marL="342900" indent="-342900" algn="just" rtl="1">
              <a:lnSpc>
                <a:spcPct val="150000"/>
              </a:lnSpc>
              <a:buFont typeface="Wingdings" panose="05000000000000000000" pitchFamily="2" charset="2"/>
              <a:buChar char="Ø"/>
            </a:pPr>
            <a:r>
              <a:rPr lang="ar-IQ" sz="2400" b="1" dirty="0">
                <a:solidFill>
                  <a:schemeClr val="tx2"/>
                </a:solidFill>
                <a:latin typeface="Simplified Arabic" pitchFamily="18" charset="-78"/>
                <a:ea typeface="Cocon® Next Arabic" panose="020A0503020102020204" pitchFamily="18" charset="-78"/>
                <a:cs typeface="Simplified Arabic" pitchFamily="18" charset="-78"/>
              </a:rPr>
              <a:t>إن تعدد مستخدمي المعلومات المحاسبية وتنوعهم كان له الأثر أيضا في نوعية المعلومات البيئية الواجب الإفصاح عنها، سواء كان الإفصاح ضمن القوائم المالية الأساسية أو على شكل قوائم ملحقة أو تابعة للقوائم المالية، ولقد أشار مجلس معايير المحاسبة المالية الأمريكية </a:t>
            </a:r>
            <a:r>
              <a:rPr lang="en-US" sz="2400" b="1" dirty="0">
                <a:solidFill>
                  <a:schemeClr val="tx2"/>
                </a:solidFill>
                <a:latin typeface="Simplified Arabic" pitchFamily="18" charset="-78"/>
                <a:ea typeface="Cocon® Next Arabic" panose="020A0503020102020204" pitchFamily="18" charset="-78"/>
                <a:cs typeface="Simplified Arabic" pitchFamily="18" charset="-78"/>
              </a:rPr>
              <a:t>FAS</a:t>
            </a:r>
            <a:r>
              <a:rPr lang="ar-IQ" sz="2400" b="1" dirty="0">
                <a:solidFill>
                  <a:schemeClr val="tx2"/>
                </a:solidFill>
                <a:latin typeface="Simplified Arabic" pitchFamily="18" charset="-78"/>
                <a:ea typeface="Cocon® Next Arabic" panose="020A0503020102020204" pitchFamily="18" charset="-78"/>
                <a:cs typeface="Simplified Arabic" pitchFamily="18" charset="-78"/>
              </a:rPr>
              <a:t> إلى وجوب الإفصاح عن </a:t>
            </a:r>
            <a:r>
              <a:rPr lang="ar-IQ" sz="2400" b="1" dirty="0" err="1">
                <a:solidFill>
                  <a:schemeClr val="tx2"/>
                </a:solidFill>
                <a:latin typeface="Simplified Arabic" pitchFamily="18" charset="-78"/>
                <a:ea typeface="Cocon® Next Arabic" panose="020A0503020102020204" pitchFamily="18" charset="-78"/>
                <a:cs typeface="Simplified Arabic" pitchFamily="18" charset="-78"/>
              </a:rPr>
              <a:t>المحأور</a:t>
            </a:r>
            <a:r>
              <a:rPr lang="ar-IQ" sz="2400" b="1" dirty="0">
                <a:solidFill>
                  <a:schemeClr val="tx2"/>
                </a:solidFill>
                <a:latin typeface="Simplified Arabic" pitchFamily="18" charset="-78"/>
                <a:ea typeface="Cocon® Next Arabic" panose="020A0503020102020204" pitchFamily="18" charset="-78"/>
                <a:cs typeface="Simplified Arabic" pitchFamily="18" charset="-78"/>
              </a:rPr>
              <a:t> الاَتية : </a:t>
            </a:r>
          </a:p>
          <a:p>
            <a:pPr algn="r" rtl="1">
              <a:lnSpc>
                <a:spcPct val="150000"/>
              </a:lnSpc>
            </a:pPr>
            <a:r>
              <a:rPr lang="ar-IQ" sz="2400" b="1" dirty="0">
                <a:solidFill>
                  <a:srgbClr val="FF0000"/>
                </a:solidFill>
                <a:latin typeface="Simplified Arabic" pitchFamily="18" charset="-78"/>
                <a:ea typeface="Cocon® Next Arabic" panose="020A0503020102020204" pitchFamily="18" charset="-78"/>
                <a:cs typeface="Simplified Arabic" pitchFamily="18" charset="-78"/>
              </a:rPr>
              <a:t>( محاور الافصاح البيئي)</a:t>
            </a:r>
          </a:p>
          <a:p>
            <a:pPr algn="just" rtl="1">
              <a:lnSpc>
                <a:spcPct val="150000"/>
              </a:lnSpc>
            </a:pPr>
            <a:r>
              <a:rPr lang="ar-IQ" sz="2400" b="1" dirty="0">
                <a:solidFill>
                  <a:schemeClr val="tx2"/>
                </a:solidFill>
                <a:latin typeface="Simplified Arabic" pitchFamily="18" charset="-78"/>
                <a:ea typeface="Cocon® Next Arabic" panose="020A0503020102020204" pitchFamily="18" charset="-78"/>
                <a:cs typeface="Simplified Arabic" pitchFamily="18" charset="-78"/>
              </a:rPr>
              <a:t>1. الإفصاح عن </a:t>
            </a:r>
            <a:r>
              <a:rPr lang="ar-IQ" sz="2400" b="1" dirty="0" err="1">
                <a:solidFill>
                  <a:schemeClr val="tx2"/>
                </a:solidFill>
                <a:latin typeface="Simplified Arabic" pitchFamily="18" charset="-78"/>
                <a:ea typeface="Cocon® Next Arabic" panose="020A0503020102020204" pitchFamily="18" charset="-78"/>
                <a:cs typeface="Simplified Arabic" pitchFamily="18" charset="-78"/>
              </a:rPr>
              <a:t>الأجراءات</a:t>
            </a:r>
            <a:r>
              <a:rPr lang="ar-IQ" sz="2400" b="1" dirty="0">
                <a:solidFill>
                  <a:schemeClr val="tx2"/>
                </a:solidFill>
                <a:latin typeface="Simplified Arabic" pitchFamily="18" charset="-78"/>
                <a:ea typeface="Cocon® Next Arabic" panose="020A0503020102020204" pitchFamily="18" charset="-78"/>
                <a:cs typeface="Simplified Arabic" pitchFamily="18" charset="-78"/>
              </a:rPr>
              <a:t> والأنشطة البيئية.</a:t>
            </a:r>
          </a:p>
          <a:p>
            <a:pPr algn="just" rtl="1">
              <a:lnSpc>
                <a:spcPct val="150000"/>
              </a:lnSpc>
            </a:pPr>
            <a:r>
              <a:rPr lang="ar-IQ" sz="2400" b="1" dirty="0">
                <a:solidFill>
                  <a:schemeClr val="tx2"/>
                </a:solidFill>
                <a:latin typeface="Simplified Arabic" pitchFamily="18" charset="-78"/>
                <a:ea typeface="Cocon® Next Arabic" panose="020A0503020102020204" pitchFamily="18" charset="-78"/>
                <a:cs typeface="Simplified Arabic" pitchFamily="18" charset="-78"/>
              </a:rPr>
              <a:t>2. الإفصاح عن الموجودات والمطلوبات والتكاليف البيئية.</a:t>
            </a:r>
          </a:p>
          <a:p>
            <a:pPr algn="just" rtl="1">
              <a:lnSpc>
                <a:spcPct val="150000"/>
              </a:lnSpc>
            </a:pPr>
            <a:r>
              <a:rPr lang="ar-IQ" sz="2400" b="1" dirty="0">
                <a:solidFill>
                  <a:schemeClr val="tx2"/>
                </a:solidFill>
                <a:latin typeface="Simplified Arabic" pitchFamily="18" charset="-78"/>
                <a:ea typeface="Cocon® Next Arabic" panose="020A0503020102020204" pitchFamily="18" charset="-78"/>
                <a:cs typeface="Simplified Arabic" pitchFamily="18" charset="-78"/>
              </a:rPr>
              <a:t>3. الإفصاح عن </a:t>
            </a:r>
            <a:r>
              <a:rPr lang="ar-IQ" sz="2400" b="1" dirty="0" err="1">
                <a:solidFill>
                  <a:schemeClr val="tx2"/>
                </a:solidFill>
                <a:latin typeface="Simplified Arabic" pitchFamily="18" charset="-78"/>
                <a:ea typeface="Cocon® Next Arabic" panose="020A0503020102020204" pitchFamily="18" charset="-78"/>
                <a:cs typeface="Simplified Arabic" pitchFamily="18" charset="-78"/>
              </a:rPr>
              <a:t>الأجراءات</a:t>
            </a:r>
            <a:r>
              <a:rPr lang="ar-IQ" sz="2400" b="1" dirty="0">
                <a:solidFill>
                  <a:schemeClr val="tx2"/>
                </a:solidFill>
                <a:latin typeface="Simplified Arabic" pitchFamily="18" charset="-78"/>
                <a:ea typeface="Cocon® Next Arabic" panose="020A0503020102020204" pitchFamily="18" charset="-78"/>
                <a:cs typeface="Simplified Arabic" pitchFamily="18" charset="-78"/>
              </a:rPr>
              <a:t> المحاسبية الخاصة بالشؤون البيئية.</a:t>
            </a:r>
          </a:p>
          <a:p>
            <a:pPr algn="just" rtl="1">
              <a:lnSpc>
                <a:spcPct val="200000"/>
              </a:lnSpc>
            </a:pPr>
            <a:endParaRPr lang="ar-IQ" sz="2400" b="1" dirty="0">
              <a:solidFill>
                <a:schemeClr val="tx2"/>
              </a:solidFill>
              <a:latin typeface="Simplified Arabic" pitchFamily="18" charset="-78"/>
              <a:ea typeface="Cocon® Next Arabic" panose="020A0503020102020204" pitchFamily="18" charset="-78"/>
              <a:cs typeface="Simplified Arabic" pitchFamily="18" charset="-78"/>
            </a:endParaRPr>
          </a:p>
          <a:p>
            <a:pPr algn="just" rtl="1">
              <a:lnSpc>
                <a:spcPct val="200000"/>
              </a:lnSpc>
            </a:pPr>
            <a:endParaRPr lang="ar-LB" sz="2400" b="1" dirty="0">
              <a:solidFill>
                <a:srgbClr val="C00000"/>
              </a:solidFill>
              <a:latin typeface="Simplified Arabic" pitchFamily="18" charset="-78"/>
              <a:ea typeface="Cocon® Next Arabic" panose="020A0503020102020204" pitchFamily="18" charset="-78"/>
              <a:cs typeface="Simplified Arabic" pitchFamily="18" charset="-78"/>
            </a:endParaRPr>
          </a:p>
          <a:p>
            <a:pPr marL="285750" indent="-285750" algn="r">
              <a:lnSpc>
                <a:spcPct val="200000"/>
              </a:lnSpc>
              <a:buFont typeface="Wingdings" pitchFamily="2" charset="2"/>
              <a:buChar char="ü"/>
            </a:pPr>
            <a:endParaRPr lang="ar-LB" sz="2000" b="1" dirty="0">
              <a:latin typeface="Simplified Arabic" pitchFamily="18" charset="-78"/>
              <a:ea typeface="Cocon® Next Arabic" panose="020A0503020102020204" pitchFamily="18" charset="-78"/>
              <a:cs typeface="Simplified Arabic" pitchFamily="18" charset="-78"/>
            </a:endParaRPr>
          </a:p>
        </p:txBody>
      </p:sp>
      <p:pic>
        <p:nvPicPr>
          <p:cNvPr id="1027" name="Picture 3">
            <a:extLst>
              <a:ext uri="{FF2B5EF4-FFF2-40B4-BE49-F238E27FC236}">
                <a16:creationId xmlns:a16="http://schemas.microsoft.com/office/drawing/2014/main" id="{FF195D78-07F1-184C-B28A-4A34B93D98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8195" y="5431569"/>
            <a:ext cx="1212850" cy="1098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a:extLst>
              <a:ext uri="{FF2B5EF4-FFF2-40B4-BE49-F238E27FC236}">
                <a16:creationId xmlns:a16="http://schemas.microsoft.com/office/drawing/2014/main" id="{7673B061-03F2-48B5-8366-EBD3FD30B265}"/>
              </a:ext>
            </a:extLst>
          </p:cNvPr>
          <p:cNvSpPr/>
          <p:nvPr/>
        </p:nvSpPr>
        <p:spPr>
          <a:xfrm>
            <a:off x="0" y="6579499"/>
            <a:ext cx="12192000" cy="2785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8" algn="r"/>
            <a:endParaRPr lang="en-US" dirty="0">
              <a:latin typeface="Cocon® Next Arabic" panose="020A0503020102020204" pitchFamily="18" charset="-78"/>
              <a:ea typeface="Cocon® Next Arabic" panose="020A0503020102020204" pitchFamily="18" charset="-78"/>
              <a:cs typeface="DecoType Naskh Variants" pitchFamily="2" charset="-78"/>
            </a:endParaRPr>
          </a:p>
        </p:txBody>
      </p:sp>
      <p:pic>
        <p:nvPicPr>
          <p:cNvPr id="2" name="صورة 1">
            <a:extLst>
              <a:ext uri="{FF2B5EF4-FFF2-40B4-BE49-F238E27FC236}">
                <a16:creationId xmlns:a16="http://schemas.microsoft.com/office/drawing/2014/main" id="{CC19088D-D328-642A-C7EE-A23834132D6B}"/>
              </a:ext>
            </a:extLst>
          </p:cNvPr>
          <p:cNvPicPr>
            <a:picLocks noChangeAspect="1"/>
          </p:cNvPicPr>
          <p:nvPr/>
        </p:nvPicPr>
        <p:blipFill>
          <a:blip r:embed="rId3"/>
          <a:stretch>
            <a:fillRect/>
          </a:stretch>
        </p:blipFill>
        <p:spPr>
          <a:xfrm>
            <a:off x="218135" y="3223319"/>
            <a:ext cx="4057453" cy="3109229"/>
          </a:xfrm>
          <a:prstGeom prst="rect">
            <a:avLst/>
          </a:prstGeom>
        </p:spPr>
      </p:pic>
    </p:spTree>
    <p:extLst>
      <p:ext uri="{BB962C8B-B14F-4D97-AF65-F5344CB8AC3E}">
        <p14:creationId xmlns:p14="http://schemas.microsoft.com/office/powerpoint/2010/main" val="20201738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flipH="1">
            <a:off x="329514" y="227218"/>
            <a:ext cx="11674610" cy="1323439"/>
          </a:xfrm>
          <a:prstGeom prst="rect">
            <a:avLst/>
          </a:prstGeom>
          <a:noFill/>
        </p:spPr>
        <p:txBody>
          <a:bodyPr wrap="square" rtlCol="0">
            <a:spAutoFit/>
          </a:bodyPr>
          <a:lstStyle/>
          <a:p>
            <a:pPr marL="342900" indent="-342900" algn="just" rtl="1">
              <a:buFont typeface="Wingdings" panose="05000000000000000000" pitchFamily="2" charset="2"/>
              <a:buChar char="q"/>
            </a:pPr>
            <a:r>
              <a:rPr kumimoji="0" lang="ar-IQ" sz="2400" b="1" i="0" u="none" strike="noStrike" kern="1200" cap="none" spc="0" normalizeH="0" baseline="0" noProof="0" dirty="0">
                <a:ln>
                  <a:noFill/>
                </a:ln>
                <a:effectLst/>
                <a:uLnTx/>
                <a:uFillTx/>
                <a:latin typeface="Simplified Arabic" panose="02020603050405020304" pitchFamily="18" charset="-78"/>
                <a:ea typeface="Calibri" panose="020F0502020204030204" pitchFamily="34" charset="0"/>
                <a:cs typeface="Simplified Arabic" panose="02020603050405020304" pitchFamily="18" charset="-78"/>
              </a:rPr>
              <a:t>ولكي تنتقل معلومات المحاسبة البيئية إلى ذوي المصالح المختلفة فيتم ذلك عن طريق أنواع  متعددة من الإفصاح البيئي وهي </a:t>
            </a:r>
            <a:r>
              <a:rPr kumimoji="0" lang="ar-IQ" sz="2400" b="1" i="0" u="none" strike="noStrike" kern="1200" cap="none" spc="0" normalizeH="0" baseline="0" noProof="0" dirty="0" err="1">
                <a:ln>
                  <a:noFill/>
                </a:ln>
                <a:effectLst/>
                <a:uLnTx/>
                <a:uFillTx/>
                <a:latin typeface="Simplified Arabic" panose="02020603050405020304" pitchFamily="18" charset="-78"/>
                <a:ea typeface="Calibri" panose="020F0502020204030204" pitchFamily="34" charset="0"/>
                <a:cs typeface="Simplified Arabic" panose="02020603050405020304" pitchFamily="18" charset="-78"/>
              </a:rPr>
              <a:t>كمايأتي</a:t>
            </a:r>
            <a:r>
              <a:rPr kumimoji="0" lang="ar-IQ" sz="2400" b="1" i="0" u="none" strike="noStrike" kern="1200" cap="none" spc="0" normalizeH="0" baseline="0" noProof="0" dirty="0">
                <a:ln>
                  <a:noFill/>
                </a:ln>
                <a:effectLst/>
                <a:uLnTx/>
                <a:uFillTx/>
                <a:latin typeface="Simplified Arabic" panose="02020603050405020304" pitchFamily="18" charset="-78"/>
                <a:ea typeface="Calibri" panose="020F0502020204030204" pitchFamily="34" charset="0"/>
                <a:cs typeface="Simplified Arabic" panose="02020603050405020304" pitchFamily="18" charset="-78"/>
              </a:rPr>
              <a:t> :</a:t>
            </a:r>
            <a:endParaRPr lang="ar-IQ" sz="2400" b="1" dirty="0">
              <a:latin typeface="Simplified Arabic" panose="02020603050405020304" pitchFamily="18" charset="-78"/>
              <a:ea typeface="Cocon® Next Arabic" panose="020A0503020102020204" pitchFamily="18" charset="-78"/>
              <a:cs typeface="Simplified Arabic" panose="02020603050405020304" pitchFamily="18" charset="-78"/>
            </a:endParaRPr>
          </a:p>
          <a:p>
            <a:pPr algn="just" rtl="1"/>
            <a:r>
              <a:rPr lang="ar-SA" sz="32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ج الأخضر الميزة التنافسية</a:t>
            </a:r>
          </a:p>
        </p:txBody>
      </p:sp>
      <p:sp>
        <p:nvSpPr>
          <p:cNvPr id="22" name="Rectangle 21">
            <a:extLst>
              <a:ext uri="{FF2B5EF4-FFF2-40B4-BE49-F238E27FC236}">
                <a16:creationId xmlns:a16="http://schemas.microsoft.com/office/drawing/2014/main" id="{F55FFE2B-3355-05BF-E921-4A034B8596C2}"/>
              </a:ext>
            </a:extLst>
          </p:cNvPr>
          <p:cNvSpPr/>
          <p:nvPr/>
        </p:nvSpPr>
        <p:spPr>
          <a:xfrm>
            <a:off x="0" y="6579499"/>
            <a:ext cx="12192000" cy="2785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8" algn="r"/>
            <a:r>
              <a:rPr lang="fr-FR" dirty="0">
                <a:latin typeface="Simplified Arabic" pitchFamily="18" charset="-78"/>
                <a:ea typeface="Cocon® Next Arabic" panose="020A0503020102020204" pitchFamily="18" charset="-78"/>
                <a:cs typeface="Simplified Arabic" pitchFamily="18" charset="-78"/>
              </a:rPr>
              <a:t> </a:t>
            </a:r>
            <a:endParaRPr lang="en-US" dirty="0">
              <a:latin typeface="Cocon® Next Arabic" panose="020A0503020102020204" pitchFamily="18" charset="-78"/>
              <a:ea typeface="Cocon® Next Arabic" panose="020A0503020102020204" pitchFamily="18" charset="-78"/>
              <a:cs typeface="DecoType Naskh Variants" pitchFamily="2" charset="-78"/>
            </a:endParaRPr>
          </a:p>
        </p:txBody>
      </p:sp>
      <p:graphicFrame>
        <p:nvGraphicFramePr>
          <p:cNvPr id="6" name="رسم تخطيطي 5">
            <a:extLst>
              <a:ext uri="{FF2B5EF4-FFF2-40B4-BE49-F238E27FC236}">
                <a16:creationId xmlns:a16="http://schemas.microsoft.com/office/drawing/2014/main" id="{B6ABE694-04EF-C678-3A5D-154EA3C1F919}"/>
              </a:ext>
            </a:extLst>
          </p:cNvPr>
          <p:cNvGraphicFramePr/>
          <p:nvPr>
            <p:extLst>
              <p:ext uri="{D42A27DB-BD31-4B8C-83A1-F6EECF244321}">
                <p14:modId xmlns:p14="http://schemas.microsoft.com/office/powerpoint/2010/main" val="4204404556"/>
              </p:ext>
            </p:extLst>
          </p:nvPr>
        </p:nvGraphicFramePr>
        <p:xfrm>
          <a:off x="1252150" y="1382372"/>
          <a:ext cx="9316995" cy="5034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صورة 7">
            <a:extLst>
              <a:ext uri="{FF2B5EF4-FFF2-40B4-BE49-F238E27FC236}">
                <a16:creationId xmlns:a16="http://schemas.microsoft.com/office/drawing/2014/main" id="{29646B39-D1ED-0943-29CD-2F2D62EB64FC}"/>
              </a:ext>
            </a:extLst>
          </p:cNvPr>
          <p:cNvPicPr>
            <a:picLocks noChangeAspect="1"/>
          </p:cNvPicPr>
          <p:nvPr/>
        </p:nvPicPr>
        <p:blipFill>
          <a:blip r:embed="rId7"/>
          <a:stretch>
            <a:fillRect/>
          </a:stretch>
        </p:blipFill>
        <p:spPr>
          <a:xfrm>
            <a:off x="329515" y="4440196"/>
            <a:ext cx="1529240" cy="1976640"/>
          </a:xfrm>
          <a:prstGeom prst="rect">
            <a:avLst/>
          </a:prstGeom>
        </p:spPr>
      </p:pic>
    </p:spTree>
    <p:extLst>
      <p:ext uri="{BB962C8B-B14F-4D97-AF65-F5344CB8AC3E}">
        <p14:creationId xmlns:p14="http://schemas.microsoft.com/office/powerpoint/2010/main" val="26223584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33602-7DD2-55E7-547F-005B0B601E9B}"/>
            </a:ext>
          </a:extLst>
        </p:cNvPr>
        <p:cNvGrpSpPr/>
        <p:nvPr/>
      </p:nvGrpSpPr>
      <p:grpSpPr>
        <a:xfrm>
          <a:off x="0" y="0"/>
          <a:ext cx="0" cy="0"/>
          <a:chOff x="0" y="0"/>
          <a:chExt cx="0" cy="0"/>
        </a:xfrm>
      </p:grpSpPr>
      <p:grpSp>
        <p:nvGrpSpPr>
          <p:cNvPr id="291" name="Group 290">
            <a:extLst>
              <a:ext uri="{FF2B5EF4-FFF2-40B4-BE49-F238E27FC236}">
                <a16:creationId xmlns:a16="http://schemas.microsoft.com/office/drawing/2014/main" id="{EEBC43C6-FD5C-77DA-D0ED-495866304A6F}"/>
              </a:ext>
            </a:extLst>
          </p:cNvPr>
          <p:cNvGrpSpPr/>
          <p:nvPr/>
        </p:nvGrpSpPr>
        <p:grpSpPr>
          <a:xfrm>
            <a:off x="280086" y="351742"/>
            <a:ext cx="3605227" cy="2004022"/>
            <a:chOff x="2482486" y="520532"/>
            <a:chExt cx="3605227" cy="2004022"/>
          </a:xfrm>
        </p:grpSpPr>
        <p:sp>
          <p:nvSpPr>
            <p:cNvPr id="289" name="Rectangle 288">
              <a:extLst>
                <a:ext uri="{FF2B5EF4-FFF2-40B4-BE49-F238E27FC236}">
                  <a16:creationId xmlns:a16="http://schemas.microsoft.com/office/drawing/2014/main" id="{FBB57389-A191-99AD-522B-2A28745B10AC}"/>
                </a:ext>
              </a:extLst>
            </p:cNvPr>
            <p:cNvSpPr/>
            <p:nvPr/>
          </p:nvSpPr>
          <p:spPr>
            <a:xfrm>
              <a:off x="2482486" y="520532"/>
              <a:ext cx="1826895" cy="2004022"/>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0" name="TextBox 289">
              <a:extLst>
                <a:ext uri="{FF2B5EF4-FFF2-40B4-BE49-F238E27FC236}">
                  <a16:creationId xmlns:a16="http://schemas.microsoft.com/office/drawing/2014/main" id="{4CB27C62-3052-20DE-084C-99AE7C7D7F20}"/>
                </a:ext>
              </a:extLst>
            </p:cNvPr>
            <p:cNvSpPr txBox="1"/>
            <p:nvPr/>
          </p:nvSpPr>
          <p:spPr>
            <a:xfrm flipH="1">
              <a:off x="2531048" y="799268"/>
              <a:ext cx="3556665" cy="1446550"/>
            </a:xfrm>
            <a:prstGeom prst="rect">
              <a:avLst/>
            </a:prstGeom>
            <a:solidFill>
              <a:schemeClr val="bg1"/>
            </a:solidFill>
          </p:spPr>
          <p:txBody>
            <a:bodyPr wrap="square" rtlCol="0">
              <a:spAutoFit/>
            </a:bodyPr>
            <a:lstStyle/>
            <a:p>
              <a:pPr algn="ctr"/>
              <a:r>
                <a:rPr lang="ar-IQ" sz="4400" dirty="0">
                  <a:latin typeface="Palatino Sans Arabic Bold" panose="020C0803050509020803" pitchFamily="34" charset="-78"/>
                  <a:ea typeface="Cocon® Next Arabic" panose="020A0503020102020204" pitchFamily="18" charset="-78"/>
                  <a:cs typeface="Palatino Sans Arabic Bold" panose="020C0803050509020803" pitchFamily="34" charset="-78"/>
                </a:rPr>
                <a:t>    الإفصاح </a:t>
              </a:r>
            </a:p>
            <a:p>
              <a:pPr algn="ctr"/>
              <a:r>
                <a:rPr lang="ar-IQ" sz="4400" dirty="0">
                  <a:latin typeface="Palatino Sans Arabic Bold" panose="020C0803050509020803" pitchFamily="34" charset="-78"/>
                  <a:ea typeface="Cocon® Next Arabic" panose="020A0503020102020204" pitchFamily="18" charset="-78"/>
                  <a:cs typeface="Palatino Sans Arabic Bold" panose="020C0803050509020803" pitchFamily="34" charset="-78"/>
                </a:rPr>
                <a:t>البيئي الاختياري</a:t>
              </a:r>
              <a:endParaRPr lang="ar-SA" sz="4400" dirty="0">
                <a:latin typeface="Palatino Sans Arabic Bold" panose="020C0803050509020803" pitchFamily="34" charset="-78"/>
                <a:ea typeface="Cocon® Next Arabic" panose="020A0503020102020204" pitchFamily="18" charset="-78"/>
                <a:cs typeface="Palatino Sans Arabic Bold" panose="020C0803050509020803" pitchFamily="34" charset="-78"/>
              </a:endParaRPr>
            </a:p>
          </p:txBody>
        </p:sp>
      </p:grpSp>
      <p:sp>
        <p:nvSpPr>
          <p:cNvPr id="44" name="TextBox 266">
            <a:extLst>
              <a:ext uri="{FF2B5EF4-FFF2-40B4-BE49-F238E27FC236}">
                <a16:creationId xmlns:a16="http://schemas.microsoft.com/office/drawing/2014/main" id="{4706050D-5C47-DCCE-ED17-0DDE4616CBAA}"/>
              </a:ext>
            </a:extLst>
          </p:cNvPr>
          <p:cNvSpPr txBox="1"/>
          <p:nvPr/>
        </p:nvSpPr>
        <p:spPr>
          <a:xfrm flipH="1">
            <a:off x="4575409" y="375353"/>
            <a:ext cx="7197489" cy="6724918"/>
          </a:xfrm>
          <a:prstGeom prst="rect">
            <a:avLst/>
          </a:prstGeom>
          <a:noFill/>
        </p:spPr>
        <p:txBody>
          <a:bodyPr wrap="square" rtlCol="0">
            <a:spAutoFit/>
          </a:bodyPr>
          <a:lstStyle/>
          <a:p>
            <a:pPr marL="342900" indent="-342900" algn="just" rtl="1">
              <a:lnSpc>
                <a:spcPct val="150000"/>
              </a:lnSpc>
              <a:buFont typeface="Wingdings" panose="05000000000000000000" pitchFamily="2" charset="2"/>
              <a:buChar char="q"/>
            </a:pPr>
            <a:r>
              <a:rPr lang="ar-LB" sz="2400" dirty="0">
                <a:effectLst/>
                <a:ea typeface="Calibri" panose="020F0502020204030204" pitchFamily="34" charset="0"/>
                <a:cs typeface="Simplified Arabic" panose="02020603050405020304" pitchFamily="18" charset="-78"/>
              </a:rPr>
              <a:t>يُعرف </a:t>
            </a:r>
            <a:r>
              <a:rPr lang="ar-LB" sz="2400" b="1" dirty="0">
                <a:effectLst/>
                <a:ea typeface="Calibri" panose="020F0502020204030204" pitchFamily="34" charset="0"/>
                <a:cs typeface="Simplified Arabic" panose="02020603050405020304" pitchFamily="18" charset="-78"/>
              </a:rPr>
              <a:t>الإفصاح البيئي الاختياري "بأنه مجموعة بنود المعلومات التي تتعلق بأداء الإدارة البيئية للشركة وأنشطتها والاَثار المالية المترتبة عليها في الماضي والحاضر والمستقبل، التي تفصح عنها الشركة في التقارير المالية السنوية بشكل اختياري وذلك لتحقيق رغبات الأطراف المتعددة المستفيدة من الشركة" </a:t>
            </a:r>
            <a:endParaRPr lang="ar-IQ" sz="2400" b="1" dirty="0">
              <a:effectLst/>
              <a:ea typeface="Calibri" panose="020F0502020204030204" pitchFamily="34" charset="0"/>
              <a:cs typeface="Simplified Arabic" panose="02020603050405020304" pitchFamily="18" charset="-78"/>
            </a:endParaRPr>
          </a:p>
          <a:p>
            <a:pPr marL="342900" indent="-342900" algn="just" rtl="1">
              <a:lnSpc>
                <a:spcPct val="150000"/>
              </a:lnSpc>
              <a:buFont typeface="Wingdings" panose="05000000000000000000" pitchFamily="2" charset="2"/>
              <a:buChar char="q"/>
            </a:pPr>
            <a:r>
              <a:rPr lang="ar-IQ" sz="2400" dirty="0">
                <a:solidFill>
                  <a:schemeClr val="tx2"/>
                </a:solidFill>
                <a:latin typeface="Simplified Arabic" pitchFamily="18" charset="-78"/>
                <a:ea typeface="Cocon® Next Arabic" panose="020A0503020102020204" pitchFamily="18" charset="-78"/>
                <a:cs typeface="Simplified Arabic" pitchFamily="18" charset="-78"/>
              </a:rPr>
              <a:t> يجب على الشركات من الناحية النظرية أَنْ تعلن عما لديها من معلومات، لأنه إِذا اعتقد المستثمرون أَنَّ الإدارة تحجب المعلومات فسيتملكهم شعور بأنَّ هذه المعلومات سلبية ولا تعكس المركز الحقيقي للشركة وسوف يقللون من تقديرهم لقيمة الشركة، ولهذا يجب تشجيع الإدارة على الإفصاح البيئي الاختياري عن كل المعلومات الملائمة لتجنب التقييم البخس للشركة.</a:t>
            </a:r>
            <a:endParaRPr lang="ar-LB" sz="2400" b="1" dirty="0">
              <a:solidFill>
                <a:srgbClr val="C00000"/>
              </a:solidFill>
              <a:latin typeface="Simplified Arabic" pitchFamily="18" charset="-78"/>
              <a:ea typeface="Cocon® Next Arabic" panose="020A0503020102020204" pitchFamily="18" charset="-78"/>
              <a:cs typeface="Simplified Arabic" pitchFamily="18" charset="-78"/>
            </a:endParaRPr>
          </a:p>
          <a:p>
            <a:pPr marL="285750" indent="-285750" algn="r">
              <a:lnSpc>
                <a:spcPct val="200000"/>
              </a:lnSpc>
              <a:buFont typeface="Wingdings" pitchFamily="2" charset="2"/>
              <a:buChar char="ü"/>
            </a:pPr>
            <a:endParaRPr lang="ar-LB" sz="2000" b="1" dirty="0">
              <a:latin typeface="Simplified Arabic" pitchFamily="18" charset="-78"/>
              <a:ea typeface="Cocon® Next Arabic" panose="020A0503020102020204" pitchFamily="18" charset="-78"/>
              <a:cs typeface="Simplified Arabic" pitchFamily="18" charset="-78"/>
            </a:endParaRPr>
          </a:p>
        </p:txBody>
      </p:sp>
      <p:pic>
        <p:nvPicPr>
          <p:cNvPr id="1027" name="Picture 3">
            <a:extLst>
              <a:ext uri="{FF2B5EF4-FFF2-40B4-BE49-F238E27FC236}">
                <a16:creationId xmlns:a16="http://schemas.microsoft.com/office/drawing/2014/main" id="{4BBEE83A-7380-B3AE-1E6F-1B72238A1C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8195" y="5431569"/>
            <a:ext cx="1212850" cy="1098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a:extLst>
              <a:ext uri="{FF2B5EF4-FFF2-40B4-BE49-F238E27FC236}">
                <a16:creationId xmlns:a16="http://schemas.microsoft.com/office/drawing/2014/main" id="{D9317DD9-D838-90A1-A129-C0D52EDAB6B3}"/>
              </a:ext>
            </a:extLst>
          </p:cNvPr>
          <p:cNvSpPr/>
          <p:nvPr/>
        </p:nvSpPr>
        <p:spPr>
          <a:xfrm>
            <a:off x="0" y="6579499"/>
            <a:ext cx="12192000" cy="2785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8" algn="r"/>
            <a:endParaRPr lang="en-US" dirty="0">
              <a:latin typeface="Cocon® Next Arabic" panose="020A0503020102020204" pitchFamily="18" charset="-78"/>
              <a:ea typeface="Cocon® Next Arabic" panose="020A0503020102020204" pitchFamily="18" charset="-78"/>
              <a:cs typeface="DecoType Naskh Variants" pitchFamily="2" charset="-78"/>
            </a:endParaRPr>
          </a:p>
        </p:txBody>
      </p:sp>
      <p:pic>
        <p:nvPicPr>
          <p:cNvPr id="2" name="صورة 1">
            <a:extLst>
              <a:ext uri="{FF2B5EF4-FFF2-40B4-BE49-F238E27FC236}">
                <a16:creationId xmlns:a16="http://schemas.microsoft.com/office/drawing/2014/main" id="{94DDCBDB-929F-6462-48CA-CF7BAF793314}"/>
              </a:ext>
            </a:extLst>
          </p:cNvPr>
          <p:cNvPicPr>
            <a:picLocks noChangeAspect="1"/>
          </p:cNvPicPr>
          <p:nvPr/>
        </p:nvPicPr>
        <p:blipFill>
          <a:blip r:embed="rId3"/>
          <a:stretch>
            <a:fillRect/>
          </a:stretch>
        </p:blipFill>
        <p:spPr>
          <a:xfrm>
            <a:off x="280086" y="3429000"/>
            <a:ext cx="3945925" cy="3008048"/>
          </a:xfrm>
          <a:prstGeom prst="rect">
            <a:avLst/>
          </a:prstGeom>
        </p:spPr>
      </p:pic>
    </p:spTree>
    <p:extLst>
      <p:ext uri="{BB962C8B-B14F-4D97-AF65-F5344CB8AC3E}">
        <p14:creationId xmlns:p14="http://schemas.microsoft.com/office/powerpoint/2010/main" val="16859383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E4E8B-58E3-7579-D9EC-ED6BB3EA7B8E}"/>
            </a:ext>
          </a:extLst>
        </p:cNvPr>
        <p:cNvGrpSpPr/>
        <p:nvPr/>
      </p:nvGrpSpPr>
      <p:grpSpPr>
        <a:xfrm>
          <a:off x="0" y="0"/>
          <a:ext cx="0" cy="0"/>
          <a:chOff x="0" y="0"/>
          <a:chExt cx="0" cy="0"/>
        </a:xfrm>
      </p:grpSpPr>
      <p:grpSp>
        <p:nvGrpSpPr>
          <p:cNvPr id="291" name="Group 290">
            <a:extLst>
              <a:ext uri="{FF2B5EF4-FFF2-40B4-BE49-F238E27FC236}">
                <a16:creationId xmlns:a16="http://schemas.microsoft.com/office/drawing/2014/main" id="{A34665DD-0287-97E3-414E-49ED4573C208}"/>
              </a:ext>
            </a:extLst>
          </p:cNvPr>
          <p:cNvGrpSpPr/>
          <p:nvPr/>
        </p:nvGrpSpPr>
        <p:grpSpPr>
          <a:xfrm>
            <a:off x="755216" y="804115"/>
            <a:ext cx="3820193" cy="2004022"/>
            <a:chOff x="2957616" y="972905"/>
            <a:chExt cx="3820193" cy="2004022"/>
          </a:xfrm>
        </p:grpSpPr>
        <p:sp>
          <p:nvSpPr>
            <p:cNvPr id="289" name="Rectangle 288">
              <a:extLst>
                <a:ext uri="{FF2B5EF4-FFF2-40B4-BE49-F238E27FC236}">
                  <a16:creationId xmlns:a16="http://schemas.microsoft.com/office/drawing/2014/main" id="{5DDD6B27-1E58-79ED-9DF4-E9D86AF0AF25}"/>
                </a:ext>
              </a:extLst>
            </p:cNvPr>
            <p:cNvSpPr/>
            <p:nvPr/>
          </p:nvSpPr>
          <p:spPr>
            <a:xfrm>
              <a:off x="2957616" y="972905"/>
              <a:ext cx="1826895" cy="2004022"/>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0" name="TextBox 289">
              <a:extLst>
                <a:ext uri="{FF2B5EF4-FFF2-40B4-BE49-F238E27FC236}">
                  <a16:creationId xmlns:a16="http://schemas.microsoft.com/office/drawing/2014/main" id="{F2C488CB-9BF1-744E-D3FC-E7FE0BAAFC2A}"/>
                </a:ext>
              </a:extLst>
            </p:cNvPr>
            <p:cNvSpPr txBox="1"/>
            <p:nvPr/>
          </p:nvSpPr>
          <p:spPr>
            <a:xfrm flipH="1">
              <a:off x="3221144" y="1251641"/>
              <a:ext cx="3556665" cy="1446550"/>
            </a:xfrm>
            <a:prstGeom prst="rect">
              <a:avLst/>
            </a:prstGeom>
            <a:solidFill>
              <a:schemeClr val="bg1"/>
            </a:solidFill>
          </p:spPr>
          <p:txBody>
            <a:bodyPr wrap="square" rtlCol="0">
              <a:spAutoFit/>
            </a:bodyPr>
            <a:lstStyle/>
            <a:p>
              <a:pPr algn="ctr"/>
              <a:r>
                <a:rPr lang="ar-IQ" sz="4400" dirty="0">
                  <a:latin typeface="Palatino Sans Arabic Bold" panose="020C0803050509020803" pitchFamily="34" charset="-78"/>
                  <a:ea typeface="Cocon® Next Arabic" panose="020A0503020102020204" pitchFamily="18" charset="-78"/>
                  <a:cs typeface="Palatino Sans Arabic Bold" panose="020C0803050509020803" pitchFamily="34" charset="-78"/>
                </a:rPr>
                <a:t>     الإفصاح </a:t>
              </a:r>
            </a:p>
            <a:p>
              <a:pPr algn="ctr"/>
              <a:r>
                <a:rPr lang="ar-IQ" sz="4400" dirty="0">
                  <a:latin typeface="Palatino Sans Arabic Bold" panose="020C0803050509020803" pitchFamily="34" charset="-78"/>
                  <a:ea typeface="Cocon® Next Arabic" panose="020A0503020102020204" pitchFamily="18" charset="-78"/>
                  <a:cs typeface="Palatino Sans Arabic Bold" panose="020C0803050509020803" pitchFamily="34" charset="-78"/>
                </a:rPr>
                <a:t>البيئي الاختياري</a:t>
              </a:r>
              <a:endParaRPr lang="ar-SA" sz="4400" dirty="0">
                <a:latin typeface="Palatino Sans Arabic Bold" panose="020C0803050509020803" pitchFamily="34" charset="-78"/>
                <a:ea typeface="Cocon® Next Arabic" panose="020A0503020102020204" pitchFamily="18" charset="-78"/>
                <a:cs typeface="Palatino Sans Arabic Bold" panose="020C0803050509020803" pitchFamily="34" charset="-78"/>
              </a:endParaRPr>
            </a:p>
          </p:txBody>
        </p:sp>
      </p:grpSp>
      <p:sp>
        <p:nvSpPr>
          <p:cNvPr id="44" name="TextBox 266">
            <a:extLst>
              <a:ext uri="{FF2B5EF4-FFF2-40B4-BE49-F238E27FC236}">
                <a16:creationId xmlns:a16="http://schemas.microsoft.com/office/drawing/2014/main" id="{8C19BE02-ED61-8A8C-8CE2-A82EEC0E4835}"/>
              </a:ext>
            </a:extLst>
          </p:cNvPr>
          <p:cNvSpPr txBox="1"/>
          <p:nvPr/>
        </p:nvSpPr>
        <p:spPr>
          <a:xfrm flipH="1">
            <a:off x="4773033" y="542601"/>
            <a:ext cx="7101600" cy="5924699"/>
          </a:xfrm>
          <a:prstGeom prst="rect">
            <a:avLst/>
          </a:prstGeom>
          <a:noFill/>
        </p:spPr>
        <p:txBody>
          <a:bodyPr wrap="square" rtlCol="0">
            <a:spAutoFit/>
          </a:bodyPr>
          <a:lstStyle/>
          <a:p>
            <a:pPr marL="342900" indent="-342900" algn="just" rtl="1">
              <a:lnSpc>
                <a:spcPct val="200000"/>
              </a:lnSpc>
              <a:buFont typeface="Wingdings" panose="05000000000000000000" pitchFamily="2" charset="2"/>
              <a:buChar char="q"/>
            </a:pPr>
            <a:r>
              <a:rPr lang="ar-LB" sz="2000" b="1" dirty="0">
                <a:latin typeface="Simplified Arabic" pitchFamily="18" charset="-78"/>
                <a:ea typeface="Cocon® Next Arabic" panose="020A0503020102020204" pitchFamily="18" charset="-78"/>
                <a:cs typeface="Simplified Arabic" pitchFamily="18" charset="-78"/>
              </a:rPr>
              <a:t>كما أَنّه يوجد هناك اِعتراف بقيمة المعلومات البيئية التي يتم الإفصاح عنها طوعاً، فقد وجدت بعض الدراسات أَنَّ مستخدمي القوائم المالية يعتقدون أَنَّ المعلومات مهمة </a:t>
            </a:r>
            <a:r>
              <a:rPr lang="ar-LB" sz="2000" b="1" dirty="0" err="1">
                <a:latin typeface="Simplified Arabic" pitchFamily="18" charset="-78"/>
                <a:ea typeface="Cocon® Next Arabic" panose="020A0503020102020204" pitchFamily="18" charset="-78"/>
                <a:cs typeface="Simplified Arabic" pitchFamily="18" charset="-78"/>
              </a:rPr>
              <a:t>لاتخإِذ</a:t>
            </a:r>
            <a:r>
              <a:rPr lang="ar-LB" sz="2000" b="1" dirty="0">
                <a:latin typeface="Simplified Arabic" pitchFamily="18" charset="-78"/>
                <a:ea typeface="Cocon® Next Arabic" panose="020A0503020102020204" pitchFamily="18" charset="-78"/>
                <a:cs typeface="Simplified Arabic" pitchFamily="18" charset="-78"/>
              </a:rPr>
              <a:t> قرارتهم وأنهم يبحثون عنها في التقارير السنوية للشركات ولكنهم يضعون المعلومات البيئية بعد المعلومات المالية التقليدية من حيث ترتيب أهميتها لقراراتهم ، إِذ تلجأ الشركات إلى الإفصاح البيئي الاختياري عندما </a:t>
            </a:r>
            <a:r>
              <a:rPr lang="ar-LB" sz="2000" b="1" dirty="0" err="1">
                <a:latin typeface="Simplified Arabic" pitchFamily="18" charset="-78"/>
                <a:ea typeface="Cocon® Next Arabic" panose="020A0503020102020204" pitchFamily="18" charset="-78"/>
                <a:cs typeface="Simplified Arabic" pitchFamily="18" charset="-78"/>
              </a:rPr>
              <a:t>تتجأوز</a:t>
            </a:r>
            <a:r>
              <a:rPr lang="ar-LB" sz="2000" b="1" dirty="0">
                <a:latin typeface="Simplified Arabic" pitchFamily="18" charset="-78"/>
                <a:ea typeface="Cocon® Next Arabic" panose="020A0503020102020204" pitchFamily="18" charset="-78"/>
                <a:cs typeface="Simplified Arabic" pitchFamily="18" charset="-78"/>
              </a:rPr>
              <a:t> المنافع التي تحققها من وراء هذا الإفصاح التكاليف المرتبطة بها، وخاصة عندما ترغب في تعظيم قيمتها السوقية، إِذ يؤدي الإفصاح عن المعلومات البيئية الإيجابية إلى تصورات جيدة عن الشركة، وبالتالي ترتفع قيمتها السوقية، </a:t>
            </a:r>
            <a:endParaRPr lang="ar-IQ" sz="2000" b="1" dirty="0">
              <a:latin typeface="Simplified Arabic" pitchFamily="18" charset="-78"/>
              <a:ea typeface="Cocon® Next Arabic" panose="020A0503020102020204" pitchFamily="18" charset="-78"/>
              <a:cs typeface="Simplified Arabic" pitchFamily="18" charset="-78"/>
            </a:endParaRPr>
          </a:p>
          <a:p>
            <a:pPr algn="just" rtl="1"/>
            <a:endParaRPr lang="ar-LB" sz="2400" b="1" dirty="0">
              <a:solidFill>
                <a:srgbClr val="FF0000"/>
              </a:solidFill>
              <a:latin typeface="Simplified Arabic" pitchFamily="18" charset="-78"/>
              <a:ea typeface="Cocon® Next Arabic" panose="020A0503020102020204" pitchFamily="18" charset="-78"/>
              <a:cs typeface="Simplified Arabic" pitchFamily="18" charset="-78"/>
            </a:endParaRPr>
          </a:p>
          <a:p>
            <a:pPr marL="285750" indent="-285750" algn="r">
              <a:lnSpc>
                <a:spcPct val="200000"/>
              </a:lnSpc>
              <a:buFont typeface="Wingdings" pitchFamily="2" charset="2"/>
              <a:buChar char="ü"/>
            </a:pPr>
            <a:endParaRPr lang="ar-LB" sz="2000" b="1" dirty="0">
              <a:latin typeface="Simplified Arabic" pitchFamily="18" charset="-78"/>
              <a:ea typeface="Cocon® Next Arabic" panose="020A0503020102020204" pitchFamily="18" charset="-78"/>
              <a:cs typeface="Simplified Arabic" pitchFamily="18" charset="-78"/>
            </a:endParaRPr>
          </a:p>
        </p:txBody>
      </p:sp>
      <p:sp>
        <p:nvSpPr>
          <p:cNvPr id="10" name="Rectangle 9">
            <a:extLst>
              <a:ext uri="{FF2B5EF4-FFF2-40B4-BE49-F238E27FC236}">
                <a16:creationId xmlns:a16="http://schemas.microsoft.com/office/drawing/2014/main" id="{949BA45D-06D0-E50B-1E7F-8575AF36FCE9}"/>
              </a:ext>
            </a:extLst>
          </p:cNvPr>
          <p:cNvSpPr/>
          <p:nvPr/>
        </p:nvSpPr>
        <p:spPr>
          <a:xfrm>
            <a:off x="0" y="6579499"/>
            <a:ext cx="12192000" cy="2785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8" algn="r"/>
            <a:endParaRPr lang="en-US" dirty="0">
              <a:latin typeface="Cocon® Next Arabic" panose="020A0503020102020204" pitchFamily="18" charset="-78"/>
              <a:ea typeface="Cocon® Next Arabic" panose="020A0503020102020204" pitchFamily="18" charset="-78"/>
              <a:cs typeface="DecoType Naskh Variants" pitchFamily="2" charset="-78"/>
            </a:endParaRPr>
          </a:p>
        </p:txBody>
      </p:sp>
      <p:pic>
        <p:nvPicPr>
          <p:cNvPr id="3" name="صورة 2">
            <a:extLst>
              <a:ext uri="{FF2B5EF4-FFF2-40B4-BE49-F238E27FC236}">
                <a16:creationId xmlns:a16="http://schemas.microsoft.com/office/drawing/2014/main" id="{72089CC9-74E6-8198-6C48-F9FC1D3D72CA}"/>
              </a:ext>
            </a:extLst>
          </p:cNvPr>
          <p:cNvPicPr>
            <a:picLocks noChangeAspect="1"/>
          </p:cNvPicPr>
          <p:nvPr/>
        </p:nvPicPr>
        <p:blipFill>
          <a:blip r:embed="rId2"/>
          <a:stretch>
            <a:fillRect/>
          </a:stretch>
        </p:blipFill>
        <p:spPr>
          <a:xfrm>
            <a:off x="317367" y="3369276"/>
            <a:ext cx="3556665" cy="3098024"/>
          </a:xfrm>
          <a:prstGeom prst="rect">
            <a:avLst/>
          </a:prstGeom>
        </p:spPr>
      </p:pic>
    </p:spTree>
    <p:extLst>
      <p:ext uri="{BB962C8B-B14F-4D97-AF65-F5344CB8AC3E}">
        <p14:creationId xmlns:p14="http://schemas.microsoft.com/office/powerpoint/2010/main" val="4613869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C64B3-5C43-5697-A6A1-8486B09DE6F3}"/>
            </a:ext>
          </a:extLst>
        </p:cNvPr>
        <p:cNvGrpSpPr/>
        <p:nvPr/>
      </p:nvGrpSpPr>
      <p:grpSpPr>
        <a:xfrm>
          <a:off x="0" y="0"/>
          <a:ext cx="0" cy="0"/>
          <a:chOff x="0" y="0"/>
          <a:chExt cx="0" cy="0"/>
        </a:xfrm>
      </p:grpSpPr>
      <p:grpSp>
        <p:nvGrpSpPr>
          <p:cNvPr id="291" name="Group 290">
            <a:extLst>
              <a:ext uri="{FF2B5EF4-FFF2-40B4-BE49-F238E27FC236}">
                <a16:creationId xmlns:a16="http://schemas.microsoft.com/office/drawing/2014/main" id="{3CFEF736-29BF-4D86-AE11-DF0E0ECE9809}"/>
              </a:ext>
            </a:extLst>
          </p:cNvPr>
          <p:cNvGrpSpPr/>
          <p:nvPr/>
        </p:nvGrpSpPr>
        <p:grpSpPr>
          <a:xfrm>
            <a:off x="281749" y="351034"/>
            <a:ext cx="3735788" cy="2004022"/>
            <a:chOff x="2484149" y="519824"/>
            <a:chExt cx="3735788" cy="2004022"/>
          </a:xfrm>
        </p:grpSpPr>
        <p:sp>
          <p:nvSpPr>
            <p:cNvPr id="289" name="Rectangle 288">
              <a:extLst>
                <a:ext uri="{FF2B5EF4-FFF2-40B4-BE49-F238E27FC236}">
                  <a16:creationId xmlns:a16="http://schemas.microsoft.com/office/drawing/2014/main" id="{3B04A109-029E-A952-A22E-CB78C7ACC710}"/>
                </a:ext>
              </a:extLst>
            </p:cNvPr>
            <p:cNvSpPr/>
            <p:nvPr/>
          </p:nvSpPr>
          <p:spPr>
            <a:xfrm>
              <a:off x="2484149" y="519824"/>
              <a:ext cx="1826895" cy="2004022"/>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0" name="TextBox 289">
              <a:extLst>
                <a:ext uri="{FF2B5EF4-FFF2-40B4-BE49-F238E27FC236}">
                  <a16:creationId xmlns:a16="http://schemas.microsoft.com/office/drawing/2014/main" id="{64D07FAC-CB6B-9745-4627-2D0043E72560}"/>
                </a:ext>
              </a:extLst>
            </p:cNvPr>
            <p:cNvSpPr txBox="1"/>
            <p:nvPr/>
          </p:nvSpPr>
          <p:spPr>
            <a:xfrm flipH="1">
              <a:off x="2663272" y="798560"/>
              <a:ext cx="3556665" cy="1446550"/>
            </a:xfrm>
            <a:prstGeom prst="rect">
              <a:avLst/>
            </a:prstGeom>
            <a:solidFill>
              <a:schemeClr val="bg1"/>
            </a:solidFill>
          </p:spPr>
          <p:txBody>
            <a:bodyPr wrap="square" rtlCol="0">
              <a:spAutoFit/>
            </a:bodyPr>
            <a:lstStyle/>
            <a:p>
              <a:pPr algn="ctr"/>
              <a:r>
                <a:rPr lang="ar-IQ" sz="4400" dirty="0">
                  <a:latin typeface="Palatino Sans Arabic Bold" panose="020C0803050509020803" pitchFamily="34" charset="-78"/>
                  <a:ea typeface="Cocon® Next Arabic" panose="020A0503020102020204" pitchFamily="18" charset="-78"/>
                  <a:cs typeface="Palatino Sans Arabic Bold" panose="020C0803050509020803" pitchFamily="34" charset="-78"/>
                </a:rPr>
                <a:t>    الإفصاح </a:t>
              </a:r>
            </a:p>
            <a:p>
              <a:pPr algn="ctr"/>
              <a:r>
                <a:rPr lang="ar-IQ" sz="4400" dirty="0">
                  <a:latin typeface="Palatino Sans Arabic Bold" panose="020C0803050509020803" pitchFamily="34" charset="-78"/>
                  <a:ea typeface="Cocon® Next Arabic" panose="020A0503020102020204" pitchFamily="18" charset="-78"/>
                  <a:cs typeface="Palatino Sans Arabic Bold" panose="020C0803050509020803" pitchFamily="34" charset="-78"/>
                </a:rPr>
                <a:t>البيئي الإلزامي</a:t>
              </a:r>
            </a:p>
          </p:txBody>
        </p:sp>
      </p:grpSp>
      <p:sp>
        <p:nvSpPr>
          <p:cNvPr id="44" name="TextBox 266">
            <a:extLst>
              <a:ext uri="{FF2B5EF4-FFF2-40B4-BE49-F238E27FC236}">
                <a16:creationId xmlns:a16="http://schemas.microsoft.com/office/drawing/2014/main" id="{9D37B2B5-CCC7-FB06-6313-54C95232C379}"/>
              </a:ext>
            </a:extLst>
          </p:cNvPr>
          <p:cNvSpPr txBox="1"/>
          <p:nvPr/>
        </p:nvSpPr>
        <p:spPr>
          <a:xfrm flipH="1">
            <a:off x="3509318" y="103899"/>
            <a:ext cx="8329001" cy="8186857"/>
          </a:xfrm>
          <a:prstGeom prst="rect">
            <a:avLst/>
          </a:prstGeom>
          <a:noFill/>
        </p:spPr>
        <p:txBody>
          <a:bodyPr wrap="square" rtlCol="0">
            <a:spAutoFit/>
          </a:bodyPr>
          <a:lstStyle/>
          <a:p>
            <a:pPr marL="0" marR="73025" algn="justLow" rtl="1">
              <a:lnSpc>
                <a:spcPct val="150000"/>
              </a:lnSpc>
              <a:spcBef>
                <a:spcPts val="0"/>
              </a:spcBef>
              <a:spcAft>
                <a:spcPts val="0"/>
              </a:spcAft>
            </a:pPr>
            <a:r>
              <a:rPr lang="ar-LB" sz="2200" b="1" dirty="0">
                <a:effectLst/>
                <a:latin typeface="Simplified Arabic" panose="02020603050405020304" pitchFamily="18" charset="-78"/>
                <a:ea typeface="Calibri" panose="020F0502020204030204" pitchFamily="34" charset="0"/>
                <a:cs typeface="Simplified Arabic" panose="02020603050405020304" pitchFamily="18" charset="-78"/>
              </a:rPr>
              <a:t>يعرفُ الإفصاح البيئي الإلزامي "بأنه عكس الإفصاح البيئي الاختياري، إِذ يذهب واضعو السياسات المحاسبية والقائمون على سوق المال وإعداد القواعد المحاسبية ومعايير إعداد التقارير المالية بأنه يجب أَنْ يكون وفق حاجة الأطراف المعنية، ويجب أَنْ يوفر الحد الأدنى من الإفصاح المفقود في حالة الإفصاح البيئي الاختياري، يعمل أيضا على تقليل عدم التماثل في المعلومات بين الإدارة والمستثمرين  وتقليل التكاليف الاجتماعية التي يتحملها المستثمرون للبحث والحصول على المعلومات" </a:t>
            </a:r>
          </a:p>
          <a:p>
            <a:pPr marL="0" marR="73025" algn="justLow" rtl="1">
              <a:lnSpc>
                <a:spcPct val="150000"/>
              </a:lnSpc>
              <a:spcBef>
                <a:spcPts val="0"/>
              </a:spcBef>
              <a:spcAft>
                <a:spcPts val="0"/>
              </a:spcAft>
            </a:pPr>
            <a:r>
              <a:rPr lang="ar-LB" sz="2200" dirty="0">
                <a:solidFill>
                  <a:srgbClr val="FF0000"/>
                </a:solidFill>
                <a:effectLst/>
                <a:latin typeface="Simplified Arabic" panose="02020603050405020304" pitchFamily="18" charset="-78"/>
                <a:ea typeface="Calibri" panose="020F0502020204030204" pitchFamily="34" charset="0"/>
                <a:cs typeface="Simplified Arabic" panose="02020603050405020304" pitchFamily="18" charset="-78"/>
              </a:rPr>
              <a:t>إِذ إِنّه يجب الكشف عن أنواع البنود التي تعدها الشركة تكاليف بيئية مع بيان حجم التكاليف البيئية المحملة على قائمة الدخل وتلك </a:t>
            </a:r>
            <a:r>
              <a:rPr lang="ar-LB" sz="2200" dirty="0" err="1">
                <a:solidFill>
                  <a:srgbClr val="FF0000"/>
                </a:solidFill>
                <a:effectLst/>
                <a:latin typeface="Simplified Arabic" panose="02020603050405020304" pitchFamily="18" charset="-78"/>
                <a:ea typeface="Calibri" panose="020F0502020204030204" pitchFamily="34" charset="0"/>
                <a:cs typeface="Simplified Arabic" panose="02020603050405020304" pitchFamily="18" charset="-78"/>
              </a:rPr>
              <a:t>المرسملة</a:t>
            </a:r>
            <a:r>
              <a:rPr lang="ar-LB" sz="2200" dirty="0">
                <a:solidFill>
                  <a:srgbClr val="FF0000"/>
                </a:solidFill>
                <a:effectLst/>
                <a:latin typeface="Simplified Arabic" panose="02020603050405020304" pitchFamily="18" charset="-78"/>
                <a:ea typeface="Calibri" panose="020F0502020204030204" pitchFamily="34" charset="0"/>
                <a:cs typeface="Simplified Arabic" panose="02020603050405020304" pitchFamily="18" charset="-78"/>
              </a:rPr>
              <a:t> عبر المدة، وهو ما يتطلب الإفصاح عن الأمور الاَتية:</a:t>
            </a:r>
          </a:p>
          <a:p>
            <a:pPr marL="0" marR="73025" algn="justLow" rtl="1">
              <a:lnSpc>
                <a:spcPct val="150000"/>
              </a:lnSpc>
              <a:spcBef>
                <a:spcPts val="0"/>
              </a:spcBef>
              <a:spcAft>
                <a:spcPts val="0"/>
              </a:spcAft>
            </a:pPr>
            <a:r>
              <a:rPr lang="ar-LB" sz="2200" dirty="0">
                <a:effectLst/>
                <a:latin typeface="Simplified Arabic" panose="02020603050405020304" pitchFamily="18" charset="-78"/>
                <a:ea typeface="Calibri" panose="020F0502020204030204" pitchFamily="34" charset="0"/>
                <a:cs typeface="Simplified Arabic" panose="02020603050405020304" pitchFamily="18" charset="-78"/>
              </a:rPr>
              <a:t>1. تكاليف معالجة النفايات.</a:t>
            </a:r>
          </a:p>
          <a:p>
            <a:pPr marL="0" marR="73025" algn="justLow" rtl="1">
              <a:lnSpc>
                <a:spcPct val="150000"/>
              </a:lnSpc>
              <a:spcBef>
                <a:spcPts val="0"/>
              </a:spcBef>
              <a:spcAft>
                <a:spcPts val="0"/>
              </a:spcAft>
            </a:pPr>
            <a:r>
              <a:rPr lang="ar-LB" sz="2200" dirty="0">
                <a:effectLst/>
                <a:latin typeface="Simplified Arabic" panose="02020603050405020304" pitchFamily="18" charset="-78"/>
                <a:ea typeface="Calibri" panose="020F0502020204030204" pitchFamily="34" charset="0"/>
                <a:cs typeface="Simplified Arabic" panose="02020603050405020304" pitchFamily="18" charset="-78"/>
              </a:rPr>
              <a:t>2. التعويضات المدفوعة للغير. </a:t>
            </a:r>
          </a:p>
          <a:p>
            <a:pPr marL="0" marR="73025" algn="justLow" rtl="1">
              <a:lnSpc>
                <a:spcPct val="150000"/>
              </a:lnSpc>
              <a:spcBef>
                <a:spcPts val="0"/>
              </a:spcBef>
              <a:spcAft>
                <a:spcPts val="0"/>
              </a:spcAft>
            </a:pPr>
            <a:r>
              <a:rPr lang="ar-LB" sz="2200" dirty="0">
                <a:effectLst/>
                <a:latin typeface="Simplified Arabic" panose="02020603050405020304" pitchFamily="18" charset="-78"/>
                <a:ea typeface="Calibri" panose="020F0502020204030204" pitchFamily="34" charset="0"/>
                <a:cs typeface="Simplified Arabic" panose="02020603050405020304" pitchFamily="18" charset="-78"/>
              </a:rPr>
              <a:t>3. الغرامات المفروضة على عدم الامتثال بالتشريعات والأنظمة والقوانين البيئية.  </a:t>
            </a:r>
            <a:endParaRPr lang="ar-IQ" sz="2200" dirty="0">
              <a:effectLst/>
              <a:latin typeface="Simplified Arabic" panose="02020603050405020304" pitchFamily="18" charset="-78"/>
              <a:ea typeface="Calibri" panose="020F0502020204030204" pitchFamily="34" charset="0"/>
              <a:cs typeface="Simplified Arabic" panose="02020603050405020304" pitchFamily="18" charset="-78"/>
            </a:endParaRPr>
          </a:p>
          <a:p>
            <a:pPr marR="73025" lvl="0" algn="justLow" rtl="1">
              <a:lnSpc>
                <a:spcPct val="115000"/>
              </a:lnSpc>
              <a:spcBef>
                <a:spcPts val="0"/>
              </a:spcBef>
              <a:spcAft>
                <a:spcPts val="0"/>
              </a:spcAft>
            </a:pPr>
            <a:endParaRPr lang="en-US" sz="2000" b="1" dirty="0">
              <a:effectLst/>
              <a:latin typeface="Simplified Arabic" panose="02020603050405020304" pitchFamily="18" charset="-78"/>
              <a:ea typeface="Times New Roman" panose="02020603050405020304" pitchFamily="18" charset="0"/>
              <a:cs typeface="Simplified Arabic" panose="02020603050405020304" pitchFamily="18" charset="-78"/>
            </a:endParaRPr>
          </a:p>
          <a:p>
            <a:pPr algn="just" rtl="1">
              <a:lnSpc>
                <a:spcPct val="200000"/>
              </a:lnSpc>
            </a:pPr>
            <a:endParaRPr lang="ar-IQ" sz="2400" b="1" dirty="0">
              <a:solidFill>
                <a:srgbClr val="FF0000"/>
              </a:solidFill>
              <a:latin typeface="Simplified Arabic" pitchFamily="18" charset="-78"/>
              <a:ea typeface="Cocon® Next Arabic" panose="020A0503020102020204" pitchFamily="18" charset="-78"/>
              <a:cs typeface="Simplified Arabic" pitchFamily="18" charset="-78"/>
            </a:endParaRPr>
          </a:p>
          <a:p>
            <a:pPr algn="just" rtl="1"/>
            <a:endParaRPr lang="ar-LB" sz="2400" b="1" dirty="0">
              <a:solidFill>
                <a:srgbClr val="FF0000"/>
              </a:solidFill>
              <a:latin typeface="Simplified Arabic" pitchFamily="18" charset="-78"/>
              <a:ea typeface="Cocon® Next Arabic" panose="020A0503020102020204" pitchFamily="18" charset="-78"/>
              <a:cs typeface="Simplified Arabic" pitchFamily="18" charset="-78"/>
            </a:endParaRPr>
          </a:p>
          <a:p>
            <a:pPr marL="285750" indent="-285750" algn="r">
              <a:lnSpc>
                <a:spcPct val="200000"/>
              </a:lnSpc>
              <a:buFont typeface="Wingdings" pitchFamily="2" charset="2"/>
              <a:buChar char="ü"/>
            </a:pPr>
            <a:endParaRPr lang="ar-LB" sz="2000" b="1" dirty="0">
              <a:latin typeface="Simplified Arabic" pitchFamily="18" charset="-78"/>
              <a:ea typeface="Cocon® Next Arabic" panose="020A0503020102020204" pitchFamily="18" charset="-78"/>
              <a:cs typeface="Simplified Arabic" pitchFamily="18" charset="-78"/>
            </a:endParaRPr>
          </a:p>
        </p:txBody>
      </p:sp>
      <p:sp>
        <p:nvSpPr>
          <p:cNvPr id="10" name="Rectangle 9">
            <a:extLst>
              <a:ext uri="{FF2B5EF4-FFF2-40B4-BE49-F238E27FC236}">
                <a16:creationId xmlns:a16="http://schemas.microsoft.com/office/drawing/2014/main" id="{05FB4626-1BE0-8C22-7497-E20C5A6FCCD8}"/>
              </a:ext>
            </a:extLst>
          </p:cNvPr>
          <p:cNvSpPr/>
          <p:nvPr/>
        </p:nvSpPr>
        <p:spPr>
          <a:xfrm>
            <a:off x="0" y="6579499"/>
            <a:ext cx="12192000" cy="2785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8" algn="r"/>
            <a:endParaRPr lang="en-US" dirty="0">
              <a:latin typeface="Cocon® Next Arabic" panose="020A0503020102020204" pitchFamily="18" charset="-78"/>
              <a:ea typeface="Cocon® Next Arabic" panose="020A0503020102020204" pitchFamily="18" charset="-78"/>
              <a:cs typeface="DecoType Naskh Variants" pitchFamily="2" charset="-78"/>
            </a:endParaRPr>
          </a:p>
        </p:txBody>
      </p:sp>
      <p:pic>
        <p:nvPicPr>
          <p:cNvPr id="2" name="صورة 1">
            <a:extLst>
              <a:ext uri="{FF2B5EF4-FFF2-40B4-BE49-F238E27FC236}">
                <a16:creationId xmlns:a16="http://schemas.microsoft.com/office/drawing/2014/main" id="{5E1B0E50-7FB9-F14B-F5F5-2A92FEC9CD9C}"/>
              </a:ext>
            </a:extLst>
          </p:cNvPr>
          <p:cNvPicPr>
            <a:picLocks noChangeAspect="1"/>
          </p:cNvPicPr>
          <p:nvPr/>
        </p:nvPicPr>
        <p:blipFill>
          <a:blip r:embed="rId2"/>
          <a:stretch>
            <a:fillRect/>
          </a:stretch>
        </p:blipFill>
        <p:spPr>
          <a:xfrm>
            <a:off x="169472" y="3361038"/>
            <a:ext cx="2627604" cy="3208891"/>
          </a:xfrm>
          <a:prstGeom prst="rect">
            <a:avLst/>
          </a:prstGeom>
        </p:spPr>
      </p:pic>
    </p:spTree>
    <p:extLst>
      <p:ext uri="{BB962C8B-B14F-4D97-AF65-F5344CB8AC3E}">
        <p14:creationId xmlns:p14="http://schemas.microsoft.com/office/powerpoint/2010/main" val="38960321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C2F8910-DDC6-506E-E2A3-23C8A4C87772}"/>
              </a:ext>
            </a:extLst>
          </p:cNvPr>
          <p:cNvSpPr/>
          <p:nvPr/>
        </p:nvSpPr>
        <p:spPr>
          <a:xfrm>
            <a:off x="221381" y="923419"/>
            <a:ext cx="1773083" cy="1577302"/>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3">
            <a:extLst>
              <a:ext uri="{FF2B5EF4-FFF2-40B4-BE49-F238E27FC236}">
                <a16:creationId xmlns:a16="http://schemas.microsoft.com/office/drawing/2014/main" id="{C89DD7B2-EE9E-8B8F-068B-2FB1E8BD86DA}"/>
              </a:ext>
            </a:extLst>
          </p:cNvPr>
          <p:cNvSpPr txBox="1"/>
          <p:nvPr/>
        </p:nvSpPr>
        <p:spPr>
          <a:xfrm flipH="1">
            <a:off x="741404" y="1089773"/>
            <a:ext cx="2710248" cy="107721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srgbClr val="2B2B2B"/>
                </a:solidFill>
                <a:effectLst/>
                <a:uLnTx/>
                <a:uFillTx/>
                <a:latin typeface="Palatino Sans Arabic Bold" panose="020C0803050509020803" pitchFamily="34" charset="-78"/>
                <a:ea typeface="+mn-ea"/>
                <a:cs typeface="Palatino Sans Arabic Bold" panose="020C0803050509020803" pitchFamily="34" charset="-78"/>
              </a:rPr>
              <a:t>أهمية الإفصاح البيئي الإلزامي </a:t>
            </a:r>
            <a:endParaRPr kumimoji="0" lang="en-US" b="1" i="0" u="none" strike="noStrike" kern="1200" cap="none" spc="300" normalizeH="0" baseline="0" noProof="0" dirty="0">
              <a:ln>
                <a:noFill/>
              </a:ln>
              <a:solidFill>
                <a:srgbClr val="00E640"/>
              </a:solidFill>
              <a:effectLst/>
              <a:uLnTx/>
              <a:uFillTx/>
              <a:latin typeface="Palatino Sans Arabic Bold" panose="020C0803050509020803" pitchFamily="34" charset="-78"/>
              <a:ea typeface="+mn-ea"/>
              <a:cs typeface="Palatino Sans Arabic Bold" panose="020C0803050509020803" pitchFamily="34" charset="-78"/>
            </a:endParaRPr>
          </a:p>
        </p:txBody>
      </p:sp>
      <p:sp>
        <p:nvSpPr>
          <p:cNvPr id="78" name="Rectangle : coins arrondis 77">
            <a:extLst>
              <a:ext uri="{FF2B5EF4-FFF2-40B4-BE49-F238E27FC236}">
                <a16:creationId xmlns:a16="http://schemas.microsoft.com/office/drawing/2014/main" id="{77A9F0CB-41EA-006B-D1C3-CE78E6DD33F3}"/>
              </a:ext>
            </a:extLst>
          </p:cNvPr>
          <p:cNvSpPr/>
          <p:nvPr/>
        </p:nvSpPr>
        <p:spPr>
          <a:xfrm>
            <a:off x="4595526" y="255373"/>
            <a:ext cx="7497620" cy="6155299"/>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justLow" rtl="1">
              <a:lnSpc>
                <a:spcPct val="150000"/>
              </a:lnSpc>
            </a:pPr>
            <a:r>
              <a:rPr lang="ar-LB" sz="2000" b="1" dirty="0">
                <a:solidFill>
                  <a:schemeClr val="tx1"/>
                </a:solidFill>
                <a:latin typeface="Simplified Arabic" pitchFamily="18" charset="-78"/>
                <a:ea typeface="Cocon® Next Arabic" panose="020A0503020102020204" pitchFamily="18" charset="-78"/>
                <a:cs typeface="Simplified Arabic" pitchFamily="18" charset="-78"/>
              </a:rPr>
              <a:t>1.التوسع في البيانات والمعلومات التي يتم الإفصاح عنها من حيث الشكل والمضمون لتشمل الأداء البيئي والاقتصادي للشركة.</a:t>
            </a:r>
          </a:p>
          <a:p>
            <a:pPr algn="justLow" rtl="1">
              <a:lnSpc>
                <a:spcPct val="150000"/>
              </a:lnSpc>
            </a:pPr>
            <a:r>
              <a:rPr lang="ar-LB" sz="2000" b="1" dirty="0">
                <a:solidFill>
                  <a:schemeClr val="tx1"/>
                </a:solidFill>
                <a:latin typeface="Simplified Arabic" pitchFamily="18" charset="-78"/>
                <a:ea typeface="Cocon® Next Arabic" panose="020A0503020102020204" pitchFamily="18" charset="-78"/>
                <a:cs typeface="Simplified Arabic" pitchFamily="18" charset="-78"/>
              </a:rPr>
              <a:t>2.تلبية الاحتياجات المتزايدة لمستخدمي التقارير المالية من المعلومات المتعلقة بالالتزامات البيئية للشركة في ظل تعدد هؤلاء المستخدمين وتباين المعلومات والبيانات اللازمة لهم.</a:t>
            </a:r>
          </a:p>
          <a:p>
            <a:pPr algn="justLow" rtl="1">
              <a:lnSpc>
                <a:spcPct val="150000"/>
              </a:lnSpc>
            </a:pPr>
            <a:r>
              <a:rPr lang="ar-LB" sz="2000" b="1" dirty="0">
                <a:solidFill>
                  <a:schemeClr val="tx1"/>
                </a:solidFill>
                <a:latin typeface="Simplified Arabic" pitchFamily="18" charset="-78"/>
                <a:ea typeface="Cocon® Next Arabic" panose="020A0503020102020204" pitchFamily="18" charset="-78"/>
                <a:cs typeface="Simplified Arabic" pitchFamily="18" charset="-78"/>
              </a:rPr>
              <a:t>3.ترشيد القرارات الاقتصادية لمستخدمي القوائم المالية فيما يتعلق بتقييم مدى وفاء الشركة بمسؤولياتها تجاه المحافظة على البيئة.</a:t>
            </a:r>
          </a:p>
          <a:p>
            <a:pPr algn="justLow" rtl="1">
              <a:lnSpc>
                <a:spcPct val="150000"/>
              </a:lnSpc>
            </a:pPr>
            <a:r>
              <a:rPr lang="ar-LB" sz="2000" b="1" dirty="0">
                <a:solidFill>
                  <a:schemeClr val="tx1"/>
                </a:solidFill>
                <a:latin typeface="Simplified Arabic" pitchFamily="18" charset="-78"/>
                <a:ea typeface="Cocon® Next Arabic" panose="020A0503020102020204" pitchFamily="18" charset="-78"/>
                <a:cs typeface="Simplified Arabic" pitchFamily="18" charset="-78"/>
              </a:rPr>
              <a:t>4.يساعد الإفصاح البيئي الإلزامي في التحليل والتنبؤ بكفاءة الموارد الاقتصادية للدولة في ضوء المتغيرات البيئية مما يؤدي إلى زيادة ثقة المجتمع بالشركات التي تفي بمسؤولياتها البيئية وتشجيعها على تنمية أنشطتها وتطويرها، بالمقابل زيادة الضغط على الشركات التي لا تعمل على الوفاء بمسؤولياتها البيئية.</a:t>
            </a:r>
          </a:p>
        </p:txBody>
      </p:sp>
      <p:pic>
        <p:nvPicPr>
          <p:cNvPr id="12" name="Espace réservé pour une image  11">
            <a:extLst>
              <a:ext uri="{FF2B5EF4-FFF2-40B4-BE49-F238E27FC236}">
                <a16:creationId xmlns:a16="http://schemas.microsoft.com/office/drawing/2014/main" id="{BAD3784E-0EB5-8FE6-F020-B664E6ACCCB2}"/>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29105" r="-6558"/>
          <a:stretch/>
        </p:blipFill>
        <p:spPr>
          <a:xfrm>
            <a:off x="221381" y="3352800"/>
            <a:ext cx="4210576" cy="3057871"/>
          </a:xfrm>
          <a:pattFill prst="lgCheck"/>
          <a:ln>
            <a:noFill/>
          </a:ln>
        </p:spPr>
      </p:pic>
      <p:sp>
        <p:nvSpPr>
          <p:cNvPr id="16" name="Rectangle 15">
            <a:extLst>
              <a:ext uri="{FF2B5EF4-FFF2-40B4-BE49-F238E27FC236}">
                <a16:creationId xmlns:a16="http://schemas.microsoft.com/office/drawing/2014/main" id="{E6571EE7-EDD7-A345-C87D-025F6BCF483A}"/>
              </a:ext>
            </a:extLst>
          </p:cNvPr>
          <p:cNvSpPr/>
          <p:nvPr/>
        </p:nvSpPr>
        <p:spPr>
          <a:xfrm>
            <a:off x="0" y="6579499"/>
            <a:ext cx="12192000" cy="2785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8" algn="r"/>
            <a:endParaRPr lang="en-US" dirty="0">
              <a:latin typeface="Cocon® Next Arabic" panose="020A0503020102020204" pitchFamily="18" charset="-78"/>
              <a:ea typeface="Cocon® Next Arabic" panose="020A0503020102020204" pitchFamily="18" charset="-78"/>
              <a:cs typeface="DecoType Naskh Variants" pitchFamily="2" charset="-78"/>
            </a:endParaRPr>
          </a:p>
        </p:txBody>
      </p:sp>
      <p:sp>
        <p:nvSpPr>
          <p:cNvPr id="5" name="مربع نص 4">
            <a:extLst>
              <a:ext uri="{FF2B5EF4-FFF2-40B4-BE49-F238E27FC236}">
                <a16:creationId xmlns:a16="http://schemas.microsoft.com/office/drawing/2014/main" id="{82B42B9F-5AD5-BF4A-7B15-0953E37BF8A2}"/>
              </a:ext>
            </a:extLst>
          </p:cNvPr>
          <p:cNvSpPr txBox="1"/>
          <p:nvPr/>
        </p:nvSpPr>
        <p:spPr>
          <a:xfrm>
            <a:off x="5000369" y="321277"/>
            <a:ext cx="7092778" cy="461665"/>
          </a:xfrm>
          <a:prstGeom prst="rect">
            <a:avLst/>
          </a:prstGeom>
          <a:noFill/>
        </p:spPr>
        <p:txBody>
          <a:bodyPr wrap="square">
            <a:spAutoFit/>
          </a:bodyPr>
          <a:lstStyle/>
          <a:p>
            <a:r>
              <a:rPr lang="ar-IQ" sz="2400" b="1" dirty="0">
                <a:solidFill>
                  <a:srgbClr val="FF0000"/>
                </a:solidFill>
              </a:rPr>
              <a:t>وتظهر أهمية الإفصاح البيئي الإلزامي عبر تحقيق الأهداف الاَتية:</a:t>
            </a:r>
            <a:endParaRPr lang="en-US" sz="2400" b="1" dirty="0">
              <a:solidFill>
                <a:srgbClr val="FF0000"/>
              </a:solidFill>
            </a:endParaRPr>
          </a:p>
        </p:txBody>
      </p:sp>
    </p:spTree>
    <p:extLst>
      <p:ext uri="{BB962C8B-B14F-4D97-AF65-F5344CB8AC3E}">
        <p14:creationId xmlns:p14="http://schemas.microsoft.com/office/powerpoint/2010/main" val="720005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8DDBB-7BFA-203B-6FC2-AEC870E57FC7}"/>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2AACA334-F094-23AB-9B72-DACD52975D6A}"/>
              </a:ext>
            </a:extLst>
          </p:cNvPr>
          <p:cNvGrpSpPr/>
          <p:nvPr/>
        </p:nvGrpSpPr>
        <p:grpSpPr>
          <a:xfrm rot="16200000">
            <a:off x="10896586" y="5433057"/>
            <a:ext cx="933450" cy="933450"/>
            <a:chOff x="3257550" y="-2000107"/>
            <a:chExt cx="933450" cy="933450"/>
          </a:xfrm>
        </p:grpSpPr>
        <p:sp>
          <p:nvSpPr>
            <p:cNvPr id="18" name="Right Triangle 17">
              <a:extLst>
                <a:ext uri="{FF2B5EF4-FFF2-40B4-BE49-F238E27FC236}">
                  <a16:creationId xmlns:a16="http://schemas.microsoft.com/office/drawing/2014/main" id="{4378BC85-0204-2443-9EAE-EE14A1A4B033}"/>
                </a:ext>
              </a:extLst>
            </p:cNvPr>
            <p:cNvSpPr/>
            <p:nvPr/>
          </p:nvSpPr>
          <p:spPr>
            <a:xfrm>
              <a:off x="3257550" y="-2000107"/>
              <a:ext cx="933450" cy="93345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9" name="Straight Connector 18">
              <a:extLst>
                <a:ext uri="{FF2B5EF4-FFF2-40B4-BE49-F238E27FC236}">
                  <a16:creationId xmlns:a16="http://schemas.microsoft.com/office/drawing/2014/main" id="{F2A1151D-A209-9B7B-A0F9-D2BC06B9AD44}"/>
                </a:ext>
              </a:extLst>
            </p:cNvPr>
            <p:cNvCxnSpPr/>
            <p:nvPr/>
          </p:nvCxnSpPr>
          <p:spPr>
            <a:xfrm>
              <a:off x="3257550" y="-2000107"/>
              <a:ext cx="933450" cy="933450"/>
            </a:xfrm>
            <a:prstGeom prst="line">
              <a:avLst/>
            </a:prstGeom>
            <a:ln w="28575">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grpSp>
      <p:sp>
        <p:nvSpPr>
          <p:cNvPr id="13" name="Rectangle 12">
            <a:extLst>
              <a:ext uri="{FF2B5EF4-FFF2-40B4-BE49-F238E27FC236}">
                <a16:creationId xmlns:a16="http://schemas.microsoft.com/office/drawing/2014/main" id="{7D8514F4-C83B-01EF-86E6-C36FBB9A7873}"/>
              </a:ext>
            </a:extLst>
          </p:cNvPr>
          <p:cNvSpPr/>
          <p:nvPr/>
        </p:nvSpPr>
        <p:spPr>
          <a:xfrm>
            <a:off x="0" y="6579499"/>
            <a:ext cx="12192000" cy="2785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8" algn="r"/>
            <a:endParaRPr lang="en-US" dirty="0">
              <a:latin typeface="Cocon® Next Arabic" panose="020A0503020102020204" pitchFamily="18" charset="-78"/>
              <a:ea typeface="Cocon® Next Arabic" panose="020A0503020102020204" pitchFamily="18" charset="-78"/>
              <a:cs typeface="DecoType Naskh Variants" pitchFamily="2" charset="-78"/>
            </a:endParaRPr>
          </a:p>
        </p:txBody>
      </p:sp>
      <p:pic>
        <p:nvPicPr>
          <p:cNvPr id="4" name="صورة 3">
            <a:extLst>
              <a:ext uri="{FF2B5EF4-FFF2-40B4-BE49-F238E27FC236}">
                <a16:creationId xmlns:a16="http://schemas.microsoft.com/office/drawing/2014/main" id="{13C720D5-9B92-72A6-182B-D345AB486037}"/>
              </a:ext>
            </a:extLst>
          </p:cNvPr>
          <p:cNvPicPr>
            <a:picLocks noChangeAspect="1"/>
          </p:cNvPicPr>
          <p:nvPr/>
        </p:nvPicPr>
        <p:blipFill>
          <a:blip r:embed="rId3"/>
          <a:stretch>
            <a:fillRect/>
          </a:stretch>
        </p:blipFill>
        <p:spPr>
          <a:xfrm>
            <a:off x="930876" y="304801"/>
            <a:ext cx="10536194" cy="6061706"/>
          </a:xfrm>
          <a:prstGeom prst="rect">
            <a:avLst/>
          </a:prstGeom>
        </p:spPr>
      </p:pic>
    </p:spTree>
    <p:extLst>
      <p:ext uri="{BB962C8B-B14F-4D97-AF65-F5344CB8AC3E}">
        <p14:creationId xmlns:p14="http://schemas.microsoft.com/office/powerpoint/2010/main" val="34391925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3">
            <a:extLst>
              <a:ext uri="{FF2B5EF4-FFF2-40B4-BE49-F238E27FC236}">
                <a16:creationId xmlns:a16="http://schemas.microsoft.com/office/drawing/2014/main" id="{E29FFBE8-2CA0-55C8-A880-1592D86D655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5473" b="15473"/>
          <a:stretch>
            <a:fillRect/>
          </a:stretch>
        </p:blipFill>
        <p:spPr/>
      </p:pic>
      <p:sp>
        <p:nvSpPr>
          <p:cNvPr id="33" name="Freeform 32"/>
          <p:cNvSpPr/>
          <p:nvPr/>
        </p:nvSpPr>
        <p:spPr>
          <a:xfrm>
            <a:off x="885371" y="696686"/>
            <a:ext cx="10421258" cy="5472164"/>
          </a:xfrm>
          <a:custGeom>
            <a:avLst/>
            <a:gdLst>
              <a:gd name="connsiteX0" fmla="*/ 8796849 w 10421258"/>
              <a:gd name="connsiteY0" fmla="*/ 556477 h 5472164"/>
              <a:gd name="connsiteX1" fmla="*/ 10421258 w 10421258"/>
              <a:gd name="connsiteY1" fmla="*/ 556477 h 5472164"/>
              <a:gd name="connsiteX2" fmla="*/ 10421258 w 10421258"/>
              <a:gd name="connsiteY2" fmla="*/ 5472164 h 5472164"/>
              <a:gd name="connsiteX3" fmla="*/ 8796849 w 10421258"/>
              <a:gd name="connsiteY3" fmla="*/ 5472164 h 5472164"/>
              <a:gd name="connsiteX4" fmla="*/ 5278109 w 10421258"/>
              <a:gd name="connsiteY4" fmla="*/ 556477 h 5472164"/>
              <a:gd name="connsiteX5" fmla="*/ 6902518 w 10421258"/>
              <a:gd name="connsiteY5" fmla="*/ 556477 h 5472164"/>
              <a:gd name="connsiteX6" fmla="*/ 6902518 w 10421258"/>
              <a:gd name="connsiteY6" fmla="*/ 5472164 h 5472164"/>
              <a:gd name="connsiteX7" fmla="*/ 5278109 w 10421258"/>
              <a:gd name="connsiteY7" fmla="*/ 5472164 h 5472164"/>
              <a:gd name="connsiteX8" fmla="*/ 1759371 w 10421258"/>
              <a:gd name="connsiteY8" fmla="*/ 556477 h 5472164"/>
              <a:gd name="connsiteX9" fmla="*/ 3383779 w 10421258"/>
              <a:gd name="connsiteY9" fmla="*/ 556477 h 5472164"/>
              <a:gd name="connsiteX10" fmla="*/ 3383779 w 10421258"/>
              <a:gd name="connsiteY10" fmla="*/ 5472164 h 5472164"/>
              <a:gd name="connsiteX11" fmla="*/ 1759371 w 10421258"/>
              <a:gd name="connsiteY11" fmla="*/ 5472164 h 5472164"/>
              <a:gd name="connsiteX12" fmla="*/ 3518739 w 10421258"/>
              <a:gd name="connsiteY12" fmla="*/ 2 h 5472164"/>
              <a:gd name="connsiteX13" fmla="*/ 5143149 w 10421258"/>
              <a:gd name="connsiteY13" fmla="*/ 2 h 5472164"/>
              <a:gd name="connsiteX14" fmla="*/ 5143149 w 10421258"/>
              <a:gd name="connsiteY14" fmla="*/ 4915689 h 5472164"/>
              <a:gd name="connsiteX15" fmla="*/ 3518739 w 10421258"/>
              <a:gd name="connsiteY15" fmla="*/ 4915689 h 5472164"/>
              <a:gd name="connsiteX16" fmla="*/ 0 w 10421258"/>
              <a:gd name="connsiteY16" fmla="*/ 1 h 5472164"/>
              <a:gd name="connsiteX17" fmla="*/ 1624410 w 10421258"/>
              <a:gd name="connsiteY17" fmla="*/ 1 h 5472164"/>
              <a:gd name="connsiteX18" fmla="*/ 1624410 w 10421258"/>
              <a:gd name="connsiteY18" fmla="*/ 4915689 h 5472164"/>
              <a:gd name="connsiteX19" fmla="*/ 0 w 10421258"/>
              <a:gd name="connsiteY19" fmla="*/ 4915689 h 5472164"/>
              <a:gd name="connsiteX20" fmla="*/ 7037479 w 10421258"/>
              <a:gd name="connsiteY20" fmla="*/ 0 h 5472164"/>
              <a:gd name="connsiteX21" fmla="*/ 8661888 w 10421258"/>
              <a:gd name="connsiteY21" fmla="*/ 0 h 5472164"/>
              <a:gd name="connsiteX22" fmla="*/ 8661888 w 10421258"/>
              <a:gd name="connsiteY22" fmla="*/ 4915688 h 5472164"/>
              <a:gd name="connsiteX23" fmla="*/ 7037479 w 10421258"/>
              <a:gd name="connsiteY23" fmla="*/ 4915688 h 5472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421258" h="5472164">
                <a:moveTo>
                  <a:pt x="8796849" y="556477"/>
                </a:moveTo>
                <a:lnTo>
                  <a:pt x="10421258" y="556477"/>
                </a:lnTo>
                <a:lnTo>
                  <a:pt x="10421258" y="5472164"/>
                </a:lnTo>
                <a:lnTo>
                  <a:pt x="8796849" y="5472164"/>
                </a:lnTo>
                <a:close/>
                <a:moveTo>
                  <a:pt x="5278109" y="556477"/>
                </a:moveTo>
                <a:lnTo>
                  <a:pt x="6902518" y="556477"/>
                </a:lnTo>
                <a:lnTo>
                  <a:pt x="6902518" y="5472164"/>
                </a:lnTo>
                <a:lnTo>
                  <a:pt x="5278109" y="5472164"/>
                </a:lnTo>
                <a:close/>
                <a:moveTo>
                  <a:pt x="1759371" y="556477"/>
                </a:moveTo>
                <a:lnTo>
                  <a:pt x="3383779" y="556477"/>
                </a:lnTo>
                <a:lnTo>
                  <a:pt x="3383779" y="5472164"/>
                </a:lnTo>
                <a:lnTo>
                  <a:pt x="1759371" y="5472164"/>
                </a:lnTo>
                <a:close/>
                <a:moveTo>
                  <a:pt x="3518739" y="2"/>
                </a:moveTo>
                <a:lnTo>
                  <a:pt x="5143149" y="2"/>
                </a:lnTo>
                <a:lnTo>
                  <a:pt x="5143149" y="4915689"/>
                </a:lnTo>
                <a:lnTo>
                  <a:pt x="3518739" y="4915689"/>
                </a:lnTo>
                <a:close/>
                <a:moveTo>
                  <a:pt x="0" y="1"/>
                </a:moveTo>
                <a:lnTo>
                  <a:pt x="1624410" y="1"/>
                </a:lnTo>
                <a:lnTo>
                  <a:pt x="1624410" y="4915689"/>
                </a:lnTo>
                <a:lnTo>
                  <a:pt x="0" y="4915689"/>
                </a:lnTo>
                <a:close/>
                <a:moveTo>
                  <a:pt x="7037479" y="0"/>
                </a:moveTo>
                <a:lnTo>
                  <a:pt x="8661888" y="0"/>
                </a:lnTo>
                <a:lnTo>
                  <a:pt x="8661888" y="4915688"/>
                </a:lnTo>
                <a:lnTo>
                  <a:pt x="7037479" y="4915688"/>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43" name="TextBox 8">
            <a:extLst>
              <a:ext uri="{FF2B5EF4-FFF2-40B4-BE49-F238E27FC236}">
                <a16:creationId xmlns:a16="http://schemas.microsoft.com/office/drawing/2014/main" id="{138D8C93-0EE3-4EC0-8E70-BDB8756FF901}"/>
              </a:ext>
            </a:extLst>
          </p:cNvPr>
          <p:cNvSpPr txBox="1">
            <a:spLocks noChangeArrowheads="1"/>
          </p:cNvSpPr>
          <p:nvPr/>
        </p:nvSpPr>
        <p:spPr bwMode="auto">
          <a:xfrm rot="5400000">
            <a:off x="-430808" y="1530182"/>
            <a:ext cx="178539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marL="0" indent="0">
              <a:buClr>
                <a:schemeClr val="tx2"/>
              </a:buClr>
            </a:pPr>
            <a:r>
              <a:rPr lang="en-US" sz="1100" b="0" dirty="0">
                <a:solidFill>
                  <a:schemeClr val="bg1"/>
                </a:solidFill>
                <a:latin typeface="Poppins" panose="00000500000000000000" pitchFamily="50" charset="0"/>
                <a:cs typeface="Poppins" panose="00000500000000000000" pitchFamily="50" charset="0"/>
              </a:rPr>
              <a:t>Lorem Ipsum is simply</a:t>
            </a:r>
          </a:p>
        </p:txBody>
      </p:sp>
      <p:sp>
        <p:nvSpPr>
          <p:cNvPr id="45" name="TextBox 8">
            <a:extLst>
              <a:ext uri="{FF2B5EF4-FFF2-40B4-BE49-F238E27FC236}">
                <a16:creationId xmlns:a16="http://schemas.microsoft.com/office/drawing/2014/main" id="{9A8103F3-4706-4F44-BC95-9734DA3EEA97}"/>
              </a:ext>
            </a:extLst>
          </p:cNvPr>
          <p:cNvSpPr txBox="1">
            <a:spLocks noChangeArrowheads="1"/>
          </p:cNvSpPr>
          <p:nvPr/>
        </p:nvSpPr>
        <p:spPr bwMode="auto">
          <a:xfrm>
            <a:off x="307794" y="387068"/>
            <a:ext cx="3812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marL="0" indent="0" algn="ctr">
              <a:buClr>
                <a:schemeClr val="tx2"/>
              </a:buClr>
            </a:pPr>
            <a:r>
              <a:rPr lang="en-US" sz="1200" b="0" dirty="0">
                <a:solidFill>
                  <a:schemeClr val="bg1"/>
                </a:solidFill>
                <a:latin typeface="Poppins" panose="00000500000000000000" pitchFamily="50" charset="0"/>
                <a:cs typeface="Poppins" panose="00000500000000000000" pitchFamily="50" charset="0"/>
              </a:rPr>
              <a:t>00</a:t>
            </a:r>
          </a:p>
        </p:txBody>
      </p:sp>
      <p:sp>
        <p:nvSpPr>
          <p:cNvPr id="37" name="TextBox 36">
            <a:extLst>
              <a:ext uri="{FF2B5EF4-FFF2-40B4-BE49-F238E27FC236}">
                <a16:creationId xmlns:a16="http://schemas.microsoft.com/office/drawing/2014/main" id="{EA054553-A6B5-4B55-AA63-D280E0F7B483}"/>
              </a:ext>
            </a:extLst>
          </p:cNvPr>
          <p:cNvSpPr txBox="1"/>
          <p:nvPr/>
        </p:nvSpPr>
        <p:spPr>
          <a:xfrm>
            <a:off x="623517" y="2952216"/>
            <a:ext cx="11171216" cy="1107996"/>
          </a:xfrm>
          <a:prstGeom prst="rect">
            <a:avLst/>
          </a:prstGeom>
          <a:solidFill>
            <a:schemeClr val="tx1">
              <a:alpha val="34000"/>
            </a:schemeClr>
          </a:solidFill>
        </p:spPr>
        <p:txBody>
          <a:bodyPr wrap="square" rtlCol="0">
            <a:spAutoFit/>
          </a:bodyPr>
          <a:lstStyle/>
          <a:p>
            <a:pPr marL="457200" lvl="1" indent="0" algn="ctr">
              <a:buNone/>
              <a:defRPr/>
            </a:pPr>
            <a:r>
              <a:rPr lang="ar-LB" sz="6600" dirty="0">
                <a:solidFill>
                  <a:schemeClr val="bg1"/>
                </a:solidFill>
                <a:latin typeface="Palatino Sans Arabic Bold" panose="020C0803050509020803" pitchFamily="34" charset="-78"/>
                <a:cs typeface="Palatino Sans Arabic Bold" panose="020C0803050509020803" pitchFamily="34" charset="-78"/>
              </a:rPr>
              <a:t>شكراً على أهتمامكم</a:t>
            </a:r>
            <a:endParaRPr lang="fr-FR" sz="6600" dirty="0">
              <a:solidFill>
                <a:schemeClr val="bg1"/>
              </a:solidFill>
              <a:latin typeface="Palatino Sans Arabic Bold" panose="020C0803050509020803" pitchFamily="34" charset="-78"/>
              <a:cs typeface="Palatino Sans Arabic Bold" panose="020C0803050509020803" pitchFamily="34" charset="-78"/>
            </a:endParaRPr>
          </a:p>
        </p:txBody>
      </p:sp>
    </p:spTree>
    <p:extLst>
      <p:ext uri="{BB962C8B-B14F-4D97-AF65-F5344CB8AC3E}">
        <p14:creationId xmlns:p14="http://schemas.microsoft.com/office/powerpoint/2010/main" val="19886730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08ACCA-EC90-1322-DD0F-1DC0C83877F4}"/>
              </a:ext>
            </a:extLst>
          </p:cNvPr>
          <p:cNvSpPr/>
          <p:nvPr/>
        </p:nvSpPr>
        <p:spPr>
          <a:xfrm>
            <a:off x="830580" y="708698"/>
            <a:ext cx="1826895" cy="2004022"/>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3">
            <a:extLst>
              <a:ext uri="{FF2B5EF4-FFF2-40B4-BE49-F238E27FC236}">
                <a16:creationId xmlns:a16="http://schemas.microsoft.com/office/drawing/2014/main" id="{AF09368A-4BE6-CB90-E2AF-3E6956EE7D32}"/>
              </a:ext>
            </a:extLst>
          </p:cNvPr>
          <p:cNvSpPr txBox="1"/>
          <p:nvPr/>
        </p:nvSpPr>
        <p:spPr>
          <a:xfrm flipH="1">
            <a:off x="1220239" y="1210303"/>
            <a:ext cx="4110627" cy="1446550"/>
          </a:xfrm>
          <a:prstGeom prst="rect">
            <a:avLst/>
          </a:prstGeom>
          <a:solidFill>
            <a:schemeClr val="bg1"/>
          </a:solidFill>
        </p:spPr>
        <p:txBody>
          <a:bodyPr wrap="square" rtlCol="0">
            <a:spAutoFit/>
          </a:bodyPr>
          <a:lstStyle/>
          <a:p>
            <a:r>
              <a:rPr lang="ar-LB" sz="4400" dirty="0">
                <a:latin typeface="Palatino Sans Arabic Bold" pitchFamily="34" charset="-78"/>
                <a:cs typeface="Palatino Sans Arabic Bold" pitchFamily="34" charset="-78"/>
              </a:rPr>
              <a:t>ال</a:t>
            </a:r>
            <a:r>
              <a:rPr lang="ar-IQ" sz="4400" dirty="0">
                <a:latin typeface="Palatino Sans Arabic Bold" pitchFamily="34" charset="-78"/>
                <a:cs typeface="Palatino Sans Arabic Bold" pitchFamily="34" charset="-78"/>
              </a:rPr>
              <a:t>إفصاح البيئي</a:t>
            </a:r>
            <a:r>
              <a:rPr lang="ar-LB" sz="4400" dirty="0">
                <a:latin typeface="Palatino Sans Arabic Bold" pitchFamily="34" charset="-78"/>
                <a:cs typeface="Palatino Sans Arabic Bold" pitchFamily="34" charset="-78"/>
              </a:rPr>
              <a:t> في الشركات الصناعية </a:t>
            </a:r>
          </a:p>
        </p:txBody>
      </p:sp>
      <p:sp>
        <p:nvSpPr>
          <p:cNvPr id="13" name="ZoneTexte 12">
            <a:extLst>
              <a:ext uri="{FF2B5EF4-FFF2-40B4-BE49-F238E27FC236}">
                <a16:creationId xmlns:a16="http://schemas.microsoft.com/office/drawing/2014/main" id="{BB8958DA-2C90-1173-F5DF-90C7EA8CFDC3}"/>
              </a:ext>
            </a:extLst>
          </p:cNvPr>
          <p:cNvSpPr txBox="1"/>
          <p:nvPr/>
        </p:nvSpPr>
        <p:spPr>
          <a:xfrm>
            <a:off x="5980671" y="-181232"/>
            <a:ext cx="5667632" cy="8604663"/>
          </a:xfrm>
          <a:prstGeom prst="rect">
            <a:avLst/>
          </a:prstGeom>
          <a:noFill/>
        </p:spPr>
        <p:txBody>
          <a:bodyPr wrap="square">
            <a:spAutoFit/>
          </a:bodyPr>
          <a:lstStyle/>
          <a:p>
            <a:pPr marL="342900" indent="-342900" algn="just" rtl="1">
              <a:lnSpc>
                <a:spcPct val="200000"/>
              </a:lnSpc>
              <a:buFont typeface="Wingdings" panose="05000000000000000000" pitchFamily="2" charset="2"/>
              <a:buChar char="Ø"/>
            </a:pPr>
            <a:r>
              <a:rPr lang="ar-IQ" sz="2400" b="1" dirty="0">
                <a:effectLst/>
                <a:ea typeface="Calibri" panose="020F0502020204030204" pitchFamily="34" charset="0"/>
                <a:cs typeface="Simplified Arabic" panose="02020603050405020304" pitchFamily="18" charset="-78"/>
              </a:rPr>
              <a:t>الإفصاح البيئي .</a:t>
            </a:r>
          </a:p>
          <a:p>
            <a:pPr marL="342900" indent="-342900" algn="just" rtl="1">
              <a:lnSpc>
                <a:spcPct val="200000"/>
              </a:lnSpc>
              <a:buFont typeface="Wingdings" panose="05000000000000000000" pitchFamily="2" charset="2"/>
              <a:buChar char="Ø"/>
            </a:pPr>
            <a:r>
              <a:rPr lang="ar-LB" sz="2400" b="1" dirty="0">
                <a:effectLst/>
                <a:ea typeface="Calibri" panose="020F0502020204030204" pitchFamily="34" charset="0"/>
                <a:cs typeface="Simplified Arabic" panose="02020603050405020304" pitchFamily="18" charset="-78"/>
              </a:rPr>
              <a:t>مفهوم الإفصاح البيئي</a:t>
            </a:r>
            <a:r>
              <a:rPr lang="ar-IQ" sz="2400" b="1" dirty="0">
                <a:latin typeface="Simplified Arabic" pitchFamily="18" charset="-78"/>
                <a:cs typeface="Simplified Arabic" pitchFamily="18" charset="-78"/>
              </a:rPr>
              <a:t>.</a:t>
            </a:r>
          </a:p>
          <a:p>
            <a:pPr marL="342900" indent="-342900" algn="just" rtl="1">
              <a:lnSpc>
                <a:spcPct val="200000"/>
              </a:lnSpc>
              <a:buFont typeface="Wingdings" panose="05000000000000000000" pitchFamily="2" charset="2"/>
              <a:buChar char="Ø"/>
            </a:pPr>
            <a:r>
              <a:rPr lang="ar-IQ" sz="2400" b="1" dirty="0">
                <a:latin typeface="Simplified Arabic" pitchFamily="18" charset="-78"/>
                <a:cs typeface="Simplified Arabic" pitchFamily="18" charset="-78"/>
              </a:rPr>
              <a:t>تعريف الإفصاح البيئي.</a:t>
            </a:r>
          </a:p>
          <a:p>
            <a:pPr marL="342900" indent="-342900" algn="just" rtl="1">
              <a:lnSpc>
                <a:spcPct val="200000"/>
              </a:lnSpc>
              <a:buFont typeface="Wingdings" panose="05000000000000000000" pitchFamily="2" charset="2"/>
              <a:buChar char="Ø"/>
            </a:pPr>
            <a:r>
              <a:rPr lang="ar-IQ" sz="2400" b="1" dirty="0">
                <a:latin typeface="Simplified Arabic" pitchFamily="18" charset="-78"/>
                <a:cs typeface="Simplified Arabic" pitchFamily="18" charset="-78"/>
              </a:rPr>
              <a:t>أهمية </a:t>
            </a:r>
            <a:r>
              <a:rPr lang="ar-IQ" sz="2400" b="1" dirty="0" err="1">
                <a:latin typeface="Simplified Arabic" pitchFamily="18" charset="-78"/>
                <a:cs typeface="Simplified Arabic" pitchFamily="18" charset="-78"/>
              </a:rPr>
              <a:t>الإفصاحات</a:t>
            </a:r>
            <a:r>
              <a:rPr lang="ar-IQ" sz="2400" b="1" dirty="0">
                <a:latin typeface="Simplified Arabic" pitchFamily="18" charset="-78"/>
                <a:cs typeface="Simplified Arabic" pitchFamily="18" charset="-78"/>
              </a:rPr>
              <a:t> البيئية.</a:t>
            </a:r>
          </a:p>
          <a:p>
            <a:pPr marL="342900" indent="-342900" algn="just" rtl="1">
              <a:lnSpc>
                <a:spcPct val="200000"/>
              </a:lnSpc>
              <a:buFont typeface="Wingdings" panose="05000000000000000000" pitchFamily="2" charset="2"/>
              <a:buChar char="Ø"/>
            </a:pPr>
            <a:r>
              <a:rPr lang="ar-IQ" sz="2400" b="1" dirty="0">
                <a:latin typeface="Simplified Arabic" pitchFamily="18" charset="-78"/>
                <a:cs typeface="Simplified Arabic" pitchFamily="18" charset="-78"/>
              </a:rPr>
              <a:t>مكونات مقياس الإفصاح البيئي.</a:t>
            </a:r>
          </a:p>
          <a:p>
            <a:pPr marL="342900" indent="-342900" algn="just" rtl="1">
              <a:lnSpc>
                <a:spcPct val="200000"/>
              </a:lnSpc>
              <a:buFont typeface="Wingdings" panose="05000000000000000000" pitchFamily="2" charset="2"/>
              <a:buChar char="Ø"/>
            </a:pPr>
            <a:r>
              <a:rPr lang="ar-IQ" sz="2400" b="1" dirty="0">
                <a:latin typeface="Simplified Arabic" pitchFamily="18" charset="-78"/>
                <a:cs typeface="Simplified Arabic" pitchFamily="18" charset="-78"/>
              </a:rPr>
              <a:t>أهم عناصر الإفصاح البيئي .</a:t>
            </a:r>
          </a:p>
          <a:p>
            <a:pPr marL="342900" indent="-342900" algn="just" rtl="1">
              <a:lnSpc>
                <a:spcPct val="200000"/>
              </a:lnSpc>
              <a:buFont typeface="Wingdings" panose="05000000000000000000" pitchFamily="2" charset="2"/>
              <a:buChar char="Ø"/>
            </a:pPr>
            <a:r>
              <a:rPr lang="ar-IQ" sz="2400" b="1" dirty="0">
                <a:latin typeface="Simplified Arabic" pitchFamily="18" charset="-78"/>
                <a:cs typeface="Simplified Arabic" pitchFamily="18" charset="-78"/>
              </a:rPr>
              <a:t>محاور الإفصاح البيئي.</a:t>
            </a:r>
          </a:p>
          <a:p>
            <a:pPr marL="342900" indent="-342900" algn="just" rtl="1">
              <a:lnSpc>
                <a:spcPct val="200000"/>
              </a:lnSpc>
              <a:buFont typeface="Wingdings" panose="05000000000000000000" pitchFamily="2" charset="2"/>
              <a:buChar char="Ø"/>
            </a:pPr>
            <a:r>
              <a:rPr lang="ar-LB" sz="2400" b="1" dirty="0">
                <a:latin typeface="Simplified Arabic" pitchFamily="18" charset="-78"/>
                <a:cs typeface="Simplified Arabic" pitchFamily="18" charset="-78"/>
              </a:rPr>
              <a:t>أنواع الإفصاح البيئي</a:t>
            </a:r>
            <a:r>
              <a:rPr lang="ar-IQ" sz="2400" b="1" dirty="0">
                <a:latin typeface="Simplified Arabic" pitchFamily="18" charset="-78"/>
                <a:cs typeface="Simplified Arabic" pitchFamily="18" charset="-78"/>
              </a:rPr>
              <a:t>.</a:t>
            </a:r>
          </a:p>
          <a:p>
            <a:pPr marL="342900" indent="-342900" algn="just" rtl="1">
              <a:lnSpc>
                <a:spcPct val="200000"/>
              </a:lnSpc>
              <a:buFont typeface="Wingdings" panose="05000000000000000000" pitchFamily="2" charset="2"/>
              <a:buChar char="Ø"/>
            </a:pPr>
            <a:r>
              <a:rPr lang="ar-IQ" sz="2400" b="1" dirty="0">
                <a:latin typeface="Simplified Arabic" pitchFamily="18" charset="-78"/>
                <a:cs typeface="Simplified Arabic" pitchFamily="18" charset="-78"/>
              </a:rPr>
              <a:t>تحديات قياس الأداء البيئي.</a:t>
            </a:r>
          </a:p>
          <a:p>
            <a:pPr marL="342900" indent="-342900" algn="just" rtl="1">
              <a:lnSpc>
                <a:spcPct val="150000"/>
              </a:lnSpc>
              <a:buFont typeface="Wingdings" panose="05000000000000000000" pitchFamily="2" charset="2"/>
              <a:buChar char="Ø"/>
            </a:pPr>
            <a:endParaRPr lang="ar-IQ" sz="2400" b="1" dirty="0">
              <a:latin typeface="Simplified Arabic" pitchFamily="18" charset="-78"/>
              <a:cs typeface="Simplified Arabic" pitchFamily="18" charset="-78"/>
            </a:endParaRPr>
          </a:p>
          <a:p>
            <a:pPr marL="0" indent="0" algn="r">
              <a:lnSpc>
                <a:spcPct val="229000"/>
              </a:lnSpc>
              <a:buNone/>
            </a:pPr>
            <a:endParaRPr lang="ar-IQ" sz="2000" b="1" dirty="0">
              <a:latin typeface="Simplified Arabic" pitchFamily="18" charset="-78"/>
              <a:cs typeface="Simplified Arabic" pitchFamily="18" charset="-78"/>
            </a:endParaRPr>
          </a:p>
          <a:p>
            <a:pPr marL="0" indent="0" algn="r">
              <a:lnSpc>
                <a:spcPct val="229000"/>
              </a:lnSpc>
              <a:buNone/>
            </a:pPr>
            <a:endParaRPr lang="en-US" sz="2000" b="1" dirty="0">
              <a:latin typeface="Simplified Arabic" pitchFamily="18" charset="-78"/>
              <a:cs typeface="Simplified Arabic" pitchFamily="18" charset="-78"/>
            </a:endParaRPr>
          </a:p>
        </p:txBody>
      </p:sp>
      <p:sp>
        <p:nvSpPr>
          <p:cNvPr id="14" name="Rectangle 13">
            <a:extLst>
              <a:ext uri="{FF2B5EF4-FFF2-40B4-BE49-F238E27FC236}">
                <a16:creationId xmlns:a16="http://schemas.microsoft.com/office/drawing/2014/main" id="{6C50DC19-3D96-FBED-EF06-D2F652226CEF}"/>
              </a:ext>
            </a:extLst>
          </p:cNvPr>
          <p:cNvSpPr/>
          <p:nvPr/>
        </p:nvSpPr>
        <p:spPr>
          <a:xfrm>
            <a:off x="0" y="6579499"/>
            <a:ext cx="12192000" cy="2785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8" algn="r"/>
            <a:r>
              <a:rPr lang="fr-FR" dirty="0">
                <a:latin typeface="Simplified Arabic" pitchFamily="18" charset="-78"/>
                <a:ea typeface="Cocon® Next Arabic" panose="020A0503020102020204" pitchFamily="18" charset="-78"/>
                <a:cs typeface="Simplified Arabic" pitchFamily="18" charset="-78"/>
              </a:rPr>
              <a:t>    </a:t>
            </a:r>
            <a:endParaRPr lang="en-US" dirty="0">
              <a:latin typeface="Simplified Arabic" pitchFamily="18" charset="-78"/>
              <a:ea typeface="Cocon® Next Arabic" panose="020A0503020102020204" pitchFamily="18" charset="-78"/>
              <a:cs typeface="Simplified Arabic" pitchFamily="18" charset="-78"/>
            </a:endParaRPr>
          </a:p>
        </p:txBody>
      </p:sp>
      <p:pic>
        <p:nvPicPr>
          <p:cNvPr id="6" name="صورة 5">
            <a:extLst>
              <a:ext uri="{FF2B5EF4-FFF2-40B4-BE49-F238E27FC236}">
                <a16:creationId xmlns:a16="http://schemas.microsoft.com/office/drawing/2014/main" id="{4C692070-04EE-E813-83D9-8800DC3B7CD8}"/>
              </a:ext>
            </a:extLst>
          </p:cNvPr>
          <p:cNvPicPr>
            <a:picLocks noChangeAspect="1"/>
          </p:cNvPicPr>
          <p:nvPr/>
        </p:nvPicPr>
        <p:blipFill>
          <a:blip r:embed="rId2"/>
          <a:stretch>
            <a:fillRect/>
          </a:stretch>
        </p:blipFill>
        <p:spPr>
          <a:xfrm>
            <a:off x="441735" y="3214324"/>
            <a:ext cx="5802545" cy="3161761"/>
          </a:xfrm>
          <a:prstGeom prst="rect">
            <a:avLst/>
          </a:prstGeom>
        </p:spPr>
      </p:pic>
    </p:spTree>
    <p:extLst>
      <p:ext uri="{BB962C8B-B14F-4D97-AF65-F5344CB8AC3E}">
        <p14:creationId xmlns:p14="http://schemas.microsoft.com/office/powerpoint/2010/main" val="20824210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0580" y="708698"/>
            <a:ext cx="1826895" cy="2004022"/>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flipH="1">
            <a:off x="1243099" y="1210303"/>
            <a:ext cx="4110627" cy="769441"/>
          </a:xfrm>
          <a:prstGeom prst="rect">
            <a:avLst/>
          </a:prstGeom>
          <a:solidFill>
            <a:schemeClr val="bg1"/>
          </a:solidFill>
        </p:spPr>
        <p:txBody>
          <a:bodyPr wrap="square" rtlCol="0">
            <a:spAutoFit/>
          </a:bodyPr>
          <a:lstStyle/>
          <a:p>
            <a:pPr algn="ctr"/>
            <a:r>
              <a:rPr lang="ar-SA" sz="4400" dirty="0">
                <a:latin typeface="Palatino Sans Arabic Bold" panose="020C0803050509020803" pitchFamily="34" charset="-78"/>
                <a:ea typeface="Cocon® Next Arabic" panose="020A0503020102020204" pitchFamily="18" charset="-78"/>
                <a:cs typeface="Palatino Sans Arabic Bold" panose="020C0803050509020803" pitchFamily="34" charset="-78"/>
              </a:rPr>
              <a:t>الإفصاح البيئي</a:t>
            </a:r>
          </a:p>
        </p:txBody>
      </p:sp>
      <p:sp>
        <p:nvSpPr>
          <p:cNvPr id="5" name="TextBox 4"/>
          <p:cNvSpPr txBox="1"/>
          <p:nvPr/>
        </p:nvSpPr>
        <p:spPr>
          <a:xfrm flipH="1">
            <a:off x="4901514" y="0"/>
            <a:ext cx="7047057" cy="6517169"/>
          </a:xfrm>
          <a:prstGeom prst="rect">
            <a:avLst/>
          </a:prstGeom>
          <a:noFill/>
        </p:spPr>
        <p:txBody>
          <a:bodyPr wrap="square" rtlCol="0">
            <a:spAutoFit/>
          </a:bodyPr>
          <a:lstStyle/>
          <a:p>
            <a:pPr marL="342900" indent="-342900" algn="just" rtl="1">
              <a:lnSpc>
                <a:spcPct val="150000"/>
              </a:lnSpc>
              <a:buFont typeface="Wingdings" panose="05000000000000000000" pitchFamily="2" charset="2"/>
              <a:buChar char="Ø"/>
            </a:pPr>
            <a:r>
              <a:rPr lang="ar-SA" sz="2000" b="1" dirty="0">
                <a:latin typeface="Simplified Arabic" pitchFamily="18" charset="-78"/>
                <a:ea typeface="Cocon® Next Arabic" panose="020A0503020102020204" pitchFamily="18" charset="-78"/>
                <a:cs typeface="Simplified Arabic" pitchFamily="18" charset="-78"/>
              </a:rPr>
              <a:t>إن تفاقم المشاكلات البيئية وصل ذروته في عهد الثورة الصناعية التي حدثت في القرن الماضي، نتيجة ما أحدثته من تأثير في البيئة الطبيعية من استنزاف لمواردها الطبيعية وتغير في بنيتها، وازدياد حدة تلك المشكلات إلى الحد الذي تشكل فيه خطراً على الحياة البشرية، وعليه أصبح من الضروري والمهم مواجهة هذه المشكلات ومحاولة التصدي لها والحد منها، ومن هنا أوجب على الشركات الصناعية لكونها أهم المسببات الرئيسة للتلوث البيئي أن تقوم بوضع استراتيجيات للحد من هذه المشاكلات ومن هذه الاستراتيجيات عن طريق الإفصاح البيئي</a:t>
            </a:r>
            <a:r>
              <a:rPr lang="ar-IQ" sz="2000" b="1" dirty="0">
                <a:latin typeface="Simplified Arabic" pitchFamily="18" charset="-78"/>
                <a:ea typeface="Cocon® Next Arabic" panose="020A0503020102020204" pitchFamily="18" charset="-78"/>
                <a:cs typeface="Simplified Arabic" pitchFamily="18" charset="-78"/>
              </a:rPr>
              <a:t> </a:t>
            </a:r>
          </a:p>
          <a:p>
            <a:pPr marL="342900" indent="-342900" algn="just" rtl="1">
              <a:lnSpc>
                <a:spcPct val="150000"/>
              </a:lnSpc>
              <a:buFont typeface="Wingdings" panose="05000000000000000000" pitchFamily="2" charset="2"/>
              <a:buChar char="Ø"/>
            </a:pPr>
            <a:r>
              <a:rPr lang="ar-SA" sz="2000" b="1" dirty="0">
                <a:latin typeface="Simplified Arabic" pitchFamily="18" charset="-78"/>
                <a:ea typeface="Cocon® Next Arabic" panose="020A0503020102020204" pitchFamily="18" charset="-78"/>
                <a:cs typeface="Simplified Arabic" pitchFamily="18" charset="-78"/>
              </a:rPr>
              <a:t>تعد المحاسبة البيئية أداة مهمة لفهم تأثير الجوانب الاقتصادية في الموارد الطبيعية والبيئية، وتصميم المعلومات والبيانات في الحسابات لإيضاح التكاليف التي تحملتها الشركة نتيجة التلوث البيئي الناتج من العمليات الصناعية، واستنزاف الموارد الطبيعية المشاركة في التنمية المستدامة، وخلق الوعي والمعرفة بشأن التكاليف البيئية التي بدورها تساعد في تحديد التقنيات اللازمة لخفض وتجنب تلك التكاليف وتحسين الأداء البيئي ودعم الإنتاج الأخضر.</a:t>
            </a:r>
            <a:endParaRPr lang="en-US" sz="1400" b="1" dirty="0">
              <a:solidFill>
                <a:schemeClr val="tx1">
                  <a:lumMod val="50000"/>
                  <a:lumOff val="50000"/>
                </a:schemeClr>
              </a:solidFill>
              <a:latin typeface="Simplified Arabic" pitchFamily="18" charset="-78"/>
              <a:ea typeface="Cocon® Next Arabic" panose="020A0503020102020204" pitchFamily="18" charset="-78"/>
              <a:cs typeface="Simplified Arabic" pitchFamily="18" charset="-78"/>
            </a:endParaRPr>
          </a:p>
        </p:txBody>
      </p:sp>
      <p:sp>
        <p:nvSpPr>
          <p:cNvPr id="14" name="Rectangle 13">
            <a:extLst>
              <a:ext uri="{FF2B5EF4-FFF2-40B4-BE49-F238E27FC236}">
                <a16:creationId xmlns:a16="http://schemas.microsoft.com/office/drawing/2014/main" id="{6C50DC19-3D96-FBED-EF06-D2F652226CEF}"/>
              </a:ext>
            </a:extLst>
          </p:cNvPr>
          <p:cNvSpPr/>
          <p:nvPr/>
        </p:nvSpPr>
        <p:spPr>
          <a:xfrm>
            <a:off x="0" y="6579499"/>
            <a:ext cx="12192000" cy="2785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8" algn="r"/>
            <a:endParaRPr lang="en-US" dirty="0">
              <a:latin typeface="Simplified Arabic" pitchFamily="18" charset="-78"/>
              <a:ea typeface="Cocon® Next Arabic" panose="020A0503020102020204" pitchFamily="18" charset="-78"/>
              <a:cs typeface="Simplified Arabic" pitchFamily="18" charset="-78"/>
            </a:endParaRPr>
          </a:p>
        </p:txBody>
      </p:sp>
      <p:pic>
        <p:nvPicPr>
          <p:cNvPr id="8" name="صورة 7">
            <a:extLst>
              <a:ext uri="{FF2B5EF4-FFF2-40B4-BE49-F238E27FC236}">
                <a16:creationId xmlns:a16="http://schemas.microsoft.com/office/drawing/2014/main" id="{7358449F-C20B-11F9-9F68-9E22A7C5CEDB}"/>
              </a:ext>
            </a:extLst>
          </p:cNvPr>
          <p:cNvPicPr>
            <a:picLocks noChangeAspect="1"/>
          </p:cNvPicPr>
          <p:nvPr/>
        </p:nvPicPr>
        <p:blipFill>
          <a:blip r:embed="rId2"/>
          <a:stretch>
            <a:fillRect/>
          </a:stretch>
        </p:blipFill>
        <p:spPr>
          <a:xfrm>
            <a:off x="378939" y="3214325"/>
            <a:ext cx="4044779" cy="3095859"/>
          </a:xfrm>
          <a:prstGeom prst="rect">
            <a:avLst/>
          </a:prstGeom>
        </p:spPr>
      </p:pic>
    </p:spTree>
    <p:extLst>
      <p:ext uri="{BB962C8B-B14F-4D97-AF65-F5344CB8AC3E}">
        <p14:creationId xmlns:p14="http://schemas.microsoft.com/office/powerpoint/2010/main" val="12051023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1" name="Group 290"/>
          <p:cNvGrpSpPr/>
          <p:nvPr/>
        </p:nvGrpSpPr>
        <p:grpSpPr>
          <a:xfrm>
            <a:off x="211519" y="352844"/>
            <a:ext cx="3493477" cy="2004022"/>
            <a:chOff x="2413919" y="521634"/>
            <a:chExt cx="3493477" cy="2004022"/>
          </a:xfrm>
        </p:grpSpPr>
        <p:sp>
          <p:nvSpPr>
            <p:cNvPr id="289" name="Rectangle 288"/>
            <p:cNvSpPr/>
            <p:nvPr/>
          </p:nvSpPr>
          <p:spPr>
            <a:xfrm>
              <a:off x="2413919" y="521634"/>
              <a:ext cx="1826895" cy="2004022"/>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TextBox 289"/>
            <p:cNvSpPr txBox="1"/>
            <p:nvPr/>
          </p:nvSpPr>
          <p:spPr>
            <a:xfrm flipH="1">
              <a:off x="2413919" y="895568"/>
              <a:ext cx="3493477" cy="1446550"/>
            </a:xfrm>
            <a:prstGeom prst="rect">
              <a:avLst/>
            </a:prstGeom>
            <a:solidFill>
              <a:schemeClr val="bg1"/>
            </a:solidFill>
          </p:spPr>
          <p:txBody>
            <a:bodyPr wrap="square" rtlCol="0">
              <a:spAutoFit/>
            </a:bodyPr>
            <a:lstStyle/>
            <a:p>
              <a:pPr algn="ctr"/>
              <a:r>
                <a:rPr lang="ar-SA" sz="4400" dirty="0">
                  <a:latin typeface="Palatino Sans Arabic Bold" panose="020C0803050509020803" pitchFamily="34" charset="-78"/>
                  <a:ea typeface="Cocon® Next Arabic" panose="020A0503020102020204" pitchFamily="18" charset="-78"/>
                  <a:cs typeface="Palatino Sans Arabic Bold" panose="020C0803050509020803" pitchFamily="34" charset="-78"/>
                </a:rPr>
                <a:t>مفهوم الإفصاح البيئي</a:t>
              </a:r>
            </a:p>
          </p:txBody>
        </p:sp>
      </p:grpSp>
      <p:sp>
        <p:nvSpPr>
          <p:cNvPr id="44" name="TextBox 266">
            <a:extLst>
              <a:ext uri="{FF2B5EF4-FFF2-40B4-BE49-F238E27FC236}">
                <a16:creationId xmlns:a16="http://schemas.microsoft.com/office/drawing/2014/main" id="{C7F92B20-621B-ABB7-2AA3-1BF775D64D4C}"/>
              </a:ext>
            </a:extLst>
          </p:cNvPr>
          <p:cNvSpPr txBox="1"/>
          <p:nvPr/>
        </p:nvSpPr>
        <p:spPr>
          <a:xfrm flipH="1">
            <a:off x="4055899" y="589761"/>
            <a:ext cx="7744545" cy="5678478"/>
          </a:xfrm>
          <a:prstGeom prst="rect">
            <a:avLst/>
          </a:prstGeom>
          <a:noFill/>
        </p:spPr>
        <p:txBody>
          <a:bodyPr wrap="square" rtlCol="0">
            <a:spAutoFit/>
          </a:bodyPr>
          <a:lstStyle/>
          <a:p>
            <a:pPr marL="342900" indent="-342900" algn="just" rtl="1">
              <a:lnSpc>
                <a:spcPct val="150000"/>
              </a:lnSpc>
              <a:buFont typeface="Wingdings" pitchFamily="2" charset="2"/>
              <a:buChar char="ü"/>
            </a:pPr>
            <a:r>
              <a:rPr lang="ar-LB" sz="2000" b="1" dirty="0">
                <a:latin typeface="Simplified Arabic" pitchFamily="18" charset="-78"/>
                <a:ea typeface="Cocon® Next Arabic" panose="020A0503020102020204" pitchFamily="18" charset="-78"/>
                <a:cs typeface="Simplified Arabic" pitchFamily="18" charset="-78"/>
              </a:rPr>
              <a:t>تزايدت في السنوات الأخيرة احتياجات مستخدمي القوائم والتقارير المالية إلى الإفصاح البيئي، أي الإفصاح عن الأداء البيئي لمواجهة قصور الإفصاح التقليدي عن تلبية هذه الاحتياجات، ويرجع ذلك إلى تعدد المستفيدين وتباين احتياجاتهم وكثرة الملوثات الصناعية، وعليه يمكن القول إِنَّ الإفصاح هو واحد سواء أكان محاسبياً أم بيئياً، إلاّ إِنّ الإفصاح المحاسبي يقتصر على عرض نتائج الأعمال في ضوء السياسات والمفاهيم المحاسبية أي إنه لا يبين ما ينتج من الأنشطة المختلفة التي تمارسها الشركات الصناعية التي لها آثار على البيئة، مما يؤدي إلى نقص في عرض المعلومات في مجال البيئة وخاصة تلك التكاليف والمطلوبات المتعلقة بها</a:t>
            </a:r>
            <a:r>
              <a:rPr lang="ar-IQ" sz="2000" b="1" dirty="0">
                <a:latin typeface="Simplified Arabic" pitchFamily="18" charset="-78"/>
                <a:ea typeface="Cocon® Next Arabic" panose="020A0503020102020204" pitchFamily="18" charset="-78"/>
                <a:cs typeface="Simplified Arabic" pitchFamily="18" charset="-78"/>
              </a:rPr>
              <a:t>.</a:t>
            </a:r>
          </a:p>
          <a:p>
            <a:pPr marL="342900" indent="-342900" algn="just" rtl="1">
              <a:lnSpc>
                <a:spcPct val="150000"/>
              </a:lnSpc>
              <a:buFont typeface="Wingdings" pitchFamily="2" charset="2"/>
              <a:buChar char="ü"/>
            </a:pPr>
            <a:r>
              <a:rPr lang="ar-LB" sz="2000" b="1" dirty="0">
                <a:latin typeface="Simplified Arabic" pitchFamily="18" charset="-78"/>
                <a:ea typeface="Cocon® Next Arabic" panose="020A0503020102020204" pitchFamily="18" charset="-78"/>
                <a:cs typeface="Simplified Arabic" pitchFamily="18" charset="-78"/>
              </a:rPr>
              <a:t> ولكي يحقق الإفصاح أهدافه يجب توفير كل المعلومات المتعلقة بالأنشطة جميعها حتى تمكن أصحاب المصالح المختلفة من </a:t>
            </a:r>
            <a:r>
              <a:rPr lang="ar-LB" sz="2000" b="1" dirty="0" err="1">
                <a:latin typeface="Simplified Arabic" pitchFamily="18" charset="-78"/>
                <a:ea typeface="Cocon® Next Arabic" panose="020A0503020102020204" pitchFamily="18" charset="-78"/>
                <a:cs typeface="Simplified Arabic" pitchFamily="18" charset="-78"/>
              </a:rPr>
              <a:t>اتخإِذ</a:t>
            </a:r>
            <a:r>
              <a:rPr lang="ar-LB" sz="2000" b="1" dirty="0">
                <a:latin typeface="Simplified Arabic" pitchFamily="18" charset="-78"/>
                <a:ea typeface="Cocon® Next Arabic" panose="020A0503020102020204" pitchFamily="18" charset="-78"/>
                <a:cs typeface="Simplified Arabic" pitchFamily="18" charset="-78"/>
              </a:rPr>
              <a:t> القرارات المناسبة التي تلائم الكل في حدود </a:t>
            </a:r>
            <a:r>
              <a:rPr lang="ar-LB" sz="2000" b="1" dirty="0" err="1">
                <a:latin typeface="Simplified Arabic" pitchFamily="18" charset="-78"/>
                <a:ea typeface="Cocon® Next Arabic" panose="020A0503020102020204" pitchFamily="18" charset="-78"/>
                <a:cs typeface="Simplified Arabic" pitchFamily="18" charset="-78"/>
              </a:rPr>
              <a:t>اعتناءاته</a:t>
            </a:r>
            <a:r>
              <a:rPr lang="ar-LB" sz="2000" b="1" dirty="0">
                <a:latin typeface="Simplified Arabic" pitchFamily="18" charset="-78"/>
                <a:ea typeface="Cocon® Next Arabic" panose="020A0503020102020204" pitchFamily="18" charset="-78"/>
                <a:cs typeface="Simplified Arabic" pitchFamily="18" charset="-78"/>
              </a:rPr>
              <a:t>.</a:t>
            </a:r>
            <a:endParaRPr lang="ar-IQ" sz="2400" b="1" dirty="0">
              <a:solidFill>
                <a:srgbClr val="FF0000"/>
              </a:solidFill>
              <a:latin typeface="Simplified Arabic" pitchFamily="18" charset="-78"/>
              <a:ea typeface="Cocon® Next Arabic" panose="020A0503020102020204" pitchFamily="18" charset="-78"/>
              <a:cs typeface="Simplified Arabic" pitchFamily="18" charset="-78"/>
            </a:endParaRPr>
          </a:p>
          <a:p>
            <a:pPr algn="just" rtl="1">
              <a:lnSpc>
                <a:spcPct val="150000"/>
              </a:lnSpc>
            </a:pPr>
            <a:endParaRPr lang="ar-LB" sz="2400" b="1" dirty="0">
              <a:solidFill>
                <a:srgbClr val="FF0000"/>
              </a:solidFill>
              <a:latin typeface="Simplified Arabic" pitchFamily="18" charset="-78"/>
              <a:ea typeface="Cocon® Next Arabic" panose="020A0503020102020204" pitchFamily="18" charset="-78"/>
              <a:cs typeface="Simplified Arabic" pitchFamily="18"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59408"/>
            <a:ext cx="3493477" cy="329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8195" y="5431569"/>
            <a:ext cx="1212850" cy="1098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a:extLst>
              <a:ext uri="{FF2B5EF4-FFF2-40B4-BE49-F238E27FC236}">
                <a16:creationId xmlns:a16="http://schemas.microsoft.com/office/drawing/2014/main" id="{AC2CD8BE-2A8E-5769-B9FF-4BBE4BA159AD}"/>
              </a:ext>
            </a:extLst>
          </p:cNvPr>
          <p:cNvSpPr/>
          <p:nvPr/>
        </p:nvSpPr>
        <p:spPr>
          <a:xfrm>
            <a:off x="0" y="6579499"/>
            <a:ext cx="12192000" cy="2785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8" algn="r"/>
            <a:endParaRPr lang="en-US" dirty="0">
              <a:latin typeface="Cocon® Next Arabic" panose="020A0503020102020204" pitchFamily="18" charset="-78"/>
              <a:ea typeface="Cocon® Next Arabic" panose="020A0503020102020204" pitchFamily="18" charset="-78"/>
              <a:cs typeface="DecoType Naskh Variants" pitchFamily="2" charset="-78"/>
            </a:endParaRPr>
          </a:p>
        </p:txBody>
      </p:sp>
    </p:spTree>
    <p:extLst>
      <p:ext uri="{BB962C8B-B14F-4D97-AF65-F5344CB8AC3E}">
        <p14:creationId xmlns:p14="http://schemas.microsoft.com/office/powerpoint/2010/main" val="1073888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2A441-BFED-3A9E-A093-0A987B2580D0}"/>
            </a:ext>
          </a:extLst>
        </p:cNvPr>
        <p:cNvGrpSpPr/>
        <p:nvPr/>
      </p:nvGrpSpPr>
      <p:grpSpPr>
        <a:xfrm>
          <a:off x="0" y="0"/>
          <a:ext cx="0" cy="0"/>
          <a:chOff x="0" y="0"/>
          <a:chExt cx="0" cy="0"/>
        </a:xfrm>
      </p:grpSpPr>
      <p:grpSp>
        <p:nvGrpSpPr>
          <p:cNvPr id="291" name="Group 290">
            <a:extLst>
              <a:ext uri="{FF2B5EF4-FFF2-40B4-BE49-F238E27FC236}">
                <a16:creationId xmlns:a16="http://schemas.microsoft.com/office/drawing/2014/main" id="{D0B98D66-58E0-C167-3EF3-962DA77FDC71}"/>
              </a:ext>
            </a:extLst>
          </p:cNvPr>
          <p:cNvGrpSpPr/>
          <p:nvPr/>
        </p:nvGrpSpPr>
        <p:grpSpPr>
          <a:xfrm>
            <a:off x="211519" y="352844"/>
            <a:ext cx="3493477" cy="2004022"/>
            <a:chOff x="2413919" y="521634"/>
            <a:chExt cx="3493477" cy="2004022"/>
          </a:xfrm>
        </p:grpSpPr>
        <p:sp>
          <p:nvSpPr>
            <p:cNvPr id="289" name="Rectangle 288">
              <a:extLst>
                <a:ext uri="{FF2B5EF4-FFF2-40B4-BE49-F238E27FC236}">
                  <a16:creationId xmlns:a16="http://schemas.microsoft.com/office/drawing/2014/main" id="{93A3868D-B0E7-47AE-9069-7764C5B5A87F}"/>
                </a:ext>
              </a:extLst>
            </p:cNvPr>
            <p:cNvSpPr/>
            <p:nvPr/>
          </p:nvSpPr>
          <p:spPr>
            <a:xfrm>
              <a:off x="2413919" y="521634"/>
              <a:ext cx="1826895" cy="2004022"/>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TextBox 289">
              <a:extLst>
                <a:ext uri="{FF2B5EF4-FFF2-40B4-BE49-F238E27FC236}">
                  <a16:creationId xmlns:a16="http://schemas.microsoft.com/office/drawing/2014/main" id="{5441EB05-9ECF-C3A7-38E0-D0261B48FAE4}"/>
                </a:ext>
              </a:extLst>
            </p:cNvPr>
            <p:cNvSpPr txBox="1"/>
            <p:nvPr/>
          </p:nvSpPr>
          <p:spPr>
            <a:xfrm flipH="1">
              <a:off x="2413919" y="895568"/>
              <a:ext cx="3493477" cy="1446550"/>
            </a:xfrm>
            <a:prstGeom prst="rect">
              <a:avLst/>
            </a:prstGeom>
            <a:solidFill>
              <a:schemeClr val="bg1"/>
            </a:solidFill>
          </p:spPr>
          <p:txBody>
            <a:bodyPr wrap="square" rtlCol="0">
              <a:spAutoFit/>
            </a:bodyPr>
            <a:lstStyle/>
            <a:p>
              <a:pPr algn="ctr"/>
              <a:r>
                <a:rPr lang="ar-IQ" sz="4400" dirty="0">
                  <a:latin typeface="Palatino Sans Arabic Bold" panose="020C0803050509020803" pitchFamily="34" charset="-78"/>
                  <a:ea typeface="Cocon® Next Arabic" panose="020A0503020102020204" pitchFamily="18" charset="-78"/>
                  <a:cs typeface="Palatino Sans Arabic Bold" panose="020C0803050509020803" pitchFamily="34" charset="-78"/>
                </a:rPr>
                <a:t>تعريف</a:t>
              </a:r>
              <a:r>
                <a:rPr lang="ar-SA" sz="4400" dirty="0">
                  <a:latin typeface="Palatino Sans Arabic Bold" panose="020C0803050509020803" pitchFamily="34" charset="-78"/>
                  <a:ea typeface="Cocon® Next Arabic" panose="020A0503020102020204" pitchFamily="18" charset="-78"/>
                  <a:cs typeface="Palatino Sans Arabic Bold" panose="020C0803050509020803" pitchFamily="34" charset="-78"/>
                </a:rPr>
                <a:t> </a:t>
              </a:r>
              <a:r>
                <a:rPr lang="ar-IQ" sz="4400" dirty="0">
                  <a:latin typeface="Palatino Sans Arabic Bold" panose="020C0803050509020803" pitchFamily="34" charset="-78"/>
                  <a:ea typeface="Cocon® Next Arabic" panose="020A0503020102020204" pitchFamily="18" charset="-78"/>
                  <a:cs typeface="Palatino Sans Arabic Bold" panose="020C0803050509020803" pitchFamily="34" charset="-78"/>
                </a:rPr>
                <a:t>ا</a:t>
              </a:r>
              <a:r>
                <a:rPr lang="ar-SA" sz="4400" dirty="0">
                  <a:latin typeface="Palatino Sans Arabic Bold" panose="020C0803050509020803" pitchFamily="34" charset="-78"/>
                  <a:ea typeface="Cocon® Next Arabic" panose="020A0503020102020204" pitchFamily="18" charset="-78"/>
                  <a:cs typeface="Palatino Sans Arabic Bold" panose="020C0803050509020803" pitchFamily="34" charset="-78"/>
                </a:rPr>
                <a:t>لإفصاح البيئي</a:t>
              </a:r>
            </a:p>
          </p:txBody>
        </p:sp>
      </p:grpSp>
      <p:sp>
        <p:nvSpPr>
          <p:cNvPr id="44" name="TextBox 266">
            <a:extLst>
              <a:ext uri="{FF2B5EF4-FFF2-40B4-BE49-F238E27FC236}">
                <a16:creationId xmlns:a16="http://schemas.microsoft.com/office/drawing/2014/main" id="{349DCF35-331C-63BB-9DA5-78B85429AEB8}"/>
              </a:ext>
            </a:extLst>
          </p:cNvPr>
          <p:cNvSpPr txBox="1"/>
          <p:nvPr/>
        </p:nvSpPr>
        <p:spPr>
          <a:xfrm flipH="1">
            <a:off x="3814118" y="268746"/>
            <a:ext cx="8092222" cy="5863144"/>
          </a:xfrm>
          <a:prstGeom prst="rect">
            <a:avLst/>
          </a:prstGeom>
          <a:noFill/>
        </p:spPr>
        <p:txBody>
          <a:bodyPr wrap="square" rtlCol="0">
            <a:spAutoFit/>
          </a:bodyPr>
          <a:lstStyle/>
          <a:p>
            <a:pPr marL="342900" indent="-342900" algn="just" rtl="1">
              <a:lnSpc>
                <a:spcPct val="150000"/>
              </a:lnSpc>
              <a:buFont typeface="Wingdings" pitchFamily="2" charset="2"/>
              <a:buChar char="ü"/>
            </a:pPr>
            <a:r>
              <a:rPr lang="ar-LB" sz="2000" b="1" dirty="0">
                <a:latin typeface="Simplified Arabic" pitchFamily="18" charset="-78"/>
                <a:ea typeface="Cocon® Next Arabic" panose="020A0503020102020204" pitchFamily="18" charset="-78"/>
                <a:cs typeface="Simplified Arabic" pitchFamily="18" charset="-78"/>
              </a:rPr>
              <a:t>الإفصاح يمثل أحد الأركان الأساسية والمهمة التي يرتكز عليها الفكر المحاسبي، فإنّ هنالك حاجة ملحة للإفصاح عن المعلومات البيئية للشركة لما لذلك من أهمية للإدارة والمستثمرين والأطراف الخارجية والداخلية للشركة، وذلك لتوفير المعلومات البيئية اللازمة لدعم الإدارة والمستثمرين في </a:t>
            </a:r>
            <a:r>
              <a:rPr lang="ar-LB" sz="2000" b="1" dirty="0" err="1">
                <a:latin typeface="Simplified Arabic" pitchFamily="18" charset="-78"/>
                <a:ea typeface="Cocon® Next Arabic" panose="020A0503020102020204" pitchFamily="18" charset="-78"/>
                <a:cs typeface="Simplified Arabic" pitchFamily="18" charset="-78"/>
              </a:rPr>
              <a:t>اتخإِذ</a:t>
            </a:r>
            <a:r>
              <a:rPr lang="ar-LB" sz="2000" b="1" dirty="0">
                <a:latin typeface="Simplified Arabic" pitchFamily="18" charset="-78"/>
                <a:ea typeface="Cocon® Next Arabic" panose="020A0503020102020204" pitchFamily="18" charset="-78"/>
                <a:cs typeface="Simplified Arabic" pitchFamily="18" charset="-78"/>
              </a:rPr>
              <a:t> قراراتهم، فضلا عن الفوائد التي تعود على الشركة من هذا الإفصاح سواء على المدى القصير أو على المدى الطويل، فضلاً عن ذلك فإِنَّ ممارسة الإفصاح في المحاسبة التقليدية قد لا يعكس تماما الاعتناء البيئي والآثار البيئية الناجمة عن أنشطة الشركات، في ثبوتية إفصاح المعلومات المرتبطة بتكاليف  الشركة </a:t>
            </a:r>
            <a:r>
              <a:rPr lang="ar-LB" sz="2000" b="1" dirty="0" err="1">
                <a:latin typeface="Simplified Arabic" pitchFamily="18" charset="-78"/>
                <a:ea typeface="Cocon® Next Arabic" panose="020A0503020102020204" pitchFamily="18" charset="-78"/>
                <a:cs typeface="Simplified Arabic" pitchFamily="18" charset="-78"/>
              </a:rPr>
              <a:t>ومطلوباتها</a:t>
            </a:r>
            <a:r>
              <a:rPr lang="ar-LB" sz="2000" b="1" dirty="0">
                <a:latin typeface="Simplified Arabic" pitchFamily="18" charset="-78"/>
                <a:ea typeface="Cocon® Next Arabic" panose="020A0503020102020204" pitchFamily="18" charset="-78"/>
                <a:cs typeface="Simplified Arabic" pitchFamily="18" charset="-78"/>
              </a:rPr>
              <a:t> التي لديها آثار بيئية مهمة، في الوقت الذي تزايدت فيه التكاليف والمطلوبات تزايداً كبيراً جدا استوجب هذا الأمر الإفصاح عنها</a:t>
            </a:r>
            <a:r>
              <a:rPr lang="ar-IQ" sz="2000" b="1" dirty="0">
                <a:latin typeface="Simplified Arabic" pitchFamily="18" charset="-78"/>
                <a:ea typeface="Cocon® Next Arabic" panose="020A0503020102020204" pitchFamily="18" charset="-78"/>
                <a:cs typeface="Simplified Arabic" pitchFamily="18" charset="-78"/>
              </a:rPr>
              <a:t>.</a:t>
            </a:r>
          </a:p>
          <a:p>
            <a:pPr marL="342900" indent="-342900" algn="just" rtl="1">
              <a:lnSpc>
                <a:spcPct val="150000"/>
              </a:lnSpc>
              <a:buFont typeface="Wingdings" pitchFamily="2" charset="2"/>
              <a:buChar char="ü"/>
            </a:pPr>
            <a:r>
              <a:rPr lang="ar-IQ" sz="2400" b="1" dirty="0">
                <a:latin typeface="Simplified Arabic" pitchFamily="18" charset="-78"/>
                <a:ea typeface="Cocon® Next Arabic" panose="020A0503020102020204" pitchFamily="18" charset="-78"/>
                <a:cs typeface="Simplified Arabic" pitchFamily="18" charset="-78"/>
              </a:rPr>
              <a:t>ف</a:t>
            </a:r>
            <a:r>
              <a:rPr lang="ar-LB" sz="2400" b="1" dirty="0">
                <a:latin typeface="Simplified Arabic" pitchFamily="18" charset="-78"/>
                <a:ea typeface="Cocon® Next Arabic" panose="020A0503020102020204" pitchFamily="18" charset="-78"/>
                <a:cs typeface="Simplified Arabic" pitchFamily="18" charset="-78"/>
              </a:rPr>
              <a:t>الإفصاح البيئي </a:t>
            </a:r>
            <a:r>
              <a:rPr lang="ar-IQ" sz="2400" b="1" dirty="0">
                <a:latin typeface="Simplified Arabic" pitchFamily="18" charset="-78"/>
                <a:ea typeface="Cocon® Next Arabic" panose="020A0503020102020204" pitchFamily="18" charset="-78"/>
                <a:cs typeface="Simplified Arabic" pitchFamily="18" charset="-78"/>
              </a:rPr>
              <a:t>هو</a:t>
            </a:r>
            <a:r>
              <a:rPr lang="ar-LB" sz="2400" b="1" dirty="0">
                <a:latin typeface="Simplified Arabic" pitchFamily="18" charset="-78"/>
                <a:ea typeface="Cocon® Next Arabic" panose="020A0503020102020204" pitchFamily="18" charset="-78"/>
                <a:cs typeface="Simplified Arabic" pitchFamily="18" charset="-78"/>
              </a:rPr>
              <a:t> الأسلوب أو الطريقة التي بوساطتها تستطيع الشركات إعلام المجتمع بأطرافه المختلفة عن نشاطاتها المختلفة ذات المضمون البيئي، وتعد القوائم المالية أو التقارير الملحقة بها أداة مناسبة لتحقيق ذلك</a:t>
            </a:r>
            <a:r>
              <a:rPr lang="ar-IQ" sz="2400" b="1" dirty="0">
                <a:latin typeface="Simplified Arabic" pitchFamily="18" charset="-78"/>
                <a:ea typeface="Cocon® Next Arabic" panose="020A0503020102020204" pitchFamily="18" charset="-78"/>
                <a:cs typeface="Simplified Arabic" pitchFamily="18" charset="-78"/>
              </a:rPr>
              <a:t>.</a:t>
            </a:r>
            <a:endParaRPr lang="ar-LB" sz="2800" b="1" dirty="0">
              <a:solidFill>
                <a:srgbClr val="FF0000"/>
              </a:solidFill>
              <a:latin typeface="Simplified Arabic" pitchFamily="18" charset="-78"/>
              <a:ea typeface="Cocon® Next Arabic" panose="020A0503020102020204" pitchFamily="18" charset="-78"/>
              <a:cs typeface="Simplified Arabic" pitchFamily="18" charset="-78"/>
            </a:endParaRPr>
          </a:p>
        </p:txBody>
      </p:sp>
      <p:pic>
        <p:nvPicPr>
          <p:cNvPr id="1026" name="Picture 2">
            <a:extLst>
              <a:ext uri="{FF2B5EF4-FFF2-40B4-BE49-F238E27FC236}">
                <a16:creationId xmlns:a16="http://schemas.microsoft.com/office/drawing/2014/main" id="{2DC59A95-22E6-B1BD-C254-FEFC778631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9085" y="3039762"/>
            <a:ext cx="2685535" cy="3513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a:extLst>
              <a:ext uri="{FF2B5EF4-FFF2-40B4-BE49-F238E27FC236}">
                <a16:creationId xmlns:a16="http://schemas.microsoft.com/office/drawing/2014/main" id="{654AB71A-752E-0EE5-09CD-FCD575D61B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8195" y="5431569"/>
            <a:ext cx="1212850" cy="1098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a:extLst>
              <a:ext uri="{FF2B5EF4-FFF2-40B4-BE49-F238E27FC236}">
                <a16:creationId xmlns:a16="http://schemas.microsoft.com/office/drawing/2014/main" id="{1480C146-FA8E-A2E6-0597-4CF5F590D105}"/>
              </a:ext>
            </a:extLst>
          </p:cNvPr>
          <p:cNvSpPr/>
          <p:nvPr/>
        </p:nvSpPr>
        <p:spPr>
          <a:xfrm>
            <a:off x="0" y="6579499"/>
            <a:ext cx="12192000" cy="2785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8" algn="r"/>
            <a:endParaRPr lang="en-US" dirty="0">
              <a:latin typeface="Cocon® Next Arabic" panose="020A0503020102020204" pitchFamily="18" charset="-78"/>
              <a:ea typeface="Cocon® Next Arabic" panose="020A0503020102020204" pitchFamily="18" charset="-78"/>
              <a:cs typeface="DecoType Naskh Variants" pitchFamily="2" charset="-78"/>
            </a:endParaRPr>
          </a:p>
        </p:txBody>
      </p:sp>
    </p:spTree>
    <p:extLst>
      <p:ext uri="{BB962C8B-B14F-4D97-AF65-F5344CB8AC3E}">
        <p14:creationId xmlns:p14="http://schemas.microsoft.com/office/powerpoint/2010/main" val="19123486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27879" y="529220"/>
            <a:ext cx="1826895" cy="2004022"/>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Box 3"/>
          <p:cNvSpPr txBox="1"/>
          <p:nvPr/>
        </p:nvSpPr>
        <p:spPr>
          <a:xfrm flipH="1">
            <a:off x="1250927" y="807956"/>
            <a:ext cx="3463768" cy="144655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IQ" sz="4400" dirty="0">
                <a:solidFill>
                  <a:srgbClr val="2B2B2B"/>
                </a:solidFill>
                <a:latin typeface="Palatino Sans Arabic Bold" panose="020C0803050509020803" pitchFamily="34" charset="-78"/>
                <a:ea typeface="Cocon® Next Arabic" panose="020A0503020102020204" pitchFamily="18" charset="-78"/>
                <a:cs typeface="Palatino Sans Arabic Bold" panose="020C0803050509020803" pitchFamily="34" charset="-78"/>
              </a:rPr>
              <a:t>تعريف</a:t>
            </a:r>
            <a:r>
              <a:rPr kumimoji="0" lang="ar-SA" sz="4400" b="0" i="0" u="none" strike="noStrike" kern="1200" cap="none" spc="0" normalizeH="0" baseline="0" noProof="0" dirty="0">
                <a:ln>
                  <a:noFill/>
                </a:ln>
                <a:solidFill>
                  <a:srgbClr val="2B2B2B"/>
                </a:solidFill>
                <a:effectLst/>
                <a:uLnTx/>
                <a:uFillTx/>
                <a:latin typeface="Palatino Sans Arabic Bold" panose="020C0803050509020803" pitchFamily="34" charset="-78"/>
                <a:ea typeface="Cocon® Next Arabic" panose="020A0503020102020204" pitchFamily="18" charset="-78"/>
                <a:cs typeface="Palatino Sans Arabic Bold" panose="020C0803050509020803" pitchFamily="34" charset="-78"/>
              </a:rPr>
              <a:t> الإفصاح البيئي</a:t>
            </a:r>
          </a:p>
        </p:txBody>
      </p:sp>
      <p:sp>
        <p:nvSpPr>
          <p:cNvPr id="20" name="Rectangle : coins arrondis 19">
            <a:extLst>
              <a:ext uri="{FF2B5EF4-FFF2-40B4-BE49-F238E27FC236}">
                <a16:creationId xmlns:a16="http://schemas.microsoft.com/office/drawing/2014/main" id="{030E1EBE-0718-8B83-D1A6-B5B193C80FE2}"/>
              </a:ext>
            </a:extLst>
          </p:cNvPr>
          <p:cNvSpPr/>
          <p:nvPr/>
        </p:nvSpPr>
        <p:spPr>
          <a:xfrm>
            <a:off x="7809469" y="3155778"/>
            <a:ext cx="4151871" cy="3221765"/>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LB" b="1" dirty="0">
                <a:solidFill>
                  <a:srgbClr val="2B2B2B"/>
                </a:solidFill>
                <a:latin typeface="Simplified Arabic" pitchFamily="18" charset="-78"/>
                <a:ea typeface="Cocon® Next Arabic" panose="020A0503020102020204" pitchFamily="18" charset="-78"/>
                <a:cs typeface="Simplified Arabic" pitchFamily="18" charset="-78"/>
              </a:rPr>
              <a:t>بأنهُ إظهار الشيء إظهاراً واضحاً ومعلوماً، والهدف الرئيس منه هو توفير المعلومات التي تفيد مختلف المستفيدين ولاسيما عند </a:t>
            </a:r>
            <a:r>
              <a:rPr lang="ar-LB" b="1" dirty="0" err="1">
                <a:solidFill>
                  <a:srgbClr val="2B2B2B"/>
                </a:solidFill>
                <a:latin typeface="Simplified Arabic" pitchFamily="18" charset="-78"/>
                <a:ea typeface="Cocon® Next Arabic" panose="020A0503020102020204" pitchFamily="18" charset="-78"/>
                <a:cs typeface="Simplified Arabic" pitchFamily="18" charset="-78"/>
              </a:rPr>
              <a:t>اتخإِذ</a:t>
            </a:r>
            <a:r>
              <a:rPr lang="ar-LB" b="1" dirty="0">
                <a:solidFill>
                  <a:srgbClr val="2B2B2B"/>
                </a:solidFill>
                <a:latin typeface="Simplified Arabic" pitchFamily="18" charset="-78"/>
                <a:ea typeface="Cocon® Next Arabic" panose="020A0503020102020204" pitchFamily="18" charset="-78"/>
                <a:cs typeface="Simplified Arabic" pitchFamily="18" charset="-78"/>
              </a:rPr>
              <a:t> القرارات، ولكي تواكب المحاسبة التطور في كافة فروع المعرفة، يجب أَنْ لا يقتصر دورها على الإفصاح التقليدي للنشاط الاقتصادي للشركة، بل يمتد ليشمل الآثار المترتبة على نشاط الشركة في المجتمع، وإعطاء صورة واضحة عنها بحيث يمكن معه تقييم تلك الآثار للشركة تجاه المجتمع إلى جانب تقييم الأداء الاقتصادي لها"</a:t>
            </a:r>
          </a:p>
        </p:txBody>
      </p:sp>
      <p:sp>
        <p:nvSpPr>
          <p:cNvPr id="27" name="Rectangle : coins arrondis 26">
            <a:extLst>
              <a:ext uri="{FF2B5EF4-FFF2-40B4-BE49-F238E27FC236}">
                <a16:creationId xmlns:a16="http://schemas.microsoft.com/office/drawing/2014/main" id="{4B95844D-32F5-4251-7613-D1BB2B552C04}"/>
              </a:ext>
            </a:extLst>
          </p:cNvPr>
          <p:cNvSpPr/>
          <p:nvPr/>
        </p:nvSpPr>
        <p:spPr>
          <a:xfrm>
            <a:off x="4011611" y="3217448"/>
            <a:ext cx="3690767" cy="3221763"/>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SA" b="1" dirty="0">
                <a:solidFill>
                  <a:srgbClr val="2B2B2B"/>
                </a:solidFill>
                <a:latin typeface="Simplified Arabic" pitchFamily="18" charset="-78"/>
                <a:ea typeface="Cocon® Next Arabic" panose="020A0503020102020204" pitchFamily="18" charset="-78"/>
                <a:cs typeface="Simplified Arabic" pitchFamily="18" charset="-78"/>
              </a:rPr>
              <a:t>عرفتْ مجموعة خبراء المحاسبة والتقارير الدولية (</a:t>
            </a:r>
            <a:r>
              <a:rPr lang="en-US" b="1" dirty="0">
                <a:solidFill>
                  <a:srgbClr val="2B2B2B"/>
                </a:solidFill>
                <a:latin typeface="Simplified Arabic" pitchFamily="18" charset="-78"/>
                <a:ea typeface="Cocon® Next Arabic" panose="020A0503020102020204" pitchFamily="18" charset="-78"/>
                <a:cs typeface="Simplified Arabic" pitchFamily="18" charset="-78"/>
              </a:rPr>
              <a:t>ISAC) </a:t>
            </a:r>
            <a:r>
              <a:rPr lang="ar-SA" b="1" dirty="0">
                <a:solidFill>
                  <a:srgbClr val="2B2B2B"/>
                </a:solidFill>
                <a:latin typeface="Simplified Arabic" pitchFamily="18" charset="-78"/>
                <a:ea typeface="Cocon® Next Arabic" panose="020A0503020102020204" pitchFamily="18" charset="-78"/>
                <a:cs typeface="Simplified Arabic" pitchFamily="18" charset="-78"/>
              </a:rPr>
              <a:t>الإفصاح البيئي "بأنه الشروحات والايضاحات الإضافية الخاصة ببنود التكاليف والالتزامات البيئية التي تضمها الميزانية العمومية وقائمة الأرباح والخسائر، على أن تكون هذه الإيضاحات مقابل كل بند أو بملحق خاص ويجب أن يتم تحديد أهمية البنود وطبيعة البند".</a:t>
            </a:r>
          </a:p>
        </p:txBody>
      </p:sp>
      <p:sp>
        <p:nvSpPr>
          <p:cNvPr id="12" name="Rectangle 11">
            <a:extLst>
              <a:ext uri="{FF2B5EF4-FFF2-40B4-BE49-F238E27FC236}">
                <a16:creationId xmlns:a16="http://schemas.microsoft.com/office/drawing/2014/main" id="{6D55B00E-14A2-E231-948E-B225782903CC}"/>
              </a:ext>
            </a:extLst>
          </p:cNvPr>
          <p:cNvSpPr/>
          <p:nvPr/>
        </p:nvSpPr>
        <p:spPr>
          <a:xfrm>
            <a:off x="0" y="6579499"/>
            <a:ext cx="12192000" cy="2785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8" algn="r"/>
            <a:r>
              <a:rPr lang="fr-FR" dirty="0">
                <a:latin typeface="Simplified Arabic" pitchFamily="18" charset="-78"/>
                <a:ea typeface="Cocon® Next Arabic" panose="020A0503020102020204" pitchFamily="18" charset="-78"/>
                <a:cs typeface="Simplified Arabic" pitchFamily="18" charset="-78"/>
              </a:rPr>
              <a:t> </a:t>
            </a:r>
            <a:endParaRPr lang="en-US" dirty="0">
              <a:latin typeface="Cocon® Next Arabic" panose="020A0503020102020204" pitchFamily="18" charset="-78"/>
              <a:ea typeface="Cocon® Next Arabic" panose="020A0503020102020204" pitchFamily="18" charset="-78"/>
              <a:cs typeface="DecoType Naskh Variants" pitchFamily="2" charset="-78"/>
            </a:endParaRPr>
          </a:p>
        </p:txBody>
      </p:sp>
      <p:sp>
        <p:nvSpPr>
          <p:cNvPr id="14" name="Rectangle : coins arrondis 13">
            <a:extLst>
              <a:ext uri="{FF2B5EF4-FFF2-40B4-BE49-F238E27FC236}">
                <a16:creationId xmlns:a16="http://schemas.microsoft.com/office/drawing/2014/main" id="{E58E1A57-A82D-063D-4BC3-5732FC4DB772}"/>
              </a:ext>
            </a:extLst>
          </p:cNvPr>
          <p:cNvSpPr/>
          <p:nvPr/>
        </p:nvSpPr>
        <p:spPr>
          <a:xfrm>
            <a:off x="226082" y="3217448"/>
            <a:ext cx="3678438" cy="3221763"/>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SA" b="1" dirty="0">
                <a:solidFill>
                  <a:srgbClr val="2B2B2B"/>
                </a:solidFill>
                <a:latin typeface="Simplified Arabic" pitchFamily="18" charset="-78"/>
                <a:ea typeface="Cocon® Next Arabic" panose="020A0503020102020204" pitchFamily="18" charset="-78"/>
                <a:cs typeface="Simplified Arabic" pitchFamily="18" charset="-78"/>
              </a:rPr>
              <a:t>الإفصاح البيئي "هو الأسلوب الأفضل الذي عن طريقه </a:t>
            </a:r>
            <a:r>
              <a:rPr lang="ar-SA" b="1" dirty="0" err="1">
                <a:solidFill>
                  <a:srgbClr val="2B2B2B"/>
                </a:solidFill>
                <a:latin typeface="Simplified Arabic" pitchFamily="18" charset="-78"/>
                <a:ea typeface="Cocon® Next Arabic" panose="020A0503020102020204" pitchFamily="18" charset="-78"/>
                <a:cs typeface="Simplified Arabic" pitchFamily="18" charset="-78"/>
              </a:rPr>
              <a:t>تحأول</a:t>
            </a:r>
            <a:r>
              <a:rPr lang="ar-SA" b="1" dirty="0">
                <a:solidFill>
                  <a:srgbClr val="2B2B2B"/>
                </a:solidFill>
                <a:latin typeface="Simplified Arabic" pitchFamily="18" charset="-78"/>
                <a:ea typeface="Cocon® Next Arabic" panose="020A0503020102020204" pitchFamily="18" charset="-78"/>
                <a:cs typeface="Simplified Arabic" pitchFamily="18" charset="-78"/>
              </a:rPr>
              <a:t> الشركات إعلام الجهات المستفيدة عن أثر أنشطتها ذات المضمون البيئي، وتعد القوائم المالية والتقارير البيئية الملحقة بها الأداة المناسب لتحقيق ذلك، حتى يتمكن أصحاب المصالح المختلفة من الحصول على المعلومات اللازمة للرقابة والتخطيط </a:t>
            </a:r>
            <a:r>
              <a:rPr lang="ar-SA" b="1" dirty="0" err="1">
                <a:solidFill>
                  <a:srgbClr val="2B2B2B"/>
                </a:solidFill>
                <a:latin typeface="Simplified Arabic" pitchFamily="18" charset="-78"/>
                <a:ea typeface="Cocon® Next Arabic" panose="020A0503020102020204" pitchFamily="18" charset="-78"/>
                <a:cs typeface="Simplified Arabic" pitchFamily="18" charset="-78"/>
              </a:rPr>
              <a:t>واتخإِذ</a:t>
            </a:r>
            <a:r>
              <a:rPr lang="ar-SA" b="1" dirty="0">
                <a:solidFill>
                  <a:srgbClr val="2B2B2B"/>
                </a:solidFill>
                <a:latin typeface="Simplified Arabic" pitchFamily="18" charset="-78"/>
                <a:ea typeface="Cocon® Next Arabic" panose="020A0503020102020204" pitchFamily="18" charset="-78"/>
                <a:cs typeface="Simplified Arabic" pitchFamily="18" charset="-78"/>
              </a:rPr>
              <a:t> القرارات الاستثمارية ". </a:t>
            </a:r>
          </a:p>
        </p:txBody>
      </p:sp>
      <p:pic>
        <p:nvPicPr>
          <p:cNvPr id="7" name="صورة 6">
            <a:extLst>
              <a:ext uri="{FF2B5EF4-FFF2-40B4-BE49-F238E27FC236}">
                <a16:creationId xmlns:a16="http://schemas.microsoft.com/office/drawing/2014/main" id="{FF324C46-1FB9-11B0-8751-FB8AB94BCE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0454" y="242327"/>
            <a:ext cx="6403374" cy="2704843"/>
          </a:xfrm>
          <a:prstGeom prst="rect">
            <a:avLst/>
          </a:prstGeom>
        </p:spPr>
      </p:pic>
    </p:spTree>
    <p:extLst>
      <p:ext uri="{BB962C8B-B14F-4D97-AF65-F5344CB8AC3E}">
        <p14:creationId xmlns:p14="http://schemas.microsoft.com/office/powerpoint/2010/main" val="31029136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rot="16200000">
            <a:off x="10896586" y="5433057"/>
            <a:ext cx="933450" cy="933450"/>
            <a:chOff x="3257550" y="-2000107"/>
            <a:chExt cx="933450" cy="933450"/>
          </a:xfrm>
        </p:grpSpPr>
        <p:sp>
          <p:nvSpPr>
            <p:cNvPr id="18" name="Right Triangle 17"/>
            <p:cNvSpPr/>
            <p:nvPr/>
          </p:nvSpPr>
          <p:spPr>
            <a:xfrm>
              <a:off x="3257550" y="-2000107"/>
              <a:ext cx="933450" cy="93345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9" name="Straight Connector 18"/>
            <p:cNvCxnSpPr/>
            <p:nvPr/>
          </p:nvCxnSpPr>
          <p:spPr>
            <a:xfrm>
              <a:off x="3257550" y="-2000107"/>
              <a:ext cx="933450" cy="933450"/>
            </a:xfrm>
            <a:prstGeom prst="line">
              <a:avLst/>
            </a:prstGeom>
            <a:ln w="28575">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grpSp>
      <p:sp>
        <p:nvSpPr>
          <p:cNvPr id="13" name="Rectangle 12">
            <a:extLst>
              <a:ext uri="{FF2B5EF4-FFF2-40B4-BE49-F238E27FC236}">
                <a16:creationId xmlns:a16="http://schemas.microsoft.com/office/drawing/2014/main" id="{2834447C-D38F-47F1-297A-1A6C6EF1068F}"/>
              </a:ext>
            </a:extLst>
          </p:cNvPr>
          <p:cNvSpPr/>
          <p:nvPr/>
        </p:nvSpPr>
        <p:spPr>
          <a:xfrm>
            <a:off x="0" y="6579499"/>
            <a:ext cx="12192000" cy="2785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8" algn="r"/>
            <a:endParaRPr lang="en-US" dirty="0">
              <a:latin typeface="Cocon® Next Arabic" panose="020A0503020102020204" pitchFamily="18" charset="-78"/>
              <a:ea typeface="Cocon® Next Arabic" panose="020A0503020102020204" pitchFamily="18" charset="-78"/>
              <a:cs typeface="DecoType Naskh Variants" pitchFamily="2" charset="-78"/>
            </a:endParaRPr>
          </a:p>
        </p:txBody>
      </p:sp>
      <p:pic>
        <p:nvPicPr>
          <p:cNvPr id="8" name="صورة 7">
            <a:extLst>
              <a:ext uri="{FF2B5EF4-FFF2-40B4-BE49-F238E27FC236}">
                <a16:creationId xmlns:a16="http://schemas.microsoft.com/office/drawing/2014/main" id="{F6794DA3-0836-6BE0-AFE6-D61337371581}"/>
              </a:ext>
            </a:extLst>
          </p:cNvPr>
          <p:cNvPicPr>
            <a:picLocks noChangeAspect="1"/>
          </p:cNvPicPr>
          <p:nvPr/>
        </p:nvPicPr>
        <p:blipFill>
          <a:blip r:embed="rId3"/>
          <a:stretch>
            <a:fillRect/>
          </a:stretch>
        </p:blipFill>
        <p:spPr>
          <a:xfrm>
            <a:off x="823784" y="370703"/>
            <a:ext cx="10536193" cy="5995803"/>
          </a:xfrm>
          <a:prstGeom prst="rect">
            <a:avLst/>
          </a:prstGeom>
        </p:spPr>
      </p:pic>
    </p:spTree>
    <p:extLst>
      <p:ext uri="{BB962C8B-B14F-4D97-AF65-F5344CB8AC3E}">
        <p14:creationId xmlns:p14="http://schemas.microsoft.com/office/powerpoint/2010/main" val="39743342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DF886-50C8-BEE1-5B75-8CF3C1E3CAC8}"/>
            </a:ext>
          </a:extLst>
        </p:cNvPr>
        <p:cNvGrpSpPr/>
        <p:nvPr/>
      </p:nvGrpSpPr>
      <p:grpSpPr>
        <a:xfrm>
          <a:off x="0" y="0"/>
          <a:ext cx="0" cy="0"/>
          <a:chOff x="0" y="0"/>
          <a:chExt cx="0" cy="0"/>
        </a:xfrm>
      </p:grpSpPr>
      <p:sp>
        <p:nvSpPr>
          <p:cNvPr id="44" name="TextBox 266">
            <a:extLst>
              <a:ext uri="{FF2B5EF4-FFF2-40B4-BE49-F238E27FC236}">
                <a16:creationId xmlns:a16="http://schemas.microsoft.com/office/drawing/2014/main" id="{2EA3C6EF-37A7-F6E9-37F7-B3F1DC67B6F2}"/>
              </a:ext>
            </a:extLst>
          </p:cNvPr>
          <p:cNvSpPr txBox="1"/>
          <p:nvPr/>
        </p:nvSpPr>
        <p:spPr>
          <a:xfrm flipH="1">
            <a:off x="2304646" y="-180907"/>
            <a:ext cx="7784231" cy="1492716"/>
          </a:xfrm>
          <a:prstGeom prst="rect">
            <a:avLst/>
          </a:prstGeom>
          <a:noFill/>
        </p:spPr>
        <p:txBody>
          <a:bodyPr wrap="square" rtlCol="0">
            <a:spAutoFit/>
          </a:bodyPr>
          <a:lstStyle/>
          <a:p>
            <a:pPr algn="ctr" rtl="1">
              <a:lnSpc>
                <a:spcPct val="200000"/>
              </a:lnSpc>
            </a:pPr>
            <a:endParaRPr lang="ar-LB" sz="2800" b="1" dirty="0">
              <a:solidFill>
                <a:srgbClr val="FF0000"/>
              </a:solidFill>
              <a:latin typeface="Simplified Arabic" pitchFamily="18" charset="-78"/>
              <a:ea typeface="Cocon® Next Arabic" panose="020A0503020102020204" pitchFamily="18" charset="-78"/>
              <a:cs typeface="Simplified Arabic" pitchFamily="18" charset="-78"/>
            </a:endParaRPr>
          </a:p>
          <a:p>
            <a:pPr algn="r">
              <a:lnSpc>
                <a:spcPct val="200000"/>
              </a:lnSpc>
            </a:pPr>
            <a:endParaRPr lang="ar-LB" sz="2000" b="1" dirty="0">
              <a:latin typeface="Simplified Arabic" pitchFamily="18" charset="-78"/>
              <a:ea typeface="Cocon® Next Arabic" panose="020A0503020102020204" pitchFamily="18" charset="-78"/>
              <a:cs typeface="Simplified Arabic" pitchFamily="18" charset="-78"/>
            </a:endParaRPr>
          </a:p>
        </p:txBody>
      </p:sp>
      <p:pic>
        <p:nvPicPr>
          <p:cNvPr id="4" name="صورة 3">
            <a:extLst>
              <a:ext uri="{FF2B5EF4-FFF2-40B4-BE49-F238E27FC236}">
                <a16:creationId xmlns:a16="http://schemas.microsoft.com/office/drawing/2014/main" id="{D86A057E-34F8-F0CF-5C44-89DE7A641C08}"/>
              </a:ext>
            </a:extLst>
          </p:cNvPr>
          <p:cNvPicPr>
            <a:picLocks noChangeAspect="1"/>
          </p:cNvPicPr>
          <p:nvPr/>
        </p:nvPicPr>
        <p:blipFill>
          <a:blip r:embed="rId2"/>
          <a:stretch>
            <a:fillRect/>
          </a:stretch>
        </p:blipFill>
        <p:spPr>
          <a:xfrm>
            <a:off x="0" y="6483177"/>
            <a:ext cx="12192000" cy="515031"/>
          </a:xfrm>
          <a:prstGeom prst="rect">
            <a:avLst/>
          </a:prstGeom>
        </p:spPr>
      </p:pic>
      <p:pic>
        <p:nvPicPr>
          <p:cNvPr id="2" name="صورة 1">
            <a:extLst>
              <a:ext uri="{FF2B5EF4-FFF2-40B4-BE49-F238E27FC236}">
                <a16:creationId xmlns:a16="http://schemas.microsoft.com/office/drawing/2014/main" id="{7A2E2E93-F538-AD9C-1B79-9E3D4D3CA353}"/>
              </a:ext>
            </a:extLst>
          </p:cNvPr>
          <p:cNvPicPr>
            <a:picLocks noChangeAspect="1"/>
          </p:cNvPicPr>
          <p:nvPr/>
        </p:nvPicPr>
        <p:blipFill>
          <a:blip r:embed="rId3"/>
          <a:stretch>
            <a:fillRect/>
          </a:stretch>
        </p:blipFill>
        <p:spPr>
          <a:xfrm>
            <a:off x="403654" y="284205"/>
            <a:ext cx="11374242" cy="6289589"/>
          </a:xfrm>
          <a:prstGeom prst="rect">
            <a:avLst/>
          </a:prstGeom>
        </p:spPr>
      </p:pic>
    </p:spTree>
    <p:extLst>
      <p:ext uri="{BB962C8B-B14F-4D97-AF65-F5344CB8AC3E}">
        <p14:creationId xmlns:p14="http://schemas.microsoft.com/office/powerpoint/2010/main" val="41169408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1" name="Group 290"/>
          <p:cNvGrpSpPr/>
          <p:nvPr/>
        </p:nvGrpSpPr>
        <p:grpSpPr>
          <a:xfrm>
            <a:off x="335282" y="375748"/>
            <a:ext cx="3787046" cy="2004022"/>
            <a:chOff x="2537682" y="544538"/>
            <a:chExt cx="3787046" cy="2004022"/>
          </a:xfrm>
        </p:grpSpPr>
        <p:sp>
          <p:nvSpPr>
            <p:cNvPr id="289" name="Rectangle 288"/>
            <p:cNvSpPr/>
            <p:nvPr/>
          </p:nvSpPr>
          <p:spPr>
            <a:xfrm>
              <a:off x="2537682" y="544538"/>
              <a:ext cx="1826895" cy="2004022"/>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0" name="TextBox 289"/>
            <p:cNvSpPr txBox="1"/>
            <p:nvPr/>
          </p:nvSpPr>
          <p:spPr>
            <a:xfrm flipH="1">
              <a:off x="2768063" y="823274"/>
              <a:ext cx="3556665" cy="1446550"/>
            </a:xfrm>
            <a:prstGeom prst="rect">
              <a:avLst/>
            </a:prstGeom>
            <a:solidFill>
              <a:schemeClr val="bg1"/>
            </a:solidFill>
          </p:spPr>
          <p:txBody>
            <a:bodyPr wrap="square" rtlCol="0">
              <a:spAutoFit/>
            </a:bodyPr>
            <a:lstStyle/>
            <a:p>
              <a:pPr algn="ctr"/>
              <a:r>
                <a:rPr lang="ar-SA" sz="4400" dirty="0">
                  <a:latin typeface="Palatino Sans Arabic Bold" panose="020C0803050509020803" pitchFamily="34" charset="-78"/>
                  <a:ea typeface="Cocon® Next Arabic" panose="020A0503020102020204" pitchFamily="18" charset="-78"/>
                  <a:cs typeface="Palatino Sans Arabic Bold" panose="020C0803050509020803" pitchFamily="34" charset="-78"/>
                </a:rPr>
                <a:t>أهم عناصر الإفصاح البيئي </a:t>
              </a:r>
            </a:p>
          </p:txBody>
        </p:sp>
      </p:grpSp>
      <p:sp>
        <p:nvSpPr>
          <p:cNvPr id="44" name="TextBox 266">
            <a:extLst>
              <a:ext uri="{FF2B5EF4-FFF2-40B4-BE49-F238E27FC236}">
                <a16:creationId xmlns:a16="http://schemas.microsoft.com/office/drawing/2014/main" id="{C7F92B20-621B-ABB7-2AA3-1BF775D64D4C}"/>
              </a:ext>
            </a:extLst>
          </p:cNvPr>
          <p:cNvSpPr txBox="1"/>
          <p:nvPr/>
        </p:nvSpPr>
        <p:spPr>
          <a:xfrm flipH="1">
            <a:off x="4008119" y="508527"/>
            <a:ext cx="7848599" cy="2108269"/>
          </a:xfrm>
          <a:prstGeom prst="rect">
            <a:avLst/>
          </a:prstGeom>
          <a:noFill/>
        </p:spPr>
        <p:txBody>
          <a:bodyPr wrap="square" rtlCol="0">
            <a:spAutoFit/>
          </a:bodyPr>
          <a:lstStyle/>
          <a:p>
            <a:pPr algn="just" rtl="1">
              <a:lnSpc>
                <a:spcPct val="200000"/>
              </a:lnSpc>
            </a:pPr>
            <a:endParaRPr lang="ar-IQ" sz="2400" b="1" dirty="0">
              <a:solidFill>
                <a:schemeClr val="tx2"/>
              </a:solidFill>
              <a:latin typeface="Simplified Arabic" pitchFamily="18" charset="-78"/>
              <a:ea typeface="Cocon® Next Arabic" panose="020A0503020102020204" pitchFamily="18" charset="-78"/>
              <a:cs typeface="Simplified Arabic" pitchFamily="18" charset="-78"/>
            </a:endParaRPr>
          </a:p>
          <a:p>
            <a:pPr algn="just" rtl="1">
              <a:lnSpc>
                <a:spcPct val="200000"/>
              </a:lnSpc>
            </a:pPr>
            <a:endParaRPr lang="ar-LB" sz="2400" b="1" dirty="0">
              <a:solidFill>
                <a:srgbClr val="C00000"/>
              </a:solidFill>
              <a:latin typeface="Simplified Arabic" pitchFamily="18" charset="-78"/>
              <a:ea typeface="Cocon® Next Arabic" panose="020A0503020102020204" pitchFamily="18" charset="-78"/>
              <a:cs typeface="Simplified Arabic" pitchFamily="18" charset="-78"/>
            </a:endParaRPr>
          </a:p>
          <a:p>
            <a:pPr marL="285750" indent="-285750" algn="r">
              <a:lnSpc>
                <a:spcPct val="200000"/>
              </a:lnSpc>
              <a:buFont typeface="Wingdings" pitchFamily="2" charset="2"/>
              <a:buChar char="ü"/>
            </a:pPr>
            <a:endParaRPr lang="ar-LB" sz="2000" b="1" dirty="0">
              <a:latin typeface="Simplified Arabic" pitchFamily="18" charset="-78"/>
              <a:ea typeface="Cocon® Next Arabic" panose="020A0503020102020204" pitchFamily="18" charset="-78"/>
              <a:cs typeface="Simplified Arabic" pitchFamily="18"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39662"/>
            <a:ext cx="3493477" cy="283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8195" y="5431569"/>
            <a:ext cx="1212850" cy="1098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a:extLst>
              <a:ext uri="{FF2B5EF4-FFF2-40B4-BE49-F238E27FC236}">
                <a16:creationId xmlns:a16="http://schemas.microsoft.com/office/drawing/2014/main" id="{6BB8BD7B-5CD5-0E99-B234-9ECAEEB9019B}"/>
              </a:ext>
            </a:extLst>
          </p:cNvPr>
          <p:cNvSpPr/>
          <p:nvPr/>
        </p:nvSpPr>
        <p:spPr>
          <a:xfrm>
            <a:off x="0" y="6579499"/>
            <a:ext cx="12192000" cy="2785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8" algn="r"/>
            <a:endParaRPr lang="en-US" dirty="0">
              <a:latin typeface="Cocon® Next Arabic" panose="020A0503020102020204" pitchFamily="18" charset="-78"/>
              <a:ea typeface="Cocon® Next Arabic" panose="020A0503020102020204" pitchFamily="18" charset="-78"/>
              <a:cs typeface="DecoType Naskh Variants" pitchFamily="2" charset="-78"/>
            </a:endParaRPr>
          </a:p>
        </p:txBody>
      </p:sp>
      <p:graphicFrame>
        <p:nvGraphicFramePr>
          <p:cNvPr id="2" name="رسم تخطيطي 1">
            <a:extLst>
              <a:ext uri="{FF2B5EF4-FFF2-40B4-BE49-F238E27FC236}">
                <a16:creationId xmlns:a16="http://schemas.microsoft.com/office/drawing/2014/main" id="{53D3A036-E3EA-C15E-96F1-DE2A955A2461}"/>
              </a:ext>
            </a:extLst>
          </p:cNvPr>
          <p:cNvGraphicFramePr/>
          <p:nvPr>
            <p:extLst>
              <p:ext uri="{D42A27DB-BD31-4B8C-83A1-F6EECF244321}">
                <p14:modId xmlns:p14="http://schemas.microsoft.com/office/powerpoint/2010/main" val="2864557712"/>
              </p:ext>
            </p:extLst>
          </p:nvPr>
        </p:nvGraphicFramePr>
        <p:xfrm>
          <a:off x="4553647" y="434386"/>
          <a:ext cx="6871751" cy="54092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635561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Custom 200">
      <a:dk1>
        <a:srgbClr val="2B2B2B"/>
      </a:dk1>
      <a:lt1>
        <a:srgbClr val="FFFFFF"/>
      </a:lt1>
      <a:dk2>
        <a:srgbClr val="2B2B2B"/>
      </a:dk2>
      <a:lt2>
        <a:srgbClr val="FFFFFF"/>
      </a:lt2>
      <a:accent1>
        <a:srgbClr val="00E640"/>
      </a:accent1>
      <a:accent2>
        <a:srgbClr val="99B332"/>
      </a:accent2>
      <a:accent3>
        <a:srgbClr val="7AAE3B"/>
      </a:accent3>
      <a:accent4>
        <a:srgbClr val="5CA944"/>
      </a:accent4>
      <a:accent5>
        <a:srgbClr val="31A050"/>
      </a:accent5>
      <a:accent6>
        <a:srgbClr val="06975B"/>
      </a:accent6>
      <a:hlink>
        <a:srgbClr val="5B9BD5"/>
      </a:hlink>
      <a:folHlink>
        <a:srgbClr val="70AD47"/>
      </a:folHlink>
    </a:clrScheme>
    <a:fontScheme name="Custom 1">
      <a:majorFont>
        <a:latin typeface="Roboto"/>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2526</TotalTime>
  <Words>1310</Words>
  <Application>Microsoft Office PowerPoint</Application>
  <PresentationFormat>Widescreen</PresentationFormat>
  <Paragraphs>79</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QUARKS MEDIA</dc:creator>
  <cp:lastModifiedBy>Unknown User</cp:lastModifiedBy>
  <cp:revision>390</cp:revision>
  <dcterms:created xsi:type="dcterms:W3CDTF">2019-02-28T08:59:55Z</dcterms:created>
  <dcterms:modified xsi:type="dcterms:W3CDTF">2025-05-11T06:19:48Z</dcterms:modified>
</cp:coreProperties>
</file>