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11" r:id="rId3"/>
    <p:sldId id="259" r:id="rId4"/>
    <p:sldId id="323" r:id="rId5"/>
    <p:sldId id="258" r:id="rId6"/>
    <p:sldId id="318" r:id="rId7"/>
    <p:sldId id="330" r:id="rId8"/>
    <p:sldId id="331" r:id="rId9"/>
    <p:sldId id="332" r:id="rId10"/>
    <p:sldId id="334" r:id="rId11"/>
    <p:sldId id="346" r:id="rId12"/>
    <p:sldId id="335" r:id="rId13"/>
    <p:sldId id="336" r:id="rId14"/>
    <p:sldId id="338" r:id="rId15"/>
    <p:sldId id="339" r:id="rId16"/>
    <p:sldId id="337" r:id="rId17"/>
    <p:sldId id="340" r:id="rId18"/>
    <p:sldId id="347"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z-Hassen" id="{642FB69C-48B2-4614-B924-36DD68446525}">
          <p14:sldIdLst>
            <p14:sldId id="257"/>
            <p14:sldId id="311"/>
            <p14:sldId id="259"/>
            <p14:sldId id="323"/>
            <p14:sldId id="258"/>
            <p14:sldId id="318"/>
            <p14:sldId id="330"/>
            <p14:sldId id="331"/>
            <p14:sldId id="332"/>
            <p14:sldId id="334"/>
            <p14:sldId id="346"/>
            <p14:sldId id="335"/>
            <p14:sldId id="336"/>
            <p14:sldId id="338"/>
            <p14:sldId id="339"/>
            <p14:sldId id="337"/>
            <p14:sldId id="340"/>
            <p14:sldId id="347"/>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1" autoAdjust="0"/>
    <p:restoredTop sz="85872" autoAdjust="0"/>
  </p:normalViewPr>
  <p:slideViewPr>
    <p:cSldViewPr snapToGrid="0">
      <p:cViewPr varScale="1">
        <p:scale>
          <a:sx n="58" d="100"/>
          <a:sy n="58" d="100"/>
        </p:scale>
        <p:origin x="819"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7295F-BFDB-4E14-9751-FCF47C8672C5}" type="datetimeFigureOut">
              <a:rPr lang="en-US" smtClean="0"/>
              <a:t>5/11/2025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F56CC-44C8-45B9-B8D0-5ED3612333DB}" type="slidenum">
              <a:rPr lang="en-US" smtClean="0"/>
              <a:t>‹#›</a:t>
            </a:fld>
            <a:endParaRPr lang="en-US"/>
          </a:p>
        </p:txBody>
      </p:sp>
    </p:spTree>
    <p:extLst>
      <p:ext uri="{BB962C8B-B14F-4D97-AF65-F5344CB8AC3E}">
        <p14:creationId xmlns:p14="http://schemas.microsoft.com/office/powerpoint/2010/main" val="398100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5CF56CC-44C8-45B9-B8D0-5ED3612333DB}" type="slidenum">
              <a:rPr lang="en-US" smtClean="0"/>
              <a:t>2</a:t>
            </a:fld>
            <a:endParaRPr lang="en-US"/>
          </a:p>
        </p:txBody>
      </p:sp>
    </p:spTree>
    <p:extLst>
      <p:ext uri="{BB962C8B-B14F-4D97-AF65-F5344CB8AC3E}">
        <p14:creationId xmlns:p14="http://schemas.microsoft.com/office/powerpoint/2010/main" val="279937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5CF56CC-44C8-45B9-B8D0-5ED3612333DB}" type="slidenum">
              <a:rPr lang="en-US" smtClean="0"/>
              <a:t>4</a:t>
            </a:fld>
            <a:endParaRPr lang="en-US"/>
          </a:p>
        </p:txBody>
      </p:sp>
    </p:spTree>
    <p:extLst>
      <p:ext uri="{BB962C8B-B14F-4D97-AF65-F5344CB8AC3E}">
        <p14:creationId xmlns:p14="http://schemas.microsoft.com/office/powerpoint/2010/main" val="405449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5CF56CC-44C8-45B9-B8D0-5ED3612333DB}" type="slidenum">
              <a:rPr lang="en-US" smtClean="0"/>
              <a:t>10</a:t>
            </a:fld>
            <a:endParaRPr lang="en-US"/>
          </a:p>
        </p:txBody>
      </p:sp>
    </p:spTree>
    <p:extLst>
      <p:ext uri="{BB962C8B-B14F-4D97-AF65-F5344CB8AC3E}">
        <p14:creationId xmlns:p14="http://schemas.microsoft.com/office/powerpoint/2010/main" val="271655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A9584-787A-F45F-BEA8-94354DB5294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5F937BE-4F41-9B6D-9F70-7212615B406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00408CB-42F5-56EC-F265-EFB6B22E47AA}"/>
              </a:ext>
            </a:extLst>
          </p:cNvPr>
          <p:cNvSpPr>
            <a:spLocks noGrp="1"/>
          </p:cNvSpPr>
          <p:nvPr>
            <p:ph type="body" idx="1"/>
          </p:nvPr>
        </p:nvSpPr>
        <p:spPr/>
        <p:txBody>
          <a:bodyPr/>
          <a:lstStyle/>
          <a:p>
            <a:endParaRPr lang="en-US" dirty="0"/>
          </a:p>
        </p:txBody>
      </p:sp>
      <p:sp>
        <p:nvSpPr>
          <p:cNvPr id="4" name="عنصر نائب لرقم الشريحة 3">
            <a:extLst>
              <a:ext uri="{FF2B5EF4-FFF2-40B4-BE49-F238E27FC236}">
                <a16:creationId xmlns:a16="http://schemas.microsoft.com/office/drawing/2014/main" id="{D2AC9FA6-FA06-3E46-C8EC-E8E61BBC7B6C}"/>
              </a:ext>
            </a:extLst>
          </p:cNvPr>
          <p:cNvSpPr>
            <a:spLocks noGrp="1"/>
          </p:cNvSpPr>
          <p:nvPr>
            <p:ph type="sldNum" sz="quarter" idx="5"/>
          </p:nvPr>
        </p:nvSpPr>
        <p:spPr/>
        <p:txBody>
          <a:bodyPr/>
          <a:lstStyle/>
          <a:p>
            <a:fld id="{05CF56CC-44C8-45B9-B8D0-5ED3612333DB}" type="slidenum">
              <a:rPr lang="en-US" smtClean="0"/>
              <a:t>11</a:t>
            </a:fld>
            <a:endParaRPr lang="en-US"/>
          </a:p>
        </p:txBody>
      </p:sp>
    </p:spTree>
    <p:extLst>
      <p:ext uri="{BB962C8B-B14F-4D97-AF65-F5344CB8AC3E}">
        <p14:creationId xmlns:p14="http://schemas.microsoft.com/office/powerpoint/2010/main" val="199037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5CF56CC-44C8-45B9-B8D0-5ED3612333DB}" type="slidenum">
              <a:rPr lang="en-US" smtClean="0"/>
              <a:t>14</a:t>
            </a:fld>
            <a:endParaRPr lang="en-US"/>
          </a:p>
        </p:txBody>
      </p:sp>
    </p:spTree>
    <p:extLst>
      <p:ext uri="{BB962C8B-B14F-4D97-AF65-F5344CB8AC3E}">
        <p14:creationId xmlns:p14="http://schemas.microsoft.com/office/powerpoint/2010/main" val="123736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F236E3-9CAB-42AC-9BF5-7E2AE063CF86}"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E7F3E-7E55-4F6C-8270-498161206A64}" type="slidenum">
              <a:rPr lang="en-US" smtClean="0"/>
              <a:t>‹#›</a:t>
            </a:fld>
            <a:endParaRPr lang="en-US"/>
          </a:p>
        </p:txBody>
      </p:sp>
    </p:spTree>
    <p:extLst>
      <p:ext uri="{BB962C8B-B14F-4D97-AF65-F5344CB8AC3E}">
        <p14:creationId xmlns:p14="http://schemas.microsoft.com/office/powerpoint/2010/main" val="4121833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2026" y="722434"/>
            <a:ext cx="10966236" cy="2724150"/>
          </a:xfrm>
          <a:custGeom>
            <a:avLst/>
            <a:gdLst>
              <a:gd name="connsiteX0" fmla="*/ 0 w 10966236"/>
              <a:gd name="connsiteY0" fmla="*/ 0 h 2724150"/>
              <a:gd name="connsiteX1" fmla="*/ 10966236 w 10966236"/>
              <a:gd name="connsiteY1" fmla="*/ 0 h 2724150"/>
              <a:gd name="connsiteX2" fmla="*/ 10966236 w 10966236"/>
              <a:gd name="connsiteY2" fmla="*/ 2724150 h 2724150"/>
              <a:gd name="connsiteX3" fmla="*/ 0 w 10966236"/>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10966236" h="2724150">
                <a:moveTo>
                  <a:pt x="0" y="0"/>
                </a:moveTo>
                <a:lnTo>
                  <a:pt x="10966236" y="0"/>
                </a:lnTo>
                <a:lnTo>
                  <a:pt x="10966236" y="2724150"/>
                </a:lnTo>
                <a:lnTo>
                  <a:pt x="0" y="27241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08303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644833" y="782137"/>
            <a:ext cx="4719484" cy="2662084"/>
          </a:xfrm>
          <a:custGeom>
            <a:avLst/>
            <a:gdLst>
              <a:gd name="connsiteX0" fmla="*/ 0 w 4719484"/>
              <a:gd name="connsiteY0" fmla="*/ 0 h 2662084"/>
              <a:gd name="connsiteX1" fmla="*/ 4719484 w 4719484"/>
              <a:gd name="connsiteY1" fmla="*/ 0 h 2662084"/>
              <a:gd name="connsiteX2" fmla="*/ 4719484 w 4719484"/>
              <a:gd name="connsiteY2" fmla="*/ 2662084 h 2662084"/>
              <a:gd name="connsiteX3" fmla="*/ 0 w 4719484"/>
              <a:gd name="connsiteY3" fmla="*/ 2662084 h 2662084"/>
            </a:gdLst>
            <a:ahLst/>
            <a:cxnLst>
              <a:cxn ang="0">
                <a:pos x="connsiteX0" y="connsiteY0"/>
              </a:cxn>
              <a:cxn ang="0">
                <a:pos x="connsiteX1" y="connsiteY1"/>
              </a:cxn>
              <a:cxn ang="0">
                <a:pos x="connsiteX2" y="connsiteY2"/>
              </a:cxn>
              <a:cxn ang="0">
                <a:pos x="connsiteX3" y="connsiteY3"/>
              </a:cxn>
            </a:cxnLst>
            <a:rect l="l" t="t" r="r" b="b"/>
            <a:pathLst>
              <a:path w="4719484" h="2662084">
                <a:moveTo>
                  <a:pt x="0" y="0"/>
                </a:moveTo>
                <a:lnTo>
                  <a:pt x="4719484" y="0"/>
                </a:lnTo>
                <a:lnTo>
                  <a:pt x="4719484" y="2662084"/>
                </a:lnTo>
                <a:lnTo>
                  <a:pt x="0" y="266208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048909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399650" y="704850"/>
            <a:ext cx="2791929" cy="5486400"/>
          </a:xfrm>
          <a:custGeom>
            <a:avLst/>
            <a:gdLst>
              <a:gd name="connsiteX0" fmla="*/ 0 w 2791929"/>
              <a:gd name="connsiteY0" fmla="*/ 0 h 5486400"/>
              <a:gd name="connsiteX1" fmla="*/ 2791929 w 2791929"/>
              <a:gd name="connsiteY1" fmla="*/ 0 h 5486400"/>
              <a:gd name="connsiteX2" fmla="*/ 2791929 w 2791929"/>
              <a:gd name="connsiteY2" fmla="*/ 5486400 h 5486400"/>
              <a:gd name="connsiteX3" fmla="*/ 0 w 279192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2791929" h="5486400">
                <a:moveTo>
                  <a:pt x="0" y="0"/>
                </a:moveTo>
                <a:lnTo>
                  <a:pt x="2791929" y="0"/>
                </a:lnTo>
                <a:lnTo>
                  <a:pt x="2791929" y="5486400"/>
                </a:lnTo>
                <a:lnTo>
                  <a:pt x="0" y="54864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369926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525408" y="704850"/>
            <a:ext cx="3042323" cy="5473504"/>
          </a:xfrm>
          <a:custGeom>
            <a:avLst/>
            <a:gdLst>
              <a:gd name="connsiteX0" fmla="*/ 0 w 2747502"/>
              <a:gd name="connsiteY0" fmla="*/ 0 h 5473504"/>
              <a:gd name="connsiteX1" fmla="*/ 2747502 w 2747502"/>
              <a:gd name="connsiteY1" fmla="*/ 0 h 5473504"/>
              <a:gd name="connsiteX2" fmla="*/ 2747502 w 2747502"/>
              <a:gd name="connsiteY2" fmla="*/ 5473504 h 5473504"/>
              <a:gd name="connsiteX3" fmla="*/ 0 w 2747502"/>
              <a:gd name="connsiteY3" fmla="*/ 5473504 h 5473504"/>
            </a:gdLst>
            <a:ahLst/>
            <a:cxnLst>
              <a:cxn ang="0">
                <a:pos x="connsiteX0" y="connsiteY0"/>
              </a:cxn>
              <a:cxn ang="0">
                <a:pos x="connsiteX1" y="connsiteY1"/>
              </a:cxn>
              <a:cxn ang="0">
                <a:pos x="connsiteX2" y="connsiteY2"/>
              </a:cxn>
              <a:cxn ang="0">
                <a:pos x="connsiteX3" y="connsiteY3"/>
              </a:cxn>
            </a:cxnLst>
            <a:rect l="l" t="t" r="r" b="b"/>
            <a:pathLst>
              <a:path w="2747502" h="5473504">
                <a:moveTo>
                  <a:pt x="0" y="0"/>
                </a:moveTo>
                <a:lnTo>
                  <a:pt x="2747502" y="0"/>
                </a:lnTo>
                <a:lnTo>
                  <a:pt x="2747502" y="5473504"/>
                </a:lnTo>
                <a:lnTo>
                  <a:pt x="0" y="547350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8567731" y="704850"/>
            <a:ext cx="3042323" cy="5473504"/>
          </a:xfrm>
          <a:custGeom>
            <a:avLst/>
            <a:gdLst>
              <a:gd name="connsiteX0" fmla="*/ 0 w 2747502"/>
              <a:gd name="connsiteY0" fmla="*/ 0 h 5473504"/>
              <a:gd name="connsiteX1" fmla="*/ 2747502 w 2747502"/>
              <a:gd name="connsiteY1" fmla="*/ 0 h 5473504"/>
              <a:gd name="connsiteX2" fmla="*/ 2747502 w 2747502"/>
              <a:gd name="connsiteY2" fmla="*/ 5473504 h 5473504"/>
              <a:gd name="connsiteX3" fmla="*/ 0 w 2747502"/>
              <a:gd name="connsiteY3" fmla="*/ 5473504 h 5473504"/>
            </a:gdLst>
            <a:ahLst/>
            <a:cxnLst>
              <a:cxn ang="0">
                <a:pos x="connsiteX0" y="connsiteY0"/>
              </a:cxn>
              <a:cxn ang="0">
                <a:pos x="connsiteX1" y="connsiteY1"/>
              </a:cxn>
              <a:cxn ang="0">
                <a:pos x="connsiteX2" y="connsiteY2"/>
              </a:cxn>
              <a:cxn ang="0">
                <a:pos x="connsiteX3" y="connsiteY3"/>
              </a:cxn>
            </a:cxnLst>
            <a:rect l="l" t="t" r="r" b="b"/>
            <a:pathLst>
              <a:path w="2747502" h="5473504">
                <a:moveTo>
                  <a:pt x="0" y="0"/>
                </a:moveTo>
                <a:lnTo>
                  <a:pt x="2747502" y="0"/>
                </a:lnTo>
                <a:lnTo>
                  <a:pt x="2747502" y="5473504"/>
                </a:lnTo>
                <a:lnTo>
                  <a:pt x="0" y="547350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920942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3532790" y="884840"/>
            <a:ext cx="2447096" cy="2563210"/>
          </a:xfrm>
          <a:custGeom>
            <a:avLst/>
            <a:gdLst>
              <a:gd name="connsiteX0" fmla="*/ 0 w 2447096"/>
              <a:gd name="connsiteY0" fmla="*/ 0 h 2563210"/>
              <a:gd name="connsiteX1" fmla="*/ 2447096 w 2447096"/>
              <a:gd name="connsiteY1" fmla="*/ 0 h 2563210"/>
              <a:gd name="connsiteX2" fmla="*/ 2447096 w 2447096"/>
              <a:gd name="connsiteY2" fmla="*/ 2563210 h 2563210"/>
              <a:gd name="connsiteX3" fmla="*/ 0 w 2447096"/>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2447096" h="2563210">
                <a:moveTo>
                  <a:pt x="0" y="0"/>
                </a:moveTo>
                <a:lnTo>
                  <a:pt x="2447096" y="0"/>
                </a:lnTo>
                <a:lnTo>
                  <a:pt x="2447096"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7" name="Picture Placeholder 16"/>
          <p:cNvSpPr>
            <a:spLocks noGrp="1"/>
          </p:cNvSpPr>
          <p:nvPr>
            <p:ph type="pic" sz="quarter" idx="11"/>
          </p:nvPr>
        </p:nvSpPr>
        <p:spPr>
          <a:xfrm>
            <a:off x="6212113" y="3448050"/>
            <a:ext cx="2447097" cy="2563210"/>
          </a:xfrm>
          <a:custGeom>
            <a:avLst/>
            <a:gdLst>
              <a:gd name="connsiteX0" fmla="*/ 0 w 2447097"/>
              <a:gd name="connsiteY0" fmla="*/ 0 h 2563210"/>
              <a:gd name="connsiteX1" fmla="*/ 2447097 w 2447097"/>
              <a:gd name="connsiteY1" fmla="*/ 0 h 2563210"/>
              <a:gd name="connsiteX2" fmla="*/ 2447097 w 2447097"/>
              <a:gd name="connsiteY2" fmla="*/ 2563210 h 2563210"/>
              <a:gd name="connsiteX3" fmla="*/ 0 w 2447097"/>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2447097" h="2563210">
                <a:moveTo>
                  <a:pt x="0" y="0"/>
                </a:moveTo>
                <a:lnTo>
                  <a:pt x="2447097" y="0"/>
                </a:lnTo>
                <a:lnTo>
                  <a:pt x="2447097"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8" name="Picture Placeholder 17"/>
          <p:cNvSpPr>
            <a:spLocks noGrp="1"/>
          </p:cNvSpPr>
          <p:nvPr>
            <p:ph type="pic" sz="quarter" idx="12"/>
          </p:nvPr>
        </p:nvSpPr>
        <p:spPr>
          <a:xfrm>
            <a:off x="873295" y="3448050"/>
            <a:ext cx="5106592" cy="2563210"/>
          </a:xfrm>
          <a:custGeom>
            <a:avLst/>
            <a:gdLst>
              <a:gd name="connsiteX0" fmla="*/ 0 w 5106592"/>
              <a:gd name="connsiteY0" fmla="*/ 0 h 2563210"/>
              <a:gd name="connsiteX1" fmla="*/ 5106592 w 5106592"/>
              <a:gd name="connsiteY1" fmla="*/ 0 h 2563210"/>
              <a:gd name="connsiteX2" fmla="*/ 5106592 w 5106592"/>
              <a:gd name="connsiteY2" fmla="*/ 2563210 h 2563210"/>
              <a:gd name="connsiteX3" fmla="*/ 0 w 5106592"/>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5106592" h="2563210">
                <a:moveTo>
                  <a:pt x="0" y="0"/>
                </a:moveTo>
                <a:lnTo>
                  <a:pt x="5106592" y="0"/>
                </a:lnTo>
                <a:lnTo>
                  <a:pt x="5106592"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5" name="Picture Placeholder 14"/>
          <p:cNvSpPr>
            <a:spLocks noGrp="1"/>
          </p:cNvSpPr>
          <p:nvPr>
            <p:ph type="pic" sz="quarter" idx="13"/>
          </p:nvPr>
        </p:nvSpPr>
        <p:spPr>
          <a:xfrm>
            <a:off x="6212112" y="884840"/>
            <a:ext cx="5211736" cy="2563210"/>
          </a:xfrm>
          <a:custGeom>
            <a:avLst/>
            <a:gdLst>
              <a:gd name="connsiteX0" fmla="*/ 0 w 5211736"/>
              <a:gd name="connsiteY0" fmla="*/ 0 h 2563210"/>
              <a:gd name="connsiteX1" fmla="*/ 5211736 w 5211736"/>
              <a:gd name="connsiteY1" fmla="*/ 0 h 2563210"/>
              <a:gd name="connsiteX2" fmla="*/ 5211736 w 5211736"/>
              <a:gd name="connsiteY2" fmla="*/ 2563210 h 2563210"/>
              <a:gd name="connsiteX3" fmla="*/ 0 w 5211736"/>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5211736" h="2563210">
                <a:moveTo>
                  <a:pt x="0" y="0"/>
                </a:moveTo>
                <a:lnTo>
                  <a:pt x="5211736" y="0"/>
                </a:lnTo>
                <a:lnTo>
                  <a:pt x="5211736"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4941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92481" y="3556624"/>
            <a:ext cx="4046329" cy="2504350"/>
          </a:xfrm>
          <a:custGeom>
            <a:avLst/>
            <a:gdLst>
              <a:gd name="connsiteX0" fmla="*/ 0 w 4046329"/>
              <a:gd name="connsiteY0" fmla="*/ 0 h 2504350"/>
              <a:gd name="connsiteX1" fmla="*/ 4046329 w 4046329"/>
              <a:gd name="connsiteY1" fmla="*/ 0 h 2504350"/>
              <a:gd name="connsiteX2" fmla="*/ 4046329 w 4046329"/>
              <a:gd name="connsiteY2" fmla="*/ 2504350 h 2504350"/>
              <a:gd name="connsiteX3" fmla="*/ 0 w 4046329"/>
              <a:gd name="connsiteY3" fmla="*/ 2504350 h 2504350"/>
            </a:gdLst>
            <a:ahLst/>
            <a:cxnLst>
              <a:cxn ang="0">
                <a:pos x="connsiteX0" y="connsiteY0"/>
              </a:cxn>
              <a:cxn ang="0">
                <a:pos x="connsiteX1" y="connsiteY1"/>
              </a:cxn>
              <a:cxn ang="0">
                <a:pos x="connsiteX2" y="connsiteY2"/>
              </a:cxn>
              <a:cxn ang="0">
                <a:pos x="connsiteX3" y="connsiteY3"/>
              </a:cxn>
            </a:cxnLst>
            <a:rect l="l" t="t" r="r" b="b"/>
            <a:pathLst>
              <a:path w="4046329" h="2504350">
                <a:moveTo>
                  <a:pt x="0" y="0"/>
                </a:moveTo>
                <a:lnTo>
                  <a:pt x="4046329" y="0"/>
                </a:lnTo>
                <a:lnTo>
                  <a:pt x="4046329" y="2504350"/>
                </a:lnTo>
                <a:lnTo>
                  <a:pt x="0" y="25043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4838810" y="3556624"/>
            <a:ext cx="4014905" cy="2504350"/>
          </a:xfrm>
          <a:custGeom>
            <a:avLst/>
            <a:gdLst>
              <a:gd name="connsiteX0" fmla="*/ 0 w 4014905"/>
              <a:gd name="connsiteY0" fmla="*/ 0 h 2504350"/>
              <a:gd name="connsiteX1" fmla="*/ 4014905 w 4014905"/>
              <a:gd name="connsiteY1" fmla="*/ 0 h 2504350"/>
              <a:gd name="connsiteX2" fmla="*/ 4014905 w 4014905"/>
              <a:gd name="connsiteY2" fmla="*/ 2504350 h 2504350"/>
              <a:gd name="connsiteX3" fmla="*/ 0 w 4014905"/>
              <a:gd name="connsiteY3" fmla="*/ 2504350 h 2504350"/>
            </a:gdLst>
            <a:ahLst/>
            <a:cxnLst>
              <a:cxn ang="0">
                <a:pos x="connsiteX0" y="connsiteY0"/>
              </a:cxn>
              <a:cxn ang="0">
                <a:pos x="connsiteX1" y="connsiteY1"/>
              </a:cxn>
              <a:cxn ang="0">
                <a:pos x="connsiteX2" y="connsiteY2"/>
              </a:cxn>
              <a:cxn ang="0">
                <a:pos x="connsiteX3" y="connsiteY3"/>
              </a:cxn>
            </a:cxnLst>
            <a:rect l="l" t="t" r="r" b="b"/>
            <a:pathLst>
              <a:path w="4014905" h="2504350">
                <a:moveTo>
                  <a:pt x="0" y="0"/>
                </a:moveTo>
                <a:lnTo>
                  <a:pt x="4014905" y="0"/>
                </a:lnTo>
                <a:lnTo>
                  <a:pt x="4014905" y="2504350"/>
                </a:lnTo>
                <a:lnTo>
                  <a:pt x="0" y="25043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70669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73430" y="727896"/>
            <a:ext cx="5170170" cy="2620369"/>
          </a:xfrm>
          <a:custGeom>
            <a:avLst/>
            <a:gdLst>
              <a:gd name="connsiteX0" fmla="*/ 0 w 5170170"/>
              <a:gd name="connsiteY0" fmla="*/ 0 h 2620369"/>
              <a:gd name="connsiteX1" fmla="*/ 5170170 w 5170170"/>
              <a:gd name="connsiteY1" fmla="*/ 0 h 2620369"/>
              <a:gd name="connsiteX2" fmla="*/ 5170170 w 5170170"/>
              <a:gd name="connsiteY2" fmla="*/ 2620369 h 2620369"/>
              <a:gd name="connsiteX3" fmla="*/ 0 w 5170170"/>
              <a:gd name="connsiteY3" fmla="*/ 2620369 h 2620369"/>
            </a:gdLst>
            <a:ahLst/>
            <a:cxnLst>
              <a:cxn ang="0">
                <a:pos x="connsiteX0" y="connsiteY0"/>
              </a:cxn>
              <a:cxn ang="0">
                <a:pos x="connsiteX1" y="connsiteY1"/>
              </a:cxn>
              <a:cxn ang="0">
                <a:pos x="connsiteX2" y="connsiteY2"/>
              </a:cxn>
              <a:cxn ang="0">
                <a:pos x="connsiteX3" y="connsiteY3"/>
              </a:cxn>
            </a:cxnLst>
            <a:rect l="l" t="t" r="r" b="b"/>
            <a:pathLst>
              <a:path w="5170170" h="2620369">
                <a:moveTo>
                  <a:pt x="0" y="0"/>
                </a:moveTo>
                <a:lnTo>
                  <a:pt x="5170170" y="0"/>
                </a:lnTo>
                <a:lnTo>
                  <a:pt x="5170170" y="2620369"/>
                </a:lnTo>
                <a:lnTo>
                  <a:pt x="0" y="26203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773430" y="3532782"/>
            <a:ext cx="5170170" cy="2620369"/>
          </a:xfrm>
          <a:custGeom>
            <a:avLst/>
            <a:gdLst>
              <a:gd name="connsiteX0" fmla="*/ 0 w 5170170"/>
              <a:gd name="connsiteY0" fmla="*/ 0 h 2620369"/>
              <a:gd name="connsiteX1" fmla="*/ 5170170 w 5170170"/>
              <a:gd name="connsiteY1" fmla="*/ 0 h 2620369"/>
              <a:gd name="connsiteX2" fmla="*/ 5170170 w 5170170"/>
              <a:gd name="connsiteY2" fmla="*/ 2620369 h 2620369"/>
              <a:gd name="connsiteX3" fmla="*/ 0 w 5170170"/>
              <a:gd name="connsiteY3" fmla="*/ 2620369 h 2620369"/>
            </a:gdLst>
            <a:ahLst/>
            <a:cxnLst>
              <a:cxn ang="0">
                <a:pos x="connsiteX0" y="connsiteY0"/>
              </a:cxn>
              <a:cxn ang="0">
                <a:pos x="connsiteX1" y="connsiteY1"/>
              </a:cxn>
              <a:cxn ang="0">
                <a:pos x="connsiteX2" y="connsiteY2"/>
              </a:cxn>
              <a:cxn ang="0">
                <a:pos x="connsiteX3" y="connsiteY3"/>
              </a:cxn>
            </a:cxnLst>
            <a:rect l="l" t="t" r="r" b="b"/>
            <a:pathLst>
              <a:path w="5170170" h="2620369">
                <a:moveTo>
                  <a:pt x="0" y="0"/>
                </a:moveTo>
                <a:lnTo>
                  <a:pt x="5170170" y="0"/>
                </a:lnTo>
                <a:lnTo>
                  <a:pt x="5170170" y="2620369"/>
                </a:lnTo>
                <a:lnTo>
                  <a:pt x="0" y="26203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25140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5067300" y="733119"/>
            <a:ext cx="2710531" cy="1668681"/>
          </a:xfrm>
          <a:custGeom>
            <a:avLst/>
            <a:gdLst>
              <a:gd name="connsiteX0" fmla="*/ 0 w 2710531"/>
              <a:gd name="connsiteY0" fmla="*/ 0 h 1668681"/>
              <a:gd name="connsiteX1" fmla="*/ 2710531 w 2710531"/>
              <a:gd name="connsiteY1" fmla="*/ 0 h 1668681"/>
              <a:gd name="connsiteX2" fmla="*/ 2710531 w 2710531"/>
              <a:gd name="connsiteY2" fmla="*/ 1668681 h 1668681"/>
              <a:gd name="connsiteX3" fmla="*/ 0 w 2710531"/>
              <a:gd name="connsiteY3" fmla="*/ 1668681 h 1668681"/>
            </a:gdLst>
            <a:ahLst/>
            <a:cxnLst>
              <a:cxn ang="0">
                <a:pos x="connsiteX0" y="connsiteY0"/>
              </a:cxn>
              <a:cxn ang="0">
                <a:pos x="connsiteX1" y="connsiteY1"/>
              </a:cxn>
              <a:cxn ang="0">
                <a:pos x="connsiteX2" y="connsiteY2"/>
              </a:cxn>
              <a:cxn ang="0">
                <a:pos x="connsiteX3" y="connsiteY3"/>
              </a:cxn>
            </a:cxnLst>
            <a:rect l="l" t="t" r="r" b="b"/>
            <a:pathLst>
              <a:path w="2710531" h="1668681">
                <a:moveTo>
                  <a:pt x="0" y="0"/>
                </a:moveTo>
                <a:lnTo>
                  <a:pt x="2710531" y="0"/>
                </a:lnTo>
                <a:lnTo>
                  <a:pt x="2710531" y="1668681"/>
                </a:lnTo>
                <a:lnTo>
                  <a:pt x="0" y="166868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7" name="Picture Placeholder 16"/>
          <p:cNvSpPr>
            <a:spLocks noGrp="1"/>
          </p:cNvSpPr>
          <p:nvPr>
            <p:ph type="pic" sz="quarter" idx="12"/>
          </p:nvPr>
        </p:nvSpPr>
        <p:spPr>
          <a:xfrm>
            <a:off x="5067300" y="2599269"/>
            <a:ext cx="2710531" cy="1668681"/>
          </a:xfrm>
          <a:custGeom>
            <a:avLst/>
            <a:gdLst>
              <a:gd name="connsiteX0" fmla="*/ 0 w 2710531"/>
              <a:gd name="connsiteY0" fmla="*/ 0 h 1668681"/>
              <a:gd name="connsiteX1" fmla="*/ 2710531 w 2710531"/>
              <a:gd name="connsiteY1" fmla="*/ 0 h 1668681"/>
              <a:gd name="connsiteX2" fmla="*/ 2710531 w 2710531"/>
              <a:gd name="connsiteY2" fmla="*/ 1668681 h 1668681"/>
              <a:gd name="connsiteX3" fmla="*/ 0 w 2710531"/>
              <a:gd name="connsiteY3" fmla="*/ 1668681 h 1668681"/>
            </a:gdLst>
            <a:ahLst/>
            <a:cxnLst>
              <a:cxn ang="0">
                <a:pos x="connsiteX0" y="connsiteY0"/>
              </a:cxn>
              <a:cxn ang="0">
                <a:pos x="connsiteX1" y="connsiteY1"/>
              </a:cxn>
              <a:cxn ang="0">
                <a:pos x="connsiteX2" y="connsiteY2"/>
              </a:cxn>
              <a:cxn ang="0">
                <a:pos x="connsiteX3" y="connsiteY3"/>
              </a:cxn>
            </a:cxnLst>
            <a:rect l="l" t="t" r="r" b="b"/>
            <a:pathLst>
              <a:path w="2710531" h="1668681">
                <a:moveTo>
                  <a:pt x="0" y="0"/>
                </a:moveTo>
                <a:lnTo>
                  <a:pt x="2710531" y="0"/>
                </a:lnTo>
                <a:lnTo>
                  <a:pt x="2710531" y="1668681"/>
                </a:lnTo>
                <a:lnTo>
                  <a:pt x="0" y="166868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8" name="Picture Placeholder 17"/>
          <p:cNvSpPr>
            <a:spLocks noGrp="1"/>
          </p:cNvSpPr>
          <p:nvPr>
            <p:ph type="pic" sz="quarter" idx="13"/>
          </p:nvPr>
        </p:nvSpPr>
        <p:spPr>
          <a:xfrm>
            <a:off x="5067300" y="4465420"/>
            <a:ext cx="2710531" cy="1668681"/>
          </a:xfrm>
          <a:custGeom>
            <a:avLst/>
            <a:gdLst>
              <a:gd name="connsiteX0" fmla="*/ 0 w 2710531"/>
              <a:gd name="connsiteY0" fmla="*/ 0 h 1668681"/>
              <a:gd name="connsiteX1" fmla="*/ 2710531 w 2710531"/>
              <a:gd name="connsiteY1" fmla="*/ 0 h 1668681"/>
              <a:gd name="connsiteX2" fmla="*/ 2710531 w 2710531"/>
              <a:gd name="connsiteY2" fmla="*/ 1668681 h 1668681"/>
              <a:gd name="connsiteX3" fmla="*/ 0 w 2710531"/>
              <a:gd name="connsiteY3" fmla="*/ 1668681 h 1668681"/>
            </a:gdLst>
            <a:ahLst/>
            <a:cxnLst>
              <a:cxn ang="0">
                <a:pos x="connsiteX0" y="connsiteY0"/>
              </a:cxn>
              <a:cxn ang="0">
                <a:pos x="connsiteX1" y="connsiteY1"/>
              </a:cxn>
              <a:cxn ang="0">
                <a:pos x="connsiteX2" y="connsiteY2"/>
              </a:cxn>
              <a:cxn ang="0">
                <a:pos x="connsiteX3" y="connsiteY3"/>
              </a:cxn>
            </a:cxnLst>
            <a:rect l="l" t="t" r="r" b="b"/>
            <a:pathLst>
              <a:path w="2710531" h="1668681">
                <a:moveTo>
                  <a:pt x="0" y="0"/>
                </a:moveTo>
                <a:lnTo>
                  <a:pt x="2710531" y="0"/>
                </a:lnTo>
                <a:lnTo>
                  <a:pt x="2710531" y="1668681"/>
                </a:lnTo>
                <a:lnTo>
                  <a:pt x="0" y="166868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5" name="Picture Placeholder 14"/>
          <p:cNvSpPr>
            <a:spLocks noGrp="1"/>
          </p:cNvSpPr>
          <p:nvPr>
            <p:ph type="pic" sz="quarter" idx="14"/>
          </p:nvPr>
        </p:nvSpPr>
        <p:spPr>
          <a:xfrm>
            <a:off x="7943528" y="733118"/>
            <a:ext cx="1824867" cy="5400982"/>
          </a:xfrm>
          <a:custGeom>
            <a:avLst/>
            <a:gdLst>
              <a:gd name="connsiteX0" fmla="*/ 0 w 1824867"/>
              <a:gd name="connsiteY0" fmla="*/ 0 h 5400982"/>
              <a:gd name="connsiteX1" fmla="*/ 1824867 w 1824867"/>
              <a:gd name="connsiteY1" fmla="*/ 0 h 5400982"/>
              <a:gd name="connsiteX2" fmla="*/ 1824867 w 1824867"/>
              <a:gd name="connsiteY2" fmla="*/ 5400982 h 5400982"/>
              <a:gd name="connsiteX3" fmla="*/ 0 w 1824867"/>
              <a:gd name="connsiteY3" fmla="*/ 5400982 h 5400982"/>
            </a:gdLst>
            <a:ahLst/>
            <a:cxnLst>
              <a:cxn ang="0">
                <a:pos x="connsiteX0" y="connsiteY0"/>
              </a:cxn>
              <a:cxn ang="0">
                <a:pos x="connsiteX1" y="connsiteY1"/>
              </a:cxn>
              <a:cxn ang="0">
                <a:pos x="connsiteX2" y="connsiteY2"/>
              </a:cxn>
              <a:cxn ang="0">
                <a:pos x="connsiteX3" y="connsiteY3"/>
              </a:cxn>
            </a:cxnLst>
            <a:rect l="l" t="t" r="r" b="b"/>
            <a:pathLst>
              <a:path w="1824867" h="5400982">
                <a:moveTo>
                  <a:pt x="0" y="0"/>
                </a:moveTo>
                <a:lnTo>
                  <a:pt x="1824867" y="0"/>
                </a:lnTo>
                <a:lnTo>
                  <a:pt x="1824867" y="5400982"/>
                </a:lnTo>
                <a:lnTo>
                  <a:pt x="0" y="5400982"/>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57173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3510116" y="2911721"/>
            <a:ext cx="2200516" cy="3046133"/>
          </a:xfrm>
          <a:custGeom>
            <a:avLst/>
            <a:gdLst>
              <a:gd name="connsiteX0" fmla="*/ 0 w 2200516"/>
              <a:gd name="connsiteY0" fmla="*/ 0 h 3046133"/>
              <a:gd name="connsiteX1" fmla="*/ 2200516 w 2200516"/>
              <a:gd name="connsiteY1" fmla="*/ 0 h 3046133"/>
              <a:gd name="connsiteX2" fmla="*/ 2200516 w 2200516"/>
              <a:gd name="connsiteY2" fmla="*/ 3046133 h 3046133"/>
              <a:gd name="connsiteX3" fmla="*/ 0 w 2200516"/>
              <a:gd name="connsiteY3" fmla="*/ 3046133 h 3046133"/>
            </a:gdLst>
            <a:ahLst/>
            <a:cxnLst>
              <a:cxn ang="0">
                <a:pos x="connsiteX0" y="connsiteY0"/>
              </a:cxn>
              <a:cxn ang="0">
                <a:pos x="connsiteX1" y="connsiteY1"/>
              </a:cxn>
              <a:cxn ang="0">
                <a:pos x="connsiteX2" y="connsiteY2"/>
              </a:cxn>
              <a:cxn ang="0">
                <a:pos x="connsiteX3" y="connsiteY3"/>
              </a:cxn>
            </a:cxnLst>
            <a:rect l="l" t="t" r="r" b="b"/>
            <a:pathLst>
              <a:path w="2200516" h="3046133">
                <a:moveTo>
                  <a:pt x="0" y="0"/>
                </a:moveTo>
                <a:lnTo>
                  <a:pt x="2200516" y="0"/>
                </a:lnTo>
                <a:lnTo>
                  <a:pt x="2200516" y="3046133"/>
                </a:lnTo>
                <a:lnTo>
                  <a:pt x="0" y="304613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5"/>
          </p:nvPr>
        </p:nvSpPr>
        <p:spPr>
          <a:xfrm>
            <a:off x="5833608" y="2911721"/>
            <a:ext cx="3300772" cy="3046133"/>
          </a:xfrm>
          <a:custGeom>
            <a:avLst/>
            <a:gdLst>
              <a:gd name="connsiteX0" fmla="*/ 0 w 3300772"/>
              <a:gd name="connsiteY0" fmla="*/ 0 h 3046133"/>
              <a:gd name="connsiteX1" fmla="*/ 3300772 w 3300772"/>
              <a:gd name="connsiteY1" fmla="*/ 0 h 3046133"/>
              <a:gd name="connsiteX2" fmla="*/ 3300772 w 3300772"/>
              <a:gd name="connsiteY2" fmla="*/ 3046133 h 3046133"/>
              <a:gd name="connsiteX3" fmla="*/ 0 w 3300772"/>
              <a:gd name="connsiteY3" fmla="*/ 3046133 h 3046133"/>
            </a:gdLst>
            <a:ahLst/>
            <a:cxnLst>
              <a:cxn ang="0">
                <a:pos x="connsiteX0" y="connsiteY0"/>
              </a:cxn>
              <a:cxn ang="0">
                <a:pos x="connsiteX1" y="connsiteY1"/>
              </a:cxn>
              <a:cxn ang="0">
                <a:pos x="connsiteX2" y="connsiteY2"/>
              </a:cxn>
              <a:cxn ang="0">
                <a:pos x="connsiteX3" y="connsiteY3"/>
              </a:cxn>
            </a:cxnLst>
            <a:rect l="l" t="t" r="r" b="b"/>
            <a:pathLst>
              <a:path w="3300772" h="3046133">
                <a:moveTo>
                  <a:pt x="0" y="0"/>
                </a:moveTo>
                <a:lnTo>
                  <a:pt x="3300772" y="0"/>
                </a:lnTo>
                <a:lnTo>
                  <a:pt x="3300772" y="3046133"/>
                </a:lnTo>
                <a:lnTo>
                  <a:pt x="0" y="304613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6"/>
          </p:nvPr>
        </p:nvSpPr>
        <p:spPr>
          <a:xfrm>
            <a:off x="9257360" y="2911721"/>
            <a:ext cx="2200515" cy="3046133"/>
          </a:xfrm>
          <a:custGeom>
            <a:avLst/>
            <a:gdLst>
              <a:gd name="connsiteX0" fmla="*/ 0 w 2200515"/>
              <a:gd name="connsiteY0" fmla="*/ 0 h 3046133"/>
              <a:gd name="connsiteX1" fmla="*/ 2200515 w 2200515"/>
              <a:gd name="connsiteY1" fmla="*/ 0 h 3046133"/>
              <a:gd name="connsiteX2" fmla="*/ 2200515 w 2200515"/>
              <a:gd name="connsiteY2" fmla="*/ 3046133 h 3046133"/>
              <a:gd name="connsiteX3" fmla="*/ 0 w 2200515"/>
              <a:gd name="connsiteY3" fmla="*/ 3046133 h 3046133"/>
            </a:gdLst>
            <a:ahLst/>
            <a:cxnLst>
              <a:cxn ang="0">
                <a:pos x="connsiteX0" y="connsiteY0"/>
              </a:cxn>
              <a:cxn ang="0">
                <a:pos x="connsiteX1" y="connsiteY1"/>
              </a:cxn>
              <a:cxn ang="0">
                <a:pos x="connsiteX2" y="connsiteY2"/>
              </a:cxn>
              <a:cxn ang="0">
                <a:pos x="connsiteX3" y="connsiteY3"/>
              </a:cxn>
            </a:cxnLst>
            <a:rect l="l" t="t" r="r" b="b"/>
            <a:pathLst>
              <a:path w="2200515" h="3046133">
                <a:moveTo>
                  <a:pt x="0" y="0"/>
                </a:moveTo>
                <a:lnTo>
                  <a:pt x="2200515" y="0"/>
                </a:lnTo>
                <a:lnTo>
                  <a:pt x="2200515" y="3046133"/>
                </a:lnTo>
                <a:lnTo>
                  <a:pt x="0" y="304613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37874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609601" y="723841"/>
            <a:ext cx="3663950" cy="2425759"/>
          </a:xfrm>
          <a:custGeom>
            <a:avLst/>
            <a:gdLst>
              <a:gd name="connsiteX0" fmla="*/ 0 w 3663950"/>
              <a:gd name="connsiteY0" fmla="*/ 0 h 2425759"/>
              <a:gd name="connsiteX1" fmla="*/ 3663950 w 3663950"/>
              <a:gd name="connsiteY1" fmla="*/ 0 h 2425759"/>
              <a:gd name="connsiteX2" fmla="*/ 3663950 w 3663950"/>
              <a:gd name="connsiteY2" fmla="*/ 2425759 h 2425759"/>
              <a:gd name="connsiteX3" fmla="*/ 0 w 3663950"/>
              <a:gd name="connsiteY3" fmla="*/ 2425759 h 2425759"/>
            </a:gdLst>
            <a:ahLst/>
            <a:cxnLst>
              <a:cxn ang="0">
                <a:pos x="connsiteX0" y="connsiteY0"/>
              </a:cxn>
              <a:cxn ang="0">
                <a:pos x="connsiteX1" y="connsiteY1"/>
              </a:cxn>
              <a:cxn ang="0">
                <a:pos x="connsiteX2" y="connsiteY2"/>
              </a:cxn>
              <a:cxn ang="0">
                <a:pos x="connsiteX3" y="connsiteY3"/>
              </a:cxn>
            </a:cxnLst>
            <a:rect l="l" t="t" r="r" b="b"/>
            <a:pathLst>
              <a:path w="3663950" h="2425759">
                <a:moveTo>
                  <a:pt x="0" y="0"/>
                </a:moveTo>
                <a:lnTo>
                  <a:pt x="3663950" y="0"/>
                </a:lnTo>
                <a:lnTo>
                  <a:pt x="3663950" y="2425759"/>
                </a:lnTo>
                <a:lnTo>
                  <a:pt x="0" y="242575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6"/>
          </p:nvPr>
        </p:nvSpPr>
        <p:spPr>
          <a:xfrm>
            <a:off x="4273551" y="723841"/>
            <a:ext cx="3663950" cy="2425759"/>
          </a:xfrm>
          <a:custGeom>
            <a:avLst/>
            <a:gdLst>
              <a:gd name="connsiteX0" fmla="*/ 0 w 3663950"/>
              <a:gd name="connsiteY0" fmla="*/ 0 h 2425759"/>
              <a:gd name="connsiteX1" fmla="*/ 3663950 w 3663950"/>
              <a:gd name="connsiteY1" fmla="*/ 0 h 2425759"/>
              <a:gd name="connsiteX2" fmla="*/ 3663950 w 3663950"/>
              <a:gd name="connsiteY2" fmla="*/ 2425759 h 2425759"/>
              <a:gd name="connsiteX3" fmla="*/ 0 w 3663950"/>
              <a:gd name="connsiteY3" fmla="*/ 2425759 h 2425759"/>
            </a:gdLst>
            <a:ahLst/>
            <a:cxnLst>
              <a:cxn ang="0">
                <a:pos x="connsiteX0" y="connsiteY0"/>
              </a:cxn>
              <a:cxn ang="0">
                <a:pos x="connsiteX1" y="connsiteY1"/>
              </a:cxn>
              <a:cxn ang="0">
                <a:pos x="connsiteX2" y="connsiteY2"/>
              </a:cxn>
              <a:cxn ang="0">
                <a:pos x="connsiteX3" y="connsiteY3"/>
              </a:cxn>
            </a:cxnLst>
            <a:rect l="l" t="t" r="r" b="b"/>
            <a:pathLst>
              <a:path w="3663950" h="2425759">
                <a:moveTo>
                  <a:pt x="0" y="0"/>
                </a:moveTo>
                <a:lnTo>
                  <a:pt x="3663950" y="0"/>
                </a:lnTo>
                <a:lnTo>
                  <a:pt x="3663950" y="2425759"/>
                </a:lnTo>
                <a:lnTo>
                  <a:pt x="0" y="242575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7"/>
          </p:nvPr>
        </p:nvSpPr>
        <p:spPr>
          <a:xfrm>
            <a:off x="7937501" y="723841"/>
            <a:ext cx="3663950" cy="2425759"/>
          </a:xfrm>
          <a:custGeom>
            <a:avLst/>
            <a:gdLst>
              <a:gd name="connsiteX0" fmla="*/ 0 w 3663950"/>
              <a:gd name="connsiteY0" fmla="*/ 0 h 2425759"/>
              <a:gd name="connsiteX1" fmla="*/ 3663950 w 3663950"/>
              <a:gd name="connsiteY1" fmla="*/ 0 h 2425759"/>
              <a:gd name="connsiteX2" fmla="*/ 3663950 w 3663950"/>
              <a:gd name="connsiteY2" fmla="*/ 2425759 h 2425759"/>
              <a:gd name="connsiteX3" fmla="*/ 0 w 3663950"/>
              <a:gd name="connsiteY3" fmla="*/ 2425759 h 2425759"/>
            </a:gdLst>
            <a:ahLst/>
            <a:cxnLst>
              <a:cxn ang="0">
                <a:pos x="connsiteX0" y="connsiteY0"/>
              </a:cxn>
              <a:cxn ang="0">
                <a:pos x="connsiteX1" y="connsiteY1"/>
              </a:cxn>
              <a:cxn ang="0">
                <a:pos x="connsiteX2" y="connsiteY2"/>
              </a:cxn>
              <a:cxn ang="0">
                <a:pos x="connsiteX3" y="connsiteY3"/>
              </a:cxn>
            </a:cxnLst>
            <a:rect l="l" t="t" r="r" b="b"/>
            <a:pathLst>
              <a:path w="3663950" h="2425759">
                <a:moveTo>
                  <a:pt x="0" y="0"/>
                </a:moveTo>
                <a:lnTo>
                  <a:pt x="3663950" y="0"/>
                </a:lnTo>
                <a:lnTo>
                  <a:pt x="3663950" y="2425759"/>
                </a:lnTo>
                <a:lnTo>
                  <a:pt x="0" y="242575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30039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779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a:xfrm>
            <a:off x="2757714" y="2462793"/>
            <a:ext cx="1835877" cy="1786570"/>
          </a:xfrm>
          <a:custGeom>
            <a:avLst/>
            <a:gdLst>
              <a:gd name="connsiteX0" fmla="*/ 0 w 1835877"/>
              <a:gd name="connsiteY0" fmla="*/ 0 h 1786570"/>
              <a:gd name="connsiteX1" fmla="*/ 1835877 w 1835877"/>
              <a:gd name="connsiteY1" fmla="*/ 0 h 1786570"/>
              <a:gd name="connsiteX2" fmla="*/ 1835877 w 1835877"/>
              <a:gd name="connsiteY2" fmla="*/ 1786570 h 1786570"/>
              <a:gd name="connsiteX3" fmla="*/ 0 w 1835877"/>
              <a:gd name="connsiteY3" fmla="*/ 1786570 h 1786570"/>
            </a:gdLst>
            <a:ahLst/>
            <a:cxnLst>
              <a:cxn ang="0">
                <a:pos x="connsiteX0" y="connsiteY0"/>
              </a:cxn>
              <a:cxn ang="0">
                <a:pos x="connsiteX1" y="connsiteY1"/>
              </a:cxn>
              <a:cxn ang="0">
                <a:pos x="connsiteX2" y="connsiteY2"/>
              </a:cxn>
              <a:cxn ang="0">
                <a:pos x="connsiteX3" y="connsiteY3"/>
              </a:cxn>
            </a:cxnLst>
            <a:rect l="l" t="t" r="r" b="b"/>
            <a:pathLst>
              <a:path w="1835877" h="1786570">
                <a:moveTo>
                  <a:pt x="0" y="0"/>
                </a:moveTo>
                <a:lnTo>
                  <a:pt x="1835877" y="0"/>
                </a:lnTo>
                <a:lnTo>
                  <a:pt x="1835877" y="1786570"/>
                </a:lnTo>
                <a:lnTo>
                  <a:pt x="0" y="178657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5"/>
          </p:nvPr>
        </p:nvSpPr>
        <p:spPr>
          <a:xfrm>
            <a:off x="2757715" y="4355921"/>
            <a:ext cx="1835876" cy="1786570"/>
          </a:xfrm>
          <a:custGeom>
            <a:avLst/>
            <a:gdLst>
              <a:gd name="connsiteX0" fmla="*/ 0 w 1835876"/>
              <a:gd name="connsiteY0" fmla="*/ 0 h 1786570"/>
              <a:gd name="connsiteX1" fmla="*/ 1835876 w 1835876"/>
              <a:gd name="connsiteY1" fmla="*/ 0 h 1786570"/>
              <a:gd name="connsiteX2" fmla="*/ 1835876 w 1835876"/>
              <a:gd name="connsiteY2" fmla="*/ 1786570 h 1786570"/>
              <a:gd name="connsiteX3" fmla="*/ 0 w 1835876"/>
              <a:gd name="connsiteY3" fmla="*/ 1786570 h 1786570"/>
            </a:gdLst>
            <a:ahLst/>
            <a:cxnLst>
              <a:cxn ang="0">
                <a:pos x="connsiteX0" y="connsiteY0"/>
              </a:cxn>
              <a:cxn ang="0">
                <a:pos x="connsiteX1" y="connsiteY1"/>
              </a:cxn>
              <a:cxn ang="0">
                <a:pos x="connsiteX2" y="connsiteY2"/>
              </a:cxn>
              <a:cxn ang="0">
                <a:pos x="connsiteX3" y="connsiteY3"/>
              </a:cxn>
            </a:cxnLst>
            <a:rect l="l" t="t" r="r" b="b"/>
            <a:pathLst>
              <a:path w="1835876" h="1786570">
                <a:moveTo>
                  <a:pt x="0" y="0"/>
                </a:moveTo>
                <a:lnTo>
                  <a:pt x="1835876" y="0"/>
                </a:lnTo>
                <a:lnTo>
                  <a:pt x="1835876" y="1786570"/>
                </a:lnTo>
                <a:lnTo>
                  <a:pt x="0" y="178657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7"/>
          </p:nvPr>
        </p:nvSpPr>
        <p:spPr>
          <a:xfrm>
            <a:off x="4685958" y="2462793"/>
            <a:ext cx="2576626" cy="3679698"/>
          </a:xfrm>
          <a:custGeom>
            <a:avLst/>
            <a:gdLst>
              <a:gd name="connsiteX0" fmla="*/ 0 w 2576626"/>
              <a:gd name="connsiteY0" fmla="*/ 0 h 3679698"/>
              <a:gd name="connsiteX1" fmla="*/ 2576626 w 2576626"/>
              <a:gd name="connsiteY1" fmla="*/ 0 h 3679698"/>
              <a:gd name="connsiteX2" fmla="*/ 2576626 w 2576626"/>
              <a:gd name="connsiteY2" fmla="*/ 3679698 h 3679698"/>
              <a:gd name="connsiteX3" fmla="*/ 0 w 2576626"/>
              <a:gd name="connsiteY3" fmla="*/ 3679698 h 3679698"/>
            </a:gdLst>
            <a:ahLst/>
            <a:cxnLst>
              <a:cxn ang="0">
                <a:pos x="connsiteX0" y="connsiteY0"/>
              </a:cxn>
              <a:cxn ang="0">
                <a:pos x="connsiteX1" y="connsiteY1"/>
              </a:cxn>
              <a:cxn ang="0">
                <a:pos x="connsiteX2" y="connsiteY2"/>
              </a:cxn>
              <a:cxn ang="0">
                <a:pos x="connsiteX3" y="connsiteY3"/>
              </a:cxn>
            </a:cxnLst>
            <a:rect l="l" t="t" r="r" b="b"/>
            <a:pathLst>
              <a:path w="2576626" h="3679698">
                <a:moveTo>
                  <a:pt x="0" y="0"/>
                </a:moveTo>
                <a:lnTo>
                  <a:pt x="2576626" y="0"/>
                </a:lnTo>
                <a:lnTo>
                  <a:pt x="2576626" y="3679698"/>
                </a:lnTo>
                <a:lnTo>
                  <a:pt x="0" y="367969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84035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1696120" y="1489853"/>
            <a:ext cx="2810435" cy="3696510"/>
          </a:xfrm>
          <a:custGeom>
            <a:avLst/>
            <a:gdLst>
              <a:gd name="connsiteX0" fmla="*/ 0 w 2810435"/>
              <a:gd name="connsiteY0" fmla="*/ 0 h 3696510"/>
              <a:gd name="connsiteX1" fmla="*/ 2810435 w 2810435"/>
              <a:gd name="connsiteY1" fmla="*/ 0 h 3696510"/>
              <a:gd name="connsiteX2" fmla="*/ 2810435 w 2810435"/>
              <a:gd name="connsiteY2" fmla="*/ 3696510 h 3696510"/>
              <a:gd name="connsiteX3" fmla="*/ 0 w 2810435"/>
              <a:gd name="connsiteY3" fmla="*/ 3696510 h 3696510"/>
            </a:gdLst>
            <a:ahLst/>
            <a:cxnLst>
              <a:cxn ang="0">
                <a:pos x="connsiteX0" y="connsiteY0"/>
              </a:cxn>
              <a:cxn ang="0">
                <a:pos x="connsiteX1" y="connsiteY1"/>
              </a:cxn>
              <a:cxn ang="0">
                <a:pos x="connsiteX2" y="connsiteY2"/>
              </a:cxn>
              <a:cxn ang="0">
                <a:pos x="connsiteX3" y="connsiteY3"/>
              </a:cxn>
            </a:cxnLst>
            <a:rect l="l" t="t" r="r" b="b"/>
            <a:pathLst>
              <a:path w="2810435" h="3696510">
                <a:moveTo>
                  <a:pt x="0" y="0"/>
                </a:moveTo>
                <a:lnTo>
                  <a:pt x="2810435" y="0"/>
                </a:lnTo>
                <a:lnTo>
                  <a:pt x="2810435" y="3696510"/>
                </a:lnTo>
                <a:lnTo>
                  <a:pt x="0" y="36965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99797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1682750" y="1076780"/>
            <a:ext cx="3835400" cy="2451100"/>
          </a:xfrm>
          <a:custGeom>
            <a:avLst/>
            <a:gdLst>
              <a:gd name="connsiteX0" fmla="*/ 0 w 3835400"/>
              <a:gd name="connsiteY0" fmla="*/ 0 h 2451100"/>
              <a:gd name="connsiteX1" fmla="*/ 3835400 w 3835400"/>
              <a:gd name="connsiteY1" fmla="*/ 0 h 2451100"/>
              <a:gd name="connsiteX2" fmla="*/ 3835400 w 3835400"/>
              <a:gd name="connsiteY2" fmla="*/ 2451100 h 2451100"/>
              <a:gd name="connsiteX3" fmla="*/ 0 w 3835400"/>
              <a:gd name="connsiteY3" fmla="*/ 2451100 h 2451100"/>
            </a:gdLst>
            <a:ahLst/>
            <a:cxnLst>
              <a:cxn ang="0">
                <a:pos x="connsiteX0" y="connsiteY0"/>
              </a:cxn>
              <a:cxn ang="0">
                <a:pos x="connsiteX1" y="connsiteY1"/>
              </a:cxn>
              <a:cxn ang="0">
                <a:pos x="connsiteX2" y="connsiteY2"/>
              </a:cxn>
              <a:cxn ang="0">
                <a:pos x="connsiteX3" y="connsiteY3"/>
              </a:cxn>
            </a:cxnLst>
            <a:rect l="l" t="t" r="r" b="b"/>
            <a:pathLst>
              <a:path w="3835400" h="2451100">
                <a:moveTo>
                  <a:pt x="0" y="0"/>
                </a:moveTo>
                <a:lnTo>
                  <a:pt x="3835400" y="0"/>
                </a:lnTo>
                <a:lnTo>
                  <a:pt x="3835400" y="2451100"/>
                </a:lnTo>
                <a:lnTo>
                  <a:pt x="0" y="24511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6238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7085694" y="1073150"/>
            <a:ext cx="2191656" cy="4617782"/>
          </a:xfrm>
          <a:custGeom>
            <a:avLst/>
            <a:gdLst>
              <a:gd name="connsiteX0" fmla="*/ 250988 w 2191656"/>
              <a:gd name="connsiteY0" fmla="*/ 0 h 4617782"/>
              <a:gd name="connsiteX1" fmla="*/ 1940668 w 2191656"/>
              <a:gd name="connsiteY1" fmla="*/ 0 h 4617782"/>
              <a:gd name="connsiteX2" fmla="*/ 2191656 w 2191656"/>
              <a:gd name="connsiteY2" fmla="*/ 250988 h 4617782"/>
              <a:gd name="connsiteX3" fmla="*/ 2191656 w 2191656"/>
              <a:gd name="connsiteY3" fmla="*/ 4366794 h 4617782"/>
              <a:gd name="connsiteX4" fmla="*/ 1940668 w 2191656"/>
              <a:gd name="connsiteY4" fmla="*/ 4617782 h 4617782"/>
              <a:gd name="connsiteX5" fmla="*/ 250988 w 2191656"/>
              <a:gd name="connsiteY5" fmla="*/ 4617782 h 4617782"/>
              <a:gd name="connsiteX6" fmla="*/ 0 w 2191656"/>
              <a:gd name="connsiteY6" fmla="*/ 4366794 h 4617782"/>
              <a:gd name="connsiteX7" fmla="*/ 0 w 2191656"/>
              <a:gd name="connsiteY7" fmla="*/ 250988 h 4617782"/>
              <a:gd name="connsiteX8" fmla="*/ 250988 w 2191656"/>
              <a:gd name="connsiteY8" fmla="*/ 0 h 461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656" h="4617782">
                <a:moveTo>
                  <a:pt x="250988" y="0"/>
                </a:moveTo>
                <a:lnTo>
                  <a:pt x="1940668" y="0"/>
                </a:lnTo>
                <a:cubicBezTo>
                  <a:pt x="2079285" y="0"/>
                  <a:pt x="2191656" y="112371"/>
                  <a:pt x="2191656" y="250988"/>
                </a:cubicBezTo>
                <a:lnTo>
                  <a:pt x="2191656" y="4366794"/>
                </a:lnTo>
                <a:cubicBezTo>
                  <a:pt x="2191656" y="4505411"/>
                  <a:pt x="2079285" y="4617782"/>
                  <a:pt x="1940668" y="4617782"/>
                </a:cubicBezTo>
                <a:lnTo>
                  <a:pt x="250988" y="4617782"/>
                </a:lnTo>
                <a:cubicBezTo>
                  <a:pt x="112371" y="4617782"/>
                  <a:pt x="0" y="4505411"/>
                  <a:pt x="0" y="4366794"/>
                </a:cubicBezTo>
                <a:lnTo>
                  <a:pt x="0" y="250988"/>
                </a:lnTo>
                <a:cubicBezTo>
                  <a:pt x="0" y="112371"/>
                  <a:pt x="112371" y="0"/>
                  <a:pt x="250988" y="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50741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6867526" y="1362075"/>
            <a:ext cx="4238625" cy="2419350"/>
          </a:xfrm>
          <a:custGeom>
            <a:avLst/>
            <a:gdLst>
              <a:gd name="connsiteX0" fmla="*/ 0 w 4238625"/>
              <a:gd name="connsiteY0" fmla="*/ 0 h 2419350"/>
              <a:gd name="connsiteX1" fmla="*/ 4238625 w 4238625"/>
              <a:gd name="connsiteY1" fmla="*/ 0 h 2419350"/>
              <a:gd name="connsiteX2" fmla="*/ 4238625 w 4238625"/>
              <a:gd name="connsiteY2" fmla="*/ 2419350 h 2419350"/>
              <a:gd name="connsiteX3" fmla="*/ 0 w 4238625"/>
              <a:gd name="connsiteY3" fmla="*/ 2419350 h 2419350"/>
            </a:gdLst>
            <a:ahLst/>
            <a:cxnLst>
              <a:cxn ang="0">
                <a:pos x="connsiteX0" y="connsiteY0"/>
              </a:cxn>
              <a:cxn ang="0">
                <a:pos x="connsiteX1" y="connsiteY1"/>
              </a:cxn>
              <a:cxn ang="0">
                <a:pos x="connsiteX2" y="connsiteY2"/>
              </a:cxn>
              <a:cxn ang="0">
                <a:pos x="connsiteX3" y="connsiteY3"/>
              </a:cxn>
            </a:cxnLst>
            <a:rect l="l" t="t" r="r" b="b"/>
            <a:pathLst>
              <a:path w="4238625" h="2419350">
                <a:moveTo>
                  <a:pt x="0" y="0"/>
                </a:moveTo>
                <a:lnTo>
                  <a:pt x="4238625" y="0"/>
                </a:lnTo>
                <a:lnTo>
                  <a:pt x="4238625" y="2419350"/>
                </a:lnTo>
                <a:lnTo>
                  <a:pt x="0" y="24193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326720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5371" y="696686"/>
            <a:ext cx="10421258" cy="5472164"/>
          </a:xfrm>
          <a:custGeom>
            <a:avLst/>
            <a:gdLst>
              <a:gd name="connsiteX0" fmla="*/ 8796849 w 10421258"/>
              <a:gd name="connsiteY0" fmla="*/ 604251 h 5941954"/>
              <a:gd name="connsiteX1" fmla="*/ 10421258 w 10421258"/>
              <a:gd name="connsiteY1" fmla="*/ 604251 h 5941954"/>
              <a:gd name="connsiteX2" fmla="*/ 10421258 w 10421258"/>
              <a:gd name="connsiteY2" fmla="*/ 5941954 h 5941954"/>
              <a:gd name="connsiteX3" fmla="*/ 8796849 w 10421258"/>
              <a:gd name="connsiteY3" fmla="*/ 5941954 h 5941954"/>
              <a:gd name="connsiteX4" fmla="*/ 5278109 w 10421258"/>
              <a:gd name="connsiteY4" fmla="*/ 604251 h 5941954"/>
              <a:gd name="connsiteX5" fmla="*/ 6902518 w 10421258"/>
              <a:gd name="connsiteY5" fmla="*/ 604251 h 5941954"/>
              <a:gd name="connsiteX6" fmla="*/ 6902518 w 10421258"/>
              <a:gd name="connsiteY6" fmla="*/ 5941954 h 5941954"/>
              <a:gd name="connsiteX7" fmla="*/ 5278109 w 10421258"/>
              <a:gd name="connsiteY7" fmla="*/ 5941954 h 5941954"/>
              <a:gd name="connsiteX8" fmla="*/ 1759371 w 10421258"/>
              <a:gd name="connsiteY8" fmla="*/ 604251 h 5941954"/>
              <a:gd name="connsiteX9" fmla="*/ 3383779 w 10421258"/>
              <a:gd name="connsiteY9" fmla="*/ 604251 h 5941954"/>
              <a:gd name="connsiteX10" fmla="*/ 3383779 w 10421258"/>
              <a:gd name="connsiteY10" fmla="*/ 5941954 h 5941954"/>
              <a:gd name="connsiteX11" fmla="*/ 1759371 w 10421258"/>
              <a:gd name="connsiteY11" fmla="*/ 5941954 h 5941954"/>
              <a:gd name="connsiteX12" fmla="*/ 3518739 w 10421258"/>
              <a:gd name="connsiteY12" fmla="*/ 2 h 5941954"/>
              <a:gd name="connsiteX13" fmla="*/ 5143149 w 10421258"/>
              <a:gd name="connsiteY13" fmla="*/ 2 h 5941954"/>
              <a:gd name="connsiteX14" fmla="*/ 5143149 w 10421258"/>
              <a:gd name="connsiteY14" fmla="*/ 5337705 h 5941954"/>
              <a:gd name="connsiteX15" fmla="*/ 3518739 w 10421258"/>
              <a:gd name="connsiteY15" fmla="*/ 5337705 h 5941954"/>
              <a:gd name="connsiteX16" fmla="*/ 0 w 10421258"/>
              <a:gd name="connsiteY16" fmla="*/ 1 h 5941954"/>
              <a:gd name="connsiteX17" fmla="*/ 1624410 w 10421258"/>
              <a:gd name="connsiteY17" fmla="*/ 1 h 5941954"/>
              <a:gd name="connsiteX18" fmla="*/ 1624410 w 10421258"/>
              <a:gd name="connsiteY18" fmla="*/ 5337705 h 5941954"/>
              <a:gd name="connsiteX19" fmla="*/ 0 w 10421258"/>
              <a:gd name="connsiteY19" fmla="*/ 5337705 h 5941954"/>
              <a:gd name="connsiteX20" fmla="*/ 7037479 w 10421258"/>
              <a:gd name="connsiteY20" fmla="*/ 0 h 5941954"/>
              <a:gd name="connsiteX21" fmla="*/ 8661888 w 10421258"/>
              <a:gd name="connsiteY21" fmla="*/ 0 h 5941954"/>
              <a:gd name="connsiteX22" fmla="*/ 8661888 w 10421258"/>
              <a:gd name="connsiteY22" fmla="*/ 5337704 h 5941954"/>
              <a:gd name="connsiteX23" fmla="*/ 7037479 w 10421258"/>
              <a:gd name="connsiteY23" fmla="*/ 5337704 h 594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21258" h="5941954">
                <a:moveTo>
                  <a:pt x="8796849" y="604251"/>
                </a:moveTo>
                <a:lnTo>
                  <a:pt x="10421258" y="604251"/>
                </a:lnTo>
                <a:lnTo>
                  <a:pt x="10421258" y="5941954"/>
                </a:lnTo>
                <a:lnTo>
                  <a:pt x="8796849" y="5941954"/>
                </a:lnTo>
                <a:close/>
                <a:moveTo>
                  <a:pt x="5278109" y="604251"/>
                </a:moveTo>
                <a:lnTo>
                  <a:pt x="6902518" y="604251"/>
                </a:lnTo>
                <a:lnTo>
                  <a:pt x="6902518" y="5941954"/>
                </a:lnTo>
                <a:lnTo>
                  <a:pt x="5278109" y="5941954"/>
                </a:lnTo>
                <a:close/>
                <a:moveTo>
                  <a:pt x="1759371" y="604251"/>
                </a:moveTo>
                <a:lnTo>
                  <a:pt x="3383779" y="604251"/>
                </a:lnTo>
                <a:lnTo>
                  <a:pt x="3383779" y="5941954"/>
                </a:lnTo>
                <a:lnTo>
                  <a:pt x="1759371" y="5941954"/>
                </a:lnTo>
                <a:close/>
                <a:moveTo>
                  <a:pt x="3518739" y="2"/>
                </a:moveTo>
                <a:lnTo>
                  <a:pt x="5143149" y="2"/>
                </a:lnTo>
                <a:lnTo>
                  <a:pt x="5143149" y="5337705"/>
                </a:lnTo>
                <a:lnTo>
                  <a:pt x="3518739" y="5337705"/>
                </a:lnTo>
                <a:close/>
                <a:moveTo>
                  <a:pt x="0" y="1"/>
                </a:moveTo>
                <a:lnTo>
                  <a:pt x="1624410" y="1"/>
                </a:lnTo>
                <a:lnTo>
                  <a:pt x="1624410" y="5337705"/>
                </a:lnTo>
                <a:lnTo>
                  <a:pt x="0" y="5337705"/>
                </a:lnTo>
                <a:close/>
                <a:moveTo>
                  <a:pt x="7037479" y="0"/>
                </a:moveTo>
                <a:lnTo>
                  <a:pt x="8661888" y="0"/>
                </a:lnTo>
                <a:lnTo>
                  <a:pt x="8661888" y="5337704"/>
                </a:lnTo>
                <a:lnTo>
                  <a:pt x="7037479" y="533770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03884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attFill prst="divot">
            <a:fgClr>
              <a:schemeClr val="accent1"/>
            </a:fgClr>
            <a:bgClr>
              <a:schemeClr val="bg1"/>
            </a:bgClr>
          </a:pattFill>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1730288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86600" y="819150"/>
            <a:ext cx="4362450" cy="5219700"/>
          </a:xfrm>
          <a:custGeom>
            <a:avLst/>
            <a:gdLst>
              <a:gd name="connsiteX0" fmla="*/ 0 w 4362450"/>
              <a:gd name="connsiteY0" fmla="*/ 0 h 5219700"/>
              <a:gd name="connsiteX1" fmla="*/ 4362450 w 4362450"/>
              <a:gd name="connsiteY1" fmla="*/ 0 h 5219700"/>
              <a:gd name="connsiteX2" fmla="*/ 4362450 w 4362450"/>
              <a:gd name="connsiteY2" fmla="*/ 5219700 h 5219700"/>
              <a:gd name="connsiteX3" fmla="*/ 0 w 4362450"/>
              <a:gd name="connsiteY3" fmla="*/ 5219700 h 5219700"/>
            </a:gdLst>
            <a:ahLst/>
            <a:cxnLst>
              <a:cxn ang="0">
                <a:pos x="connsiteX0" y="connsiteY0"/>
              </a:cxn>
              <a:cxn ang="0">
                <a:pos x="connsiteX1" y="connsiteY1"/>
              </a:cxn>
              <a:cxn ang="0">
                <a:pos x="connsiteX2" y="connsiteY2"/>
              </a:cxn>
              <a:cxn ang="0">
                <a:pos x="connsiteX3" y="connsiteY3"/>
              </a:cxn>
            </a:cxnLst>
            <a:rect l="l" t="t" r="r" b="b"/>
            <a:pathLst>
              <a:path w="4362450" h="5219700">
                <a:moveTo>
                  <a:pt x="0" y="0"/>
                </a:moveTo>
                <a:lnTo>
                  <a:pt x="4362450" y="0"/>
                </a:lnTo>
                <a:lnTo>
                  <a:pt x="4362450" y="5219700"/>
                </a:lnTo>
                <a:lnTo>
                  <a:pt x="0" y="52197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34698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66919" y="3387214"/>
            <a:ext cx="5938681" cy="2625213"/>
          </a:xfrm>
          <a:custGeom>
            <a:avLst/>
            <a:gdLst>
              <a:gd name="connsiteX0" fmla="*/ 0 w 5938681"/>
              <a:gd name="connsiteY0" fmla="*/ 0 h 2625213"/>
              <a:gd name="connsiteX1" fmla="*/ 5938681 w 5938681"/>
              <a:gd name="connsiteY1" fmla="*/ 0 h 2625213"/>
              <a:gd name="connsiteX2" fmla="*/ 5938681 w 5938681"/>
              <a:gd name="connsiteY2" fmla="*/ 2625213 h 2625213"/>
              <a:gd name="connsiteX3" fmla="*/ 0 w 5938681"/>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5938681" h="2625213">
                <a:moveTo>
                  <a:pt x="0" y="0"/>
                </a:moveTo>
                <a:lnTo>
                  <a:pt x="5938681" y="0"/>
                </a:lnTo>
                <a:lnTo>
                  <a:pt x="5938681"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28436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419350" y="706079"/>
            <a:ext cx="2762250" cy="5456903"/>
          </a:xfrm>
          <a:custGeom>
            <a:avLst/>
            <a:gdLst>
              <a:gd name="connsiteX0" fmla="*/ 0 w 2762250"/>
              <a:gd name="connsiteY0" fmla="*/ 0 h 5456903"/>
              <a:gd name="connsiteX1" fmla="*/ 2762250 w 2762250"/>
              <a:gd name="connsiteY1" fmla="*/ 0 h 5456903"/>
              <a:gd name="connsiteX2" fmla="*/ 2762250 w 2762250"/>
              <a:gd name="connsiteY2" fmla="*/ 5456903 h 5456903"/>
              <a:gd name="connsiteX3" fmla="*/ 0 w 2762250"/>
              <a:gd name="connsiteY3" fmla="*/ 5456903 h 5456903"/>
            </a:gdLst>
            <a:ahLst/>
            <a:cxnLst>
              <a:cxn ang="0">
                <a:pos x="connsiteX0" y="connsiteY0"/>
              </a:cxn>
              <a:cxn ang="0">
                <a:pos x="connsiteX1" y="connsiteY1"/>
              </a:cxn>
              <a:cxn ang="0">
                <a:pos x="connsiteX2" y="connsiteY2"/>
              </a:cxn>
              <a:cxn ang="0">
                <a:pos x="connsiteX3" y="connsiteY3"/>
              </a:cxn>
            </a:cxnLst>
            <a:rect l="l" t="t" r="r" b="b"/>
            <a:pathLst>
              <a:path w="2762250" h="5456903">
                <a:moveTo>
                  <a:pt x="0" y="0"/>
                </a:moveTo>
                <a:lnTo>
                  <a:pt x="2762250" y="0"/>
                </a:lnTo>
                <a:lnTo>
                  <a:pt x="2762250" y="5456903"/>
                </a:lnTo>
                <a:lnTo>
                  <a:pt x="0" y="545690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7073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1257" y="704850"/>
            <a:ext cx="6126843" cy="2724150"/>
          </a:xfrm>
          <a:custGeom>
            <a:avLst/>
            <a:gdLst>
              <a:gd name="connsiteX0" fmla="*/ 0 w 5219700"/>
              <a:gd name="connsiteY0" fmla="*/ 0 h 2724150"/>
              <a:gd name="connsiteX1" fmla="*/ 5219700 w 5219700"/>
              <a:gd name="connsiteY1" fmla="*/ 0 h 2724150"/>
              <a:gd name="connsiteX2" fmla="*/ 5219700 w 5219700"/>
              <a:gd name="connsiteY2" fmla="*/ 2724150 h 2724150"/>
              <a:gd name="connsiteX3" fmla="*/ 0 w 521970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5219700" h="2724150">
                <a:moveTo>
                  <a:pt x="0" y="0"/>
                </a:moveTo>
                <a:lnTo>
                  <a:pt x="5219700" y="0"/>
                </a:lnTo>
                <a:lnTo>
                  <a:pt x="5219700" y="2724150"/>
                </a:lnTo>
                <a:lnTo>
                  <a:pt x="0" y="27241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01316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48000" y="767755"/>
            <a:ext cx="5932200" cy="2476500"/>
          </a:xfrm>
          <a:custGeom>
            <a:avLst/>
            <a:gdLst>
              <a:gd name="connsiteX0" fmla="*/ 0 w 5932200"/>
              <a:gd name="connsiteY0" fmla="*/ 0 h 2476500"/>
              <a:gd name="connsiteX1" fmla="*/ 5932200 w 5932200"/>
              <a:gd name="connsiteY1" fmla="*/ 0 h 2476500"/>
              <a:gd name="connsiteX2" fmla="*/ 5932200 w 5932200"/>
              <a:gd name="connsiteY2" fmla="*/ 2476500 h 2476500"/>
              <a:gd name="connsiteX3" fmla="*/ 0 w 59322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5932200" h="2476500">
                <a:moveTo>
                  <a:pt x="0" y="0"/>
                </a:moveTo>
                <a:lnTo>
                  <a:pt x="5932200" y="0"/>
                </a:lnTo>
                <a:lnTo>
                  <a:pt x="5932200" y="2476500"/>
                </a:lnTo>
                <a:lnTo>
                  <a:pt x="0" y="24765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245080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96686"/>
            <a:ext cx="2153264" cy="5484756"/>
          </a:xfrm>
          <a:custGeom>
            <a:avLst/>
            <a:gdLst>
              <a:gd name="connsiteX0" fmla="*/ 0 w 2153264"/>
              <a:gd name="connsiteY0" fmla="*/ 0 h 4976034"/>
              <a:gd name="connsiteX1" fmla="*/ 2153264 w 2153264"/>
              <a:gd name="connsiteY1" fmla="*/ 0 h 4976034"/>
              <a:gd name="connsiteX2" fmla="*/ 2153264 w 2153264"/>
              <a:gd name="connsiteY2" fmla="*/ 4976034 h 4976034"/>
              <a:gd name="connsiteX3" fmla="*/ 0 w 2153264"/>
              <a:gd name="connsiteY3" fmla="*/ 4976034 h 4976034"/>
            </a:gdLst>
            <a:ahLst/>
            <a:cxnLst>
              <a:cxn ang="0">
                <a:pos x="connsiteX0" y="connsiteY0"/>
              </a:cxn>
              <a:cxn ang="0">
                <a:pos x="connsiteX1" y="connsiteY1"/>
              </a:cxn>
              <a:cxn ang="0">
                <a:pos x="connsiteX2" y="connsiteY2"/>
              </a:cxn>
              <a:cxn ang="0">
                <a:pos x="connsiteX3" y="connsiteY3"/>
              </a:cxn>
            </a:cxnLst>
            <a:rect l="l" t="t" r="r" b="b"/>
            <a:pathLst>
              <a:path w="2153264" h="4976034">
                <a:moveTo>
                  <a:pt x="0" y="0"/>
                </a:moveTo>
                <a:lnTo>
                  <a:pt x="2153264" y="0"/>
                </a:lnTo>
                <a:lnTo>
                  <a:pt x="2153264" y="4976034"/>
                </a:lnTo>
                <a:lnTo>
                  <a:pt x="0" y="497603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40405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236E3-9CAB-42AC-9BF5-7E2AE063CF86}" type="datetimeFigureOut">
              <a:rPr lang="en-US" smtClean="0"/>
              <a:t>5/11/2025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E7F3E-7E55-4F6C-8270-498161206A64}" type="slidenum">
              <a:rPr lang="en-US" smtClean="0"/>
              <a:t>‹#›</a:t>
            </a:fld>
            <a:endParaRPr lang="en-US"/>
          </a:p>
        </p:txBody>
      </p:sp>
    </p:spTree>
    <p:extLst>
      <p:ext uri="{BB962C8B-B14F-4D97-AF65-F5344CB8AC3E}">
        <p14:creationId xmlns:p14="http://schemas.microsoft.com/office/powerpoint/2010/main" val="171143815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6" r:id="rId20"/>
    <p:sldLayoutId id="2147483672" r:id="rId21"/>
    <p:sldLayoutId id="2147483673" r:id="rId22"/>
    <p:sldLayoutId id="2147483674" r:id="rId23"/>
    <p:sldLayoutId id="2147483675" r:id="rId24"/>
    <p:sldLayoutId id="2147483677" r:id="rId2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emf"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5.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3103;p70">
            <a:extLst>
              <a:ext uri="{FF2B5EF4-FFF2-40B4-BE49-F238E27FC236}">
                <a16:creationId xmlns:a16="http://schemas.microsoft.com/office/drawing/2014/main" id="{BA89B030-4F71-A186-C89C-41A8916CC8FD}"/>
              </a:ext>
            </a:extLst>
          </p:cNvPr>
          <p:cNvSpPr/>
          <p:nvPr/>
        </p:nvSpPr>
        <p:spPr>
          <a:xfrm>
            <a:off x="3813378" y="1535722"/>
            <a:ext cx="5052021" cy="5052409"/>
          </a:xfrm>
          <a:custGeom>
            <a:avLst/>
            <a:gdLst/>
            <a:ahLst/>
            <a:cxnLst/>
            <a:rect l="l" t="t"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chemeClr val="accent6">
              <a:alpha val="15000"/>
            </a:schemeClr>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5800"/>
              <a:buFont typeface="Helvetica Neue Light"/>
              <a:buNone/>
            </a:pPr>
            <a:endParaRPr sz="5800" b="0" i="0" u="none" strike="noStrike" cap="none">
              <a:solidFill>
                <a:srgbClr val="000000"/>
              </a:solidFill>
              <a:latin typeface="Oswald"/>
              <a:ea typeface="Oswald"/>
              <a:cs typeface="Oswald"/>
              <a:sym typeface="Oswald"/>
            </a:endParaRPr>
          </a:p>
        </p:txBody>
      </p:sp>
      <p:sp>
        <p:nvSpPr>
          <p:cNvPr id="38" name="ZoneTexte 37">
            <a:extLst>
              <a:ext uri="{FF2B5EF4-FFF2-40B4-BE49-F238E27FC236}">
                <a16:creationId xmlns:a16="http://schemas.microsoft.com/office/drawing/2014/main" id="{B5CA4E62-FC65-0B83-E8FB-F0120E62087A}"/>
              </a:ext>
            </a:extLst>
          </p:cNvPr>
          <p:cNvSpPr txBox="1"/>
          <p:nvPr/>
        </p:nvSpPr>
        <p:spPr>
          <a:xfrm>
            <a:off x="6778491" y="229103"/>
            <a:ext cx="6097604" cy="1547027"/>
          </a:xfrm>
          <a:prstGeom prst="rect">
            <a:avLst/>
          </a:prstGeom>
          <a:noFill/>
        </p:spPr>
        <p:txBody>
          <a:bodyPr wrap="square">
            <a:spAutoFit/>
          </a:bodyPr>
          <a:lstStyle/>
          <a:p>
            <a:pPr marL="0" marR="0" algn="ctr">
              <a:lnSpc>
                <a:spcPct val="115000"/>
              </a:lnSpc>
              <a:spcBef>
                <a:spcPts val="0"/>
              </a:spcBef>
              <a:spcAft>
                <a:spcPts val="0"/>
              </a:spcAft>
            </a:pPr>
            <a:r>
              <a:rPr lang="ar-LB" sz="2800" b="1" dirty="0">
                <a:latin typeface="Kufyan Arabic Black" panose="02000500000000000000" pitchFamily="2" charset="-78"/>
                <a:ea typeface="Times New Roman"/>
                <a:cs typeface="Diwani Letter" pitchFamily="2" charset="-78"/>
              </a:rPr>
              <a:t> </a:t>
            </a:r>
            <a:r>
              <a:rPr lang="ar-IQ" sz="2800" b="1" dirty="0">
                <a:effectLst/>
                <a:latin typeface="Calibri" panose="020F0502020204030204" pitchFamily="34" charset="0"/>
                <a:ea typeface="Times New Roman" panose="02020603050405020304" pitchFamily="18" charset="0"/>
                <a:cs typeface="Arial" panose="020B0604020202020204" pitchFamily="34" charset="0"/>
              </a:rPr>
              <a:t>وزارة التعليم العالي والبحث العلمي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r>
              <a:rPr lang="ar-IQ" sz="2800" b="1" dirty="0">
                <a:effectLst/>
                <a:latin typeface="Calibri" panose="020F0502020204030204" pitchFamily="34" charset="0"/>
                <a:ea typeface="Times New Roman" panose="02020603050405020304" pitchFamily="18" charset="0"/>
                <a:cs typeface="Arial" panose="020B0604020202020204" pitchFamily="34" charset="0"/>
              </a:rPr>
              <a:t>جامعة الموصل</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r>
              <a:rPr lang="ar-IQ" sz="2800" b="1" dirty="0">
                <a:effectLst/>
                <a:latin typeface="Calibri" panose="020F0502020204030204" pitchFamily="34" charset="0"/>
                <a:ea typeface="Times New Roman" panose="02020603050405020304" pitchFamily="18" charset="0"/>
                <a:cs typeface="Arial" panose="020B0604020202020204" pitchFamily="34" charset="0"/>
              </a:rPr>
              <a:t>كلية العلوم البيئية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9" name="Rectangle 38">
            <a:extLst>
              <a:ext uri="{FF2B5EF4-FFF2-40B4-BE49-F238E27FC236}">
                <a16:creationId xmlns:a16="http://schemas.microsoft.com/office/drawing/2014/main" id="{E6AF4F70-02E1-B2C5-760C-5C5BC40DAC37}"/>
              </a:ext>
            </a:extLst>
          </p:cNvPr>
          <p:cNvSpPr/>
          <p:nvPr/>
        </p:nvSpPr>
        <p:spPr>
          <a:xfrm>
            <a:off x="1061106" y="2646529"/>
            <a:ext cx="9981398" cy="1487236"/>
          </a:xfrm>
          <a:prstGeom prst="rect">
            <a:avLst/>
          </a:prstGeom>
          <a:solidFill>
            <a:schemeClr val="accent1">
              <a:lumMod val="5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50000"/>
              </a:lnSpc>
            </a:pPr>
            <a:r>
              <a:rPr lang="ar-IQ" sz="3200" b="1" dirty="0">
                <a:solidFill>
                  <a:schemeClr val="bg1"/>
                </a:solidFill>
                <a:latin typeface="Simplified Arabic" pitchFamily="18" charset="-78"/>
                <a:cs typeface="Simplified Arabic" pitchFamily="18" charset="-78"/>
              </a:rPr>
              <a:t>ا</a:t>
            </a:r>
            <a:r>
              <a:rPr lang="ar-LB" sz="3200" b="1" dirty="0">
                <a:solidFill>
                  <a:schemeClr val="bg1"/>
                </a:solidFill>
                <a:latin typeface="Simplified Arabic" pitchFamily="18" charset="-78"/>
                <a:cs typeface="Simplified Arabic" pitchFamily="18" charset="-78"/>
              </a:rPr>
              <a:t>لتكاليف البيئية</a:t>
            </a:r>
            <a:endParaRPr lang="ar-IQ" sz="3200" b="1" dirty="0">
              <a:solidFill>
                <a:schemeClr val="bg1"/>
              </a:solidFill>
              <a:latin typeface="Simplified Arabic" pitchFamily="18" charset="-78"/>
              <a:cs typeface="Simplified Arabic" pitchFamily="18" charset="-78"/>
            </a:endParaRPr>
          </a:p>
          <a:p>
            <a:pPr algn="ctr" rtl="1">
              <a:lnSpc>
                <a:spcPct val="150000"/>
              </a:lnSpc>
            </a:pPr>
            <a:r>
              <a:rPr lang="ar-IQ" sz="3200" b="1" dirty="0">
                <a:solidFill>
                  <a:schemeClr val="bg1"/>
                </a:solidFill>
                <a:latin typeface="Simplified Arabic" pitchFamily="18" charset="-78"/>
                <a:cs typeface="Simplified Arabic" pitchFamily="18" charset="-78"/>
              </a:rPr>
              <a:t>التدقيق</a:t>
            </a:r>
            <a:r>
              <a:rPr lang="ar-LB" sz="3200" b="1" dirty="0">
                <a:solidFill>
                  <a:schemeClr val="bg1"/>
                </a:solidFill>
                <a:latin typeface="Simplified Arabic" pitchFamily="18" charset="-78"/>
                <a:cs typeface="Simplified Arabic" pitchFamily="18" charset="-78"/>
              </a:rPr>
              <a:t> البيئي </a:t>
            </a:r>
            <a:r>
              <a:rPr lang="ar-IQ" sz="3200" b="1" dirty="0">
                <a:solidFill>
                  <a:schemeClr val="bg1"/>
                </a:solidFill>
                <a:latin typeface="Simplified Arabic" pitchFamily="18" charset="-78"/>
                <a:cs typeface="Simplified Arabic" pitchFamily="18" charset="-78"/>
              </a:rPr>
              <a:t>في الشركات الصناعية </a:t>
            </a:r>
            <a:endParaRPr lang="ar-LB" sz="3200" b="1" dirty="0">
              <a:solidFill>
                <a:schemeClr val="bg1"/>
              </a:solidFill>
              <a:latin typeface="Simplified Arabic" pitchFamily="18" charset="-78"/>
              <a:cs typeface="Simplified Arabic" pitchFamily="18" charset="-78"/>
            </a:endParaRPr>
          </a:p>
        </p:txBody>
      </p:sp>
      <p:sp>
        <p:nvSpPr>
          <p:cNvPr id="46" name="ZoneTexte 45">
            <a:extLst>
              <a:ext uri="{FF2B5EF4-FFF2-40B4-BE49-F238E27FC236}">
                <a16:creationId xmlns:a16="http://schemas.microsoft.com/office/drawing/2014/main" id="{9D909960-FB89-BFBB-BE60-1B4A70C95847}"/>
              </a:ext>
            </a:extLst>
          </p:cNvPr>
          <p:cNvSpPr txBox="1"/>
          <p:nvPr/>
        </p:nvSpPr>
        <p:spPr>
          <a:xfrm>
            <a:off x="3525795" y="4429870"/>
            <a:ext cx="5052021" cy="830997"/>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IQ" sz="2400" dirty="0">
                <a:solidFill>
                  <a:schemeClr val="bg1"/>
                </a:solidFill>
                <a:latin typeface="Simplified Arabic" pitchFamily="18" charset="-78"/>
                <a:cs typeface="Simplified Arabic" pitchFamily="18" charset="-78"/>
              </a:rPr>
              <a:t>الدكتور </a:t>
            </a:r>
            <a:r>
              <a:rPr lang="ar-LB" sz="2400" dirty="0">
                <a:solidFill>
                  <a:schemeClr val="bg1"/>
                </a:solidFill>
                <a:latin typeface="Simplified Arabic" pitchFamily="18" charset="-78"/>
                <a:cs typeface="Simplified Arabic" pitchFamily="18" charset="-78"/>
              </a:rPr>
              <a:t>حسان </a:t>
            </a:r>
            <a:r>
              <a:rPr lang="ar-LB" sz="2400" dirty="0" err="1">
                <a:solidFill>
                  <a:schemeClr val="bg1"/>
                </a:solidFill>
                <a:latin typeface="Simplified Arabic" pitchFamily="18" charset="-78"/>
                <a:cs typeface="Simplified Arabic" pitchFamily="18" charset="-78"/>
              </a:rPr>
              <a:t>حسان</a:t>
            </a:r>
            <a:r>
              <a:rPr lang="ar-LB" sz="2400" dirty="0">
                <a:solidFill>
                  <a:schemeClr val="bg1"/>
                </a:solidFill>
                <a:latin typeface="Simplified Arabic" pitchFamily="18" charset="-78"/>
                <a:cs typeface="Simplified Arabic" pitchFamily="18" charset="-78"/>
              </a:rPr>
              <a:t> ال</a:t>
            </a:r>
            <a:r>
              <a:rPr lang="ar-IQ" sz="2400" dirty="0">
                <a:solidFill>
                  <a:schemeClr val="bg1"/>
                </a:solidFill>
                <a:latin typeface="Simplified Arabic" pitchFamily="18" charset="-78"/>
                <a:cs typeface="Simplified Arabic" pitchFamily="18" charset="-78"/>
              </a:rPr>
              <a:t>عبدربه</a:t>
            </a:r>
          </a:p>
          <a:p>
            <a:pPr algn="ctr"/>
            <a:r>
              <a:rPr lang="ar-IQ" sz="2400" dirty="0" err="1">
                <a:solidFill>
                  <a:schemeClr val="bg1"/>
                </a:solidFill>
                <a:latin typeface="Simplified Arabic" pitchFamily="18" charset="-78"/>
                <a:cs typeface="Simplified Arabic" pitchFamily="18" charset="-78"/>
              </a:rPr>
              <a:t>م.م</a:t>
            </a:r>
            <a:r>
              <a:rPr lang="ar-IQ" sz="2400" dirty="0">
                <a:solidFill>
                  <a:schemeClr val="bg1"/>
                </a:solidFill>
                <a:latin typeface="Simplified Arabic" pitchFamily="18" charset="-78"/>
                <a:cs typeface="Simplified Arabic" pitchFamily="18" charset="-78"/>
              </a:rPr>
              <a:t>. هناء </a:t>
            </a:r>
            <a:r>
              <a:rPr lang="ar-IQ" sz="2400">
                <a:solidFill>
                  <a:schemeClr val="bg1"/>
                </a:solidFill>
                <a:latin typeface="Simplified Arabic" pitchFamily="18" charset="-78"/>
                <a:cs typeface="Simplified Arabic" pitchFamily="18" charset="-78"/>
              </a:rPr>
              <a:t>عدالت</a:t>
            </a:r>
            <a:endParaRPr lang="en-US" sz="2400" dirty="0">
              <a:solidFill>
                <a:schemeClr val="bg1"/>
              </a:solidFill>
              <a:latin typeface="Simplified Arabic" pitchFamily="18" charset="-78"/>
              <a:cs typeface="Simplified Arabic" pitchFamily="18" charset="-78"/>
            </a:endParaRPr>
          </a:p>
        </p:txBody>
      </p:sp>
      <p:sp>
        <p:nvSpPr>
          <p:cNvPr id="49" name="ZoneTexte 48">
            <a:extLst>
              <a:ext uri="{FF2B5EF4-FFF2-40B4-BE49-F238E27FC236}">
                <a16:creationId xmlns:a16="http://schemas.microsoft.com/office/drawing/2014/main" id="{5157A1BB-D0B5-E8A1-BF19-2BA37317568A}"/>
              </a:ext>
            </a:extLst>
          </p:cNvPr>
          <p:cNvSpPr txBox="1"/>
          <p:nvPr/>
        </p:nvSpPr>
        <p:spPr>
          <a:xfrm>
            <a:off x="4154450" y="5761934"/>
            <a:ext cx="3883097" cy="400110"/>
          </a:xfrm>
          <a:prstGeom prst="rect">
            <a:avLst/>
          </a:prstGeom>
          <a:noFill/>
        </p:spPr>
        <p:txBody>
          <a:bodyPr wrap="square">
            <a:spAutoFit/>
          </a:bodyPr>
          <a:lstStyle/>
          <a:p>
            <a:pPr algn="ctr" rtl="1"/>
            <a:r>
              <a:rPr lang="en-US" sz="2000" b="1" dirty="0">
                <a:latin typeface="Simplified Arabic" panose="02020603050405020304" pitchFamily="18" charset="-78"/>
                <a:cs typeface="Simplified Arabic" panose="02020603050405020304" pitchFamily="18" charset="-78"/>
              </a:rPr>
              <a:t>السنة </a:t>
            </a:r>
            <a:r>
              <a:rPr lang="en-US" sz="2000" b="1" dirty="0" err="1">
                <a:latin typeface="Simplified Arabic" panose="02020603050405020304" pitchFamily="18" charset="-78"/>
                <a:cs typeface="Simplified Arabic" panose="02020603050405020304" pitchFamily="18" charset="-78"/>
              </a:rPr>
              <a:t>الدراسية</a:t>
            </a:r>
            <a:r>
              <a:rPr lang="en-US" sz="2000" b="1" dirty="0">
                <a:latin typeface="Simplified Arabic" panose="02020603050405020304" pitchFamily="18" charset="-78"/>
                <a:cs typeface="Simplified Arabic" panose="02020603050405020304" pitchFamily="18" charset="-78"/>
              </a:rPr>
              <a:t> </a:t>
            </a:r>
            <a:r>
              <a:rPr lang="ar-IQ" sz="2000" b="1" dirty="0">
                <a:latin typeface="Simplified Arabic" panose="02020603050405020304" pitchFamily="18" charset="-78"/>
                <a:cs typeface="Simplified Arabic" panose="02020603050405020304" pitchFamily="18" charset="-78"/>
              </a:rPr>
              <a:t>2024- 2025</a:t>
            </a:r>
            <a:endParaRPr lang="en-US" sz="2000" b="1" dirty="0">
              <a:latin typeface="Simplified Arabic" panose="02020603050405020304" pitchFamily="18" charset="-78"/>
              <a:cs typeface="Simplified Arabic" panose="02020603050405020304" pitchFamily="18" charset="-78"/>
            </a:endParaRPr>
          </a:p>
        </p:txBody>
      </p:sp>
      <p:pic>
        <p:nvPicPr>
          <p:cNvPr id="2" name="صورة 1">
            <a:extLst>
              <a:ext uri="{FF2B5EF4-FFF2-40B4-BE49-F238E27FC236}">
                <a16:creationId xmlns:a16="http://schemas.microsoft.com/office/drawing/2014/main" id="{002EFE00-5A52-D548-0DDE-30EA2B7C2527}"/>
              </a:ext>
            </a:extLst>
          </p:cNvPr>
          <p:cNvPicPr>
            <a:picLocks noChangeAspect="1"/>
          </p:cNvPicPr>
          <p:nvPr/>
        </p:nvPicPr>
        <p:blipFill>
          <a:blip r:embed="rId2"/>
          <a:stretch>
            <a:fillRect/>
          </a:stretch>
        </p:blipFill>
        <p:spPr>
          <a:xfrm>
            <a:off x="425975" y="229103"/>
            <a:ext cx="1798122" cy="1696534"/>
          </a:xfrm>
          <a:prstGeom prst="rect">
            <a:avLst/>
          </a:prstGeom>
        </p:spPr>
      </p:pic>
      <p:pic>
        <p:nvPicPr>
          <p:cNvPr id="4" name="صورة 3">
            <a:extLst>
              <a:ext uri="{FF2B5EF4-FFF2-40B4-BE49-F238E27FC236}">
                <a16:creationId xmlns:a16="http://schemas.microsoft.com/office/drawing/2014/main" id="{086A3968-615C-6B33-5D6D-32688FDDBB9C}"/>
              </a:ext>
            </a:extLst>
          </p:cNvPr>
          <p:cNvPicPr>
            <a:picLocks noChangeAspect="1"/>
          </p:cNvPicPr>
          <p:nvPr/>
        </p:nvPicPr>
        <p:blipFill>
          <a:blip r:embed="rId3"/>
          <a:stretch>
            <a:fillRect/>
          </a:stretch>
        </p:blipFill>
        <p:spPr>
          <a:xfrm>
            <a:off x="2432937" y="114300"/>
            <a:ext cx="1908665" cy="1853345"/>
          </a:xfrm>
          <a:prstGeom prst="rect">
            <a:avLst/>
          </a:prstGeom>
        </p:spPr>
      </p:pic>
    </p:spTree>
    <p:extLst>
      <p:ext uri="{BB962C8B-B14F-4D97-AF65-F5344CB8AC3E}">
        <p14:creationId xmlns:p14="http://schemas.microsoft.com/office/powerpoint/2010/main" val="2444007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C64B3-5C43-5697-A6A1-8486B09DE6F3}"/>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3CFEF736-29BF-4D86-AE11-DF0E0ECE9809}"/>
              </a:ext>
            </a:extLst>
          </p:cNvPr>
          <p:cNvGrpSpPr/>
          <p:nvPr/>
        </p:nvGrpSpPr>
        <p:grpSpPr>
          <a:xfrm>
            <a:off x="278448" y="288071"/>
            <a:ext cx="3820193" cy="2402394"/>
            <a:chOff x="2957616" y="972905"/>
            <a:chExt cx="3820193" cy="2402394"/>
          </a:xfrm>
        </p:grpSpPr>
        <p:sp>
          <p:nvSpPr>
            <p:cNvPr id="289" name="Rectangle 288">
              <a:extLst>
                <a:ext uri="{FF2B5EF4-FFF2-40B4-BE49-F238E27FC236}">
                  <a16:creationId xmlns:a16="http://schemas.microsoft.com/office/drawing/2014/main" id="{3B04A109-029E-A952-A22E-CB78C7ACC710}"/>
                </a:ext>
              </a:extLst>
            </p:cNvPr>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64D07FAC-CB6B-9745-4627-2D0043E72560}"/>
                </a:ext>
              </a:extLst>
            </p:cNvPr>
            <p:cNvSpPr txBox="1"/>
            <p:nvPr/>
          </p:nvSpPr>
          <p:spPr>
            <a:xfrm flipH="1">
              <a:off x="3221144" y="1251641"/>
              <a:ext cx="3556665" cy="2123658"/>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القيود المحاسبية الخاصة بالتدقيق البيئي</a:t>
              </a:r>
              <a:endPar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endParaRPr>
            </a:p>
          </p:txBody>
        </p:sp>
      </p:grpSp>
      <p:sp>
        <p:nvSpPr>
          <p:cNvPr id="44" name="TextBox 266">
            <a:extLst>
              <a:ext uri="{FF2B5EF4-FFF2-40B4-BE49-F238E27FC236}">
                <a16:creationId xmlns:a16="http://schemas.microsoft.com/office/drawing/2014/main" id="{9D37B2B5-CCC7-FB06-6313-54C95232C379}"/>
              </a:ext>
            </a:extLst>
          </p:cNvPr>
          <p:cNvSpPr txBox="1"/>
          <p:nvPr/>
        </p:nvSpPr>
        <p:spPr>
          <a:xfrm flipH="1">
            <a:off x="4238297" y="0"/>
            <a:ext cx="7784231" cy="7189661"/>
          </a:xfrm>
          <a:prstGeom prst="rect">
            <a:avLst/>
          </a:prstGeom>
          <a:noFill/>
        </p:spPr>
        <p:txBody>
          <a:bodyPr wrap="square" rtlCol="0">
            <a:spAutoFit/>
          </a:bodyPr>
          <a:lstStyle/>
          <a:p>
            <a:pPr marL="0" marR="73025" algn="justLow" rtl="1">
              <a:lnSpc>
                <a:spcPct val="115000"/>
              </a:lnSpc>
              <a:spcBef>
                <a:spcPts val="0"/>
              </a:spcBef>
              <a:spcAft>
                <a:spcPts val="0"/>
              </a:spcAft>
            </a:pP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5. القيود الخاصة بالمواد الخام: وهي القيود الناتجة عن نقص المواد الخام في عملية الإنتاج، وتشكل عائقا خارجيا للشركة، إِذ تكون المواد الخام قليلة أو لاتصل في الوقت المحدد، أو يوجد فيها عيوب، أو </a:t>
            </a:r>
            <a:r>
              <a:rPr lang="ar-LB" sz="2200" b="1" dirty="0" err="1">
                <a:effectLst/>
                <a:latin typeface="Simplified Arabic" panose="02020603050405020304" pitchFamily="18" charset="-78"/>
                <a:ea typeface="Calibri" panose="020F0502020204030204" pitchFamily="34" charset="0"/>
                <a:cs typeface="Simplified Arabic" panose="02020603050405020304" pitchFamily="18" charset="-78"/>
              </a:rPr>
              <a:t>لاتوجد</a:t>
            </a: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 في الأسواق، مما يزيد تكاليف المواد الخام، ويمكن ان تنقسم إلى قسمين</a:t>
            </a:r>
            <a:r>
              <a:rPr lang="ar-IQ" sz="2200" b="1" dirty="0">
                <a:effectLst/>
                <a:latin typeface="Simplified Arabic" panose="02020603050405020304" pitchFamily="18" charset="-78"/>
                <a:ea typeface="Calibri" panose="020F0502020204030204" pitchFamily="34" charset="0"/>
                <a:cs typeface="Simplified Arabic" panose="02020603050405020304" pitchFamily="18" charset="-78"/>
              </a:rPr>
              <a:t>:</a:t>
            </a:r>
            <a:r>
              <a:rPr lang="en-US" sz="2200" b="1" dirty="0">
                <a:effectLst/>
                <a:latin typeface="Simplified Arabic" panose="02020603050405020304" pitchFamily="18" charset="-78"/>
                <a:ea typeface="Calibri" panose="020F0502020204030204" pitchFamily="34" charset="0"/>
                <a:cs typeface="Simplified Arabic" panose="02020603050405020304" pitchFamily="18" charset="-78"/>
              </a:rPr>
              <a:t>•</a:t>
            </a:r>
            <a:endParaRPr lang="ar-IQ" sz="2200"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73025" indent="-342900" algn="justLow" rtl="1">
              <a:lnSpc>
                <a:spcPct val="115000"/>
              </a:lnSpc>
              <a:spcBef>
                <a:spcPts val="0"/>
              </a:spcBef>
              <a:spcAft>
                <a:spcPts val="0"/>
              </a:spcAft>
              <a:buFont typeface="Arial" panose="020B0604020202020204" pitchFamily="34" charset="0"/>
              <a:buChar char="•"/>
            </a:pP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قيود طويلة الأجل تنتج عن نقص المواد الخام في السوق.</a:t>
            </a:r>
          </a:p>
          <a:p>
            <a:pPr marL="0" marR="73025" algn="justLow" rtl="1">
              <a:lnSpc>
                <a:spcPct val="115000"/>
              </a:lnSpc>
              <a:spcBef>
                <a:spcPts val="0"/>
              </a:spcBef>
              <a:spcAft>
                <a:spcPts val="0"/>
              </a:spcAft>
            </a:pP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a:t>
            </a:r>
            <a:r>
              <a:rPr lang="ar-IQ" sz="2200" b="1"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قيود قصيرة الأجل تنتج عندما يفشل الموردون في تسليم المنتج في الوقت المحدد أو يكون المنتج معيباً.   </a:t>
            </a:r>
          </a:p>
          <a:p>
            <a:pPr marL="0" marR="73025" algn="justLow" rtl="1">
              <a:lnSpc>
                <a:spcPct val="115000"/>
              </a:lnSpc>
              <a:spcBef>
                <a:spcPts val="0"/>
              </a:spcBef>
              <a:spcAft>
                <a:spcPts val="0"/>
              </a:spcAft>
            </a:pP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6. قيود القدرات: وهي القيود الناتجة من عدم كفاية مورد معين لتلبية الطلب في السوق.</a:t>
            </a:r>
          </a:p>
          <a:p>
            <a:pPr marL="0" marR="73025" algn="justLow" rtl="1">
              <a:lnSpc>
                <a:spcPct val="115000"/>
              </a:lnSpc>
              <a:spcBef>
                <a:spcPts val="0"/>
              </a:spcBef>
              <a:spcAft>
                <a:spcPts val="0"/>
              </a:spcAft>
            </a:pP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7. القيود البيئية: تتضمن بيئة التشغيل لأي عمل أنشطة المنافسين والقواعد واللوائح التي وضعتها وزارة البيئة وقانون العمل ومتطلبات الزبائن وتوقعاتهم والوضع الاقتصادي والتحسن التكنولوجي والتطوير في الخطوط الإنتاجية، وتسمى جميع هذه العوامل التي تؤثر في أنشطة الأعمال القيود البيئية</a:t>
            </a:r>
            <a:r>
              <a:rPr lang="ar-LB" sz="22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lang="ar-IQ" sz="22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73025" algn="justLow" rtl="1">
              <a:lnSpc>
                <a:spcPct val="115000"/>
              </a:lnSpc>
              <a:spcBef>
                <a:spcPts val="0"/>
              </a:spcBef>
              <a:spcAft>
                <a:spcPts val="0"/>
              </a:spcAft>
            </a:pPr>
            <a:r>
              <a:rPr lang="ar-LB" sz="22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lang="en-US" sz="2000" b="1"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200000"/>
              </a:lnSpc>
            </a:pPr>
            <a:endParaRPr lang="ar-IQ" sz="2400" b="1" dirty="0">
              <a:solidFill>
                <a:srgbClr val="FF0000"/>
              </a:solidFill>
              <a:latin typeface="Simplified Arabic" pitchFamily="18" charset="-78"/>
              <a:ea typeface="Cocon® Next Arabic" panose="020A0503020102020204" pitchFamily="18" charset="-78"/>
              <a:cs typeface="Simplified Arabic" pitchFamily="18" charset="-78"/>
            </a:endParaRPr>
          </a:p>
          <a:p>
            <a:pPr algn="just" rtl="1"/>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2" name="صورة 1">
            <a:extLst>
              <a:ext uri="{FF2B5EF4-FFF2-40B4-BE49-F238E27FC236}">
                <a16:creationId xmlns:a16="http://schemas.microsoft.com/office/drawing/2014/main" id="{5E1B0E50-7FB9-F14B-F5F5-2A92FEC9CD9C}"/>
              </a:ext>
            </a:extLst>
          </p:cNvPr>
          <p:cNvPicPr>
            <a:picLocks noChangeAspect="1"/>
          </p:cNvPicPr>
          <p:nvPr/>
        </p:nvPicPr>
        <p:blipFill>
          <a:blip r:embed="rId3"/>
          <a:stretch>
            <a:fillRect/>
          </a:stretch>
        </p:blipFill>
        <p:spPr>
          <a:xfrm>
            <a:off x="169472" y="3361038"/>
            <a:ext cx="2627604" cy="3208891"/>
          </a:xfrm>
          <a:prstGeom prst="rect">
            <a:avLst/>
          </a:prstGeom>
        </p:spPr>
      </p:pic>
    </p:spTree>
    <p:extLst>
      <p:ext uri="{BB962C8B-B14F-4D97-AF65-F5344CB8AC3E}">
        <p14:creationId xmlns:p14="http://schemas.microsoft.com/office/powerpoint/2010/main" val="3896032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7BA3-E3A8-ED5A-F7EF-083059DDD9DD}"/>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76454B47-A2EE-6740-E140-FB11D3562E8B}"/>
              </a:ext>
            </a:extLst>
          </p:cNvPr>
          <p:cNvGrpSpPr/>
          <p:nvPr/>
        </p:nvGrpSpPr>
        <p:grpSpPr>
          <a:xfrm>
            <a:off x="278448" y="288071"/>
            <a:ext cx="3820193" cy="2402394"/>
            <a:chOff x="2957616" y="972905"/>
            <a:chExt cx="3820193" cy="2402394"/>
          </a:xfrm>
        </p:grpSpPr>
        <p:sp>
          <p:nvSpPr>
            <p:cNvPr id="289" name="Rectangle 288">
              <a:extLst>
                <a:ext uri="{FF2B5EF4-FFF2-40B4-BE49-F238E27FC236}">
                  <a16:creationId xmlns:a16="http://schemas.microsoft.com/office/drawing/2014/main" id="{CE421796-3916-708D-B17D-4BBB5C6ABA06}"/>
                </a:ext>
              </a:extLst>
            </p:cNvPr>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E8434D69-7044-9DEF-3CCD-30294D028CFD}"/>
                </a:ext>
              </a:extLst>
            </p:cNvPr>
            <p:cNvSpPr txBox="1"/>
            <p:nvPr/>
          </p:nvSpPr>
          <p:spPr>
            <a:xfrm flipH="1">
              <a:off x="3221144" y="1251641"/>
              <a:ext cx="3556665" cy="2123658"/>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القيود المحاسبية الخاصة بالتدقيق البيئي</a:t>
              </a:r>
              <a:endPar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endParaRPr>
            </a:p>
          </p:txBody>
        </p:sp>
      </p:grpSp>
      <p:sp>
        <p:nvSpPr>
          <p:cNvPr id="44" name="TextBox 266">
            <a:extLst>
              <a:ext uri="{FF2B5EF4-FFF2-40B4-BE49-F238E27FC236}">
                <a16:creationId xmlns:a16="http://schemas.microsoft.com/office/drawing/2014/main" id="{A9950D73-642D-104B-80B3-DDAB210AFEA6}"/>
              </a:ext>
            </a:extLst>
          </p:cNvPr>
          <p:cNvSpPr txBox="1"/>
          <p:nvPr/>
        </p:nvSpPr>
        <p:spPr>
          <a:xfrm flipH="1">
            <a:off x="4362168" y="626076"/>
            <a:ext cx="7660359" cy="6524863"/>
          </a:xfrm>
          <a:prstGeom prst="rect">
            <a:avLst/>
          </a:prstGeom>
          <a:noFill/>
        </p:spPr>
        <p:txBody>
          <a:bodyPr wrap="square" rtlCol="0">
            <a:spAutoFit/>
          </a:bodyPr>
          <a:lstStyle/>
          <a:p>
            <a:pPr marL="0" marR="73025" algn="justLow" rtl="1">
              <a:lnSpc>
                <a:spcPct val="150000"/>
              </a:lnSpc>
              <a:spcBef>
                <a:spcPts val="0"/>
              </a:spcBef>
              <a:spcAft>
                <a:spcPts val="0"/>
              </a:spcAft>
            </a:pPr>
            <a:r>
              <a:rPr lang="ar-IQ" sz="2400" b="1" dirty="0">
                <a:effectLst/>
                <a:latin typeface="Simplified Arabic" panose="02020603050405020304" pitchFamily="18" charset="-78"/>
                <a:ea typeface="Times New Roman" panose="02020603050405020304" pitchFamily="18" charset="0"/>
                <a:cs typeface="Simplified Arabic" panose="02020603050405020304" pitchFamily="18" charset="-78"/>
              </a:rPr>
              <a:t>هنالك ضرورة لتوسيع أعمال التدقيق القائمة داخل الشركات الصناعية، لتشمل القيام بالتدقيق البيئي، ومن هنا يؤدي التدقيق البيئي دورا مهماً، عندما يقوم بتدقيق الأداء البيئي، بتوضيح الوضع البيئي للشركة التي يقوم بتدقيقها، وتحديد مدى </a:t>
            </a:r>
            <a:r>
              <a:rPr lang="ar-IQ" sz="2400" b="1" dirty="0" err="1">
                <a:effectLst/>
                <a:latin typeface="Simplified Arabic" panose="02020603050405020304" pitchFamily="18" charset="-78"/>
                <a:ea typeface="Times New Roman" panose="02020603050405020304" pitchFamily="18" charset="0"/>
                <a:cs typeface="Simplified Arabic" panose="02020603050405020304" pitchFamily="18" charset="-78"/>
              </a:rPr>
              <a:t>إلتزامها</a:t>
            </a:r>
            <a:r>
              <a:rPr lang="ar-IQ" sz="2400" b="1" dirty="0">
                <a:effectLst/>
                <a:latin typeface="Simplified Arabic" panose="02020603050405020304" pitchFamily="18" charset="-78"/>
                <a:ea typeface="Times New Roman" panose="02020603050405020304" pitchFamily="18" charset="0"/>
                <a:cs typeface="Simplified Arabic" panose="02020603050405020304" pitchFamily="18" charset="-78"/>
              </a:rPr>
              <a:t> بالقوانين والتشريعات والأنظمة البيئية، ومدى التزامها بالسياسات البيئية الموضوعة داخلها، كما سيقوم التدقيق البيئي بتحديد المشكلات البيئية والأضرار التي تسببها الشركة، وسيضع حلولاً واقتراحات لتخطي المشكلات البيئية كافة، وتعويض  الأضرار التي تتسبب بها الشركة للبيئية المحيطة بها.</a:t>
            </a:r>
          </a:p>
          <a:p>
            <a:pPr marL="0" marR="73025" algn="justLow" rtl="1">
              <a:lnSpc>
                <a:spcPct val="115000"/>
              </a:lnSpc>
              <a:spcBef>
                <a:spcPts val="0"/>
              </a:spcBef>
              <a:spcAft>
                <a:spcPts val="0"/>
              </a:spcAft>
            </a:pPr>
            <a:endParaRPr lang="en-US" sz="2000" b="1"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200000"/>
              </a:lnSpc>
            </a:pPr>
            <a:endParaRPr lang="ar-IQ" sz="2400" b="1" dirty="0">
              <a:solidFill>
                <a:srgbClr val="FF0000"/>
              </a:solidFill>
              <a:latin typeface="Simplified Arabic" pitchFamily="18" charset="-78"/>
              <a:ea typeface="Cocon® Next Arabic" panose="020A0503020102020204" pitchFamily="18" charset="-78"/>
              <a:cs typeface="Simplified Arabic" pitchFamily="18" charset="-78"/>
            </a:endParaRPr>
          </a:p>
          <a:p>
            <a:pPr algn="just" rtl="1"/>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2" name="صورة 1">
            <a:extLst>
              <a:ext uri="{FF2B5EF4-FFF2-40B4-BE49-F238E27FC236}">
                <a16:creationId xmlns:a16="http://schemas.microsoft.com/office/drawing/2014/main" id="{DE994CA3-9B90-8597-8D42-58CC11AFE0DA}"/>
              </a:ext>
            </a:extLst>
          </p:cNvPr>
          <p:cNvPicPr>
            <a:picLocks noChangeAspect="1"/>
          </p:cNvPicPr>
          <p:nvPr/>
        </p:nvPicPr>
        <p:blipFill>
          <a:blip r:embed="rId3"/>
          <a:stretch>
            <a:fillRect/>
          </a:stretch>
        </p:blipFill>
        <p:spPr>
          <a:xfrm>
            <a:off x="169472" y="3361038"/>
            <a:ext cx="2627604" cy="3208891"/>
          </a:xfrm>
          <a:prstGeom prst="rect">
            <a:avLst/>
          </a:prstGeom>
        </p:spPr>
      </p:pic>
    </p:spTree>
    <p:extLst>
      <p:ext uri="{BB962C8B-B14F-4D97-AF65-F5344CB8AC3E}">
        <p14:creationId xmlns:p14="http://schemas.microsoft.com/office/powerpoint/2010/main" val="2174506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F886-50C8-BEE1-5B75-8CF3C1E3CAC8}"/>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ED001F55-18B8-D43D-3CA6-10E3C8E87079}"/>
              </a:ext>
            </a:extLst>
          </p:cNvPr>
          <p:cNvPicPr>
            <a:picLocks noChangeAspect="1"/>
          </p:cNvPicPr>
          <p:nvPr/>
        </p:nvPicPr>
        <p:blipFill>
          <a:blip r:embed="rId2"/>
          <a:stretch>
            <a:fillRect/>
          </a:stretch>
        </p:blipFill>
        <p:spPr>
          <a:xfrm>
            <a:off x="321276" y="263610"/>
            <a:ext cx="11170508" cy="6425513"/>
          </a:xfrm>
          <a:prstGeom prst="rect">
            <a:avLst/>
          </a:prstGeom>
        </p:spPr>
      </p:pic>
    </p:spTree>
    <p:extLst>
      <p:ext uri="{BB962C8B-B14F-4D97-AF65-F5344CB8AC3E}">
        <p14:creationId xmlns:p14="http://schemas.microsoft.com/office/powerpoint/2010/main" val="4116940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F338C-34B1-DA59-AF30-5C6EA1BEBFB4}"/>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6ECC3295-E9E7-0F35-61C7-FB16233B8266}"/>
              </a:ext>
            </a:extLst>
          </p:cNvPr>
          <p:cNvGrpSpPr/>
          <p:nvPr/>
        </p:nvGrpSpPr>
        <p:grpSpPr>
          <a:xfrm>
            <a:off x="123531" y="199024"/>
            <a:ext cx="3451694" cy="2450013"/>
            <a:chOff x="2672133" y="367814"/>
            <a:chExt cx="3333882" cy="2450013"/>
          </a:xfrm>
        </p:grpSpPr>
        <p:sp>
          <p:nvSpPr>
            <p:cNvPr id="289" name="Rectangle 288">
              <a:extLst>
                <a:ext uri="{FF2B5EF4-FFF2-40B4-BE49-F238E27FC236}">
                  <a16:creationId xmlns:a16="http://schemas.microsoft.com/office/drawing/2014/main" id="{FAF6C290-2BD3-809F-5826-C001285C036B}"/>
                </a:ext>
              </a:extLst>
            </p:cNvPr>
            <p:cNvSpPr/>
            <p:nvPr/>
          </p:nvSpPr>
          <p:spPr>
            <a:xfrm>
              <a:off x="2672133" y="367814"/>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90" name="TextBox 289">
              <a:extLst>
                <a:ext uri="{FF2B5EF4-FFF2-40B4-BE49-F238E27FC236}">
                  <a16:creationId xmlns:a16="http://schemas.microsoft.com/office/drawing/2014/main" id="{5C818005-9FFD-1CF1-F57D-ECD94F3FB7E2}"/>
                </a:ext>
              </a:extLst>
            </p:cNvPr>
            <p:cNvSpPr txBox="1"/>
            <p:nvPr/>
          </p:nvSpPr>
          <p:spPr>
            <a:xfrm flipH="1">
              <a:off x="2727865" y="694169"/>
              <a:ext cx="3278150" cy="212365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Cocon® Next Arabic" panose="020A0503020102020204" pitchFamily="18" charset="-78"/>
                  <a:cs typeface="Palatino Sans Arabic Bold" panose="020C0803050509020803" pitchFamily="34" charset="-78"/>
                </a:rPr>
                <a:t>التقارير البيئية في الشركات الصناعية</a:t>
              </a:r>
            </a:p>
          </p:txBody>
        </p:sp>
      </p:grpSp>
      <p:sp>
        <p:nvSpPr>
          <p:cNvPr id="44" name="TextBox 266">
            <a:extLst>
              <a:ext uri="{FF2B5EF4-FFF2-40B4-BE49-F238E27FC236}">
                <a16:creationId xmlns:a16="http://schemas.microsoft.com/office/drawing/2014/main" id="{6672FD0E-7803-5D9F-0AB3-13D22CC64389}"/>
              </a:ext>
            </a:extLst>
          </p:cNvPr>
          <p:cNvSpPr txBox="1"/>
          <p:nvPr/>
        </p:nvSpPr>
        <p:spPr>
          <a:xfrm flipH="1">
            <a:off x="3575224" y="0"/>
            <a:ext cx="8493244" cy="7555915"/>
          </a:xfrm>
          <a:prstGeom prst="rect">
            <a:avLst/>
          </a:prstGeom>
          <a:noFill/>
        </p:spPr>
        <p:txBody>
          <a:bodyPr wrap="square" rtlCol="0">
            <a:spAutoFit/>
          </a:bodyPr>
          <a:lstStyle/>
          <a:p>
            <a:pPr marL="342900" marR="0" lvl="0" indent="-342900" algn="just" defTabSz="914400" rtl="1" eaLnBrk="1" fontAlgn="auto" latinLnBrk="0" hangingPunct="1">
              <a:lnSpc>
                <a:spcPct val="150000"/>
              </a:lnSpc>
              <a:spcBef>
                <a:spcPts val="0"/>
              </a:spcBef>
              <a:spcAft>
                <a:spcPts val="0"/>
              </a:spcAft>
              <a:buClrTx/>
              <a:buSzTx/>
              <a:buFont typeface="Wingdings" panose="05000000000000000000" pitchFamily="2" charset="2"/>
              <a:buChar char="q"/>
              <a:tabLst/>
              <a:defRPr/>
            </a:pPr>
            <a:r>
              <a:rPr lang="ar-IQ" sz="2000" dirty="0">
                <a:solidFill>
                  <a:schemeClr val="tx2"/>
                </a:solidFill>
                <a:effectLst/>
                <a:ea typeface="Calibri" panose="020F0502020204030204" pitchFamily="34" charset="0"/>
                <a:cs typeface="Simplified Arabic" panose="02020603050405020304" pitchFamily="18" charset="-78"/>
              </a:rPr>
              <a:t>نظرا لاتساع دائرة أَصحاب المصالح في الشركات الصناعية المعاصرة والمتمثلة في الملاك والمستثمرين والموردين والمستهلكين ونقابات العمال والجهات الحكومية والمنظمات الدولية وجمعيات حماية المستهلكين والمقرضين والبورصة المالية وجمعيات حماية البيئة، وجمعيات حقوق الأنسان وغيرهم، أصبح من الأهمية بمكان اتساع حجم التقارير عن المعلومات المحاسبية لتشمل التقارير عن الأداء البيئي للشركة ومدى الالتزام بالتشريعات والأنظمة واللوائح القانونية الإسهام الطوعي الاختياري الذي يحقق الرفاه في المجتمع فضلاً عن التقارير المالية التقليدية.</a:t>
            </a:r>
          </a:p>
          <a:p>
            <a:pPr marL="342900" marR="0" lvl="0" indent="-342900" algn="just" defTabSz="914400" rtl="1" eaLnBrk="1" fontAlgn="auto" latinLnBrk="0" hangingPunct="1">
              <a:lnSpc>
                <a:spcPct val="150000"/>
              </a:lnSpc>
              <a:spcBef>
                <a:spcPts val="0"/>
              </a:spcBef>
              <a:spcAft>
                <a:spcPts val="0"/>
              </a:spcAft>
              <a:buClrTx/>
              <a:buSzTx/>
              <a:buFont typeface="Wingdings" panose="05000000000000000000" pitchFamily="2" charset="2"/>
              <a:buChar char="q"/>
              <a:tabLst/>
              <a:defRPr/>
            </a:pPr>
            <a:r>
              <a:rPr lang="ar-IQ" sz="2000" dirty="0">
                <a:solidFill>
                  <a:schemeClr val="tx2"/>
                </a:solidFill>
                <a:effectLst/>
                <a:ea typeface="Calibri" panose="020F0502020204030204" pitchFamily="34" charset="0"/>
                <a:cs typeface="Simplified Arabic" panose="02020603050405020304" pitchFamily="18" charset="-78"/>
              </a:rPr>
              <a:t>ومن هنا فإن التقرير السنوي  للأنشطة البيئية لأية شركة صناعية هو أهم الأدوات المهمة للإدارة، فهو مستند أو وثيقة تنشر ويتم </a:t>
            </a:r>
            <a:r>
              <a:rPr lang="ar-IQ" sz="2000" dirty="0" err="1">
                <a:solidFill>
                  <a:schemeClr val="tx2"/>
                </a:solidFill>
                <a:effectLst/>
                <a:ea typeface="Calibri" panose="020F0502020204030204" pitchFamily="34" charset="0"/>
                <a:cs typeface="Simplified Arabic" panose="02020603050405020304" pitchFamily="18" charset="-78"/>
              </a:rPr>
              <a:t>تدأولها</a:t>
            </a:r>
            <a:r>
              <a:rPr lang="ar-IQ" sz="2000" dirty="0">
                <a:solidFill>
                  <a:schemeClr val="tx2"/>
                </a:solidFill>
                <a:effectLst/>
                <a:ea typeface="Calibri" panose="020F0502020204030204" pitchFamily="34" charset="0"/>
                <a:cs typeface="Simplified Arabic" panose="02020603050405020304" pitchFamily="18" charset="-78"/>
              </a:rPr>
              <a:t> من قبل الشركة التي تتواصل مع حملة أسهمها أو جهات الأخرى، بما يتعلق بالمسائل البيئية المعنية بها مثل استخدام الموارد الطبيعية والتلوث البيئي والآثار الأخرى، التي تسببها الشركة في البيئة، ومستوى أنواع الرقابة المستخدمة لمنع التلوث والمحاسبة البيئية الخاصة بالشركة، والتدقيق البيئي وتطبيق معايير الإدارة البيئية، إِذ يتم الاعتناء بالمعلومات البيئية، وعليه سوف يتم </a:t>
            </a:r>
            <a:r>
              <a:rPr lang="ar-IQ" sz="2000" dirty="0" err="1">
                <a:solidFill>
                  <a:schemeClr val="tx2"/>
                </a:solidFill>
                <a:effectLst/>
                <a:ea typeface="Calibri" panose="020F0502020204030204" pitchFamily="34" charset="0"/>
                <a:cs typeface="Simplified Arabic" panose="02020603050405020304" pitchFamily="18" charset="-78"/>
              </a:rPr>
              <a:t>تنأول</a:t>
            </a:r>
            <a:r>
              <a:rPr lang="ar-IQ" sz="2000" dirty="0">
                <a:solidFill>
                  <a:schemeClr val="tx2"/>
                </a:solidFill>
                <a:effectLst/>
                <a:ea typeface="Calibri" panose="020F0502020204030204" pitchFamily="34" charset="0"/>
                <a:cs typeface="Simplified Arabic" panose="02020603050405020304" pitchFamily="18" charset="-78"/>
              </a:rPr>
              <a:t> هذا المطلب وفق الاَتي: </a:t>
            </a:r>
          </a:p>
          <a:p>
            <a:pPr algn="just" rtl="1">
              <a:lnSpc>
                <a:spcPct val="150000"/>
              </a:lnSpc>
            </a:pPr>
            <a:endParaRPr kumimoji="0" lang="ar-IQ" sz="2800" b="1"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ar-LB" sz="2400" b="1" i="0" u="none" strike="noStrike" kern="1200" cap="none" spc="0" normalizeH="0" baseline="0" noProof="0" dirty="0">
              <a:ln>
                <a:noFill/>
              </a:ln>
              <a:solidFill>
                <a:srgbClr val="C00000"/>
              </a:solidFill>
              <a:effectLst/>
              <a:uLnTx/>
              <a:uFillTx/>
              <a:latin typeface="Simplified Arabic" pitchFamily="18" charset="-78"/>
              <a:ea typeface="Cocon® Next Arabic" panose="020A0503020102020204" pitchFamily="18" charset="-78"/>
              <a:cs typeface="Simplified Arabic" pitchFamily="18" charset="-78"/>
            </a:endParaRPr>
          </a:p>
          <a:p>
            <a:pPr marL="285750" marR="0" lvl="0" indent="-285750" algn="r" defTabSz="914400" rtl="0" eaLnBrk="1" fontAlgn="auto" latinLnBrk="0" hangingPunct="1">
              <a:lnSpc>
                <a:spcPct val="200000"/>
              </a:lnSpc>
              <a:spcBef>
                <a:spcPts val="0"/>
              </a:spcBef>
              <a:spcAft>
                <a:spcPts val="0"/>
              </a:spcAft>
              <a:buClrTx/>
              <a:buSzTx/>
              <a:buFont typeface="Wingdings" pitchFamily="2" charset="2"/>
              <a:buChar char="ü"/>
              <a:tabLst/>
              <a:defRPr/>
            </a:pPr>
            <a:endParaRPr kumimoji="0" lang="ar-LB" sz="2000" b="1"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p:txBody>
      </p:sp>
      <p:pic>
        <p:nvPicPr>
          <p:cNvPr id="1027" name="Picture 3">
            <a:extLst>
              <a:ext uri="{FF2B5EF4-FFF2-40B4-BE49-F238E27FC236}">
                <a16:creationId xmlns:a16="http://schemas.microsoft.com/office/drawing/2014/main" id="{115FDC29-5155-ECB4-A6B8-E9A5E246D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a:extLst>
              <a:ext uri="{FF2B5EF4-FFF2-40B4-BE49-F238E27FC236}">
                <a16:creationId xmlns:a16="http://schemas.microsoft.com/office/drawing/2014/main" id="{41E607B3-DFE4-B6B4-2A5F-61B511A722D2}"/>
              </a:ext>
            </a:extLst>
          </p:cNvPr>
          <p:cNvPicPr>
            <a:picLocks noChangeAspect="1"/>
          </p:cNvPicPr>
          <p:nvPr/>
        </p:nvPicPr>
        <p:blipFill>
          <a:blip r:embed="rId3"/>
          <a:stretch>
            <a:fillRect/>
          </a:stretch>
        </p:blipFill>
        <p:spPr>
          <a:xfrm>
            <a:off x="123532" y="3413228"/>
            <a:ext cx="3237506" cy="3109229"/>
          </a:xfrm>
          <a:prstGeom prst="rect">
            <a:avLst/>
          </a:prstGeom>
        </p:spPr>
      </p:pic>
    </p:spTree>
    <p:extLst>
      <p:ext uri="{BB962C8B-B14F-4D97-AF65-F5344CB8AC3E}">
        <p14:creationId xmlns:p14="http://schemas.microsoft.com/office/powerpoint/2010/main" val="3224970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4AD8-1286-1BB8-E70A-CF0633AD7DDD}"/>
            </a:ext>
          </a:extLst>
        </p:cNvPr>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B90AB452-4875-76FF-3107-40E802A6B3B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477" t="2552" r="4477" b="8522"/>
          <a:stretch/>
        </p:blipFill>
        <p:spPr>
          <a:xfrm>
            <a:off x="4807448" y="141215"/>
            <a:ext cx="7003192" cy="2537630"/>
          </a:xfrm>
          <a:pattFill prst="lgCheck"/>
        </p:spPr>
      </p:pic>
      <p:grpSp>
        <p:nvGrpSpPr>
          <p:cNvPr id="16" name="Group 15">
            <a:extLst>
              <a:ext uri="{FF2B5EF4-FFF2-40B4-BE49-F238E27FC236}">
                <a16:creationId xmlns:a16="http://schemas.microsoft.com/office/drawing/2014/main" id="{649BC373-CCDC-BB40-14B9-FFB3011E90F8}"/>
              </a:ext>
            </a:extLst>
          </p:cNvPr>
          <p:cNvGrpSpPr/>
          <p:nvPr/>
        </p:nvGrpSpPr>
        <p:grpSpPr>
          <a:xfrm>
            <a:off x="381359" y="280292"/>
            <a:ext cx="3495489" cy="2574929"/>
            <a:chOff x="6872643" y="761760"/>
            <a:chExt cx="3495489" cy="2574929"/>
          </a:xfrm>
        </p:grpSpPr>
        <p:sp>
          <p:nvSpPr>
            <p:cNvPr id="17" name="Rectangle 16">
              <a:extLst>
                <a:ext uri="{FF2B5EF4-FFF2-40B4-BE49-F238E27FC236}">
                  <a16:creationId xmlns:a16="http://schemas.microsoft.com/office/drawing/2014/main" id="{A2B497C8-A67D-A867-BBE7-4635520F2444}"/>
                </a:ext>
              </a:extLst>
            </p:cNvPr>
            <p:cNvSpPr/>
            <p:nvPr/>
          </p:nvSpPr>
          <p:spPr>
            <a:xfrm>
              <a:off x="6872643" y="761760"/>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8" name="TextBox 17">
              <a:extLst>
                <a:ext uri="{FF2B5EF4-FFF2-40B4-BE49-F238E27FC236}">
                  <a16:creationId xmlns:a16="http://schemas.microsoft.com/office/drawing/2014/main" id="{3F46DF3C-ADFB-2044-4FBD-7240BCD64086}"/>
                </a:ext>
              </a:extLst>
            </p:cNvPr>
            <p:cNvSpPr txBox="1"/>
            <p:nvPr/>
          </p:nvSpPr>
          <p:spPr>
            <a:xfrm flipH="1">
              <a:off x="7285162" y="1213031"/>
              <a:ext cx="3082970" cy="212365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mn-ea"/>
                  <a:cs typeface="Palatino Sans Arabic Bold" panose="020C0803050509020803" pitchFamily="34" charset="-78"/>
                </a:rPr>
                <a:t>التقارير البيئية في الشركات الصناعية</a:t>
              </a:r>
              <a:endParaRPr kumimoji="0" lang="en-US" sz="2800" b="0" i="0" u="none" strike="noStrike" kern="1200" cap="none" spc="300" normalizeH="0" baseline="0" noProof="0" dirty="0">
                <a:ln>
                  <a:noFill/>
                </a:ln>
                <a:solidFill>
                  <a:srgbClr val="00E640"/>
                </a:solidFill>
                <a:effectLst/>
                <a:uLnTx/>
                <a:uFillTx/>
                <a:latin typeface="Palatino Sans Arabic Bold" panose="020C0803050509020803" pitchFamily="34" charset="-78"/>
                <a:ea typeface="+mn-ea"/>
                <a:cs typeface="Palatino Sans Arabic Bold" panose="020C0803050509020803" pitchFamily="34" charset="-78"/>
              </a:endParaRPr>
            </a:p>
          </p:txBody>
        </p:sp>
      </p:grpSp>
      <p:grpSp>
        <p:nvGrpSpPr>
          <p:cNvPr id="15" name="Group 287">
            <a:extLst>
              <a:ext uri="{FF2B5EF4-FFF2-40B4-BE49-F238E27FC236}">
                <a16:creationId xmlns:a16="http://schemas.microsoft.com/office/drawing/2014/main" id="{0DFD6FC8-34A4-85B0-86C8-988CED1B74CF}"/>
              </a:ext>
            </a:extLst>
          </p:cNvPr>
          <p:cNvGrpSpPr/>
          <p:nvPr/>
        </p:nvGrpSpPr>
        <p:grpSpPr>
          <a:xfrm>
            <a:off x="107092" y="2678845"/>
            <a:ext cx="11703548" cy="4169142"/>
            <a:chOff x="196686" y="3741593"/>
            <a:chExt cx="11127204" cy="3345038"/>
          </a:xfrm>
        </p:grpSpPr>
        <p:grpSp>
          <p:nvGrpSpPr>
            <p:cNvPr id="19" name="Group 281">
              <a:extLst>
                <a:ext uri="{FF2B5EF4-FFF2-40B4-BE49-F238E27FC236}">
                  <a16:creationId xmlns:a16="http://schemas.microsoft.com/office/drawing/2014/main" id="{0E85D852-7C6B-20DF-37C1-89A9AD4925CE}"/>
                </a:ext>
              </a:extLst>
            </p:cNvPr>
            <p:cNvGrpSpPr/>
            <p:nvPr/>
          </p:nvGrpSpPr>
          <p:grpSpPr>
            <a:xfrm>
              <a:off x="196686" y="3741593"/>
              <a:ext cx="11127204" cy="3345038"/>
              <a:chOff x="196686" y="3741593"/>
              <a:chExt cx="11127204" cy="3345038"/>
            </a:xfrm>
          </p:grpSpPr>
          <p:sp>
            <p:nvSpPr>
              <p:cNvPr id="37" name="TextBox 240">
                <a:extLst>
                  <a:ext uri="{FF2B5EF4-FFF2-40B4-BE49-F238E27FC236}">
                    <a16:creationId xmlns:a16="http://schemas.microsoft.com/office/drawing/2014/main" id="{1FACEA1C-34DB-49DE-2C24-FE515A2A2353}"/>
                  </a:ext>
                </a:extLst>
              </p:cNvPr>
              <p:cNvSpPr txBox="1"/>
              <p:nvPr/>
            </p:nvSpPr>
            <p:spPr>
              <a:xfrm flipH="1">
                <a:off x="196686" y="3741593"/>
                <a:ext cx="5458237" cy="2636076"/>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ar-IQ" sz="2000" b="1" dirty="0">
                    <a:solidFill>
                      <a:srgbClr val="FF0000"/>
                    </a:solidFill>
                    <a:effectLst/>
                    <a:ea typeface="Calibri" panose="020F0502020204030204" pitchFamily="34" charset="0"/>
                    <a:cs typeface="Simplified Arabic" panose="02020603050405020304" pitchFamily="18" charset="-78"/>
                  </a:rPr>
                  <a:t>المعلومات غير المالية</a:t>
                </a:r>
                <a:r>
                  <a:rPr lang="ar-IQ" sz="2000" b="1" dirty="0">
                    <a:effectLst/>
                    <a:ea typeface="Calibri" panose="020F0502020204030204" pitchFamily="34" charset="0"/>
                    <a:cs typeface="Simplified Arabic" panose="02020603050405020304" pitchFamily="18" charset="-78"/>
                  </a:rPr>
                  <a:t>:</a:t>
                </a:r>
                <a:r>
                  <a:rPr lang="ar-IQ" sz="2000" dirty="0">
                    <a:effectLst/>
                    <a:ea typeface="Calibri" panose="020F0502020204030204" pitchFamily="34" charset="0"/>
                    <a:cs typeface="Simplified Arabic" panose="02020603050405020304" pitchFamily="18" charset="-78"/>
                  </a:rPr>
                  <a:t> تتضمن التقارير المالية تضمناً وصفياً التي من شأنها أَنْ تزيد من فهم المستخدم وثقته بالمبالغ النقدية الظاهرة في القوائم المالية، إِذ إِنَّ هذه المعلومات غالباً ما تكون مرتبطة بالمعلومات المالية، ويتم الإفصاح عن المعلومات غير الكمية عبر القوائم المالية الرئيسة وعبر قوائم مالية ملحقة أو عبر الملاحظات الهامشية إضافة إلى تقرير الإدارة، كما أَنَّ المعلومات غير المالية التي تخص البيئة تنقسم إلى عدة فروع وكما يأتي:</a:t>
                </a:r>
                <a:endParaRPr kumimoji="0" lang="ar-LB" sz="2000" b="0"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p:txBody>
          </p:sp>
          <p:sp>
            <p:nvSpPr>
              <p:cNvPr id="35" name="TextBox 259">
                <a:extLst>
                  <a:ext uri="{FF2B5EF4-FFF2-40B4-BE49-F238E27FC236}">
                    <a16:creationId xmlns:a16="http://schemas.microsoft.com/office/drawing/2014/main" id="{21D61668-3E1E-F8AE-CA58-32A45D1FD258}"/>
                  </a:ext>
                </a:extLst>
              </p:cNvPr>
              <p:cNvSpPr txBox="1"/>
              <p:nvPr/>
            </p:nvSpPr>
            <p:spPr>
              <a:xfrm flipH="1">
                <a:off x="4755432" y="4263311"/>
                <a:ext cx="2839447" cy="369332"/>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LB" sz="1800" b="0"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p:txBody>
          </p:sp>
          <p:sp>
            <p:nvSpPr>
              <p:cNvPr id="26" name="TextBox 266">
                <a:extLst>
                  <a:ext uri="{FF2B5EF4-FFF2-40B4-BE49-F238E27FC236}">
                    <a16:creationId xmlns:a16="http://schemas.microsoft.com/office/drawing/2014/main" id="{5FE77E46-19B8-1125-E778-3B4168A93502}"/>
                  </a:ext>
                </a:extLst>
              </p:cNvPr>
              <p:cNvSpPr txBox="1"/>
              <p:nvPr/>
            </p:nvSpPr>
            <p:spPr>
              <a:xfrm flipH="1">
                <a:off x="6014672" y="3752953"/>
                <a:ext cx="5309218" cy="3333678"/>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lang="ar-IQ" sz="2000" b="1" dirty="0">
                    <a:solidFill>
                      <a:srgbClr val="FF0000"/>
                    </a:solidFill>
                    <a:effectLst/>
                    <a:ea typeface="Calibri" panose="020F0502020204030204" pitchFamily="34" charset="0"/>
                    <a:cs typeface="Simplified Arabic" panose="02020603050405020304" pitchFamily="18" charset="-78"/>
                  </a:rPr>
                  <a:t>المعلومات المالية:</a:t>
                </a:r>
                <a:r>
                  <a:rPr lang="ar-IQ" sz="2000" dirty="0">
                    <a:solidFill>
                      <a:srgbClr val="FF0000"/>
                    </a:solidFill>
                    <a:effectLst/>
                    <a:ea typeface="Calibri" panose="020F0502020204030204" pitchFamily="34" charset="0"/>
                    <a:cs typeface="Simplified Arabic" panose="02020603050405020304" pitchFamily="18" charset="-78"/>
                  </a:rPr>
                  <a:t> </a:t>
                </a:r>
                <a:r>
                  <a:rPr lang="ar-IQ" sz="2000" dirty="0">
                    <a:effectLst/>
                    <a:ea typeface="Calibri" panose="020F0502020204030204" pitchFamily="34" charset="0"/>
                    <a:cs typeface="Simplified Arabic" panose="02020603050405020304" pitchFamily="18" charset="-78"/>
                  </a:rPr>
                  <a:t>ي</a:t>
                </a:r>
                <a:r>
                  <a:rPr lang="ar-IQ" sz="2400" dirty="0">
                    <a:effectLst/>
                    <a:ea typeface="Calibri" panose="020F0502020204030204" pitchFamily="34" charset="0"/>
                    <a:cs typeface="Simplified Arabic" panose="02020603050405020304" pitchFamily="18" charset="-78"/>
                  </a:rPr>
                  <a:t>مكن تحديد أربعة مجالات للمعلومات المالية ممثلة في الميزانية العمومية، وقائمة الدخل، وقائمة التغير في حقوق الملكية، وقائمة التدفقات النقدية، إِذ تتضمن هذه القوائم تعبيراً عن مبالغ فعلية أو تقديرية نتيجة الأحداث المالية التي قامت بها الشركة، كما يمكن تقسيمها على عدة فروع مثل: النفقات الإجمالية والتفصيلية للشركة على حماية البيئة أو تعزيزها، وتقويم التكاليف والمنافع البيئية وإعداد الميزانية، وتصريف الملوثات وطرائق التخلص من مخلفات الشركات الصناعية وآثارها في النظام البيئي، وإِجمالي أسهم الموجودات على الموارد المتعلقة بالبيئة.</a:t>
                </a:r>
                <a:endParaRPr kumimoji="0" lang="ar-SA" sz="2400" b="0" i="0" u="none" strike="noStrike" kern="1200" cap="none" spc="0" normalizeH="0" baseline="0" noProof="0" dirty="0">
                  <a:ln>
                    <a:noFill/>
                  </a:ln>
                  <a:solidFill>
                    <a:srgbClr val="2B2B2B"/>
                  </a:solidFill>
                  <a:effectLst/>
                  <a:uLnTx/>
                  <a:uFillTx/>
                  <a:latin typeface="Simplified Arabic" panose="02020603050405020304" pitchFamily="18" charset="-78"/>
                  <a:ea typeface="Cocon® Next Arabic" panose="020A0503020102020204" pitchFamily="18" charset="-78"/>
                  <a:cs typeface="Simplified Arabic" panose="02020603050405020304" pitchFamily="18" charset="-78"/>
                </a:endParaRPr>
              </a:p>
            </p:txBody>
          </p:sp>
        </p:grpSp>
        <p:cxnSp>
          <p:nvCxnSpPr>
            <p:cNvPr id="21" name="Straight Connector 285">
              <a:extLst>
                <a:ext uri="{FF2B5EF4-FFF2-40B4-BE49-F238E27FC236}">
                  <a16:creationId xmlns:a16="http://schemas.microsoft.com/office/drawing/2014/main" id="{750C802B-A366-59FE-56FE-FA7427746641}"/>
                </a:ext>
              </a:extLst>
            </p:cNvPr>
            <p:cNvCxnSpPr/>
            <p:nvPr/>
          </p:nvCxnSpPr>
          <p:spPr>
            <a:xfrm>
              <a:off x="5881050" y="3871924"/>
              <a:ext cx="0" cy="2193364"/>
            </a:xfrm>
            <a:prstGeom prst="line">
              <a:avLst/>
            </a:prstGeom>
            <a:ln w="381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7723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5F0A0-E315-D987-9058-0BB1B34A7850}"/>
            </a:ext>
          </a:extLst>
        </p:cNvPr>
        <p:cNvGrpSpPr/>
        <p:nvPr/>
      </p:nvGrpSpPr>
      <p:grpSpPr>
        <a:xfrm>
          <a:off x="0" y="0"/>
          <a:ext cx="0" cy="0"/>
          <a:chOff x="0" y="0"/>
          <a:chExt cx="0" cy="0"/>
        </a:xfrm>
      </p:grpSpPr>
      <p:sp>
        <p:nvSpPr>
          <p:cNvPr id="44" name="TextBox 266">
            <a:extLst>
              <a:ext uri="{FF2B5EF4-FFF2-40B4-BE49-F238E27FC236}">
                <a16:creationId xmlns:a16="http://schemas.microsoft.com/office/drawing/2014/main" id="{4926246E-6185-8437-85D0-2040A396A450}"/>
              </a:ext>
            </a:extLst>
          </p:cNvPr>
          <p:cNvSpPr txBox="1"/>
          <p:nvPr/>
        </p:nvSpPr>
        <p:spPr>
          <a:xfrm flipH="1">
            <a:off x="189469" y="296683"/>
            <a:ext cx="11903673" cy="7463582"/>
          </a:xfrm>
          <a:prstGeom prst="rect">
            <a:avLst/>
          </a:prstGeom>
          <a:noFill/>
        </p:spPr>
        <p:txBody>
          <a:bodyPr wrap="square" rtlCol="0">
            <a:spAutoFit/>
          </a:bodyPr>
          <a:lstStyle/>
          <a:p>
            <a:pPr marL="0" marR="71755" algn="just" rtl="1">
              <a:lnSpc>
                <a:spcPct val="150000"/>
              </a:lnSpc>
              <a:spcBef>
                <a:spcPts val="0"/>
              </a:spcBef>
              <a:spcAft>
                <a:spcPts val="0"/>
              </a:spcAft>
            </a:pPr>
            <a:r>
              <a:rPr lang="ar-IQ" sz="24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ويرى بعضهم الاَخر بأن المحاسبة البيئية المالية تقسم إلى الاَتي:</a:t>
            </a:r>
            <a:endParaRPr lang="en-US" sz="2400"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71755" lvl="0" indent="-342900" algn="just" rtl="1">
              <a:lnSpc>
                <a:spcPct val="150000"/>
              </a:lnSpc>
              <a:spcBef>
                <a:spcPts val="0"/>
              </a:spcBef>
              <a:spcAft>
                <a:spcPts val="0"/>
              </a:spcAft>
              <a:buFont typeface="Symbol" panose="05050102010706020507" pitchFamily="18" charset="2"/>
              <a:buChar char=""/>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تكاليف المواد للمحَرجات من المنتجات: </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تشمل تكاليف شراء المواد الطبيعية مثل المياه والمواد التي يتم تحويلها إلى منتجات وتتم </a:t>
            </a:r>
            <a:r>
              <a:rPr lang="ar-IQ" sz="2400" dirty="0" err="1">
                <a:effectLst/>
                <a:latin typeface="Simplified Arabic" panose="02020603050405020304" pitchFamily="18" charset="-78"/>
                <a:ea typeface="Calibri" panose="020F0502020204030204" pitchFamily="34" charset="0"/>
                <a:cs typeface="Simplified Arabic" panose="02020603050405020304" pitchFamily="18" charset="-78"/>
              </a:rPr>
              <a:t>تعبيئتها</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 وتغليفها.</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71755" lvl="0" indent="-342900" algn="just" rtl="1">
              <a:lnSpc>
                <a:spcPct val="150000"/>
              </a:lnSpc>
              <a:spcBef>
                <a:spcPts val="0"/>
              </a:spcBef>
              <a:spcAft>
                <a:spcPts val="0"/>
              </a:spcAft>
              <a:buFont typeface="Symbol" panose="05050102010706020507" pitchFamily="18" charset="2"/>
              <a:buChar char=""/>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تكاليف المواد للمخرجات غير المنتجة</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 تتضمن الشراء وفي بعض الأحيان المعالجة وتكاليف الطاقة والمياه والمواد التي تصبح مخلفات وانبعاثات. </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71755" lvl="0" indent="-342900" algn="just" rtl="1">
              <a:lnSpc>
                <a:spcPct val="150000"/>
              </a:lnSpc>
              <a:spcBef>
                <a:spcPts val="0"/>
              </a:spcBef>
              <a:spcAft>
                <a:spcPts val="0"/>
              </a:spcAft>
              <a:buFont typeface="Symbol" panose="05050102010706020507" pitchFamily="18" charset="2"/>
              <a:buChar char=""/>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تكاليف السيطرة على المخلفات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والأنبعاثات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تشمل تكاليف المعالجة والتخلص من المخلفات </a:t>
            </a:r>
            <a:r>
              <a:rPr lang="ar-IQ" sz="2400" dirty="0" err="1">
                <a:effectLst/>
                <a:latin typeface="Simplified Arabic" panose="02020603050405020304" pitchFamily="18" charset="-78"/>
                <a:ea typeface="Calibri" panose="020F0502020204030204" pitchFamily="34" charset="0"/>
                <a:cs typeface="Simplified Arabic" panose="02020603050405020304" pitchFamily="18" charset="-78"/>
              </a:rPr>
              <a:t>والأنبعاثات</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 وتكاليف المعالجة والتعويض المتعلقة بالأضرار البيئية.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71755" lvl="0" indent="-342900" algn="just" rtl="1">
              <a:lnSpc>
                <a:spcPct val="150000"/>
              </a:lnSpc>
              <a:spcBef>
                <a:spcPts val="0"/>
              </a:spcBef>
              <a:spcAft>
                <a:spcPts val="0"/>
              </a:spcAft>
              <a:buFont typeface="Symbol" panose="05050102010706020507" pitchFamily="18" charset="2"/>
              <a:buChar char=""/>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تكاليف المنع وتكاليف الإدارة البيئية الأخرى: </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تشمل تكاليف الإدارة البيئية الوقائية مثل مشاريع الإنتاج الأنظف، كما تشمل تكاليف أنشطة الإدارة البيئية الأخرى مثل التخطيط والقياس والتواصل البيئي.</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71755" lvl="0" indent="-342900" algn="just" rtl="1">
              <a:lnSpc>
                <a:spcPct val="150000"/>
              </a:lnSpc>
              <a:spcBef>
                <a:spcPts val="0"/>
              </a:spcBef>
              <a:spcAft>
                <a:spcPts val="0"/>
              </a:spcAft>
              <a:buFont typeface="Symbol" panose="05050102010706020507" pitchFamily="18" charset="2"/>
              <a:buChar char=""/>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تكاليف غير ملموسة: </a:t>
            </a:r>
            <a:r>
              <a:rPr lang="ar-IQ" sz="2400" dirty="0">
                <a:effectLst/>
                <a:latin typeface="Simplified Arabic" panose="02020603050405020304" pitchFamily="18" charset="-78"/>
                <a:ea typeface="Calibri" panose="020F0502020204030204" pitchFamily="34" charset="0"/>
                <a:cs typeface="Simplified Arabic" panose="02020603050405020304" pitchFamily="18" charset="-78"/>
              </a:rPr>
              <a:t>تشمل التكاليف الداخلية والخارجية المتعلقة بالقضايا غير الملموسة مثل التشريعات المستقبلية والإنتاجية وصورة الشركة والعلاقات مع أصحاب المصالح المختلفة.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ar-LB" sz="2400" b="1" i="0" u="none" strike="noStrike" kern="1200" cap="none" spc="0" normalizeH="0" baseline="0" noProof="0" dirty="0">
              <a:ln>
                <a:noFill/>
              </a:ln>
              <a:solidFill>
                <a:srgbClr val="C00000"/>
              </a:solidFill>
              <a:effectLst/>
              <a:uLnTx/>
              <a:uFillTx/>
              <a:latin typeface="Simplified Arabic" pitchFamily="18" charset="-78"/>
              <a:ea typeface="Cocon® Next Arabic" panose="020A0503020102020204" pitchFamily="18" charset="-78"/>
              <a:cs typeface="Simplified Arabic" pitchFamily="18" charset="-78"/>
            </a:endParaRPr>
          </a:p>
          <a:p>
            <a:pPr marL="285750" marR="0" lvl="0" indent="-285750" algn="r" defTabSz="914400" rtl="0" eaLnBrk="1" fontAlgn="auto" latinLnBrk="0" hangingPunct="1">
              <a:lnSpc>
                <a:spcPct val="200000"/>
              </a:lnSpc>
              <a:spcBef>
                <a:spcPts val="0"/>
              </a:spcBef>
              <a:spcAft>
                <a:spcPts val="0"/>
              </a:spcAft>
              <a:buClrTx/>
              <a:buSzTx/>
              <a:buFont typeface="Wingdings" pitchFamily="2" charset="2"/>
              <a:buChar char="ü"/>
              <a:tabLst/>
              <a:defRPr/>
            </a:pPr>
            <a:endParaRPr kumimoji="0" lang="ar-LB" sz="2000" b="1"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p:txBody>
      </p:sp>
      <p:sp>
        <p:nvSpPr>
          <p:cNvPr id="10" name="Rectangle 9">
            <a:extLst>
              <a:ext uri="{FF2B5EF4-FFF2-40B4-BE49-F238E27FC236}">
                <a16:creationId xmlns:a16="http://schemas.microsoft.com/office/drawing/2014/main" id="{7DEB6E65-428B-9AED-A7C1-1BD34D27AEF6}"/>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0" marR="0" lvl="8"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176325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F5019-7C09-EA43-2D5A-60564A832E11}"/>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CFFBAD92-D8D5-A7B4-5D59-E7A6F58DF336}"/>
              </a:ext>
            </a:extLst>
          </p:cNvPr>
          <p:cNvGrpSpPr/>
          <p:nvPr/>
        </p:nvGrpSpPr>
        <p:grpSpPr>
          <a:xfrm>
            <a:off x="98856" y="112137"/>
            <a:ext cx="3319230" cy="2402394"/>
            <a:chOff x="2957616" y="972905"/>
            <a:chExt cx="3205939" cy="2402394"/>
          </a:xfrm>
        </p:grpSpPr>
        <p:sp>
          <p:nvSpPr>
            <p:cNvPr id="289" name="Rectangle 288">
              <a:extLst>
                <a:ext uri="{FF2B5EF4-FFF2-40B4-BE49-F238E27FC236}">
                  <a16:creationId xmlns:a16="http://schemas.microsoft.com/office/drawing/2014/main" id="{D6717B8E-992F-F691-39E1-F8C343C1D305}"/>
                </a:ext>
              </a:extLst>
            </p:cNvPr>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90" name="TextBox 289">
              <a:extLst>
                <a:ext uri="{FF2B5EF4-FFF2-40B4-BE49-F238E27FC236}">
                  <a16:creationId xmlns:a16="http://schemas.microsoft.com/office/drawing/2014/main" id="{9CDBDA69-C68F-E164-6D77-42019308EC25}"/>
                </a:ext>
              </a:extLst>
            </p:cNvPr>
            <p:cNvSpPr txBox="1"/>
            <p:nvPr/>
          </p:nvSpPr>
          <p:spPr>
            <a:xfrm flipH="1">
              <a:off x="3221144" y="1251641"/>
              <a:ext cx="2942411" cy="212365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Cocon® Next Arabic" panose="020A0503020102020204" pitchFamily="18" charset="-78"/>
                  <a:cs typeface="Palatino Sans Arabic Bold" panose="020C0803050509020803" pitchFamily="34" charset="-78"/>
                </a:rPr>
                <a:t>التقارير البيئية في الشركات الصناعية</a:t>
              </a:r>
            </a:p>
          </p:txBody>
        </p:sp>
      </p:grpSp>
      <p:sp>
        <p:nvSpPr>
          <p:cNvPr id="44" name="TextBox 266">
            <a:extLst>
              <a:ext uri="{FF2B5EF4-FFF2-40B4-BE49-F238E27FC236}">
                <a16:creationId xmlns:a16="http://schemas.microsoft.com/office/drawing/2014/main" id="{644AA703-33A0-FCCA-BB83-83D54A6BEBF1}"/>
              </a:ext>
            </a:extLst>
          </p:cNvPr>
          <p:cNvSpPr txBox="1"/>
          <p:nvPr/>
        </p:nvSpPr>
        <p:spPr>
          <a:xfrm flipH="1">
            <a:off x="3418085" y="296683"/>
            <a:ext cx="8675059" cy="6724918"/>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1. توصيف الشركة للمسائل البيئية الأساسية المتعلقة بالإنتاج.</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2. سياسة الوحدة البيئية مبنية المدخل نحو حماية البيئة ومجالات الفشل.</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3. نظام الإدارة البيئية إِنْ وجد.</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4. التوافق مع التعليمات الحكومية فيما يخص البيئة.</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5. نشاطات الوحدة البيئية ضمن المجتمعات </a:t>
            </a:r>
            <a:r>
              <a:rPr kumimoji="0" lang="ar-LB" sz="2400" b="1" i="0" u="none" strike="noStrike" kern="1200" cap="none" spc="0" normalizeH="0" baseline="0" noProof="0" dirty="0" err="1">
                <a:ln>
                  <a:noFill/>
                </a:ln>
                <a:effectLst/>
                <a:uLnTx/>
                <a:uFillTx/>
                <a:latin typeface="Simplified Arabic" pitchFamily="18" charset="-78"/>
                <a:ea typeface="Cocon® Next Arabic" panose="020A0503020102020204" pitchFamily="18" charset="-78"/>
                <a:cs typeface="Simplified Arabic" pitchFamily="18" charset="-78"/>
              </a:rPr>
              <a:t>المجأورة</a:t>
            </a: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 في فائدتها القصوى.</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6. قيام الشركة </a:t>
            </a:r>
            <a:r>
              <a:rPr kumimoji="0" lang="ar-LB" sz="2400" b="1" i="0" u="none" strike="noStrike" kern="1200" cap="none" spc="0" normalizeH="0" baseline="0" noProof="0" dirty="0" err="1">
                <a:ln>
                  <a:noFill/>
                </a:ln>
                <a:effectLst/>
                <a:uLnTx/>
                <a:uFillTx/>
                <a:latin typeface="Simplified Arabic" pitchFamily="18" charset="-78"/>
                <a:ea typeface="Cocon® Next Arabic" panose="020A0503020102020204" pitchFamily="18" charset="-78"/>
                <a:cs typeface="Simplified Arabic" pitchFamily="18" charset="-78"/>
              </a:rPr>
              <a:t>باتخإِذ</a:t>
            </a:r>
            <a:r>
              <a:rPr kumimoji="0" lang="ar-LB" sz="2400" b="1" i="0" u="none" strike="noStrike" kern="1200" cap="none" spc="0" normalizeH="0" baseline="0" noProof="0" dirty="0">
                <a:ln>
                  <a:noFill/>
                </a:ln>
                <a:effectLst/>
                <a:uLnTx/>
                <a:uFillTx/>
                <a:latin typeface="Simplified Arabic" pitchFamily="18" charset="-78"/>
                <a:ea typeface="Cocon® Next Arabic" panose="020A0503020102020204" pitchFamily="18" charset="-78"/>
                <a:cs typeface="Simplified Arabic" pitchFamily="18" charset="-78"/>
              </a:rPr>
              <a:t> خطوات لإدارة الخطر فيما يخص أمن العاملين وصحتهم وأمن المجتمع المحلي.</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LB" sz="2400" b="1" i="0" u="none" strike="noStrike" kern="1200" cap="none" spc="0" normalizeH="0" baseline="0" noProof="0" dirty="0">
                <a:ln>
                  <a:noFill/>
                </a:ln>
                <a:solidFill>
                  <a:srgbClr val="C00000"/>
                </a:solidFill>
                <a:effectLst/>
                <a:uLnTx/>
                <a:uFillTx/>
                <a:latin typeface="Simplified Arabic" pitchFamily="18" charset="-78"/>
                <a:ea typeface="Cocon® Next Arabic" panose="020A0503020102020204" pitchFamily="18" charset="-78"/>
                <a:cs typeface="Simplified Arabic" pitchFamily="18" charset="-78"/>
              </a:rPr>
              <a:t>التقارير البيئية وجدت من أجل حصول الشركات على المعلومات التي تفيد المستثمرين والدائنين وغيرهم من مستخدمي المعلومات التي تساعدهم  في ترشيد القرارات الاستثمارية والائتمانية وصناعتها وغيرها، ومن الفقرات الخاصة بالشركة، وتوفير المعلومات الملائمة للجهات ذات العلاقة في تقدير التدفقات النقدية المستقبلية للشركة.</a:t>
            </a:r>
          </a:p>
          <a:p>
            <a:pPr marL="285750" marR="0" lvl="0" indent="-285750" algn="r" defTabSz="914400" rtl="0" eaLnBrk="1" fontAlgn="auto" latinLnBrk="0" hangingPunct="1">
              <a:lnSpc>
                <a:spcPct val="200000"/>
              </a:lnSpc>
              <a:spcBef>
                <a:spcPts val="0"/>
              </a:spcBef>
              <a:spcAft>
                <a:spcPts val="0"/>
              </a:spcAft>
              <a:buClrTx/>
              <a:buSzTx/>
              <a:buFont typeface="Wingdings" pitchFamily="2" charset="2"/>
              <a:buChar char="ü"/>
              <a:tabLst/>
              <a:defRPr/>
            </a:pPr>
            <a:endParaRPr kumimoji="0" lang="ar-LB" sz="2000" b="1"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p:txBody>
      </p:sp>
      <p:pic>
        <p:nvPicPr>
          <p:cNvPr id="1027" name="Picture 3">
            <a:extLst>
              <a:ext uri="{FF2B5EF4-FFF2-40B4-BE49-F238E27FC236}">
                <a16:creationId xmlns:a16="http://schemas.microsoft.com/office/drawing/2014/main" id="{760F0E82-0B77-C091-BCD6-B66220D74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7" y="3929449"/>
            <a:ext cx="2866765" cy="26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30960B33-2D18-8921-B8F2-0E24E0216C38}"/>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0" marR="0" lvl="8"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1317551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131B4-6409-25F5-3A96-0D339C0D8BEE}"/>
            </a:ext>
          </a:extLst>
        </p:cNvPr>
        <p:cNvGrpSpPr/>
        <p:nvPr/>
      </p:nvGrpSpPr>
      <p:grpSpPr>
        <a:xfrm>
          <a:off x="0" y="0"/>
          <a:ext cx="0" cy="0"/>
          <a:chOff x="0" y="0"/>
          <a:chExt cx="0" cy="0"/>
        </a:xfrm>
      </p:grpSpPr>
      <p:sp>
        <p:nvSpPr>
          <p:cNvPr id="44" name="TextBox 266">
            <a:extLst>
              <a:ext uri="{FF2B5EF4-FFF2-40B4-BE49-F238E27FC236}">
                <a16:creationId xmlns:a16="http://schemas.microsoft.com/office/drawing/2014/main" id="{5BC351E6-CBE7-A228-7E77-30CE168E3541}"/>
              </a:ext>
            </a:extLst>
          </p:cNvPr>
          <p:cNvSpPr txBox="1"/>
          <p:nvPr/>
        </p:nvSpPr>
        <p:spPr>
          <a:xfrm flipH="1">
            <a:off x="238896" y="0"/>
            <a:ext cx="11434115" cy="7278916"/>
          </a:xfrm>
          <a:prstGeom prst="rect">
            <a:avLst/>
          </a:prstGeom>
          <a:noFill/>
        </p:spPr>
        <p:txBody>
          <a:bodyPr wrap="square" rtlCol="0">
            <a:spAutoFit/>
          </a:bodyPr>
          <a:lstStyle/>
          <a:p>
            <a:pPr marL="0" marR="71755" algn="just" rtl="1">
              <a:spcBef>
                <a:spcPts val="0"/>
              </a:spcBef>
              <a:spcAft>
                <a:spcPts val="0"/>
              </a:spcAft>
            </a:pPr>
            <a:r>
              <a:rPr lang="ar-IQ" sz="24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وقد أوضحت معايير المحاسبة والتقارير القومية (</a:t>
            </a:r>
            <a:r>
              <a:rPr lang="en-US" sz="24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ISAR)، </a:t>
            </a:r>
            <a:r>
              <a:rPr lang="ar-IQ" sz="2400" b="1"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الفقرات التي يجب أن تؤخذ بالحسبان من قبل مجلس الإدارة، وأَنْ تضمن في مناقشاته وتقاريره بهدف التعامل مع القضايا البيئية، فكانت وفق الاَتي (جميع الفقرات مطلوبة): </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1. نوع القضايا البيئية الوثيقة الصلة بأنشطة الشركات الصناعية.</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2. البرامج والسياسات المتبناة من قبل الشركات الصناعية في مجال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حماية البيئة.</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3. في حال عدم وجود برامج وسياسات متعلقة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بأجراءات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حماية البيئة يجب أَنْ يشار إلى هذه الحقيقة.</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4. التحسينات التي حصلت منذ تبني الشركات الصناعية لسياسات حماية البيئة أو عبر الخمس سنوات الماضية، أيهما أقل.</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5. الأهداف البيئية التي وضعتها الشركات الصناعية لنفسها، وهل تعمل هذه الشركات بالشكل الذي ينسجم مع تحقيق تلك الأهداف.</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6. إلى أي مدى تلبي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حماية البيئة التشريعات الحكومية السارية.</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7. أية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مادية في ظل القوانين البيئية وأية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دعأوى</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قضائية.</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8. الآثار المالية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لأجراءات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حماية البيئية على التكاليف الرأسمالية والعوائد للفترة الحالية، وأثرها في الفترات المستقبلية.</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9. حين لا يمكن فصل التكاليف الخاصة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بأجراءات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حماية البيئة فهذه الحقيقة يجب أنْ يشار إِليها.</a:t>
            </a:r>
          </a:p>
          <a:p>
            <a:pPr marL="0" marR="71755" algn="just" rtl="1">
              <a:spcBef>
                <a:spcPts val="0"/>
              </a:spcBef>
              <a:spcAft>
                <a:spcPts val="0"/>
              </a:spcAft>
            </a:pP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10. عندما تكون القيم الفعلية المحملة على تشغيل المدة الحالية مادية ومتصلة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بأجراءات</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حماية البيئة، فإِنَّ تلك القيم يجب أن تبوب في حسابات </a:t>
            </a:r>
            <a:r>
              <a:rPr lang="ar-IQ" sz="2400" b="1" dirty="0" err="1">
                <a:effectLst/>
                <a:latin typeface="Simplified Arabic" panose="02020603050405020304" pitchFamily="18" charset="-78"/>
                <a:ea typeface="Calibri" panose="020F0502020204030204" pitchFamily="34" charset="0"/>
                <a:cs typeface="Simplified Arabic" panose="02020603050405020304" pitchFamily="18" charset="-78"/>
              </a:rPr>
              <a:t>الأستإِذ</a:t>
            </a:r>
            <a:r>
              <a:rPr lang="ar-IQ" sz="2400" b="1" dirty="0">
                <a:effectLst/>
                <a:latin typeface="Simplified Arabic" panose="02020603050405020304" pitchFamily="18" charset="-78"/>
                <a:ea typeface="Calibri" panose="020F0502020204030204" pitchFamily="34" charset="0"/>
                <a:cs typeface="Simplified Arabic" panose="02020603050405020304" pitchFamily="18" charset="-78"/>
              </a:rPr>
              <a:t> العام وفق الاَتي: معالجة تدفق السوائل، ومعالجة تسرب الغازات الضارة أو تلوث الهواء، ومعالجة الفضلات الصلبة، والعلاج، والحوادث والسلامة، وإعادة التدوير.</a:t>
            </a:r>
          </a:p>
          <a:p>
            <a:pPr marL="285750" marR="0" lvl="0" indent="-285750" algn="r" defTabSz="914400" rtl="0" eaLnBrk="1" fontAlgn="auto" latinLnBrk="0" hangingPunct="1">
              <a:lnSpc>
                <a:spcPct val="200000"/>
              </a:lnSpc>
              <a:spcBef>
                <a:spcPts val="0"/>
              </a:spcBef>
              <a:spcAft>
                <a:spcPts val="0"/>
              </a:spcAft>
              <a:buClrTx/>
              <a:buSzTx/>
              <a:buFont typeface="Wingdings" pitchFamily="2" charset="2"/>
              <a:buChar char="ü"/>
              <a:tabLst/>
              <a:defRPr/>
            </a:pPr>
            <a:endParaRPr kumimoji="0" lang="ar-LB" sz="2000" b="1" i="0" u="none" strike="noStrike" kern="1200" cap="none" spc="0" normalizeH="0" baseline="0" noProof="0" dirty="0">
              <a:ln>
                <a:noFill/>
              </a:ln>
              <a:solidFill>
                <a:srgbClr val="2B2B2B"/>
              </a:solidFill>
              <a:effectLst/>
              <a:uLnTx/>
              <a:uFillTx/>
              <a:latin typeface="Simplified Arabic" pitchFamily="18" charset="-78"/>
              <a:ea typeface="Cocon® Next Arabic" panose="020A0503020102020204" pitchFamily="18" charset="-78"/>
              <a:cs typeface="Simplified Arabic" pitchFamily="18" charset="-78"/>
            </a:endParaRPr>
          </a:p>
        </p:txBody>
      </p:sp>
    </p:spTree>
    <p:extLst>
      <p:ext uri="{BB962C8B-B14F-4D97-AF65-F5344CB8AC3E}">
        <p14:creationId xmlns:p14="http://schemas.microsoft.com/office/powerpoint/2010/main" val="1235611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DB49552-6445-06CA-CFF5-1E2EE333D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41" y="255372"/>
            <a:ext cx="11030464" cy="6602627"/>
          </a:xfrm>
          <a:prstGeom prst="rect">
            <a:avLst/>
          </a:prstGeom>
        </p:spPr>
      </p:pic>
    </p:spTree>
    <p:extLst>
      <p:ext uri="{BB962C8B-B14F-4D97-AF65-F5344CB8AC3E}">
        <p14:creationId xmlns:p14="http://schemas.microsoft.com/office/powerpoint/2010/main" val="1375387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E29FFBE8-2CA0-55C8-A880-1592D86D655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473" b="15473"/>
          <a:stretch>
            <a:fillRect/>
          </a:stretch>
        </p:blipFill>
        <p:spPr/>
      </p:pic>
      <p:sp>
        <p:nvSpPr>
          <p:cNvPr id="33" name="Freeform 32"/>
          <p:cNvSpPr/>
          <p:nvPr/>
        </p:nvSpPr>
        <p:spPr>
          <a:xfrm>
            <a:off x="885371" y="696686"/>
            <a:ext cx="10421258" cy="5472164"/>
          </a:xfrm>
          <a:custGeom>
            <a:avLst/>
            <a:gdLst>
              <a:gd name="connsiteX0" fmla="*/ 8796849 w 10421258"/>
              <a:gd name="connsiteY0" fmla="*/ 556477 h 5472164"/>
              <a:gd name="connsiteX1" fmla="*/ 10421258 w 10421258"/>
              <a:gd name="connsiteY1" fmla="*/ 556477 h 5472164"/>
              <a:gd name="connsiteX2" fmla="*/ 10421258 w 10421258"/>
              <a:gd name="connsiteY2" fmla="*/ 5472164 h 5472164"/>
              <a:gd name="connsiteX3" fmla="*/ 8796849 w 10421258"/>
              <a:gd name="connsiteY3" fmla="*/ 5472164 h 5472164"/>
              <a:gd name="connsiteX4" fmla="*/ 5278109 w 10421258"/>
              <a:gd name="connsiteY4" fmla="*/ 556477 h 5472164"/>
              <a:gd name="connsiteX5" fmla="*/ 6902518 w 10421258"/>
              <a:gd name="connsiteY5" fmla="*/ 556477 h 5472164"/>
              <a:gd name="connsiteX6" fmla="*/ 6902518 w 10421258"/>
              <a:gd name="connsiteY6" fmla="*/ 5472164 h 5472164"/>
              <a:gd name="connsiteX7" fmla="*/ 5278109 w 10421258"/>
              <a:gd name="connsiteY7" fmla="*/ 5472164 h 5472164"/>
              <a:gd name="connsiteX8" fmla="*/ 1759371 w 10421258"/>
              <a:gd name="connsiteY8" fmla="*/ 556477 h 5472164"/>
              <a:gd name="connsiteX9" fmla="*/ 3383779 w 10421258"/>
              <a:gd name="connsiteY9" fmla="*/ 556477 h 5472164"/>
              <a:gd name="connsiteX10" fmla="*/ 3383779 w 10421258"/>
              <a:gd name="connsiteY10" fmla="*/ 5472164 h 5472164"/>
              <a:gd name="connsiteX11" fmla="*/ 1759371 w 10421258"/>
              <a:gd name="connsiteY11" fmla="*/ 5472164 h 5472164"/>
              <a:gd name="connsiteX12" fmla="*/ 3518739 w 10421258"/>
              <a:gd name="connsiteY12" fmla="*/ 2 h 5472164"/>
              <a:gd name="connsiteX13" fmla="*/ 5143149 w 10421258"/>
              <a:gd name="connsiteY13" fmla="*/ 2 h 5472164"/>
              <a:gd name="connsiteX14" fmla="*/ 5143149 w 10421258"/>
              <a:gd name="connsiteY14" fmla="*/ 4915689 h 5472164"/>
              <a:gd name="connsiteX15" fmla="*/ 3518739 w 10421258"/>
              <a:gd name="connsiteY15" fmla="*/ 4915689 h 5472164"/>
              <a:gd name="connsiteX16" fmla="*/ 0 w 10421258"/>
              <a:gd name="connsiteY16" fmla="*/ 1 h 5472164"/>
              <a:gd name="connsiteX17" fmla="*/ 1624410 w 10421258"/>
              <a:gd name="connsiteY17" fmla="*/ 1 h 5472164"/>
              <a:gd name="connsiteX18" fmla="*/ 1624410 w 10421258"/>
              <a:gd name="connsiteY18" fmla="*/ 4915689 h 5472164"/>
              <a:gd name="connsiteX19" fmla="*/ 0 w 10421258"/>
              <a:gd name="connsiteY19" fmla="*/ 4915689 h 5472164"/>
              <a:gd name="connsiteX20" fmla="*/ 7037479 w 10421258"/>
              <a:gd name="connsiteY20" fmla="*/ 0 h 5472164"/>
              <a:gd name="connsiteX21" fmla="*/ 8661888 w 10421258"/>
              <a:gd name="connsiteY21" fmla="*/ 0 h 5472164"/>
              <a:gd name="connsiteX22" fmla="*/ 8661888 w 10421258"/>
              <a:gd name="connsiteY22" fmla="*/ 4915688 h 5472164"/>
              <a:gd name="connsiteX23" fmla="*/ 7037479 w 10421258"/>
              <a:gd name="connsiteY23" fmla="*/ 4915688 h 547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21258" h="5472164">
                <a:moveTo>
                  <a:pt x="8796849" y="556477"/>
                </a:moveTo>
                <a:lnTo>
                  <a:pt x="10421258" y="556477"/>
                </a:lnTo>
                <a:lnTo>
                  <a:pt x="10421258" y="5472164"/>
                </a:lnTo>
                <a:lnTo>
                  <a:pt x="8796849" y="5472164"/>
                </a:lnTo>
                <a:close/>
                <a:moveTo>
                  <a:pt x="5278109" y="556477"/>
                </a:moveTo>
                <a:lnTo>
                  <a:pt x="6902518" y="556477"/>
                </a:lnTo>
                <a:lnTo>
                  <a:pt x="6902518" y="5472164"/>
                </a:lnTo>
                <a:lnTo>
                  <a:pt x="5278109" y="5472164"/>
                </a:lnTo>
                <a:close/>
                <a:moveTo>
                  <a:pt x="1759371" y="556477"/>
                </a:moveTo>
                <a:lnTo>
                  <a:pt x="3383779" y="556477"/>
                </a:lnTo>
                <a:lnTo>
                  <a:pt x="3383779" y="5472164"/>
                </a:lnTo>
                <a:lnTo>
                  <a:pt x="1759371" y="5472164"/>
                </a:lnTo>
                <a:close/>
                <a:moveTo>
                  <a:pt x="3518739" y="2"/>
                </a:moveTo>
                <a:lnTo>
                  <a:pt x="5143149" y="2"/>
                </a:lnTo>
                <a:lnTo>
                  <a:pt x="5143149" y="4915689"/>
                </a:lnTo>
                <a:lnTo>
                  <a:pt x="3518739" y="4915689"/>
                </a:lnTo>
                <a:close/>
                <a:moveTo>
                  <a:pt x="0" y="1"/>
                </a:moveTo>
                <a:lnTo>
                  <a:pt x="1624410" y="1"/>
                </a:lnTo>
                <a:lnTo>
                  <a:pt x="1624410" y="4915689"/>
                </a:lnTo>
                <a:lnTo>
                  <a:pt x="0" y="4915689"/>
                </a:lnTo>
                <a:close/>
                <a:moveTo>
                  <a:pt x="7037479" y="0"/>
                </a:moveTo>
                <a:lnTo>
                  <a:pt x="8661888" y="0"/>
                </a:lnTo>
                <a:lnTo>
                  <a:pt x="8661888" y="4915688"/>
                </a:lnTo>
                <a:lnTo>
                  <a:pt x="7037479" y="4915688"/>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3" name="TextBox 8">
            <a:extLst>
              <a:ext uri="{FF2B5EF4-FFF2-40B4-BE49-F238E27FC236}">
                <a16:creationId xmlns:a16="http://schemas.microsoft.com/office/drawing/2014/main" id="{138D8C93-0EE3-4EC0-8E70-BDB8756FF901}"/>
              </a:ext>
            </a:extLst>
          </p:cNvPr>
          <p:cNvSpPr txBox="1">
            <a:spLocks noChangeArrowheads="1"/>
          </p:cNvSpPr>
          <p:nvPr/>
        </p:nvSpPr>
        <p:spPr bwMode="auto">
          <a:xfrm rot="5400000">
            <a:off x="-430808" y="1530182"/>
            <a:ext cx="17853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indent="0">
              <a:buClr>
                <a:schemeClr val="tx2"/>
              </a:buClr>
            </a:pPr>
            <a:r>
              <a:rPr lang="en-US" sz="1100" b="0" dirty="0">
                <a:solidFill>
                  <a:schemeClr val="bg1"/>
                </a:solidFill>
                <a:latin typeface="Poppins" panose="00000500000000000000" pitchFamily="50" charset="0"/>
                <a:cs typeface="Poppins" panose="00000500000000000000" pitchFamily="50" charset="0"/>
              </a:rPr>
              <a:t>Lorem Ipsum is simply</a:t>
            </a:r>
          </a:p>
        </p:txBody>
      </p:sp>
      <p:sp>
        <p:nvSpPr>
          <p:cNvPr id="45" name="TextBox 8">
            <a:extLst>
              <a:ext uri="{FF2B5EF4-FFF2-40B4-BE49-F238E27FC236}">
                <a16:creationId xmlns:a16="http://schemas.microsoft.com/office/drawing/2014/main" id="{9A8103F3-4706-4F44-BC95-9734DA3EEA97}"/>
              </a:ext>
            </a:extLst>
          </p:cNvPr>
          <p:cNvSpPr txBox="1">
            <a:spLocks noChangeArrowheads="1"/>
          </p:cNvSpPr>
          <p:nvPr/>
        </p:nvSpPr>
        <p:spPr bwMode="auto">
          <a:xfrm>
            <a:off x="307794" y="387068"/>
            <a:ext cx="381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indent="0" algn="ctr">
              <a:buClr>
                <a:schemeClr val="tx2"/>
              </a:buClr>
            </a:pPr>
            <a:r>
              <a:rPr lang="en-US" sz="1200" b="0" dirty="0">
                <a:solidFill>
                  <a:schemeClr val="bg1"/>
                </a:solidFill>
                <a:latin typeface="Poppins" panose="00000500000000000000" pitchFamily="50" charset="0"/>
                <a:cs typeface="Poppins" panose="00000500000000000000" pitchFamily="50" charset="0"/>
              </a:rPr>
              <a:t>00</a:t>
            </a:r>
          </a:p>
        </p:txBody>
      </p:sp>
      <p:sp>
        <p:nvSpPr>
          <p:cNvPr id="37" name="TextBox 36">
            <a:extLst>
              <a:ext uri="{FF2B5EF4-FFF2-40B4-BE49-F238E27FC236}">
                <a16:creationId xmlns:a16="http://schemas.microsoft.com/office/drawing/2014/main" id="{EA054553-A6B5-4B55-AA63-D280E0F7B483}"/>
              </a:ext>
            </a:extLst>
          </p:cNvPr>
          <p:cNvSpPr txBox="1"/>
          <p:nvPr/>
        </p:nvSpPr>
        <p:spPr>
          <a:xfrm>
            <a:off x="623517" y="2952216"/>
            <a:ext cx="11171216" cy="1107996"/>
          </a:xfrm>
          <a:prstGeom prst="rect">
            <a:avLst/>
          </a:prstGeom>
          <a:solidFill>
            <a:schemeClr val="tx1">
              <a:alpha val="34000"/>
            </a:schemeClr>
          </a:solidFill>
        </p:spPr>
        <p:txBody>
          <a:bodyPr wrap="square" rtlCol="0">
            <a:spAutoFit/>
          </a:bodyPr>
          <a:lstStyle/>
          <a:p>
            <a:pPr marL="457200" lvl="1" indent="0" algn="ctr">
              <a:buNone/>
              <a:defRPr/>
            </a:pPr>
            <a:r>
              <a:rPr lang="ar-LB" sz="6600" dirty="0">
                <a:solidFill>
                  <a:schemeClr val="bg1"/>
                </a:solidFill>
                <a:latin typeface="Palatino Sans Arabic Bold" panose="020C0803050509020803" pitchFamily="34" charset="-78"/>
                <a:cs typeface="Palatino Sans Arabic Bold" panose="020C0803050509020803" pitchFamily="34" charset="-78"/>
              </a:rPr>
              <a:t>شكراً على أهتمامكم</a:t>
            </a:r>
            <a:endParaRPr lang="fr-FR" sz="6600" dirty="0">
              <a:solidFill>
                <a:schemeClr val="bg1"/>
              </a:solidFill>
              <a:latin typeface="Palatino Sans Arabic Bold" panose="020C0803050509020803" pitchFamily="34" charset="-78"/>
              <a:cs typeface="Palatino Sans Arabic Bold" panose="020C0803050509020803" pitchFamily="34" charset="-78"/>
            </a:endParaRPr>
          </a:p>
        </p:txBody>
      </p:sp>
    </p:spTree>
    <p:extLst>
      <p:ext uri="{BB962C8B-B14F-4D97-AF65-F5344CB8AC3E}">
        <p14:creationId xmlns:p14="http://schemas.microsoft.com/office/powerpoint/2010/main" val="1988673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a:extLst>
              <a:ext uri="{FF2B5EF4-FFF2-40B4-BE49-F238E27FC236}">
                <a16:creationId xmlns:a16="http://schemas.microsoft.com/office/drawing/2014/main" id="{E60A50B2-EC42-6052-29F6-1F6FAC99AE7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 t="10169" r="-4349" b="46487"/>
          <a:stretch/>
        </p:blipFill>
        <p:spPr>
          <a:xfrm>
            <a:off x="304800" y="3074670"/>
            <a:ext cx="5417820" cy="3310890"/>
          </a:xfrm>
          <a:pattFill prst="lgCheck"/>
        </p:spPr>
      </p:pic>
      <p:sp>
        <p:nvSpPr>
          <p:cNvPr id="4" name="Rectangle 3">
            <a:extLst>
              <a:ext uri="{FF2B5EF4-FFF2-40B4-BE49-F238E27FC236}">
                <a16:creationId xmlns:a16="http://schemas.microsoft.com/office/drawing/2014/main" id="{6908ACCA-EC90-1322-DD0F-1DC0C83877F4}"/>
              </a:ext>
            </a:extLst>
          </p:cNvPr>
          <p:cNvSpPr/>
          <p:nvPr/>
        </p:nvSpPr>
        <p:spPr>
          <a:xfrm>
            <a:off x="830580" y="708698"/>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AF09368A-4BE6-CB90-E2AF-3E6956EE7D32}"/>
              </a:ext>
            </a:extLst>
          </p:cNvPr>
          <p:cNvSpPr txBox="1"/>
          <p:nvPr/>
        </p:nvSpPr>
        <p:spPr>
          <a:xfrm flipH="1">
            <a:off x="1220239" y="1210303"/>
            <a:ext cx="4110627" cy="1446550"/>
          </a:xfrm>
          <a:prstGeom prst="rect">
            <a:avLst/>
          </a:prstGeom>
          <a:solidFill>
            <a:schemeClr val="bg1"/>
          </a:solidFill>
        </p:spPr>
        <p:txBody>
          <a:bodyPr wrap="square" rtlCol="0">
            <a:spAutoFit/>
          </a:bodyPr>
          <a:lstStyle/>
          <a:p>
            <a:r>
              <a:rPr lang="ar-LB" sz="4400" dirty="0">
                <a:latin typeface="Palatino Sans Arabic Bold" pitchFamily="34" charset="-78"/>
                <a:cs typeface="Palatino Sans Arabic Bold" pitchFamily="34" charset="-78"/>
              </a:rPr>
              <a:t>ال</a:t>
            </a:r>
            <a:r>
              <a:rPr lang="ar-IQ" sz="4400" dirty="0">
                <a:latin typeface="Palatino Sans Arabic Bold" pitchFamily="34" charset="-78"/>
                <a:cs typeface="Palatino Sans Arabic Bold" pitchFamily="34" charset="-78"/>
              </a:rPr>
              <a:t>تدقيق</a:t>
            </a:r>
            <a:r>
              <a:rPr lang="ar-LB" sz="4400" dirty="0">
                <a:latin typeface="Palatino Sans Arabic Bold" pitchFamily="34" charset="-78"/>
                <a:cs typeface="Palatino Sans Arabic Bold" pitchFamily="34" charset="-78"/>
              </a:rPr>
              <a:t> البيئي في الشركات الصناعية </a:t>
            </a:r>
          </a:p>
        </p:txBody>
      </p:sp>
      <p:sp>
        <p:nvSpPr>
          <p:cNvPr id="13" name="ZoneTexte 12">
            <a:extLst>
              <a:ext uri="{FF2B5EF4-FFF2-40B4-BE49-F238E27FC236}">
                <a16:creationId xmlns:a16="http://schemas.microsoft.com/office/drawing/2014/main" id="{BB8958DA-2C90-1173-F5DF-90C7EA8CFDC3}"/>
              </a:ext>
            </a:extLst>
          </p:cNvPr>
          <p:cNvSpPr txBox="1"/>
          <p:nvPr/>
        </p:nvSpPr>
        <p:spPr>
          <a:xfrm>
            <a:off x="5791200" y="1710709"/>
            <a:ext cx="5667632" cy="5280676"/>
          </a:xfrm>
          <a:prstGeom prst="rect">
            <a:avLst/>
          </a:prstGeom>
          <a:noFill/>
        </p:spPr>
        <p:txBody>
          <a:bodyPr wrap="square">
            <a:spAutoFit/>
          </a:bodyPr>
          <a:lstStyle/>
          <a:p>
            <a:pPr marL="342900" indent="-342900" algn="just" rtl="1">
              <a:lnSpc>
                <a:spcPct val="150000"/>
              </a:lnSpc>
              <a:buFont typeface="Wingdings" panose="05000000000000000000" pitchFamily="2" charset="2"/>
              <a:buChar char="Ø"/>
            </a:pPr>
            <a:r>
              <a:rPr lang="ar-IQ" sz="2400" b="1" dirty="0">
                <a:latin typeface="Simplified Arabic" pitchFamily="18" charset="-78"/>
                <a:cs typeface="Simplified Arabic" pitchFamily="18" charset="-78"/>
              </a:rPr>
              <a:t>مفهوم التدقيق البيئي.</a:t>
            </a:r>
          </a:p>
          <a:p>
            <a:pPr marL="342900" indent="-342900" algn="just" rtl="1">
              <a:lnSpc>
                <a:spcPct val="150000"/>
              </a:lnSpc>
              <a:buFont typeface="Wingdings" panose="05000000000000000000" pitchFamily="2" charset="2"/>
              <a:buChar char="Ø"/>
            </a:pPr>
            <a:r>
              <a:rPr lang="ar-IQ" sz="2400" b="1" dirty="0" err="1">
                <a:latin typeface="Simplified Arabic" pitchFamily="18" charset="-78"/>
                <a:cs typeface="Simplified Arabic" pitchFamily="18" charset="-78"/>
              </a:rPr>
              <a:t>أجراءات</a:t>
            </a:r>
            <a:r>
              <a:rPr lang="ar-IQ" sz="2400" b="1" dirty="0">
                <a:latin typeface="Simplified Arabic" pitchFamily="18" charset="-78"/>
                <a:cs typeface="Simplified Arabic" pitchFamily="18" charset="-78"/>
              </a:rPr>
              <a:t> عملية التدقيق البيئي.</a:t>
            </a:r>
          </a:p>
          <a:p>
            <a:pPr marL="342900" indent="-342900" algn="just" rtl="1">
              <a:lnSpc>
                <a:spcPct val="150000"/>
              </a:lnSpc>
              <a:buFont typeface="Wingdings" panose="05000000000000000000" pitchFamily="2" charset="2"/>
              <a:buChar char="Ø"/>
            </a:pPr>
            <a:r>
              <a:rPr lang="ar-IQ" sz="2400" b="1" dirty="0">
                <a:latin typeface="Simplified Arabic" pitchFamily="18" charset="-78"/>
                <a:cs typeface="Simplified Arabic" pitchFamily="18" charset="-78"/>
              </a:rPr>
              <a:t>أساليب عملية التدقيق البيئي.</a:t>
            </a:r>
          </a:p>
          <a:p>
            <a:pPr marL="342900" indent="-342900" algn="just" rtl="1">
              <a:lnSpc>
                <a:spcPct val="150000"/>
              </a:lnSpc>
              <a:buFont typeface="Wingdings" panose="05000000000000000000" pitchFamily="2" charset="2"/>
              <a:buChar char="Ø"/>
            </a:pPr>
            <a:r>
              <a:rPr lang="ar-IQ" sz="2400" b="1" dirty="0">
                <a:latin typeface="Simplified Arabic" pitchFamily="18" charset="-78"/>
                <a:cs typeface="Simplified Arabic" pitchFamily="18" charset="-78"/>
              </a:rPr>
              <a:t>أهداف وأهمية التدقيق البيئي.</a:t>
            </a:r>
          </a:p>
          <a:p>
            <a:pPr marL="342900" indent="-342900" algn="just" rtl="1">
              <a:lnSpc>
                <a:spcPct val="150000"/>
              </a:lnSpc>
              <a:buFont typeface="Wingdings" panose="05000000000000000000" pitchFamily="2" charset="2"/>
              <a:buChar char="Ø"/>
            </a:pPr>
            <a:r>
              <a:rPr lang="ar-IQ" sz="2400" b="1" dirty="0">
                <a:latin typeface="Simplified Arabic" pitchFamily="18" charset="-78"/>
                <a:cs typeface="Simplified Arabic" pitchFamily="18" charset="-78"/>
              </a:rPr>
              <a:t>القيود المحاسبية الخاصة بالتدقيق البيئي.</a:t>
            </a:r>
          </a:p>
          <a:p>
            <a:pPr marL="342900" indent="-342900" algn="just" rtl="1">
              <a:lnSpc>
                <a:spcPct val="150000"/>
              </a:lnSpc>
              <a:buFont typeface="Wingdings" panose="05000000000000000000" pitchFamily="2" charset="2"/>
              <a:buChar char="Ø"/>
            </a:pPr>
            <a:r>
              <a:rPr lang="ar-IQ" sz="2400" b="1" dirty="0">
                <a:latin typeface="Simplified Arabic" pitchFamily="18" charset="-78"/>
                <a:cs typeface="Simplified Arabic" pitchFamily="18" charset="-78"/>
              </a:rPr>
              <a:t>أساليب التدقيق البيئي </a:t>
            </a:r>
            <a:r>
              <a:rPr lang="ar-IQ" sz="2400" b="1" dirty="0" err="1">
                <a:latin typeface="Simplified Arabic" pitchFamily="18" charset="-78"/>
                <a:cs typeface="Simplified Arabic" pitchFamily="18" charset="-78"/>
              </a:rPr>
              <a:t>وأجراءاته</a:t>
            </a:r>
            <a:r>
              <a:rPr lang="ar-IQ" sz="2400" b="1" dirty="0">
                <a:latin typeface="Simplified Arabic" pitchFamily="18" charset="-78"/>
                <a:cs typeface="Simplified Arabic" pitchFamily="18" charset="-78"/>
              </a:rPr>
              <a:t>.</a:t>
            </a:r>
          </a:p>
          <a:p>
            <a:pPr marL="342900" indent="-342900" algn="just" rtl="1">
              <a:lnSpc>
                <a:spcPct val="150000"/>
              </a:lnSpc>
              <a:buFont typeface="Wingdings" panose="05000000000000000000" pitchFamily="2" charset="2"/>
              <a:buChar char="Ø"/>
            </a:pPr>
            <a:r>
              <a:rPr lang="ar-IQ" sz="2400" b="1" dirty="0">
                <a:latin typeface="Simplified Arabic" pitchFamily="18" charset="-78"/>
                <a:cs typeface="Simplified Arabic" pitchFamily="18" charset="-78"/>
              </a:rPr>
              <a:t> التقارير البيئية في الشركات الصناعية.</a:t>
            </a:r>
          </a:p>
          <a:p>
            <a:pPr marL="0" indent="0" algn="r">
              <a:lnSpc>
                <a:spcPct val="229000"/>
              </a:lnSpc>
              <a:buNone/>
            </a:pPr>
            <a:endParaRPr lang="ar-IQ" sz="2000" b="1" dirty="0">
              <a:latin typeface="Simplified Arabic" pitchFamily="18" charset="-78"/>
              <a:cs typeface="Simplified Arabic" pitchFamily="18" charset="-78"/>
            </a:endParaRPr>
          </a:p>
          <a:p>
            <a:pPr marL="0" indent="0" algn="r">
              <a:lnSpc>
                <a:spcPct val="229000"/>
              </a:lnSpc>
              <a:buNone/>
            </a:pPr>
            <a:endParaRPr lang="en-US" sz="2000" b="1" dirty="0">
              <a:latin typeface="Simplified Arabic" pitchFamily="18" charset="-78"/>
              <a:cs typeface="Simplified Arabic" pitchFamily="18" charset="-78"/>
            </a:endParaRPr>
          </a:p>
        </p:txBody>
      </p:sp>
      <p:sp>
        <p:nvSpPr>
          <p:cNvPr id="14" name="Rectangle 13">
            <a:extLst>
              <a:ext uri="{FF2B5EF4-FFF2-40B4-BE49-F238E27FC236}">
                <a16:creationId xmlns:a16="http://schemas.microsoft.com/office/drawing/2014/main" id="{6C50DC19-3D96-FBED-EF06-D2F652226CEF}"/>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r>
              <a:rPr lang="fr-FR" dirty="0">
                <a:latin typeface="Simplified Arabic" pitchFamily="18" charset="-78"/>
                <a:ea typeface="Cocon® Next Arabic" panose="020A0503020102020204" pitchFamily="18" charset="-78"/>
                <a:cs typeface="Simplified Arabic" pitchFamily="18" charset="-78"/>
              </a:rPr>
              <a:t>    </a:t>
            </a:r>
            <a:endParaRPr lang="en-US" dirty="0">
              <a:latin typeface="Simplified Arabic" pitchFamily="18" charset="-78"/>
              <a:ea typeface="Cocon® Next Arabic" panose="020A0503020102020204" pitchFamily="18" charset="-78"/>
              <a:cs typeface="Simplified Arabic" pitchFamily="18" charset="-78"/>
            </a:endParaRPr>
          </a:p>
        </p:txBody>
      </p:sp>
    </p:spTree>
    <p:extLst>
      <p:ext uri="{BB962C8B-B14F-4D97-AF65-F5344CB8AC3E}">
        <p14:creationId xmlns:p14="http://schemas.microsoft.com/office/powerpoint/2010/main" val="2082421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0580" y="708698"/>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flipH="1">
            <a:off x="1243099" y="1210303"/>
            <a:ext cx="4110627" cy="769441"/>
          </a:xfrm>
          <a:prstGeom prst="rect">
            <a:avLst/>
          </a:prstGeom>
          <a:solidFill>
            <a:schemeClr val="bg1"/>
          </a:solidFill>
        </p:spPr>
        <p:txBody>
          <a:bodyPr wrap="square" rtlCol="0">
            <a:spAutoFit/>
          </a:bodyPr>
          <a:lstStyle/>
          <a:p>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مفهوم ال</a:t>
            </a: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تدقيق</a:t>
            </a: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البيئي</a:t>
            </a:r>
          </a:p>
        </p:txBody>
      </p:sp>
      <p:sp>
        <p:nvSpPr>
          <p:cNvPr id="5" name="TextBox 4"/>
          <p:cNvSpPr txBox="1"/>
          <p:nvPr/>
        </p:nvSpPr>
        <p:spPr>
          <a:xfrm flipH="1">
            <a:off x="5492784" y="794929"/>
            <a:ext cx="6332220" cy="5132174"/>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ü"/>
            </a:pPr>
            <a:r>
              <a:rPr lang="ar-SA" sz="2000" b="1" dirty="0">
                <a:latin typeface="Simplified Arabic" pitchFamily="18" charset="-78"/>
                <a:ea typeface="Cocon® Next Arabic" panose="020A0503020102020204" pitchFamily="18" charset="-78"/>
                <a:cs typeface="Simplified Arabic" pitchFamily="18" charset="-78"/>
              </a:rPr>
              <a:t>إن التقدم الصناعي كانت له اَثار سلبية على البيئة، ونتيجة لهذا برزت العديد من الجمعيات والمؤسسات التي تنادي بضرورة حماية البيئة والاعتناء بها، </a:t>
            </a:r>
            <a:r>
              <a:rPr lang="ar-SA" sz="2000" b="1" dirty="0" err="1">
                <a:latin typeface="Simplified Arabic" pitchFamily="18" charset="-78"/>
                <a:ea typeface="Cocon® Next Arabic" panose="020A0503020102020204" pitchFamily="18" charset="-78"/>
                <a:cs typeface="Simplified Arabic" pitchFamily="18" charset="-78"/>
              </a:rPr>
              <a:t>فبدؤوا</a:t>
            </a:r>
            <a:r>
              <a:rPr lang="ar-SA" sz="2000" b="1" dirty="0">
                <a:latin typeface="Simplified Arabic" pitchFamily="18" charset="-78"/>
                <a:ea typeface="Cocon® Next Arabic" panose="020A0503020102020204" pitchFamily="18" charset="-78"/>
                <a:cs typeface="Simplified Arabic" pitchFamily="18" charset="-78"/>
              </a:rPr>
              <a:t> بوضع الحلول الجوهرية وسن القوانين التي تساعد على تقليل تلك الملوثات الخطيرة، ومن أهم هذه الحلول هو قيام عملية التدقيق البيئي التي تساعد في عملية الرقابة المستمرة، وتحديد حالة البيئة بصورة مستمرة ودائمة عن طريق مراقبة مصادر الملوثات والأنشطة التي تؤثر سلبا أو إيجابا في البيئة، ويعد التدقيق البيئي من أهم العمليات الرقابية المهمة التي يقوم بها المدققون سواء كان داخليا أو خارجيا للسيطرة على حالة التلوث البيئي ضمن نطاق محدد من الأنظمة والتشريعات والقوانين المختلفة التي تفرضها الدولة على الشركات مع وجود المعايير البيئية</a:t>
            </a:r>
            <a:r>
              <a:rPr lang="ar-IQ" sz="2000" b="1" dirty="0">
                <a:latin typeface="Simplified Arabic" pitchFamily="18" charset="-78"/>
                <a:ea typeface="Cocon® Next Arabic" panose="020A0503020102020204" pitchFamily="18" charset="-78"/>
                <a:cs typeface="Simplified Arabic" pitchFamily="18" charset="-78"/>
              </a:rPr>
              <a:t>.</a:t>
            </a:r>
            <a:endParaRPr lang="en-US" sz="1400" b="1" dirty="0">
              <a:solidFill>
                <a:schemeClr val="tx1">
                  <a:lumMod val="50000"/>
                  <a:lumOff val="50000"/>
                </a:schemeClr>
              </a:solidFill>
              <a:latin typeface="Simplified Arabic" pitchFamily="18" charset="-78"/>
              <a:ea typeface="Cocon® Next Arabic" panose="020A0503020102020204" pitchFamily="18" charset="-78"/>
              <a:cs typeface="Simplified Arabic" pitchFamily="18" charset="-78"/>
            </a:endParaRPr>
          </a:p>
        </p:txBody>
      </p:sp>
      <p:pic>
        <p:nvPicPr>
          <p:cNvPr id="12" name="Espace réservé pour une image  11">
            <a:extLst>
              <a:ext uri="{FF2B5EF4-FFF2-40B4-BE49-F238E27FC236}">
                <a16:creationId xmlns:a16="http://schemas.microsoft.com/office/drawing/2014/main" id="{4A0FE525-932F-998E-8DE9-341A626C4D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996" r="18996"/>
          <a:stretch>
            <a:fillRect/>
          </a:stretch>
        </p:blipFill>
        <p:spPr>
          <a:xfrm>
            <a:off x="673699" y="3166072"/>
            <a:ext cx="4110627" cy="2983230"/>
          </a:xfrm>
        </p:spPr>
      </p:pic>
      <p:sp>
        <p:nvSpPr>
          <p:cNvPr id="14" name="Rectangle 13">
            <a:extLst>
              <a:ext uri="{FF2B5EF4-FFF2-40B4-BE49-F238E27FC236}">
                <a16:creationId xmlns:a16="http://schemas.microsoft.com/office/drawing/2014/main" id="{6C50DC19-3D96-FBED-EF06-D2F652226CEF}"/>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Simplified Arabic" pitchFamily="18" charset="-78"/>
              <a:ea typeface="Cocon® Next Arabic" panose="020A0503020102020204" pitchFamily="18" charset="-78"/>
              <a:cs typeface="Simplified Arabic" pitchFamily="18" charset="-78"/>
            </a:endParaRPr>
          </a:p>
        </p:txBody>
      </p:sp>
    </p:spTree>
    <p:extLst>
      <p:ext uri="{BB962C8B-B14F-4D97-AF65-F5344CB8AC3E}">
        <p14:creationId xmlns:p14="http://schemas.microsoft.com/office/powerpoint/2010/main" val="120510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7879" y="529220"/>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flipH="1">
            <a:off x="1217976" y="977479"/>
            <a:ext cx="3463768" cy="144655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Cocon® Next Arabic" panose="020A0503020102020204" pitchFamily="18" charset="-78"/>
                <a:cs typeface="Palatino Sans Arabic Bold" panose="020C0803050509020803" pitchFamily="34" charset="-78"/>
              </a:rPr>
              <a:t>مفهوم ال</a:t>
            </a:r>
            <a:r>
              <a:rPr kumimoji="0" lang="ar-IQ"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Cocon® Next Arabic" panose="020A0503020102020204" pitchFamily="18" charset="-78"/>
                <a:cs typeface="Palatino Sans Arabic Bold" panose="020C0803050509020803" pitchFamily="34" charset="-78"/>
              </a:rPr>
              <a:t>تدقيق</a:t>
            </a:r>
            <a:r>
              <a:rPr kumimoji="0" lang="ar-SA"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Cocon® Next Arabic" panose="020A0503020102020204" pitchFamily="18" charset="-78"/>
                <a:cs typeface="Palatino Sans Arabic Bold" panose="020C0803050509020803" pitchFamily="34" charset="-78"/>
              </a:rPr>
              <a:t> البيئي</a:t>
            </a:r>
          </a:p>
        </p:txBody>
      </p:sp>
      <p:sp>
        <p:nvSpPr>
          <p:cNvPr id="20" name="Rectangle : coins arrondis 19">
            <a:extLst>
              <a:ext uri="{FF2B5EF4-FFF2-40B4-BE49-F238E27FC236}">
                <a16:creationId xmlns:a16="http://schemas.microsoft.com/office/drawing/2014/main" id="{030E1EBE-0718-8B83-D1A6-B5B193C80FE2}"/>
              </a:ext>
            </a:extLst>
          </p:cNvPr>
          <p:cNvSpPr/>
          <p:nvPr/>
        </p:nvSpPr>
        <p:spPr>
          <a:xfrm>
            <a:off x="7776518" y="3155778"/>
            <a:ext cx="4143847" cy="322176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LB" b="1" dirty="0">
                <a:solidFill>
                  <a:srgbClr val="2B2B2B"/>
                </a:solidFill>
                <a:latin typeface="Simplified Arabic" pitchFamily="18" charset="-78"/>
                <a:ea typeface="Cocon® Next Arabic" panose="020A0503020102020204" pitchFamily="18" charset="-78"/>
                <a:cs typeface="Simplified Arabic" pitchFamily="18" charset="-78"/>
              </a:rPr>
              <a:t>في ظل الاعتناء المتزايد الذي تحظى به البيئية كانت هنالك ضرورة لقيام التدقيق البيئي بالاستجابة للتحديات والضغوطات التي تعترضها الشركات من البيئة المحيطة بها، عبر قيامها بتقييم الأداء البيئي، وبذلك استطاعت الشركات الصناعية بالتدقيق البيئي أن تفي بمسؤوليتها، وتؤدي وظيفتها تجاه البيئة المحيطة بها، ومن هنا تزايدت الدراسات التي تقوم دراستها على أهمية التدقيق البيئي في الشركات الصناعية التي لها اَثار سلبية على البيئة المحيطة بها.</a:t>
            </a:r>
          </a:p>
        </p:txBody>
      </p:sp>
      <p:sp>
        <p:nvSpPr>
          <p:cNvPr id="27" name="Rectangle : coins arrondis 26">
            <a:extLst>
              <a:ext uri="{FF2B5EF4-FFF2-40B4-BE49-F238E27FC236}">
                <a16:creationId xmlns:a16="http://schemas.microsoft.com/office/drawing/2014/main" id="{4B95844D-32F5-4251-7613-D1BB2B552C04}"/>
              </a:ext>
            </a:extLst>
          </p:cNvPr>
          <p:cNvSpPr/>
          <p:nvPr/>
        </p:nvSpPr>
        <p:spPr>
          <a:xfrm>
            <a:off x="4135394" y="3217448"/>
            <a:ext cx="3550507" cy="322176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a:solidFill>
                  <a:srgbClr val="2B2B2B"/>
                </a:solidFill>
                <a:latin typeface="Simplified Arabic" pitchFamily="18" charset="-78"/>
                <a:ea typeface="Cocon® Next Arabic" panose="020A0503020102020204" pitchFamily="18" charset="-78"/>
                <a:cs typeface="Simplified Arabic" pitchFamily="18" charset="-78"/>
              </a:rPr>
              <a:t>وعرفَ ديوان الرقابة المالية في العراق عام (1995) التدقيق البيئي "بأنه عملية تقويم نتائج تنفيذ السياسات والخطط والبرامج الوطنية والمحلية في مجال حماية البيئة وتحسينها، وقياس أثر العمليات المنظمة المختلفة على البيئة بموجب المعايير المعتمدة وبيان كلف ذلك كلما كان ذلك ممكناً" .</a:t>
            </a:r>
          </a:p>
        </p:txBody>
      </p:sp>
      <p:sp>
        <p:nvSpPr>
          <p:cNvPr id="12" name="Rectangle 11">
            <a:extLst>
              <a:ext uri="{FF2B5EF4-FFF2-40B4-BE49-F238E27FC236}">
                <a16:creationId xmlns:a16="http://schemas.microsoft.com/office/drawing/2014/main" id="{6D55B00E-14A2-E231-948E-B225782903CC}"/>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r>
              <a:rPr lang="fr-FR" dirty="0">
                <a:latin typeface="Simplified Arabic" pitchFamily="18" charset="-78"/>
                <a:ea typeface="Cocon® Next Arabic" panose="020A0503020102020204" pitchFamily="18" charset="-78"/>
                <a:cs typeface="Simplified Arabic" pitchFamily="18" charset="-78"/>
              </a:rPr>
              <a:t> </a:t>
            </a: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
        <p:nvSpPr>
          <p:cNvPr id="14" name="Rectangle : coins arrondis 13">
            <a:extLst>
              <a:ext uri="{FF2B5EF4-FFF2-40B4-BE49-F238E27FC236}">
                <a16:creationId xmlns:a16="http://schemas.microsoft.com/office/drawing/2014/main" id="{E58E1A57-A82D-063D-4BC3-5732FC4DB772}"/>
              </a:ext>
            </a:extLst>
          </p:cNvPr>
          <p:cNvSpPr/>
          <p:nvPr/>
        </p:nvSpPr>
        <p:spPr>
          <a:xfrm>
            <a:off x="444842" y="3217448"/>
            <a:ext cx="3550507" cy="322176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a:solidFill>
                  <a:srgbClr val="2B2B2B"/>
                </a:solidFill>
                <a:latin typeface="Simplified Arabic" pitchFamily="18" charset="-78"/>
                <a:ea typeface="Cocon® Next Arabic" panose="020A0503020102020204" pitchFamily="18" charset="-78"/>
                <a:cs typeface="Simplified Arabic" pitchFamily="18" charset="-78"/>
              </a:rPr>
              <a:t>وعرفتَ المنظمة الدولية للمواصفات والمقاييس (</a:t>
            </a:r>
            <a:r>
              <a:rPr lang="en-US" b="1" dirty="0">
                <a:solidFill>
                  <a:srgbClr val="2B2B2B"/>
                </a:solidFill>
                <a:latin typeface="Simplified Arabic" pitchFamily="18" charset="-78"/>
                <a:ea typeface="Cocon® Next Arabic" panose="020A0503020102020204" pitchFamily="18" charset="-78"/>
                <a:cs typeface="Simplified Arabic" pitchFamily="18" charset="-78"/>
              </a:rPr>
              <a:t>ISO) </a:t>
            </a:r>
            <a:r>
              <a:rPr lang="ar-SA" b="1" dirty="0">
                <a:solidFill>
                  <a:srgbClr val="2B2B2B"/>
                </a:solidFill>
                <a:latin typeface="Simplified Arabic" pitchFamily="18" charset="-78"/>
                <a:ea typeface="Cocon® Next Arabic" panose="020A0503020102020204" pitchFamily="18" charset="-78"/>
                <a:cs typeface="Simplified Arabic" pitchFamily="18" charset="-78"/>
              </a:rPr>
              <a:t>التدقيق البيئـي "بأنه عمـليـة إثبـات مـوثقـة ومنتظمـة للحصـول علـى دلـيـل وتـقـيمه تقييماً موضوعياً، لتحديد ما إِذا كانت نشاطات الشركة تتطابق مع معايير التدقيق البيئي وإبلاغ نتائج هذه العملية إلى الجهة التي أوكلته بعملية التدقيق.</a:t>
            </a:r>
          </a:p>
        </p:txBody>
      </p:sp>
      <p:pic>
        <p:nvPicPr>
          <p:cNvPr id="15" name="Espace réservé pour une image  3">
            <a:extLst>
              <a:ext uri="{FF2B5EF4-FFF2-40B4-BE49-F238E27FC236}">
                <a16:creationId xmlns:a16="http://schemas.microsoft.com/office/drawing/2014/main" id="{CC59BF02-54E7-23F5-5E57-A2094EE00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77" t="33327" r="4477" b="33327"/>
          <a:stretch/>
        </p:blipFill>
        <p:spPr>
          <a:xfrm>
            <a:off x="5348680" y="302300"/>
            <a:ext cx="6126843" cy="2651523"/>
          </a:xfrm>
          <a:custGeom>
            <a:avLst/>
            <a:gdLst>
              <a:gd name="connsiteX0" fmla="*/ 0 w 2762250"/>
              <a:gd name="connsiteY0" fmla="*/ 0 h 5456903"/>
              <a:gd name="connsiteX1" fmla="*/ 2762250 w 2762250"/>
              <a:gd name="connsiteY1" fmla="*/ 0 h 5456903"/>
              <a:gd name="connsiteX2" fmla="*/ 2762250 w 2762250"/>
              <a:gd name="connsiteY2" fmla="*/ 5456903 h 5456903"/>
              <a:gd name="connsiteX3" fmla="*/ 0 w 2762250"/>
              <a:gd name="connsiteY3" fmla="*/ 5456903 h 5456903"/>
            </a:gdLst>
            <a:ahLst/>
            <a:cxnLst>
              <a:cxn ang="0">
                <a:pos x="connsiteX0" y="connsiteY0"/>
              </a:cxn>
              <a:cxn ang="0">
                <a:pos x="connsiteX1" y="connsiteY1"/>
              </a:cxn>
              <a:cxn ang="0">
                <a:pos x="connsiteX2" y="connsiteY2"/>
              </a:cxn>
              <a:cxn ang="0">
                <a:pos x="connsiteX3" y="connsiteY3"/>
              </a:cxn>
            </a:cxnLst>
            <a:rect l="l" t="t" r="r" b="b"/>
            <a:pathLst>
              <a:path w="2762250" h="5456903">
                <a:moveTo>
                  <a:pt x="0" y="0"/>
                </a:moveTo>
                <a:lnTo>
                  <a:pt x="2762250" y="0"/>
                </a:lnTo>
                <a:lnTo>
                  <a:pt x="2762250" y="5456903"/>
                </a:lnTo>
                <a:lnTo>
                  <a:pt x="0" y="5456903"/>
                </a:lnTo>
                <a:close/>
              </a:path>
            </a:pathLst>
          </a:custGeom>
          <a:pattFill prst="lgCheck">
            <a:fgClr>
              <a:schemeClr val="accent1"/>
            </a:fgClr>
            <a:bgClr>
              <a:schemeClr val="bg1"/>
            </a:bgClr>
          </a:pattFill>
        </p:spPr>
      </p:pic>
    </p:spTree>
    <p:extLst>
      <p:ext uri="{BB962C8B-B14F-4D97-AF65-F5344CB8AC3E}">
        <p14:creationId xmlns:p14="http://schemas.microsoft.com/office/powerpoint/2010/main" val="3102913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0"/>
          <p:cNvGrpSpPr/>
          <p:nvPr/>
        </p:nvGrpSpPr>
        <p:grpSpPr>
          <a:xfrm>
            <a:off x="755216" y="804115"/>
            <a:ext cx="4066142" cy="2004022"/>
            <a:chOff x="2957616" y="972905"/>
            <a:chExt cx="4066142" cy="2004022"/>
          </a:xfrm>
        </p:grpSpPr>
        <p:sp>
          <p:nvSpPr>
            <p:cNvPr id="289" name="Rectangle 288"/>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extBox 289"/>
            <p:cNvSpPr txBox="1"/>
            <p:nvPr/>
          </p:nvSpPr>
          <p:spPr>
            <a:xfrm flipH="1">
              <a:off x="3530281" y="1334759"/>
              <a:ext cx="3493477" cy="1446550"/>
            </a:xfrm>
            <a:prstGeom prst="rect">
              <a:avLst/>
            </a:prstGeom>
            <a:solidFill>
              <a:schemeClr val="bg1"/>
            </a:solidFill>
          </p:spPr>
          <p:txBody>
            <a:bodyPr wrap="square" rtlCol="0">
              <a:spAutoFit/>
            </a:bodyPr>
            <a:lstStyle/>
            <a:p>
              <a:r>
                <a:rPr lang="ar-SA" sz="4400" dirty="0" err="1">
                  <a:latin typeface="Palatino Sans Arabic Bold" panose="020C0803050509020803" pitchFamily="34" charset="-78"/>
                  <a:ea typeface="Cocon® Next Arabic" panose="020A0503020102020204" pitchFamily="18" charset="-78"/>
                  <a:cs typeface="Palatino Sans Arabic Bold" panose="020C0803050509020803" pitchFamily="34" charset="-78"/>
                </a:rPr>
                <a:t>أجراءات</a:t>
              </a: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عملية التدقيق البيئي</a:t>
              </a:r>
            </a:p>
          </p:txBody>
        </p:sp>
      </p:grpSp>
      <p:sp>
        <p:nvSpPr>
          <p:cNvPr id="44" name="TextBox 266">
            <a:extLst>
              <a:ext uri="{FF2B5EF4-FFF2-40B4-BE49-F238E27FC236}">
                <a16:creationId xmlns:a16="http://schemas.microsoft.com/office/drawing/2014/main" id="{C7F92B20-621B-ABB7-2AA3-1BF775D64D4C}"/>
              </a:ext>
            </a:extLst>
          </p:cNvPr>
          <p:cNvSpPr txBox="1"/>
          <p:nvPr/>
        </p:nvSpPr>
        <p:spPr>
          <a:xfrm flipH="1">
            <a:off x="4447455" y="635927"/>
            <a:ext cx="7744545" cy="5586145"/>
          </a:xfrm>
          <a:prstGeom prst="rect">
            <a:avLst/>
          </a:prstGeom>
          <a:noFill/>
        </p:spPr>
        <p:txBody>
          <a:bodyPr wrap="square" rtlCol="0">
            <a:spAutoFit/>
          </a:bodyPr>
          <a:lstStyle/>
          <a:p>
            <a:pPr lvl="1" algn="justLow" rtl="1"/>
            <a:r>
              <a:rPr lang="ar-LB" sz="2000" b="1" dirty="0">
                <a:latin typeface="Simplified Arabic" pitchFamily="18" charset="-78"/>
                <a:ea typeface="Cocon® Next Arabic" panose="020A0503020102020204" pitchFamily="18" charset="-78"/>
                <a:cs typeface="Simplified Arabic" pitchFamily="18" charset="-78"/>
              </a:rPr>
              <a:t>1.	</a:t>
            </a:r>
            <a:r>
              <a:rPr lang="ar-LB" sz="2400" b="1" dirty="0">
                <a:latin typeface="Simplified Arabic" pitchFamily="18" charset="-78"/>
                <a:ea typeface="Cocon® Next Arabic" panose="020A0503020102020204" pitchFamily="18" charset="-78"/>
                <a:cs typeface="Simplified Arabic" pitchFamily="18" charset="-78"/>
              </a:rPr>
              <a:t>فحص العمليات التشغيلية للشركة.</a:t>
            </a:r>
          </a:p>
          <a:p>
            <a:pPr lvl="1" algn="justLow" rtl="1"/>
            <a:r>
              <a:rPr lang="ar-LB" sz="2400" b="1" dirty="0">
                <a:latin typeface="Simplified Arabic" pitchFamily="18" charset="-78"/>
                <a:ea typeface="Cocon® Next Arabic" panose="020A0503020102020204" pitchFamily="18" charset="-78"/>
                <a:cs typeface="Simplified Arabic" pitchFamily="18" charset="-78"/>
              </a:rPr>
              <a:t>2.	فحص نظام الرقابة الداخلية للشركة وتقويمه فيما يخص الأنشطة والبرامج البيئية.</a:t>
            </a:r>
          </a:p>
          <a:p>
            <a:pPr lvl="1" algn="justLow" rtl="1"/>
            <a:r>
              <a:rPr lang="ar-LB" sz="2400" b="1" dirty="0">
                <a:latin typeface="Simplified Arabic" pitchFamily="18" charset="-78"/>
                <a:ea typeface="Cocon® Next Arabic" panose="020A0503020102020204" pitchFamily="18" charset="-78"/>
                <a:cs typeface="Simplified Arabic" pitchFamily="18" charset="-78"/>
              </a:rPr>
              <a:t>3.	فحص المجموعة الدفترية والمستندية المتعلقة بالأنشطة البيئية والتأكد من قانونيتها وصلاحياتها وتطابقها مع سياسات البيئة ونظمها </a:t>
            </a:r>
            <a:r>
              <a:rPr lang="ar-LB" sz="2400" b="1" dirty="0" err="1">
                <a:latin typeface="Simplified Arabic" pitchFamily="18" charset="-78"/>
                <a:ea typeface="Cocon® Next Arabic" panose="020A0503020102020204" pitchFamily="18" charset="-78"/>
                <a:cs typeface="Simplified Arabic" pitchFamily="18" charset="-78"/>
              </a:rPr>
              <a:t>وأجراءات</a:t>
            </a:r>
            <a:r>
              <a:rPr lang="ar-LB" sz="2400" b="1" dirty="0">
                <a:latin typeface="Simplified Arabic" pitchFamily="18" charset="-78"/>
                <a:ea typeface="Cocon® Next Arabic" panose="020A0503020102020204" pitchFamily="18" charset="-78"/>
                <a:cs typeface="Simplified Arabic" pitchFamily="18" charset="-78"/>
              </a:rPr>
              <a:t> العمل.</a:t>
            </a:r>
          </a:p>
          <a:p>
            <a:pPr lvl="1" algn="justLow" rtl="1"/>
            <a:r>
              <a:rPr lang="ar-LB" sz="2400" b="1" dirty="0">
                <a:latin typeface="Simplified Arabic" pitchFamily="18" charset="-78"/>
                <a:ea typeface="Cocon® Next Arabic" panose="020A0503020102020204" pitchFamily="18" charset="-78"/>
                <a:cs typeface="Simplified Arabic" pitchFamily="18" charset="-78"/>
              </a:rPr>
              <a:t>4.	تقويم </a:t>
            </a:r>
            <a:r>
              <a:rPr lang="ar-LB" sz="2400" b="1" dirty="0" err="1">
                <a:latin typeface="Simplified Arabic" pitchFamily="18" charset="-78"/>
                <a:ea typeface="Cocon® Next Arabic" panose="020A0503020102020204" pitchFamily="18" charset="-78"/>
                <a:cs typeface="Simplified Arabic" pitchFamily="18" charset="-78"/>
              </a:rPr>
              <a:t>أجراءات</a:t>
            </a:r>
            <a:r>
              <a:rPr lang="ar-LB" sz="2400" b="1" dirty="0">
                <a:latin typeface="Simplified Arabic" pitchFamily="18" charset="-78"/>
                <a:ea typeface="Cocon® Next Arabic" panose="020A0503020102020204" pitchFamily="18" charset="-78"/>
                <a:cs typeface="Simplified Arabic" pitchFamily="18" charset="-78"/>
              </a:rPr>
              <a:t> المعالجة البيئية المعتمدة في هذا المجال.</a:t>
            </a:r>
          </a:p>
          <a:p>
            <a:pPr lvl="1" algn="justLow" rtl="1"/>
            <a:r>
              <a:rPr lang="ar-LB" sz="2400" b="1" dirty="0">
                <a:latin typeface="Simplified Arabic" pitchFamily="18" charset="-78"/>
                <a:ea typeface="Cocon® Next Arabic" panose="020A0503020102020204" pitchFamily="18" charset="-78"/>
                <a:cs typeface="Simplified Arabic" pitchFamily="18" charset="-78"/>
              </a:rPr>
              <a:t>5.	مراعاة المعايير المفروضة لحماية البيئة وتحسينها.</a:t>
            </a:r>
          </a:p>
          <a:p>
            <a:pPr lvl="1" algn="justLow" rtl="1"/>
            <a:r>
              <a:rPr lang="ar-LB" sz="2400" b="1" dirty="0">
                <a:latin typeface="Simplified Arabic" pitchFamily="18" charset="-78"/>
                <a:ea typeface="Cocon® Next Arabic" panose="020A0503020102020204" pitchFamily="18" charset="-78"/>
                <a:cs typeface="Simplified Arabic" pitchFamily="18" charset="-78"/>
              </a:rPr>
              <a:t>6.	فحص مدى تطبيق الضوابط والمعايير البيئية المعتمدة في هذا المجال.</a:t>
            </a:r>
          </a:p>
          <a:p>
            <a:pPr lvl="1" algn="justLow" rtl="1"/>
            <a:r>
              <a:rPr lang="ar-LB" sz="2400" b="1" dirty="0">
                <a:latin typeface="Simplified Arabic" pitchFamily="18" charset="-78"/>
                <a:ea typeface="Cocon® Next Arabic" panose="020A0503020102020204" pitchFamily="18" charset="-78"/>
                <a:cs typeface="Simplified Arabic" pitchFamily="18" charset="-78"/>
              </a:rPr>
              <a:t>7.	فحص </a:t>
            </a:r>
            <a:r>
              <a:rPr lang="ar-LB" sz="2400" b="1" dirty="0" err="1">
                <a:latin typeface="Simplified Arabic" pitchFamily="18" charset="-78"/>
                <a:ea typeface="Cocon® Next Arabic" panose="020A0503020102020204" pitchFamily="18" charset="-78"/>
                <a:cs typeface="Simplified Arabic" pitchFamily="18" charset="-78"/>
              </a:rPr>
              <a:t>الأجراءات</a:t>
            </a:r>
            <a:r>
              <a:rPr lang="ar-LB" sz="2400" b="1" dirty="0">
                <a:latin typeface="Simplified Arabic" pitchFamily="18" charset="-78"/>
                <a:ea typeface="Cocon® Next Arabic" panose="020A0503020102020204" pitchFamily="18" charset="-78"/>
                <a:cs typeface="Simplified Arabic" pitchFamily="18" charset="-78"/>
              </a:rPr>
              <a:t> الوقائية وحجم التلوث الذي يتعرض له السكان في البيئة المحيطة بالشركة.</a:t>
            </a:r>
          </a:p>
          <a:p>
            <a:pPr algn="just" rtl="1">
              <a:lnSpc>
                <a:spcPct val="150000"/>
              </a:lnSpc>
            </a:pPr>
            <a:endParaRPr lang="ar-IQ" sz="2400" b="1" dirty="0">
              <a:solidFill>
                <a:srgbClr val="FF0000"/>
              </a:solidFill>
              <a:latin typeface="Simplified Arabic" pitchFamily="18" charset="-78"/>
              <a:ea typeface="Cocon® Next Arabic" panose="020A0503020102020204" pitchFamily="18" charset="-78"/>
              <a:cs typeface="Simplified Arabic" pitchFamily="18" charset="-78"/>
            </a:endParaRPr>
          </a:p>
          <a:p>
            <a:pPr algn="just" rtl="1">
              <a:lnSpc>
                <a:spcPct val="150000"/>
              </a:lnSpc>
            </a:pPr>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9408"/>
            <a:ext cx="3493477" cy="329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AC2CD8BE-2A8E-5769-B9FF-4BBE4BA159AD}"/>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107388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0"/>
          <p:cNvGrpSpPr/>
          <p:nvPr/>
        </p:nvGrpSpPr>
        <p:grpSpPr>
          <a:xfrm>
            <a:off x="755216" y="804115"/>
            <a:ext cx="3820193" cy="2004022"/>
            <a:chOff x="2957616" y="972905"/>
            <a:chExt cx="3820193" cy="2004022"/>
          </a:xfrm>
        </p:grpSpPr>
        <p:sp>
          <p:nvSpPr>
            <p:cNvPr id="289" name="Rectangle 288"/>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p:cNvSpPr txBox="1"/>
            <p:nvPr/>
          </p:nvSpPr>
          <p:spPr>
            <a:xfrm flipH="1">
              <a:off x="3221144" y="1251641"/>
              <a:ext cx="3556665" cy="1446550"/>
            </a:xfrm>
            <a:prstGeom prst="rect">
              <a:avLst/>
            </a:prstGeom>
            <a:solidFill>
              <a:schemeClr val="bg1"/>
            </a:solidFill>
          </p:spPr>
          <p:txBody>
            <a:bodyPr wrap="square" rtlCol="0">
              <a:spAutoFit/>
            </a:bodyPr>
            <a:lstStyle/>
            <a:p>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أساليب عملية التدقيق البيئي</a:t>
              </a:r>
            </a:p>
          </p:txBody>
        </p:sp>
      </p:grpSp>
      <p:sp>
        <p:nvSpPr>
          <p:cNvPr id="44" name="TextBox 266">
            <a:extLst>
              <a:ext uri="{FF2B5EF4-FFF2-40B4-BE49-F238E27FC236}">
                <a16:creationId xmlns:a16="http://schemas.microsoft.com/office/drawing/2014/main" id="{C7F92B20-621B-ABB7-2AA3-1BF775D64D4C}"/>
              </a:ext>
            </a:extLst>
          </p:cNvPr>
          <p:cNvSpPr txBox="1"/>
          <p:nvPr/>
        </p:nvSpPr>
        <p:spPr>
          <a:xfrm flipH="1">
            <a:off x="4008119" y="508527"/>
            <a:ext cx="7848599" cy="7832914"/>
          </a:xfrm>
          <a:prstGeom prst="rect">
            <a:avLst/>
          </a:prstGeom>
          <a:noFill/>
        </p:spPr>
        <p:txBody>
          <a:bodyPr wrap="square" rtlCol="0">
            <a:spAutoFit/>
          </a:bodyPr>
          <a:lstStyle/>
          <a:p>
            <a:pPr algn="just" rtl="1"/>
            <a:r>
              <a:rPr lang="ar-IQ" sz="2400" b="1" dirty="0">
                <a:solidFill>
                  <a:srgbClr val="FF0000"/>
                </a:solidFill>
                <a:latin typeface="Simplified Arabic" pitchFamily="18" charset="-78"/>
                <a:ea typeface="Cocon® Next Arabic" panose="020A0503020102020204" pitchFamily="18" charset="-78"/>
                <a:cs typeface="Simplified Arabic" pitchFamily="18" charset="-78"/>
              </a:rPr>
              <a:t>أساليب عملية التدقيق البيئي: </a:t>
            </a:r>
          </a:p>
          <a:p>
            <a:pPr marL="342900" indent="-342900" algn="just" rtl="1">
              <a:buFont typeface="Wingdings" panose="05000000000000000000" pitchFamily="2" charset="2"/>
              <a:buChar char="Ø"/>
            </a:pPr>
            <a:r>
              <a:rPr lang="ar-IQ" sz="2400" b="1" dirty="0">
                <a:solidFill>
                  <a:schemeClr val="tx2"/>
                </a:solidFill>
                <a:latin typeface="Simplified Arabic" pitchFamily="18" charset="-78"/>
                <a:ea typeface="Cocon® Next Arabic" panose="020A0503020102020204" pitchFamily="18" charset="-78"/>
                <a:cs typeface="Simplified Arabic" pitchFamily="18" charset="-78"/>
              </a:rPr>
              <a:t>الفحص الفني.            </a:t>
            </a:r>
          </a:p>
          <a:p>
            <a:pPr marL="342900" indent="-342900" algn="just" rtl="1">
              <a:buFont typeface="Wingdings" panose="05000000000000000000" pitchFamily="2" charset="2"/>
              <a:buChar char="Ø"/>
            </a:pPr>
            <a:r>
              <a:rPr lang="ar-IQ" sz="2400" b="1" dirty="0">
                <a:solidFill>
                  <a:schemeClr val="tx2"/>
                </a:solidFill>
                <a:latin typeface="Simplified Arabic" pitchFamily="18" charset="-78"/>
                <a:ea typeface="Cocon® Next Arabic" panose="020A0503020102020204" pitchFamily="18" charset="-78"/>
                <a:cs typeface="Simplified Arabic" pitchFamily="18" charset="-78"/>
              </a:rPr>
              <a:t>التحليل المالي البيئي.</a:t>
            </a:r>
          </a:p>
          <a:p>
            <a:pPr marL="342900" indent="-342900" algn="just" rtl="1">
              <a:buFont typeface="Wingdings" panose="05000000000000000000" pitchFamily="2" charset="2"/>
              <a:buChar char="Ø"/>
            </a:pPr>
            <a:r>
              <a:rPr lang="ar-IQ" sz="2400" b="1" dirty="0">
                <a:solidFill>
                  <a:schemeClr val="tx2"/>
                </a:solidFill>
                <a:latin typeface="Simplified Arabic" pitchFamily="18" charset="-78"/>
                <a:ea typeface="Cocon® Next Arabic" panose="020A0503020102020204" pitchFamily="18" charset="-78"/>
                <a:cs typeface="Simplified Arabic" pitchFamily="18" charset="-78"/>
              </a:rPr>
              <a:t>اختبار </a:t>
            </a:r>
            <a:r>
              <a:rPr lang="ar-IQ" sz="2400" b="1" dirty="0" err="1">
                <a:solidFill>
                  <a:schemeClr val="tx2"/>
                </a:solidFill>
                <a:latin typeface="Simplified Arabic" pitchFamily="18" charset="-78"/>
                <a:ea typeface="Cocon® Next Arabic" panose="020A0503020102020204" pitchFamily="18" charset="-78"/>
                <a:cs typeface="Simplified Arabic" pitchFamily="18" charset="-78"/>
              </a:rPr>
              <a:t>الإلتزام</a:t>
            </a:r>
            <a:r>
              <a:rPr lang="ar-IQ" sz="2400" b="1" dirty="0">
                <a:solidFill>
                  <a:schemeClr val="tx2"/>
                </a:solidFill>
                <a:latin typeface="Simplified Arabic" pitchFamily="18" charset="-78"/>
                <a:ea typeface="Cocon® Next Arabic" panose="020A0503020102020204" pitchFamily="18" charset="-78"/>
                <a:cs typeface="Simplified Arabic" pitchFamily="18" charset="-78"/>
              </a:rPr>
              <a:t>.</a:t>
            </a:r>
          </a:p>
          <a:p>
            <a:pPr algn="just" rtl="1"/>
            <a:endParaRPr lang="ar-IQ" sz="2400" b="1" dirty="0">
              <a:solidFill>
                <a:schemeClr val="tx2"/>
              </a:solidFill>
              <a:latin typeface="Simplified Arabic" pitchFamily="18" charset="-78"/>
              <a:ea typeface="Cocon® Next Arabic" panose="020A0503020102020204" pitchFamily="18" charset="-78"/>
              <a:cs typeface="Simplified Arabic" pitchFamily="18" charset="-78"/>
            </a:endParaRPr>
          </a:p>
          <a:p>
            <a:pPr algn="just" rtl="1">
              <a:lnSpc>
                <a:spcPct val="150000"/>
              </a:lnSpc>
            </a:pPr>
            <a:r>
              <a:rPr lang="ar-IQ" sz="2400" b="1" dirty="0">
                <a:solidFill>
                  <a:srgbClr val="FF0000"/>
                </a:solidFill>
                <a:latin typeface="Simplified Arabic" pitchFamily="18" charset="-78"/>
                <a:ea typeface="Cocon® Next Arabic" panose="020A0503020102020204" pitchFamily="18" charset="-78"/>
                <a:cs typeface="Simplified Arabic" pitchFamily="18" charset="-78"/>
              </a:rPr>
              <a:t>التدقيق البيئي "هو أداة إدارية تنطوي على تقييم منظم وموثق ودوري وموضوعي لكيفية أداء النظم والإدارة والمعدات البيئة لعملها، بهدف المساعدة في حماية البيئة، عن طريق تسهيل الرقابة الإدارية على الممارسات البيئة وتقييم مدى الالتزام بسياسات الشركة التي تتضمن الوفاء بالمتطلبات القانونية، والتعرف على مدى انسجام عمليات التشغيل والممارسات المختلفة مع المتطلبات القابلة للتطبيق وما يترتب على ذلك من تكاليف والتزامات واجبة الإفصاح عنها".</a:t>
            </a:r>
          </a:p>
          <a:p>
            <a:pPr algn="just" rtl="1">
              <a:lnSpc>
                <a:spcPct val="200000"/>
              </a:lnSpc>
            </a:pPr>
            <a:endParaRPr lang="ar-IQ" sz="2400" b="1" dirty="0">
              <a:solidFill>
                <a:schemeClr val="tx2"/>
              </a:solidFill>
              <a:latin typeface="Simplified Arabic" pitchFamily="18" charset="-78"/>
              <a:ea typeface="Cocon® Next Arabic" panose="020A0503020102020204" pitchFamily="18" charset="-78"/>
              <a:cs typeface="Simplified Arabic" pitchFamily="18" charset="-78"/>
            </a:endParaRPr>
          </a:p>
          <a:p>
            <a:pPr algn="just" rtl="1">
              <a:lnSpc>
                <a:spcPct val="200000"/>
              </a:lnSpc>
            </a:pPr>
            <a:endParaRPr lang="ar-LB" sz="2400" b="1" dirty="0">
              <a:solidFill>
                <a:srgbClr val="C0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9662"/>
            <a:ext cx="3493477" cy="28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6BB8BD7B-5CD5-0E99-B234-9ECAEEB9019B}"/>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3563556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9F11-4EBC-0009-BC09-B0656C96D3C1}"/>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7348B5FA-4956-1FA3-3744-875C7B368546}"/>
              </a:ext>
            </a:extLst>
          </p:cNvPr>
          <p:cNvGrpSpPr/>
          <p:nvPr/>
        </p:nvGrpSpPr>
        <p:grpSpPr>
          <a:xfrm>
            <a:off x="293897" y="278501"/>
            <a:ext cx="3820193" cy="2004022"/>
            <a:chOff x="2957616" y="972905"/>
            <a:chExt cx="3820193" cy="2004022"/>
          </a:xfrm>
        </p:grpSpPr>
        <p:sp>
          <p:nvSpPr>
            <p:cNvPr id="289" name="Rectangle 288">
              <a:extLst>
                <a:ext uri="{FF2B5EF4-FFF2-40B4-BE49-F238E27FC236}">
                  <a16:creationId xmlns:a16="http://schemas.microsoft.com/office/drawing/2014/main" id="{76F6996F-2513-5DF9-D4F3-0429684D2261}"/>
                </a:ext>
              </a:extLst>
            </p:cNvPr>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E91DB45D-54B6-B892-36E3-87446F50CAC5}"/>
                </a:ext>
              </a:extLst>
            </p:cNvPr>
            <p:cNvSpPr txBox="1"/>
            <p:nvPr/>
          </p:nvSpPr>
          <p:spPr>
            <a:xfrm flipH="1">
              <a:off x="3221144" y="1251641"/>
              <a:ext cx="3556665" cy="1446550"/>
            </a:xfrm>
            <a:prstGeom prst="rect">
              <a:avLst/>
            </a:prstGeom>
            <a:solidFill>
              <a:schemeClr val="bg1"/>
            </a:solidFill>
          </p:spPr>
          <p:txBody>
            <a:bodyPr wrap="square" rtlCol="0">
              <a:spAutoFit/>
            </a:bodyPr>
            <a:lstStyle/>
            <a:p>
              <a:pPr algn="ct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أهدا</a:t>
              </a: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ف</a:t>
              </a:r>
            </a:p>
            <a:p>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التدقيق البيئي</a:t>
              </a:r>
            </a:p>
          </p:txBody>
        </p:sp>
      </p:grpSp>
      <p:sp>
        <p:nvSpPr>
          <p:cNvPr id="44" name="TextBox 266">
            <a:extLst>
              <a:ext uri="{FF2B5EF4-FFF2-40B4-BE49-F238E27FC236}">
                <a16:creationId xmlns:a16="http://schemas.microsoft.com/office/drawing/2014/main" id="{48E6A3A4-1940-105A-280A-2B509CD5878C}"/>
              </a:ext>
            </a:extLst>
          </p:cNvPr>
          <p:cNvSpPr txBox="1"/>
          <p:nvPr/>
        </p:nvSpPr>
        <p:spPr>
          <a:xfrm flipH="1">
            <a:off x="3377512" y="140987"/>
            <a:ext cx="8420097" cy="8479244"/>
          </a:xfrm>
          <a:prstGeom prst="rect">
            <a:avLst/>
          </a:prstGeom>
          <a:noFill/>
        </p:spPr>
        <p:txBody>
          <a:bodyPr wrap="square" rtlCol="0">
            <a:spAutoFit/>
          </a:bodyPr>
          <a:lstStyle/>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إبداء الرأي الفني المحايد عن عدالة القوائم المالية المتعلقة بالتأثيرات البيئة ومصداقيتها، فإِبداء الرأي الفني المحايد في القوائم المالية يعكس حقيقة إسهام الشركات الصناعية ومداه في توفير المتطلبات الأساسية التي من شأنها حماية البيئة، وبيان مدى تطبيق تلك الوحدة للقوانين والأنظمة والتشريعات والتعليمات التي من شأنها حماية البيئة والمحافظة عليها.</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التحقق من مدى التزام الشركات بالمتطلبات البيئية، وتقييم فعالية نظم الإدارة البيئية القائمة فعلاً في تلك الشركات.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ترشيد القرارات المتعلقة بالبيئة التي تتخذها الشركة والأجهزة والوكالات الحكومية، مع زيادة فعالية الرقابة على الأداء البيئي من قبل إدارة الشركة.</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تطوير سجلات الأداء البيئي للشركات الصناعية، ومساعدة الإدارة على التنبؤ بالمشكلات البيئية بدلاً من التفاعل البسيط معها، ولفت انتباهها إلى المتطلبات البيئية.</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تصميم نظام يزود الإدارة بمعلومات عن الأداء البيئي بشأن الأهداف المحددة مسبقاً، وذلك لضمان تحقيق هذه الأهداف، فضلاً عن عمله على زيادة اعتناء الإدارة بالأداء البيئي </a:t>
            </a:r>
            <a:r>
              <a:rPr lang="ar-LB" sz="2400" dirty="0" err="1">
                <a:effectLst/>
                <a:latin typeface="Calibri" panose="020F0502020204030204" pitchFamily="34" charset="0"/>
                <a:ea typeface="Calibri" panose="020F0502020204030204" pitchFamily="34" charset="0"/>
                <a:cs typeface="Simplified Arabic" panose="02020603050405020304" pitchFamily="18" charset="-78"/>
              </a:rPr>
              <a:t>وزبادة</a:t>
            </a:r>
            <a:r>
              <a:rPr lang="ar-LB" sz="2400" dirty="0">
                <a:effectLst/>
                <a:latin typeface="Calibri" panose="020F0502020204030204" pitchFamily="34" charset="0"/>
                <a:ea typeface="Calibri" panose="020F0502020204030204" pitchFamily="34" charset="0"/>
                <a:cs typeface="Simplified Arabic" panose="02020603050405020304" pitchFamily="18" charset="-78"/>
              </a:rPr>
              <a:t> وعيها به.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200000"/>
              </a:lnSpc>
            </a:pPr>
            <a:endParaRPr lang="ar-IQ" sz="2400" b="1" dirty="0">
              <a:solidFill>
                <a:schemeClr val="tx2"/>
              </a:solidFill>
              <a:latin typeface="Simplified Arabic" pitchFamily="18" charset="-78"/>
              <a:ea typeface="Cocon® Next Arabic" panose="020A0503020102020204" pitchFamily="18" charset="-78"/>
              <a:cs typeface="Simplified Arabic" pitchFamily="18" charset="-78"/>
            </a:endParaRPr>
          </a:p>
          <a:p>
            <a:pPr algn="just" rtl="1">
              <a:lnSpc>
                <a:spcPct val="200000"/>
              </a:lnSpc>
            </a:pPr>
            <a:endParaRPr lang="ar-LB" sz="2400" b="1" dirty="0">
              <a:solidFill>
                <a:srgbClr val="C0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1026" name="Picture 2">
            <a:extLst>
              <a:ext uri="{FF2B5EF4-FFF2-40B4-BE49-F238E27FC236}">
                <a16:creationId xmlns:a16="http://schemas.microsoft.com/office/drawing/2014/main" id="{E4901647-8F48-BDBE-F4D6-A204E9617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9662"/>
            <a:ext cx="3493477" cy="28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FF195D78-07F1-184C-B28A-4A34B93D9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7673B061-03F2-48B5-8366-EBD3FD30B265}"/>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2020173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3602-7DD2-55E7-547F-005B0B601E9B}"/>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EEBC43C6-FD5C-77DA-D0ED-495866304A6F}"/>
              </a:ext>
            </a:extLst>
          </p:cNvPr>
          <p:cNvGrpSpPr/>
          <p:nvPr/>
        </p:nvGrpSpPr>
        <p:grpSpPr>
          <a:xfrm>
            <a:off x="755216" y="804115"/>
            <a:ext cx="3820193" cy="2004022"/>
            <a:chOff x="2957616" y="972905"/>
            <a:chExt cx="3820193" cy="2004022"/>
          </a:xfrm>
        </p:grpSpPr>
        <p:sp>
          <p:nvSpPr>
            <p:cNvPr id="289" name="Rectangle 288">
              <a:extLst>
                <a:ext uri="{FF2B5EF4-FFF2-40B4-BE49-F238E27FC236}">
                  <a16:creationId xmlns:a16="http://schemas.microsoft.com/office/drawing/2014/main" id="{FBB57389-A191-99AD-522B-2A28745B10AC}"/>
                </a:ext>
              </a:extLst>
            </p:cNvPr>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4CB27C62-3052-20DE-084C-99AE7C7D7F20}"/>
                </a:ext>
              </a:extLst>
            </p:cNvPr>
            <p:cNvSpPr txBox="1"/>
            <p:nvPr/>
          </p:nvSpPr>
          <p:spPr>
            <a:xfrm flipH="1">
              <a:off x="3221144" y="1251641"/>
              <a:ext cx="3556665" cy="1446550"/>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أهمية التدقيق      البيئي</a:t>
              </a:r>
              <a:endPar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endParaRPr>
            </a:p>
          </p:txBody>
        </p:sp>
      </p:grpSp>
      <p:sp>
        <p:nvSpPr>
          <p:cNvPr id="44" name="TextBox 266">
            <a:extLst>
              <a:ext uri="{FF2B5EF4-FFF2-40B4-BE49-F238E27FC236}">
                <a16:creationId xmlns:a16="http://schemas.microsoft.com/office/drawing/2014/main" id="{4706050D-5C47-DCCE-ED17-0DDE4616CBAA}"/>
              </a:ext>
            </a:extLst>
          </p:cNvPr>
          <p:cNvSpPr txBox="1"/>
          <p:nvPr/>
        </p:nvSpPr>
        <p:spPr>
          <a:xfrm flipH="1">
            <a:off x="4575409" y="375353"/>
            <a:ext cx="7197489" cy="6041654"/>
          </a:xfrm>
          <a:prstGeom prst="rect">
            <a:avLst/>
          </a:prstGeom>
          <a:noFill/>
        </p:spPr>
        <p:txBody>
          <a:bodyPr wrap="square" rtlCol="0">
            <a:spAutoFit/>
          </a:bodyPr>
          <a:lstStyle/>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التزام العاملين بتطبيق اللوائح المالية والإدارية المحددة من قبل الإدارة العليا في الشركة بوصفه أساساً لتنفيذ الأعمال في كافة نواحي النشاط بالشركة.</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مدى نجاح الإدارة في دعم متطلبات نظام الجودة </a:t>
            </a:r>
            <a:r>
              <a:rPr lang="en-US" sz="2400" dirty="0">
                <a:effectLst/>
                <a:latin typeface="Times New Roman" panose="02020603050405020304" pitchFamily="18" charset="0"/>
                <a:ea typeface="Calibri" panose="020F0502020204030204" pitchFamily="34" charset="0"/>
                <a:cs typeface="Arial" panose="020B0604020202020204" pitchFamily="34" charset="0"/>
              </a:rPr>
              <a:t>ISO14001</a:t>
            </a:r>
            <a:r>
              <a:rPr lang="ar-LB" sz="2400" dirty="0">
                <a:effectLst/>
                <a:latin typeface="Calibri" panose="020F0502020204030204" pitchFamily="34" charset="0"/>
                <a:ea typeface="Calibri" panose="020F0502020204030204" pitchFamily="34" charset="0"/>
                <a:cs typeface="Simplified Arabic" panose="02020603050405020304" pitchFamily="18" charset="-78"/>
              </a:rPr>
              <a:t> المستهدف وتحقيقها، وذلك بما يحافظ على التنمية وحصة الشركة في الأسواق العالمية والمحلية.</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مدى نجاح الإدارة في الاستخدام الفعال للموارد الاقتصادية المتاحة للشركة.</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73025" lvl="0" indent="-342900" algn="justLow" rtl="1">
              <a:lnSpc>
                <a:spcPct val="115000"/>
              </a:lnSpc>
              <a:spcBef>
                <a:spcPts val="0"/>
              </a:spcBef>
              <a:spcAft>
                <a:spcPts val="0"/>
              </a:spcAft>
              <a:buFont typeface="+mj-lt"/>
              <a:buAutoNum type="arabicPeriod"/>
            </a:pPr>
            <a:r>
              <a:rPr lang="ar-LB" sz="2400" dirty="0">
                <a:effectLst/>
                <a:latin typeface="Calibri" panose="020F0502020204030204" pitchFamily="34" charset="0"/>
                <a:ea typeface="Calibri" panose="020F0502020204030204" pitchFamily="34" charset="0"/>
                <a:cs typeface="Simplified Arabic" panose="02020603050405020304" pitchFamily="18" charset="-78"/>
              </a:rPr>
              <a:t>مدى نجاح الإدارة في تحقيق متطلبات المحافظة على البيئية بما يضمن للشركة الاستمرار في ممارسة النشاط إضافة إلى تحقيق النمو والاستقرار.</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200000"/>
              </a:lnSpc>
            </a:pPr>
            <a:endParaRPr lang="ar-LB" sz="2400" b="1" dirty="0">
              <a:solidFill>
                <a:srgbClr val="C0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1027" name="Picture 3">
            <a:extLst>
              <a:ext uri="{FF2B5EF4-FFF2-40B4-BE49-F238E27FC236}">
                <a16:creationId xmlns:a16="http://schemas.microsoft.com/office/drawing/2014/main" id="{4BBEE83A-7380-B3AE-1E6F-1B72238A1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D9317DD9-D838-90A1-A129-C0D52EDAB6B3}"/>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2" name="صورة 1">
            <a:extLst>
              <a:ext uri="{FF2B5EF4-FFF2-40B4-BE49-F238E27FC236}">
                <a16:creationId xmlns:a16="http://schemas.microsoft.com/office/drawing/2014/main" id="{94DDCBDB-929F-6462-48CA-CF7BAF793314}"/>
              </a:ext>
            </a:extLst>
          </p:cNvPr>
          <p:cNvPicPr>
            <a:picLocks noChangeAspect="1"/>
          </p:cNvPicPr>
          <p:nvPr/>
        </p:nvPicPr>
        <p:blipFill>
          <a:blip r:embed="rId3"/>
          <a:stretch>
            <a:fillRect/>
          </a:stretch>
        </p:blipFill>
        <p:spPr>
          <a:xfrm>
            <a:off x="98854" y="3042826"/>
            <a:ext cx="4283676" cy="3394222"/>
          </a:xfrm>
          <a:prstGeom prst="rect">
            <a:avLst/>
          </a:prstGeom>
        </p:spPr>
      </p:pic>
    </p:spTree>
    <p:extLst>
      <p:ext uri="{BB962C8B-B14F-4D97-AF65-F5344CB8AC3E}">
        <p14:creationId xmlns:p14="http://schemas.microsoft.com/office/powerpoint/2010/main" val="1685938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4E8B-58E3-7579-D9EC-ED6BB3EA7B8E}"/>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A34665DD-0287-97E3-414E-49ED4573C208}"/>
              </a:ext>
            </a:extLst>
          </p:cNvPr>
          <p:cNvGrpSpPr/>
          <p:nvPr/>
        </p:nvGrpSpPr>
        <p:grpSpPr>
          <a:xfrm>
            <a:off x="251463" y="223743"/>
            <a:ext cx="3821342" cy="2433576"/>
            <a:chOff x="2453863" y="392533"/>
            <a:chExt cx="3821342" cy="2433576"/>
          </a:xfrm>
        </p:grpSpPr>
        <p:sp>
          <p:nvSpPr>
            <p:cNvPr id="289" name="Rectangle 288">
              <a:extLst>
                <a:ext uri="{FF2B5EF4-FFF2-40B4-BE49-F238E27FC236}">
                  <a16:creationId xmlns:a16="http://schemas.microsoft.com/office/drawing/2014/main" id="{5DDD6B27-1E58-79ED-9DF4-E9D86AF0AF25}"/>
                </a:ext>
              </a:extLst>
            </p:cNvPr>
            <p:cNvSpPr/>
            <p:nvPr/>
          </p:nvSpPr>
          <p:spPr>
            <a:xfrm>
              <a:off x="2453863" y="392533"/>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F2C488CB-9BF1-744E-D3FC-E7FE0BAAFC2A}"/>
                </a:ext>
              </a:extLst>
            </p:cNvPr>
            <p:cNvSpPr txBox="1"/>
            <p:nvPr/>
          </p:nvSpPr>
          <p:spPr>
            <a:xfrm flipH="1">
              <a:off x="2754900" y="702451"/>
              <a:ext cx="3520305" cy="2123658"/>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القيود المحاسبية الخاصة بالتدقيق البيئي</a:t>
              </a:r>
              <a:endPar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endParaRPr>
            </a:p>
          </p:txBody>
        </p:sp>
      </p:grpSp>
      <p:sp>
        <p:nvSpPr>
          <p:cNvPr id="44" name="TextBox 266">
            <a:extLst>
              <a:ext uri="{FF2B5EF4-FFF2-40B4-BE49-F238E27FC236}">
                <a16:creationId xmlns:a16="http://schemas.microsoft.com/office/drawing/2014/main" id="{8C19BE02-ED61-8A8C-8CE2-A82EEC0E4835}"/>
              </a:ext>
            </a:extLst>
          </p:cNvPr>
          <p:cNvSpPr txBox="1"/>
          <p:nvPr/>
        </p:nvSpPr>
        <p:spPr>
          <a:xfrm flipH="1">
            <a:off x="3954161" y="-119947"/>
            <a:ext cx="7986374" cy="7278916"/>
          </a:xfrm>
          <a:prstGeom prst="rect">
            <a:avLst/>
          </a:prstGeom>
          <a:noFill/>
        </p:spPr>
        <p:txBody>
          <a:bodyPr wrap="square" rtlCol="0">
            <a:spAutoFit/>
          </a:bodyPr>
          <a:lstStyle/>
          <a:p>
            <a:pPr algn="just" rtl="1">
              <a:lnSpc>
                <a:spcPct val="200000"/>
              </a:lnSpc>
            </a:pPr>
            <a:r>
              <a:rPr lang="ar-IQ" sz="2400" b="1" dirty="0">
                <a:solidFill>
                  <a:srgbClr val="FF0000"/>
                </a:solidFill>
                <a:latin typeface="Simplified Arabic" pitchFamily="18" charset="-78"/>
                <a:ea typeface="Cocon® Next Arabic" panose="020A0503020102020204" pitchFamily="18" charset="-78"/>
                <a:cs typeface="Simplified Arabic" pitchFamily="18" charset="-78"/>
              </a:rPr>
              <a:t>(القيود المحاسبية الخاصة بالتدقيق البيئي) (مطلوب جميع القيود)</a:t>
            </a:r>
          </a:p>
          <a:p>
            <a:pPr algn="just" rtl="1">
              <a:lnSpc>
                <a:spcPct val="150000"/>
              </a:lnSpc>
            </a:pPr>
            <a:r>
              <a:rPr lang="ar-IQ" sz="2000" b="1" dirty="0">
                <a:latin typeface="Simplified Arabic" pitchFamily="18" charset="-78"/>
                <a:ea typeface="Cocon® Next Arabic" panose="020A0503020102020204" pitchFamily="18" charset="-78"/>
                <a:cs typeface="Simplified Arabic" pitchFamily="18" charset="-78"/>
              </a:rPr>
              <a:t>1. القيود الإدارية: هي القيود التي تحدث نتيجة القرارات السلبية للمديرين ومن الصعب التخلص والقضاء عليها، وذلك لأن الإدارة في بعض الأحيان لا تكون قادرة على تلبية احتياجات نظام إدارة الشركة، وتصبح عائقاً تسبب مشكلات مختلفة مثل التدفق غير الفعال للمواد والمعلومات.   </a:t>
            </a:r>
          </a:p>
          <a:p>
            <a:pPr algn="just" rtl="1">
              <a:lnSpc>
                <a:spcPct val="150000"/>
              </a:lnSpc>
            </a:pPr>
            <a:r>
              <a:rPr lang="ar-IQ" sz="2000" b="1" dirty="0">
                <a:latin typeface="Simplified Arabic" pitchFamily="18" charset="-78"/>
                <a:ea typeface="Cocon® Next Arabic" panose="020A0503020102020204" pitchFamily="18" charset="-78"/>
                <a:cs typeface="Simplified Arabic" pitchFamily="18" charset="-78"/>
              </a:rPr>
              <a:t>2. القيود السوقية: تعد القيود السوقية بشكل عام من أهم القيود التي تواجه الشركات، إِذ انها تنشا عندما يكون الطلب في السوق غير كاف للاستفادة الكاملة من القدرة الإنتاجية للشركة، ويعد هذا القيد عائقا خارجيا له العديد من الأسباب، </a:t>
            </a:r>
            <a:r>
              <a:rPr lang="ar-IQ" sz="2000" b="1" dirty="0" err="1">
                <a:latin typeface="Simplified Arabic" pitchFamily="18" charset="-78"/>
                <a:ea typeface="Cocon® Next Arabic" panose="020A0503020102020204" pitchFamily="18" charset="-78"/>
                <a:cs typeface="Simplified Arabic" pitchFamily="18" charset="-78"/>
              </a:rPr>
              <a:t>وتحأول</a:t>
            </a:r>
            <a:r>
              <a:rPr lang="ar-IQ" sz="2000" b="1" dirty="0">
                <a:latin typeface="Simplified Arabic" pitchFamily="18" charset="-78"/>
                <a:ea typeface="Cocon® Next Arabic" panose="020A0503020102020204" pitchFamily="18" charset="-78"/>
                <a:cs typeface="Simplified Arabic" pitchFamily="18" charset="-78"/>
              </a:rPr>
              <a:t> الشركات القضاء عليه عن طريق زيادة الطلب على منتجاتها.    </a:t>
            </a:r>
          </a:p>
          <a:p>
            <a:pPr algn="just" rtl="1">
              <a:lnSpc>
                <a:spcPct val="150000"/>
              </a:lnSpc>
            </a:pPr>
            <a:r>
              <a:rPr lang="ar-IQ" sz="2000" b="1" dirty="0">
                <a:latin typeface="Simplified Arabic" pitchFamily="18" charset="-78"/>
                <a:ea typeface="Cocon® Next Arabic" panose="020A0503020102020204" pitchFamily="18" charset="-78"/>
                <a:cs typeface="Simplified Arabic" pitchFamily="18" charset="-78"/>
              </a:rPr>
              <a:t>3. القيود السياسية: وهي القيود التي تحدث بشكل عام في أقسام المحاسبة والتسويق والمالية، ومن الصعب تحديدها والقضاء عليها مقارنة بالقيود المالية، التي تنشأ عندما يطرح المسؤولون العقبات التي تقيد تقييم الفرص.</a:t>
            </a:r>
          </a:p>
          <a:p>
            <a:pPr algn="just" rtl="1">
              <a:lnSpc>
                <a:spcPct val="150000"/>
              </a:lnSpc>
            </a:pPr>
            <a:r>
              <a:rPr lang="ar-IQ" sz="2000" b="1" dirty="0">
                <a:latin typeface="Simplified Arabic" pitchFamily="18" charset="-78"/>
                <a:ea typeface="Cocon® Next Arabic" panose="020A0503020102020204" pitchFamily="18" charset="-78"/>
                <a:cs typeface="Simplified Arabic" pitchFamily="18" charset="-78"/>
              </a:rPr>
              <a:t>4. القيود السلوكية: هي القيود التي تعدَ عقبات أمام تعزيز عملية الإنتاج، ولكنها ليست السبب الرئيس للمشكلات داخل الشركة. </a:t>
            </a:r>
          </a:p>
          <a:p>
            <a:pPr algn="just" rtl="1"/>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sp>
        <p:nvSpPr>
          <p:cNvPr id="10" name="Rectangle 9">
            <a:extLst>
              <a:ext uri="{FF2B5EF4-FFF2-40B4-BE49-F238E27FC236}">
                <a16:creationId xmlns:a16="http://schemas.microsoft.com/office/drawing/2014/main" id="{949BA45D-06D0-E50B-1E7F-8575AF36FCE9}"/>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3" name="صورة 2">
            <a:extLst>
              <a:ext uri="{FF2B5EF4-FFF2-40B4-BE49-F238E27FC236}">
                <a16:creationId xmlns:a16="http://schemas.microsoft.com/office/drawing/2014/main" id="{72089CC9-74E6-8198-6C48-F9FC1D3D72CA}"/>
              </a:ext>
            </a:extLst>
          </p:cNvPr>
          <p:cNvPicPr>
            <a:picLocks noChangeAspect="1"/>
          </p:cNvPicPr>
          <p:nvPr/>
        </p:nvPicPr>
        <p:blipFill>
          <a:blip r:embed="rId2"/>
          <a:stretch>
            <a:fillRect/>
          </a:stretch>
        </p:blipFill>
        <p:spPr>
          <a:xfrm>
            <a:off x="134052" y="3086873"/>
            <a:ext cx="3671830" cy="3380427"/>
          </a:xfrm>
          <a:prstGeom prst="rect">
            <a:avLst/>
          </a:prstGeom>
        </p:spPr>
      </p:pic>
    </p:spTree>
    <p:extLst>
      <p:ext uri="{BB962C8B-B14F-4D97-AF65-F5344CB8AC3E}">
        <p14:creationId xmlns:p14="http://schemas.microsoft.com/office/powerpoint/2010/main" val="461386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Custom 200">
      <a:dk1>
        <a:srgbClr val="2B2B2B"/>
      </a:dk1>
      <a:lt1>
        <a:srgbClr val="FFFFFF"/>
      </a:lt1>
      <a:dk2>
        <a:srgbClr val="2B2B2B"/>
      </a:dk2>
      <a:lt2>
        <a:srgbClr val="FFFFFF"/>
      </a:lt2>
      <a:accent1>
        <a:srgbClr val="00E640"/>
      </a:accent1>
      <a:accent2>
        <a:srgbClr val="99B332"/>
      </a:accent2>
      <a:accent3>
        <a:srgbClr val="7AAE3B"/>
      </a:accent3>
      <a:accent4>
        <a:srgbClr val="5CA944"/>
      </a:accent4>
      <a:accent5>
        <a:srgbClr val="31A050"/>
      </a:accent5>
      <a:accent6>
        <a:srgbClr val="06975B"/>
      </a:accent6>
      <a:hlink>
        <a:srgbClr val="5B9BD5"/>
      </a:hlink>
      <a:folHlink>
        <a:srgbClr val="70AD47"/>
      </a:folHlink>
    </a:clrScheme>
    <a:fontScheme name="Custom 1">
      <a:majorFont>
        <a:latin typeface="Robo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2522</TotalTime>
  <Words>2063</Words>
  <Application>Microsoft Office PowerPoint</Application>
  <PresentationFormat>Widescreen</PresentationFormat>
  <Paragraphs>111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QUARKS MEDIA</dc:creator>
  <cp:lastModifiedBy>Unknown User</cp:lastModifiedBy>
  <cp:revision>391</cp:revision>
  <dcterms:created xsi:type="dcterms:W3CDTF">2019-02-28T08:59:55Z</dcterms:created>
  <dcterms:modified xsi:type="dcterms:W3CDTF">2025-05-11T06:21:19Z</dcterms:modified>
</cp:coreProperties>
</file>