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311" r:id="rId3"/>
    <p:sldId id="259" r:id="rId4"/>
    <p:sldId id="323" r:id="rId5"/>
    <p:sldId id="258" r:id="rId6"/>
    <p:sldId id="318" r:id="rId7"/>
    <p:sldId id="330" r:id="rId8"/>
    <p:sldId id="331" r:id="rId9"/>
    <p:sldId id="332" r:id="rId10"/>
    <p:sldId id="334" r:id="rId11"/>
    <p:sldId id="333" r:id="rId12"/>
    <p:sldId id="335" r:id="rId13"/>
    <p:sldId id="336" r:id="rId14"/>
    <p:sldId id="337" r:id="rId15"/>
    <p:sldId id="338" r:id="rId16"/>
    <p:sldId id="339" r:id="rId17"/>
    <p:sldId id="340" r:id="rId18"/>
    <p:sldId id="260" r:id="rId19"/>
    <p:sldId id="341" r:id="rId20"/>
    <p:sldId id="342" r:id="rId21"/>
    <p:sldId id="268" r:id="rId22"/>
    <p:sldId id="344" r:id="rId23"/>
    <p:sldId id="345" r:id="rId24"/>
    <p:sldId id="269"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z-Hassen" id="{642FB69C-48B2-4614-B924-36DD68446525}">
          <p14:sldIdLst>
            <p14:sldId id="257"/>
            <p14:sldId id="311"/>
            <p14:sldId id="259"/>
            <p14:sldId id="323"/>
            <p14:sldId id="258"/>
            <p14:sldId id="318"/>
            <p14:sldId id="330"/>
            <p14:sldId id="331"/>
            <p14:sldId id="332"/>
            <p14:sldId id="334"/>
            <p14:sldId id="333"/>
            <p14:sldId id="335"/>
            <p14:sldId id="336"/>
            <p14:sldId id="337"/>
            <p14:sldId id="338"/>
            <p14:sldId id="339"/>
            <p14:sldId id="340"/>
            <p14:sldId id="260"/>
            <p14:sldId id="341"/>
            <p14:sldId id="342"/>
            <p14:sldId id="268"/>
            <p14:sldId id="344"/>
            <p14:sldId id="345"/>
            <p14:sldId id="269"/>
            <p14:sldId id="28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81" autoAdjust="0"/>
    <p:restoredTop sz="85872" autoAdjust="0"/>
  </p:normalViewPr>
  <p:slideViewPr>
    <p:cSldViewPr snapToGrid="0">
      <p:cViewPr varScale="1">
        <p:scale>
          <a:sx n="58" d="100"/>
          <a:sy n="58" d="100"/>
        </p:scale>
        <p:origin x="819" y="3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presProps" Target="presProp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tableStyles" Target="tableStyle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notesMaster" Target="notesMasters/notesMaster1.xml" /><Relationship Id="rId30" Type="http://schemas.openxmlformats.org/officeDocument/2006/relationships/theme" Target="theme/theme1.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7295F-BFDB-4E14-9751-FCF47C8672C5}" type="datetimeFigureOut">
              <a:rPr lang="en-US" smtClean="0"/>
              <a:t>5/11/2025</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CF56CC-44C8-45B9-B8D0-5ED3612333DB}" type="slidenum">
              <a:rPr lang="en-US" smtClean="0"/>
              <a:t>‹#›</a:t>
            </a:fld>
            <a:endParaRPr lang="en-US"/>
          </a:p>
        </p:txBody>
      </p:sp>
    </p:spTree>
    <p:extLst>
      <p:ext uri="{BB962C8B-B14F-4D97-AF65-F5344CB8AC3E}">
        <p14:creationId xmlns:p14="http://schemas.microsoft.com/office/powerpoint/2010/main" val="3981000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5"/>
          </p:nvPr>
        </p:nvSpPr>
        <p:spPr/>
        <p:txBody>
          <a:bodyPr/>
          <a:lstStyle/>
          <a:p>
            <a:fld id="{05CF56CC-44C8-45B9-B8D0-5ED3612333DB}" type="slidenum">
              <a:rPr lang="en-US" smtClean="0"/>
              <a:t>15</a:t>
            </a:fld>
            <a:endParaRPr lang="en-US"/>
          </a:p>
        </p:txBody>
      </p:sp>
    </p:spTree>
    <p:extLst>
      <p:ext uri="{BB962C8B-B14F-4D97-AF65-F5344CB8AC3E}">
        <p14:creationId xmlns:p14="http://schemas.microsoft.com/office/powerpoint/2010/main" val="1237369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5"/>
          </p:nvPr>
        </p:nvSpPr>
        <p:spPr/>
        <p:txBody>
          <a:bodyPr/>
          <a:lstStyle/>
          <a:p>
            <a:fld id="{05CF56CC-44C8-45B9-B8D0-5ED3612333DB}" type="slidenum">
              <a:rPr lang="en-US" smtClean="0"/>
              <a:t>24</a:t>
            </a:fld>
            <a:endParaRPr lang="en-US"/>
          </a:p>
        </p:txBody>
      </p:sp>
    </p:spTree>
    <p:extLst>
      <p:ext uri="{BB962C8B-B14F-4D97-AF65-F5344CB8AC3E}">
        <p14:creationId xmlns:p14="http://schemas.microsoft.com/office/powerpoint/2010/main" val="978843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F236E3-9CAB-42AC-9BF5-7E2AE063CF86}" type="datetimeFigureOut">
              <a:rPr lang="en-US" smtClean="0"/>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7E7F3E-7E55-4F6C-8270-498161206A64}" type="slidenum">
              <a:rPr lang="en-US" smtClean="0"/>
              <a:t>‹#›</a:t>
            </a:fld>
            <a:endParaRPr lang="en-US"/>
          </a:p>
        </p:txBody>
      </p:sp>
    </p:spTree>
    <p:extLst>
      <p:ext uri="{BB962C8B-B14F-4D97-AF65-F5344CB8AC3E}">
        <p14:creationId xmlns:p14="http://schemas.microsoft.com/office/powerpoint/2010/main" val="41218335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22026" y="722434"/>
            <a:ext cx="10966236" cy="2724150"/>
          </a:xfrm>
          <a:custGeom>
            <a:avLst/>
            <a:gdLst>
              <a:gd name="connsiteX0" fmla="*/ 0 w 10966236"/>
              <a:gd name="connsiteY0" fmla="*/ 0 h 2724150"/>
              <a:gd name="connsiteX1" fmla="*/ 10966236 w 10966236"/>
              <a:gd name="connsiteY1" fmla="*/ 0 h 2724150"/>
              <a:gd name="connsiteX2" fmla="*/ 10966236 w 10966236"/>
              <a:gd name="connsiteY2" fmla="*/ 2724150 h 2724150"/>
              <a:gd name="connsiteX3" fmla="*/ 0 w 10966236"/>
              <a:gd name="connsiteY3" fmla="*/ 2724150 h 2724150"/>
            </a:gdLst>
            <a:ahLst/>
            <a:cxnLst>
              <a:cxn ang="0">
                <a:pos x="connsiteX0" y="connsiteY0"/>
              </a:cxn>
              <a:cxn ang="0">
                <a:pos x="connsiteX1" y="connsiteY1"/>
              </a:cxn>
              <a:cxn ang="0">
                <a:pos x="connsiteX2" y="connsiteY2"/>
              </a:cxn>
              <a:cxn ang="0">
                <a:pos x="connsiteX3" y="connsiteY3"/>
              </a:cxn>
            </a:cxnLst>
            <a:rect l="l" t="t" r="r" b="b"/>
            <a:pathLst>
              <a:path w="10966236" h="2724150">
                <a:moveTo>
                  <a:pt x="0" y="0"/>
                </a:moveTo>
                <a:lnTo>
                  <a:pt x="10966236" y="0"/>
                </a:lnTo>
                <a:lnTo>
                  <a:pt x="10966236" y="2724150"/>
                </a:lnTo>
                <a:lnTo>
                  <a:pt x="0" y="2724150"/>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4083037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644833" y="782137"/>
            <a:ext cx="4719484" cy="2662084"/>
          </a:xfrm>
          <a:custGeom>
            <a:avLst/>
            <a:gdLst>
              <a:gd name="connsiteX0" fmla="*/ 0 w 4719484"/>
              <a:gd name="connsiteY0" fmla="*/ 0 h 2662084"/>
              <a:gd name="connsiteX1" fmla="*/ 4719484 w 4719484"/>
              <a:gd name="connsiteY1" fmla="*/ 0 h 2662084"/>
              <a:gd name="connsiteX2" fmla="*/ 4719484 w 4719484"/>
              <a:gd name="connsiteY2" fmla="*/ 2662084 h 2662084"/>
              <a:gd name="connsiteX3" fmla="*/ 0 w 4719484"/>
              <a:gd name="connsiteY3" fmla="*/ 2662084 h 2662084"/>
            </a:gdLst>
            <a:ahLst/>
            <a:cxnLst>
              <a:cxn ang="0">
                <a:pos x="connsiteX0" y="connsiteY0"/>
              </a:cxn>
              <a:cxn ang="0">
                <a:pos x="connsiteX1" y="connsiteY1"/>
              </a:cxn>
              <a:cxn ang="0">
                <a:pos x="connsiteX2" y="connsiteY2"/>
              </a:cxn>
              <a:cxn ang="0">
                <a:pos x="connsiteX3" y="connsiteY3"/>
              </a:cxn>
            </a:cxnLst>
            <a:rect l="l" t="t" r="r" b="b"/>
            <a:pathLst>
              <a:path w="4719484" h="2662084">
                <a:moveTo>
                  <a:pt x="0" y="0"/>
                </a:moveTo>
                <a:lnTo>
                  <a:pt x="4719484" y="0"/>
                </a:lnTo>
                <a:lnTo>
                  <a:pt x="4719484" y="2662084"/>
                </a:lnTo>
                <a:lnTo>
                  <a:pt x="0" y="2662084"/>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40489091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399650" y="704850"/>
            <a:ext cx="2791929" cy="5486400"/>
          </a:xfrm>
          <a:custGeom>
            <a:avLst/>
            <a:gdLst>
              <a:gd name="connsiteX0" fmla="*/ 0 w 2791929"/>
              <a:gd name="connsiteY0" fmla="*/ 0 h 5486400"/>
              <a:gd name="connsiteX1" fmla="*/ 2791929 w 2791929"/>
              <a:gd name="connsiteY1" fmla="*/ 0 h 5486400"/>
              <a:gd name="connsiteX2" fmla="*/ 2791929 w 2791929"/>
              <a:gd name="connsiteY2" fmla="*/ 5486400 h 5486400"/>
              <a:gd name="connsiteX3" fmla="*/ 0 w 2791929"/>
              <a:gd name="connsiteY3" fmla="*/ 5486400 h 5486400"/>
            </a:gdLst>
            <a:ahLst/>
            <a:cxnLst>
              <a:cxn ang="0">
                <a:pos x="connsiteX0" y="connsiteY0"/>
              </a:cxn>
              <a:cxn ang="0">
                <a:pos x="connsiteX1" y="connsiteY1"/>
              </a:cxn>
              <a:cxn ang="0">
                <a:pos x="connsiteX2" y="connsiteY2"/>
              </a:cxn>
              <a:cxn ang="0">
                <a:pos x="connsiteX3" y="connsiteY3"/>
              </a:cxn>
            </a:cxnLst>
            <a:rect l="l" t="t" r="r" b="b"/>
            <a:pathLst>
              <a:path w="2791929" h="5486400">
                <a:moveTo>
                  <a:pt x="0" y="0"/>
                </a:moveTo>
                <a:lnTo>
                  <a:pt x="2791929" y="0"/>
                </a:lnTo>
                <a:lnTo>
                  <a:pt x="2791929" y="5486400"/>
                </a:lnTo>
                <a:lnTo>
                  <a:pt x="0" y="5486400"/>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33699261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5525408" y="704850"/>
            <a:ext cx="3042323" cy="5473504"/>
          </a:xfrm>
          <a:custGeom>
            <a:avLst/>
            <a:gdLst>
              <a:gd name="connsiteX0" fmla="*/ 0 w 2747502"/>
              <a:gd name="connsiteY0" fmla="*/ 0 h 5473504"/>
              <a:gd name="connsiteX1" fmla="*/ 2747502 w 2747502"/>
              <a:gd name="connsiteY1" fmla="*/ 0 h 5473504"/>
              <a:gd name="connsiteX2" fmla="*/ 2747502 w 2747502"/>
              <a:gd name="connsiteY2" fmla="*/ 5473504 h 5473504"/>
              <a:gd name="connsiteX3" fmla="*/ 0 w 2747502"/>
              <a:gd name="connsiteY3" fmla="*/ 5473504 h 5473504"/>
            </a:gdLst>
            <a:ahLst/>
            <a:cxnLst>
              <a:cxn ang="0">
                <a:pos x="connsiteX0" y="connsiteY0"/>
              </a:cxn>
              <a:cxn ang="0">
                <a:pos x="connsiteX1" y="connsiteY1"/>
              </a:cxn>
              <a:cxn ang="0">
                <a:pos x="connsiteX2" y="connsiteY2"/>
              </a:cxn>
              <a:cxn ang="0">
                <a:pos x="connsiteX3" y="connsiteY3"/>
              </a:cxn>
            </a:cxnLst>
            <a:rect l="l" t="t" r="r" b="b"/>
            <a:pathLst>
              <a:path w="2747502" h="5473504">
                <a:moveTo>
                  <a:pt x="0" y="0"/>
                </a:moveTo>
                <a:lnTo>
                  <a:pt x="2747502" y="0"/>
                </a:lnTo>
                <a:lnTo>
                  <a:pt x="2747502" y="5473504"/>
                </a:lnTo>
                <a:lnTo>
                  <a:pt x="0" y="5473504"/>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1" name="Picture Placeholder 10"/>
          <p:cNvSpPr>
            <a:spLocks noGrp="1"/>
          </p:cNvSpPr>
          <p:nvPr>
            <p:ph type="pic" sz="quarter" idx="11"/>
          </p:nvPr>
        </p:nvSpPr>
        <p:spPr>
          <a:xfrm>
            <a:off x="8567731" y="704850"/>
            <a:ext cx="3042323" cy="5473504"/>
          </a:xfrm>
          <a:custGeom>
            <a:avLst/>
            <a:gdLst>
              <a:gd name="connsiteX0" fmla="*/ 0 w 2747502"/>
              <a:gd name="connsiteY0" fmla="*/ 0 h 5473504"/>
              <a:gd name="connsiteX1" fmla="*/ 2747502 w 2747502"/>
              <a:gd name="connsiteY1" fmla="*/ 0 h 5473504"/>
              <a:gd name="connsiteX2" fmla="*/ 2747502 w 2747502"/>
              <a:gd name="connsiteY2" fmla="*/ 5473504 h 5473504"/>
              <a:gd name="connsiteX3" fmla="*/ 0 w 2747502"/>
              <a:gd name="connsiteY3" fmla="*/ 5473504 h 5473504"/>
            </a:gdLst>
            <a:ahLst/>
            <a:cxnLst>
              <a:cxn ang="0">
                <a:pos x="connsiteX0" y="connsiteY0"/>
              </a:cxn>
              <a:cxn ang="0">
                <a:pos x="connsiteX1" y="connsiteY1"/>
              </a:cxn>
              <a:cxn ang="0">
                <a:pos x="connsiteX2" y="connsiteY2"/>
              </a:cxn>
              <a:cxn ang="0">
                <a:pos x="connsiteX3" y="connsiteY3"/>
              </a:cxn>
            </a:cxnLst>
            <a:rect l="l" t="t" r="r" b="b"/>
            <a:pathLst>
              <a:path w="2747502" h="5473504">
                <a:moveTo>
                  <a:pt x="0" y="0"/>
                </a:moveTo>
                <a:lnTo>
                  <a:pt x="2747502" y="0"/>
                </a:lnTo>
                <a:lnTo>
                  <a:pt x="2747502" y="5473504"/>
                </a:lnTo>
                <a:lnTo>
                  <a:pt x="0" y="5473504"/>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9209427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3532790" y="884840"/>
            <a:ext cx="2447096" cy="2563210"/>
          </a:xfrm>
          <a:custGeom>
            <a:avLst/>
            <a:gdLst>
              <a:gd name="connsiteX0" fmla="*/ 0 w 2447096"/>
              <a:gd name="connsiteY0" fmla="*/ 0 h 2563210"/>
              <a:gd name="connsiteX1" fmla="*/ 2447096 w 2447096"/>
              <a:gd name="connsiteY1" fmla="*/ 0 h 2563210"/>
              <a:gd name="connsiteX2" fmla="*/ 2447096 w 2447096"/>
              <a:gd name="connsiteY2" fmla="*/ 2563210 h 2563210"/>
              <a:gd name="connsiteX3" fmla="*/ 0 w 2447096"/>
              <a:gd name="connsiteY3" fmla="*/ 2563210 h 2563210"/>
            </a:gdLst>
            <a:ahLst/>
            <a:cxnLst>
              <a:cxn ang="0">
                <a:pos x="connsiteX0" y="connsiteY0"/>
              </a:cxn>
              <a:cxn ang="0">
                <a:pos x="connsiteX1" y="connsiteY1"/>
              </a:cxn>
              <a:cxn ang="0">
                <a:pos x="connsiteX2" y="connsiteY2"/>
              </a:cxn>
              <a:cxn ang="0">
                <a:pos x="connsiteX3" y="connsiteY3"/>
              </a:cxn>
            </a:cxnLst>
            <a:rect l="l" t="t" r="r" b="b"/>
            <a:pathLst>
              <a:path w="2447096" h="2563210">
                <a:moveTo>
                  <a:pt x="0" y="0"/>
                </a:moveTo>
                <a:lnTo>
                  <a:pt x="2447096" y="0"/>
                </a:lnTo>
                <a:lnTo>
                  <a:pt x="2447096" y="2563210"/>
                </a:lnTo>
                <a:lnTo>
                  <a:pt x="0" y="2563210"/>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7" name="Picture Placeholder 16"/>
          <p:cNvSpPr>
            <a:spLocks noGrp="1"/>
          </p:cNvSpPr>
          <p:nvPr>
            <p:ph type="pic" sz="quarter" idx="11"/>
          </p:nvPr>
        </p:nvSpPr>
        <p:spPr>
          <a:xfrm>
            <a:off x="6212113" y="3448050"/>
            <a:ext cx="2447097" cy="2563210"/>
          </a:xfrm>
          <a:custGeom>
            <a:avLst/>
            <a:gdLst>
              <a:gd name="connsiteX0" fmla="*/ 0 w 2447097"/>
              <a:gd name="connsiteY0" fmla="*/ 0 h 2563210"/>
              <a:gd name="connsiteX1" fmla="*/ 2447097 w 2447097"/>
              <a:gd name="connsiteY1" fmla="*/ 0 h 2563210"/>
              <a:gd name="connsiteX2" fmla="*/ 2447097 w 2447097"/>
              <a:gd name="connsiteY2" fmla="*/ 2563210 h 2563210"/>
              <a:gd name="connsiteX3" fmla="*/ 0 w 2447097"/>
              <a:gd name="connsiteY3" fmla="*/ 2563210 h 2563210"/>
            </a:gdLst>
            <a:ahLst/>
            <a:cxnLst>
              <a:cxn ang="0">
                <a:pos x="connsiteX0" y="connsiteY0"/>
              </a:cxn>
              <a:cxn ang="0">
                <a:pos x="connsiteX1" y="connsiteY1"/>
              </a:cxn>
              <a:cxn ang="0">
                <a:pos x="connsiteX2" y="connsiteY2"/>
              </a:cxn>
              <a:cxn ang="0">
                <a:pos x="connsiteX3" y="connsiteY3"/>
              </a:cxn>
            </a:cxnLst>
            <a:rect l="l" t="t" r="r" b="b"/>
            <a:pathLst>
              <a:path w="2447097" h="2563210">
                <a:moveTo>
                  <a:pt x="0" y="0"/>
                </a:moveTo>
                <a:lnTo>
                  <a:pt x="2447097" y="0"/>
                </a:lnTo>
                <a:lnTo>
                  <a:pt x="2447097" y="2563210"/>
                </a:lnTo>
                <a:lnTo>
                  <a:pt x="0" y="2563210"/>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8" name="Picture Placeholder 17"/>
          <p:cNvSpPr>
            <a:spLocks noGrp="1"/>
          </p:cNvSpPr>
          <p:nvPr>
            <p:ph type="pic" sz="quarter" idx="12"/>
          </p:nvPr>
        </p:nvSpPr>
        <p:spPr>
          <a:xfrm>
            <a:off x="873295" y="3448050"/>
            <a:ext cx="5106592" cy="2563210"/>
          </a:xfrm>
          <a:custGeom>
            <a:avLst/>
            <a:gdLst>
              <a:gd name="connsiteX0" fmla="*/ 0 w 5106592"/>
              <a:gd name="connsiteY0" fmla="*/ 0 h 2563210"/>
              <a:gd name="connsiteX1" fmla="*/ 5106592 w 5106592"/>
              <a:gd name="connsiteY1" fmla="*/ 0 h 2563210"/>
              <a:gd name="connsiteX2" fmla="*/ 5106592 w 5106592"/>
              <a:gd name="connsiteY2" fmla="*/ 2563210 h 2563210"/>
              <a:gd name="connsiteX3" fmla="*/ 0 w 5106592"/>
              <a:gd name="connsiteY3" fmla="*/ 2563210 h 2563210"/>
            </a:gdLst>
            <a:ahLst/>
            <a:cxnLst>
              <a:cxn ang="0">
                <a:pos x="connsiteX0" y="connsiteY0"/>
              </a:cxn>
              <a:cxn ang="0">
                <a:pos x="connsiteX1" y="connsiteY1"/>
              </a:cxn>
              <a:cxn ang="0">
                <a:pos x="connsiteX2" y="connsiteY2"/>
              </a:cxn>
              <a:cxn ang="0">
                <a:pos x="connsiteX3" y="connsiteY3"/>
              </a:cxn>
            </a:cxnLst>
            <a:rect l="l" t="t" r="r" b="b"/>
            <a:pathLst>
              <a:path w="5106592" h="2563210">
                <a:moveTo>
                  <a:pt x="0" y="0"/>
                </a:moveTo>
                <a:lnTo>
                  <a:pt x="5106592" y="0"/>
                </a:lnTo>
                <a:lnTo>
                  <a:pt x="5106592" y="2563210"/>
                </a:lnTo>
                <a:lnTo>
                  <a:pt x="0" y="2563210"/>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5" name="Picture Placeholder 14"/>
          <p:cNvSpPr>
            <a:spLocks noGrp="1"/>
          </p:cNvSpPr>
          <p:nvPr>
            <p:ph type="pic" sz="quarter" idx="13"/>
          </p:nvPr>
        </p:nvSpPr>
        <p:spPr>
          <a:xfrm>
            <a:off x="6212112" y="884840"/>
            <a:ext cx="5211736" cy="2563210"/>
          </a:xfrm>
          <a:custGeom>
            <a:avLst/>
            <a:gdLst>
              <a:gd name="connsiteX0" fmla="*/ 0 w 5211736"/>
              <a:gd name="connsiteY0" fmla="*/ 0 h 2563210"/>
              <a:gd name="connsiteX1" fmla="*/ 5211736 w 5211736"/>
              <a:gd name="connsiteY1" fmla="*/ 0 h 2563210"/>
              <a:gd name="connsiteX2" fmla="*/ 5211736 w 5211736"/>
              <a:gd name="connsiteY2" fmla="*/ 2563210 h 2563210"/>
              <a:gd name="connsiteX3" fmla="*/ 0 w 5211736"/>
              <a:gd name="connsiteY3" fmla="*/ 2563210 h 2563210"/>
            </a:gdLst>
            <a:ahLst/>
            <a:cxnLst>
              <a:cxn ang="0">
                <a:pos x="connsiteX0" y="connsiteY0"/>
              </a:cxn>
              <a:cxn ang="0">
                <a:pos x="connsiteX1" y="connsiteY1"/>
              </a:cxn>
              <a:cxn ang="0">
                <a:pos x="connsiteX2" y="connsiteY2"/>
              </a:cxn>
              <a:cxn ang="0">
                <a:pos x="connsiteX3" y="connsiteY3"/>
              </a:cxn>
            </a:cxnLst>
            <a:rect l="l" t="t" r="r" b="b"/>
            <a:pathLst>
              <a:path w="5211736" h="2563210">
                <a:moveTo>
                  <a:pt x="0" y="0"/>
                </a:moveTo>
                <a:lnTo>
                  <a:pt x="5211736" y="0"/>
                </a:lnTo>
                <a:lnTo>
                  <a:pt x="5211736" y="2563210"/>
                </a:lnTo>
                <a:lnTo>
                  <a:pt x="0" y="2563210"/>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949418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792481" y="3556624"/>
            <a:ext cx="4046329" cy="2504350"/>
          </a:xfrm>
          <a:custGeom>
            <a:avLst/>
            <a:gdLst>
              <a:gd name="connsiteX0" fmla="*/ 0 w 4046329"/>
              <a:gd name="connsiteY0" fmla="*/ 0 h 2504350"/>
              <a:gd name="connsiteX1" fmla="*/ 4046329 w 4046329"/>
              <a:gd name="connsiteY1" fmla="*/ 0 h 2504350"/>
              <a:gd name="connsiteX2" fmla="*/ 4046329 w 4046329"/>
              <a:gd name="connsiteY2" fmla="*/ 2504350 h 2504350"/>
              <a:gd name="connsiteX3" fmla="*/ 0 w 4046329"/>
              <a:gd name="connsiteY3" fmla="*/ 2504350 h 2504350"/>
            </a:gdLst>
            <a:ahLst/>
            <a:cxnLst>
              <a:cxn ang="0">
                <a:pos x="connsiteX0" y="connsiteY0"/>
              </a:cxn>
              <a:cxn ang="0">
                <a:pos x="connsiteX1" y="connsiteY1"/>
              </a:cxn>
              <a:cxn ang="0">
                <a:pos x="connsiteX2" y="connsiteY2"/>
              </a:cxn>
              <a:cxn ang="0">
                <a:pos x="connsiteX3" y="connsiteY3"/>
              </a:cxn>
            </a:cxnLst>
            <a:rect l="l" t="t" r="r" b="b"/>
            <a:pathLst>
              <a:path w="4046329" h="2504350">
                <a:moveTo>
                  <a:pt x="0" y="0"/>
                </a:moveTo>
                <a:lnTo>
                  <a:pt x="4046329" y="0"/>
                </a:lnTo>
                <a:lnTo>
                  <a:pt x="4046329" y="2504350"/>
                </a:lnTo>
                <a:lnTo>
                  <a:pt x="0" y="2504350"/>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1" name="Picture Placeholder 10"/>
          <p:cNvSpPr>
            <a:spLocks noGrp="1"/>
          </p:cNvSpPr>
          <p:nvPr>
            <p:ph type="pic" sz="quarter" idx="11"/>
          </p:nvPr>
        </p:nvSpPr>
        <p:spPr>
          <a:xfrm>
            <a:off x="4838810" y="3556624"/>
            <a:ext cx="4014905" cy="2504350"/>
          </a:xfrm>
          <a:custGeom>
            <a:avLst/>
            <a:gdLst>
              <a:gd name="connsiteX0" fmla="*/ 0 w 4014905"/>
              <a:gd name="connsiteY0" fmla="*/ 0 h 2504350"/>
              <a:gd name="connsiteX1" fmla="*/ 4014905 w 4014905"/>
              <a:gd name="connsiteY1" fmla="*/ 0 h 2504350"/>
              <a:gd name="connsiteX2" fmla="*/ 4014905 w 4014905"/>
              <a:gd name="connsiteY2" fmla="*/ 2504350 h 2504350"/>
              <a:gd name="connsiteX3" fmla="*/ 0 w 4014905"/>
              <a:gd name="connsiteY3" fmla="*/ 2504350 h 2504350"/>
            </a:gdLst>
            <a:ahLst/>
            <a:cxnLst>
              <a:cxn ang="0">
                <a:pos x="connsiteX0" y="connsiteY0"/>
              </a:cxn>
              <a:cxn ang="0">
                <a:pos x="connsiteX1" y="connsiteY1"/>
              </a:cxn>
              <a:cxn ang="0">
                <a:pos x="connsiteX2" y="connsiteY2"/>
              </a:cxn>
              <a:cxn ang="0">
                <a:pos x="connsiteX3" y="connsiteY3"/>
              </a:cxn>
            </a:cxnLst>
            <a:rect l="l" t="t" r="r" b="b"/>
            <a:pathLst>
              <a:path w="4014905" h="2504350">
                <a:moveTo>
                  <a:pt x="0" y="0"/>
                </a:moveTo>
                <a:lnTo>
                  <a:pt x="4014905" y="0"/>
                </a:lnTo>
                <a:lnTo>
                  <a:pt x="4014905" y="2504350"/>
                </a:lnTo>
                <a:lnTo>
                  <a:pt x="0" y="2504350"/>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31706699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773430" y="727896"/>
            <a:ext cx="5170170" cy="2620369"/>
          </a:xfrm>
          <a:custGeom>
            <a:avLst/>
            <a:gdLst>
              <a:gd name="connsiteX0" fmla="*/ 0 w 5170170"/>
              <a:gd name="connsiteY0" fmla="*/ 0 h 2620369"/>
              <a:gd name="connsiteX1" fmla="*/ 5170170 w 5170170"/>
              <a:gd name="connsiteY1" fmla="*/ 0 h 2620369"/>
              <a:gd name="connsiteX2" fmla="*/ 5170170 w 5170170"/>
              <a:gd name="connsiteY2" fmla="*/ 2620369 h 2620369"/>
              <a:gd name="connsiteX3" fmla="*/ 0 w 5170170"/>
              <a:gd name="connsiteY3" fmla="*/ 2620369 h 2620369"/>
            </a:gdLst>
            <a:ahLst/>
            <a:cxnLst>
              <a:cxn ang="0">
                <a:pos x="connsiteX0" y="connsiteY0"/>
              </a:cxn>
              <a:cxn ang="0">
                <a:pos x="connsiteX1" y="connsiteY1"/>
              </a:cxn>
              <a:cxn ang="0">
                <a:pos x="connsiteX2" y="connsiteY2"/>
              </a:cxn>
              <a:cxn ang="0">
                <a:pos x="connsiteX3" y="connsiteY3"/>
              </a:cxn>
            </a:cxnLst>
            <a:rect l="l" t="t" r="r" b="b"/>
            <a:pathLst>
              <a:path w="5170170" h="2620369">
                <a:moveTo>
                  <a:pt x="0" y="0"/>
                </a:moveTo>
                <a:lnTo>
                  <a:pt x="5170170" y="0"/>
                </a:lnTo>
                <a:lnTo>
                  <a:pt x="5170170" y="2620369"/>
                </a:lnTo>
                <a:lnTo>
                  <a:pt x="0" y="2620369"/>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1" name="Picture Placeholder 10"/>
          <p:cNvSpPr>
            <a:spLocks noGrp="1"/>
          </p:cNvSpPr>
          <p:nvPr>
            <p:ph type="pic" sz="quarter" idx="11"/>
          </p:nvPr>
        </p:nvSpPr>
        <p:spPr>
          <a:xfrm>
            <a:off x="773430" y="3532782"/>
            <a:ext cx="5170170" cy="2620369"/>
          </a:xfrm>
          <a:custGeom>
            <a:avLst/>
            <a:gdLst>
              <a:gd name="connsiteX0" fmla="*/ 0 w 5170170"/>
              <a:gd name="connsiteY0" fmla="*/ 0 h 2620369"/>
              <a:gd name="connsiteX1" fmla="*/ 5170170 w 5170170"/>
              <a:gd name="connsiteY1" fmla="*/ 0 h 2620369"/>
              <a:gd name="connsiteX2" fmla="*/ 5170170 w 5170170"/>
              <a:gd name="connsiteY2" fmla="*/ 2620369 h 2620369"/>
              <a:gd name="connsiteX3" fmla="*/ 0 w 5170170"/>
              <a:gd name="connsiteY3" fmla="*/ 2620369 h 2620369"/>
            </a:gdLst>
            <a:ahLst/>
            <a:cxnLst>
              <a:cxn ang="0">
                <a:pos x="connsiteX0" y="connsiteY0"/>
              </a:cxn>
              <a:cxn ang="0">
                <a:pos x="connsiteX1" y="connsiteY1"/>
              </a:cxn>
              <a:cxn ang="0">
                <a:pos x="connsiteX2" y="connsiteY2"/>
              </a:cxn>
              <a:cxn ang="0">
                <a:pos x="connsiteX3" y="connsiteY3"/>
              </a:cxn>
            </a:cxnLst>
            <a:rect l="l" t="t" r="r" b="b"/>
            <a:pathLst>
              <a:path w="5170170" h="2620369">
                <a:moveTo>
                  <a:pt x="0" y="0"/>
                </a:moveTo>
                <a:lnTo>
                  <a:pt x="5170170" y="0"/>
                </a:lnTo>
                <a:lnTo>
                  <a:pt x="5170170" y="2620369"/>
                </a:lnTo>
                <a:lnTo>
                  <a:pt x="0" y="2620369"/>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5251403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6" name="Picture Placeholder 15"/>
          <p:cNvSpPr>
            <a:spLocks noGrp="1"/>
          </p:cNvSpPr>
          <p:nvPr>
            <p:ph type="pic" sz="quarter" idx="11"/>
          </p:nvPr>
        </p:nvSpPr>
        <p:spPr>
          <a:xfrm>
            <a:off x="5067300" y="733119"/>
            <a:ext cx="2710531" cy="1668681"/>
          </a:xfrm>
          <a:custGeom>
            <a:avLst/>
            <a:gdLst>
              <a:gd name="connsiteX0" fmla="*/ 0 w 2710531"/>
              <a:gd name="connsiteY0" fmla="*/ 0 h 1668681"/>
              <a:gd name="connsiteX1" fmla="*/ 2710531 w 2710531"/>
              <a:gd name="connsiteY1" fmla="*/ 0 h 1668681"/>
              <a:gd name="connsiteX2" fmla="*/ 2710531 w 2710531"/>
              <a:gd name="connsiteY2" fmla="*/ 1668681 h 1668681"/>
              <a:gd name="connsiteX3" fmla="*/ 0 w 2710531"/>
              <a:gd name="connsiteY3" fmla="*/ 1668681 h 1668681"/>
            </a:gdLst>
            <a:ahLst/>
            <a:cxnLst>
              <a:cxn ang="0">
                <a:pos x="connsiteX0" y="connsiteY0"/>
              </a:cxn>
              <a:cxn ang="0">
                <a:pos x="connsiteX1" y="connsiteY1"/>
              </a:cxn>
              <a:cxn ang="0">
                <a:pos x="connsiteX2" y="connsiteY2"/>
              </a:cxn>
              <a:cxn ang="0">
                <a:pos x="connsiteX3" y="connsiteY3"/>
              </a:cxn>
            </a:cxnLst>
            <a:rect l="l" t="t" r="r" b="b"/>
            <a:pathLst>
              <a:path w="2710531" h="1668681">
                <a:moveTo>
                  <a:pt x="0" y="0"/>
                </a:moveTo>
                <a:lnTo>
                  <a:pt x="2710531" y="0"/>
                </a:lnTo>
                <a:lnTo>
                  <a:pt x="2710531" y="1668681"/>
                </a:lnTo>
                <a:lnTo>
                  <a:pt x="0" y="1668681"/>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7" name="Picture Placeholder 16"/>
          <p:cNvSpPr>
            <a:spLocks noGrp="1"/>
          </p:cNvSpPr>
          <p:nvPr>
            <p:ph type="pic" sz="quarter" idx="12"/>
          </p:nvPr>
        </p:nvSpPr>
        <p:spPr>
          <a:xfrm>
            <a:off x="5067300" y="2599269"/>
            <a:ext cx="2710531" cy="1668681"/>
          </a:xfrm>
          <a:custGeom>
            <a:avLst/>
            <a:gdLst>
              <a:gd name="connsiteX0" fmla="*/ 0 w 2710531"/>
              <a:gd name="connsiteY0" fmla="*/ 0 h 1668681"/>
              <a:gd name="connsiteX1" fmla="*/ 2710531 w 2710531"/>
              <a:gd name="connsiteY1" fmla="*/ 0 h 1668681"/>
              <a:gd name="connsiteX2" fmla="*/ 2710531 w 2710531"/>
              <a:gd name="connsiteY2" fmla="*/ 1668681 h 1668681"/>
              <a:gd name="connsiteX3" fmla="*/ 0 w 2710531"/>
              <a:gd name="connsiteY3" fmla="*/ 1668681 h 1668681"/>
            </a:gdLst>
            <a:ahLst/>
            <a:cxnLst>
              <a:cxn ang="0">
                <a:pos x="connsiteX0" y="connsiteY0"/>
              </a:cxn>
              <a:cxn ang="0">
                <a:pos x="connsiteX1" y="connsiteY1"/>
              </a:cxn>
              <a:cxn ang="0">
                <a:pos x="connsiteX2" y="connsiteY2"/>
              </a:cxn>
              <a:cxn ang="0">
                <a:pos x="connsiteX3" y="connsiteY3"/>
              </a:cxn>
            </a:cxnLst>
            <a:rect l="l" t="t" r="r" b="b"/>
            <a:pathLst>
              <a:path w="2710531" h="1668681">
                <a:moveTo>
                  <a:pt x="0" y="0"/>
                </a:moveTo>
                <a:lnTo>
                  <a:pt x="2710531" y="0"/>
                </a:lnTo>
                <a:lnTo>
                  <a:pt x="2710531" y="1668681"/>
                </a:lnTo>
                <a:lnTo>
                  <a:pt x="0" y="1668681"/>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8" name="Picture Placeholder 17"/>
          <p:cNvSpPr>
            <a:spLocks noGrp="1"/>
          </p:cNvSpPr>
          <p:nvPr>
            <p:ph type="pic" sz="quarter" idx="13"/>
          </p:nvPr>
        </p:nvSpPr>
        <p:spPr>
          <a:xfrm>
            <a:off x="5067300" y="4465420"/>
            <a:ext cx="2710531" cy="1668681"/>
          </a:xfrm>
          <a:custGeom>
            <a:avLst/>
            <a:gdLst>
              <a:gd name="connsiteX0" fmla="*/ 0 w 2710531"/>
              <a:gd name="connsiteY0" fmla="*/ 0 h 1668681"/>
              <a:gd name="connsiteX1" fmla="*/ 2710531 w 2710531"/>
              <a:gd name="connsiteY1" fmla="*/ 0 h 1668681"/>
              <a:gd name="connsiteX2" fmla="*/ 2710531 w 2710531"/>
              <a:gd name="connsiteY2" fmla="*/ 1668681 h 1668681"/>
              <a:gd name="connsiteX3" fmla="*/ 0 w 2710531"/>
              <a:gd name="connsiteY3" fmla="*/ 1668681 h 1668681"/>
            </a:gdLst>
            <a:ahLst/>
            <a:cxnLst>
              <a:cxn ang="0">
                <a:pos x="connsiteX0" y="connsiteY0"/>
              </a:cxn>
              <a:cxn ang="0">
                <a:pos x="connsiteX1" y="connsiteY1"/>
              </a:cxn>
              <a:cxn ang="0">
                <a:pos x="connsiteX2" y="connsiteY2"/>
              </a:cxn>
              <a:cxn ang="0">
                <a:pos x="connsiteX3" y="connsiteY3"/>
              </a:cxn>
            </a:cxnLst>
            <a:rect l="l" t="t" r="r" b="b"/>
            <a:pathLst>
              <a:path w="2710531" h="1668681">
                <a:moveTo>
                  <a:pt x="0" y="0"/>
                </a:moveTo>
                <a:lnTo>
                  <a:pt x="2710531" y="0"/>
                </a:lnTo>
                <a:lnTo>
                  <a:pt x="2710531" y="1668681"/>
                </a:lnTo>
                <a:lnTo>
                  <a:pt x="0" y="1668681"/>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5" name="Picture Placeholder 14"/>
          <p:cNvSpPr>
            <a:spLocks noGrp="1"/>
          </p:cNvSpPr>
          <p:nvPr>
            <p:ph type="pic" sz="quarter" idx="14"/>
          </p:nvPr>
        </p:nvSpPr>
        <p:spPr>
          <a:xfrm>
            <a:off x="7943528" y="733118"/>
            <a:ext cx="1824867" cy="5400982"/>
          </a:xfrm>
          <a:custGeom>
            <a:avLst/>
            <a:gdLst>
              <a:gd name="connsiteX0" fmla="*/ 0 w 1824867"/>
              <a:gd name="connsiteY0" fmla="*/ 0 h 5400982"/>
              <a:gd name="connsiteX1" fmla="*/ 1824867 w 1824867"/>
              <a:gd name="connsiteY1" fmla="*/ 0 h 5400982"/>
              <a:gd name="connsiteX2" fmla="*/ 1824867 w 1824867"/>
              <a:gd name="connsiteY2" fmla="*/ 5400982 h 5400982"/>
              <a:gd name="connsiteX3" fmla="*/ 0 w 1824867"/>
              <a:gd name="connsiteY3" fmla="*/ 5400982 h 5400982"/>
            </a:gdLst>
            <a:ahLst/>
            <a:cxnLst>
              <a:cxn ang="0">
                <a:pos x="connsiteX0" y="connsiteY0"/>
              </a:cxn>
              <a:cxn ang="0">
                <a:pos x="connsiteX1" y="connsiteY1"/>
              </a:cxn>
              <a:cxn ang="0">
                <a:pos x="connsiteX2" y="connsiteY2"/>
              </a:cxn>
              <a:cxn ang="0">
                <a:pos x="connsiteX3" y="connsiteY3"/>
              </a:cxn>
            </a:cxnLst>
            <a:rect l="l" t="t" r="r" b="b"/>
            <a:pathLst>
              <a:path w="1824867" h="5400982">
                <a:moveTo>
                  <a:pt x="0" y="0"/>
                </a:moveTo>
                <a:lnTo>
                  <a:pt x="1824867" y="0"/>
                </a:lnTo>
                <a:lnTo>
                  <a:pt x="1824867" y="5400982"/>
                </a:lnTo>
                <a:lnTo>
                  <a:pt x="0" y="5400982"/>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9571737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5" name="Picture Placeholder 14"/>
          <p:cNvSpPr>
            <a:spLocks noGrp="1"/>
          </p:cNvSpPr>
          <p:nvPr>
            <p:ph type="pic" sz="quarter" idx="14"/>
          </p:nvPr>
        </p:nvSpPr>
        <p:spPr>
          <a:xfrm>
            <a:off x="3510116" y="2911721"/>
            <a:ext cx="2200516" cy="3046133"/>
          </a:xfrm>
          <a:custGeom>
            <a:avLst/>
            <a:gdLst>
              <a:gd name="connsiteX0" fmla="*/ 0 w 2200516"/>
              <a:gd name="connsiteY0" fmla="*/ 0 h 3046133"/>
              <a:gd name="connsiteX1" fmla="*/ 2200516 w 2200516"/>
              <a:gd name="connsiteY1" fmla="*/ 0 h 3046133"/>
              <a:gd name="connsiteX2" fmla="*/ 2200516 w 2200516"/>
              <a:gd name="connsiteY2" fmla="*/ 3046133 h 3046133"/>
              <a:gd name="connsiteX3" fmla="*/ 0 w 2200516"/>
              <a:gd name="connsiteY3" fmla="*/ 3046133 h 3046133"/>
            </a:gdLst>
            <a:ahLst/>
            <a:cxnLst>
              <a:cxn ang="0">
                <a:pos x="connsiteX0" y="connsiteY0"/>
              </a:cxn>
              <a:cxn ang="0">
                <a:pos x="connsiteX1" y="connsiteY1"/>
              </a:cxn>
              <a:cxn ang="0">
                <a:pos x="connsiteX2" y="connsiteY2"/>
              </a:cxn>
              <a:cxn ang="0">
                <a:pos x="connsiteX3" y="connsiteY3"/>
              </a:cxn>
            </a:cxnLst>
            <a:rect l="l" t="t" r="r" b="b"/>
            <a:pathLst>
              <a:path w="2200516" h="3046133">
                <a:moveTo>
                  <a:pt x="0" y="0"/>
                </a:moveTo>
                <a:lnTo>
                  <a:pt x="2200516" y="0"/>
                </a:lnTo>
                <a:lnTo>
                  <a:pt x="2200516" y="3046133"/>
                </a:lnTo>
                <a:lnTo>
                  <a:pt x="0" y="3046133"/>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4" name="Picture Placeholder 13"/>
          <p:cNvSpPr>
            <a:spLocks noGrp="1"/>
          </p:cNvSpPr>
          <p:nvPr>
            <p:ph type="pic" sz="quarter" idx="15"/>
          </p:nvPr>
        </p:nvSpPr>
        <p:spPr>
          <a:xfrm>
            <a:off x="5833608" y="2911721"/>
            <a:ext cx="3300772" cy="3046133"/>
          </a:xfrm>
          <a:custGeom>
            <a:avLst/>
            <a:gdLst>
              <a:gd name="connsiteX0" fmla="*/ 0 w 3300772"/>
              <a:gd name="connsiteY0" fmla="*/ 0 h 3046133"/>
              <a:gd name="connsiteX1" fmla="*/ 3300772 w 3300772"/>
              <a:gd name="connsiteY1" fmla="*/ 0 h 3046133"/>
              <a:gd name="connsiteX2" fmla="*/ 3300772 w 3300772"/>
              <a:gd name="connsiteY2" fmla="*/ 3046133 h 3046133"/>
              <a:gd name="connsiteX3" fmla="*/ 0 w 3300772"/>
              <a:gd name="connsiteY3" fmla="*/ 3046133 h 3046133"/>
            </a:gdLst>
            <a:ahLst/>
            <a:cxnLst>
              <a:cxn ang="0">
                <a:pos x="connsiteX0" y="connsiteY0"/>
              </a:cxn>
              <a:cxn ang="0">
                <a:pos x="connsiteX1" y="connsiteY1"/>
              </a:cxn>
              <a:cxn ang="0">
                <a:pos x="connsiteX2" y="connsiteY2"/>
              </a:cxn>
              <a:cxn ang="0">
                <a:pos x="connsiteX3" y="connsiteY3"/>
              </a:cxn>
            </a:cxnLst>
            <a:rect l="l" t="t" r="r" b="b"/>
            <a:pathLst>
              <a:path w="3300772" h="3046133">
                <a:moveTo>
                  <a:pt x="0" y="0"/>
                </a:moveTo>
                <a:lnTo>
                  <a:pt x="3300772" y="0"/>
                </a:lnTo>
                <a:lnTo>
                  <a:pt x="3300772" y="3046133"/>
                </a:lnTo>
                <a:lnTo>
                  <a:pt x="0" y="3046133"/>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3" name="Picture Placeholder 12"/>
          <p:cNvSpPr>
            <a:spLocks noGrp="1"/>
          </p:cNvSpPr>
          <p:nvPr>
            <p:ph type="pic" sz="quarter" idx="16"/>
          </p:nvPr>
        </p:nvSpPr>
        <p:spPr>
          <a:xfrm>
            <a:off x="9257360" y="2911721"/>
            <a:ext cx="2200515" cy="3046133"/>
          </a:xfrm>
          <a:custGeom>
            <a:avLst/>
            <a:gdLst>
              <a:gd name="connsiteX0" fmla="*/ 0 w 2200515"/>
              <a:gd name="connsiteY0" fmla="*/ 0 h 3046133"/>
              <a:gd name="connsiteX1" fmla="*/ 2200515 w 2200515"/>
              <a:gd name="connsiteY1" fmla="*/ 0 h 3046133"/>
              <a:gd name="connsiteX2" fmla="*/ 2200515 w 2200515"/>
              <a:gd name="connsiteY2" fmla="*/ 3046133 h 3046133"/>
              <a:gd name="connsiteX3" fmla="*/ 0 w 2200515"/>
              <a:gd name="connsiteY3" fmla="*/ 3046133 h 3046133"/>
            </a:gdLst>
            <a:ahLst/>
            <a:cxnLst>
              <a:cxn ang="0">
                <a:pos x="connsiteX0" y="connsiteY0"/>
              </a:cxn>
              <a:cxn ang="0">
                <a:pos x="connsiteX1" y="connsiteY1"/>
              </a:cxn>
              <a:cxn ang="0">
                <a:pos x="connsiteX2" y="connsiteY2"/>
              </a:cxn>
              <a:cxn ang="0">
                <a:pos x="connsiteX3" y="connsiteY3"/>
              </a:cxn>
            </a:cxnLst>
            <a:rect l="l" t="t" r="r" b="b"/>
            <a:pathLst>
              <a:path w="2200515" h="3046133">
                <a:moveTo>
                  <a:pt x="0" y="0"/>
                </a:moveTo>
                <a:lnTo>
                  <a:pt x="2200515" y="0"/>
                </a:lnTo>
                <a:lnTo>
                  <a:pt x="2200515" y="3046133"/>
                </a:lnTo>
                <a:lnTo>
                  <a:pt x="0" y="3046133"/>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1378746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5" name="Picture Placeholder 14"/>
          <p:cNvSpPr>
            <a:spLocks noGrp="1"/>
          </p:cNvSpPr>
          <p:nvPr>
            <p:ph type="pic" sz="quarter" idx="15"/>
          </p:nvPr>
        </p:nvSpPr>
        <p:spPr>
          <a:xfrm>
            <a:off x="609601" y="723841"/>
            <a:ext cx="3663950" cy="2425759"/>
          </a:xfrm>
          <a:custGeom>
            <a:avLst/>
            <a:gdLst>
              <a:gd name="connsiteX0" fmla="*/ 0 w 3663950"/>
              <a:gd name="connsiteY0" fmla="*/ 0 h 2425759"/>
              <a:gd name="connsiteX1" fmla="*/ 3663950 w 3663950"/>
              <a:gd name="connsiteY1" fmla="*/ 0 h 2425759"/>
              <a:gd name="connsiteX2" fmla="*/ 3663950 w 3663950"/>
              <a:gd name="connsiteY2" fmla="*/ 2425759 h 2425759"/>
              <a:gd name="connsiteX3" fmla="*/ 0 w 3663950"/>
              <a:gd name="connsiteY3" fmla="*/ 2425759 h 2425759"/>
            </a:gdLst>
            <a:ahLst/>
            <a:cxnLst>
              <a:cxn ang="0">
                <a:pos x="connsiteX0" y="connsiteY0"/>
              </a:cxn>
              <a:cxn ang="0">
                <a:pos x="connsiteX1" y="connsiteY1"/>
              </a:cxn>
              <a:cxn ang="0">
                <a:pos x="connsiteX2" y="connsiteY2"/>
              </a:cxn>
              <a:cxn ang="0">
                <a:pos x="connsiteX3" y="connsiteY3"/>
              </a:cxn>
            </a:cxnLst>
            <a:rect l="l" t="t" r="r" b="b"/>
            <a:pathLst>
              <a:path w="3663950" h="2425759">
                <a:moveTo>
                  <a:pt x="0" y="0"/>
                </a:moveTo>
                <a:lnTo>
                  <a:pt x="3663950" y="0"/>
                </a:lnTo>
                <a:lnTo>
                  <a:pt x="3663950" y="2425759"/>
                </a:lnTo>
                <a:lnTo>
                  <a:pt x="0" y="2425759"/>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4" name="Picture Placeholder 13"/>
          <p:cNvSpPr>
            <a:spLocks noGrp="1"/>
          </p:cNvSpPr>
          <p:nvPr>
            <p:ph type="pic" sz="quarter" idx="16"/>
          </p:nvPr>
        </p:nvSpPr>
        <p:spPr>
          <a:xfrm>
            <a:off x="4273551" y="723841"/>
            <a:ext cx="3663950" cy="2425759"/>
          </a:xfrm>
          <a:custGeom>
            <a:avLst/>
            <a:gdLst>
              <a:gd name="connsiteX0" fmla="*/ 0 w 3663950"/>
              <a:gd name="connsiteY0" fmla="*/ 0 h 2425759"/>
              <a:gd name="connsiteX1" fmla="*/ 3663950 w 3663950"/>
              <a:gd name="connsiteY1" fmla="*/ 0 h 2425759"/>
              <a:gd name="connsiteX2" fmla="*/ 3663950 w 3663950"/>
              <a:gd name="connsiteY2" fmla="*/ 2425759 h 2425759"/>
              <a:gd name="connsiteX3" fmla="*/ 0 w 3663950"/>
              <a:gd name="connsiteY3" fmla="*/ 2425759 h 2425759"/>
            </a:gdLst>
            <a:ahLst/>
            <a:cxnLst>
              <a:cxn ang="0">
                <a:pos x="connsiteX0" y="connsiteY0"/>
              </a:cxn>
              <a:cxn ang="0">
                <a:pos x="connsiteX1" y="connsiteY1"/>
              </a:cxn>
              <a:cxn ang="0">
                <a:pos x="connsiteX2" y="connsiteY2"/>
              </a:cxn>
              <a:cxn ang="0">
                <a:pos x="connsiteX3" y="connsiteY3"/>
              </a:cxn>
            </a:cxnLst>
            <a:rect l="l" t="t" r="r" b="b"/>
            <a:pathLst>
              <a:path w="3663950" h="2425759">
                <a:moveTo>
                  <a:pt x="0" y="0"/>
                </a:moveTo>
                <a:lnTo>
                  <a:pt x="3663950" y="0"/>
                </a:lnTo>
                <a:lnTo>
                  <a:pt x="3663950" y="2425759"/>
                </a:lnTo>
                <a:lnTo>
                  <a:pt x="0" y="2425759"/>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3" name="Picture Placeholder 12"/>
          <p:cNvSpPr>
            <a:spLocks noGrp="1"/>
          </p:cNvSpPr>
          <p:nvPr>
            <p:ph type="pic" sz="quarter" idx="17"/>
          </p:nvPr>
        </p:nvSpPr>
        <p:spPr>
          <a:xfrm>
            <a:off x="7937501" y="723841"/>
            <a:ext cx="3663950" cy="2425759"/>
          </a:xfrm>
          <a:custGeom>
            <a:avLst/>
            <a:gdLst>
              <a:gd name="connsiteX0" fmla="*/ 0 w 3663950"/>
              <a:gd name="connsiteY0" fmla="*/ 0 h 2425759"/>
              <a:gd name="connsiteX1" fmla="*/ 3663950 w 3663950"/>
              <a:gd name="connsiteY1" fmla="*/ 0 h 2425759"/>
              <a:gd name="connsiteX2" fmla="*/ 3663950 w 3663950"/>
              <a:gd name="connsiteY2" fmla="*/ 2425759 h 2425759"/>
              <a:gd name="connsiteX3" fmla="*/ 0 w 3663950"/>
              <a:gd name="connsiteY3" fmla="*/ 2425759 h 2425759"/>
            </a:gdLst>
            <a:ahLst/>
            <a:cxnLst>
              <a:cxn ang="0">
                <a:pos x="connsiteX0" y="connsiteY0"/>
              </a:cxn>
              <a:cxn ang="0">
                <a:pos x="connsiteX1" y="connsiteY1"/>
              </a:cxn>
              <a:cxn ang="0">
                <a:pos x="connsiteX2" y="connsiteY2"/>
              </a:cxn>
              <a:cxn ang="0">
                <a:pos x="connsiteX3" y="connsiteY3"/>
              </a:cxn>
            </a:cxnLst>
            <a:rect l="l" t="t" r="r" b="b"/>
            <a:pathLst>
              <a:path w="3663950" h="2425759">
                <a:moveTo>
                  <a:pt x="0" y="0"/>
                </a:moveTo>
                <a:lnTo>
                  <a:pt x="3663950" y="0"/>
                </a:lnTo>
                <a:lnTo>
                  <a:pt x="3663950" y="2425759"/>
                </a:lnTo>
                <a:lnTo>
                  <a:pt x="0" y="2425759"/>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9300391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7792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5" name="Picture Placeholder 14"/>
          <p:cNvSpPr>
            <a:spLocks noGrp="1"/>
          </p:cNvSpPr>
          <p:nvPr>
            <p:ph type="pic" sz="quarter" idx="16"/>
          </p:nvPr>
        </p:nvSpPr>
        <p:spPr>
          <a:xfrm>
            <a:off x="2757714" y="2462793"/>
            <a:ext cx="1835877" cy="1786570"/>
          </a:xfrm>
          <a:custGeom>
            <a:avLst/>
            <a:gdLst>
              <a:gd name="connsiteX0" fmla="*/ 0 w 1835877"/>
              <a:gd name="connsiteY0" fmla="*/ 0 h 1786570"/>
              <a:gd name="connsiteX1" fmla="*/ 1835877 w 1835877"/>
              <a:gd name="connsiteY1" fmla="*/ 0 h 1786570"/>
              <a:gd name="connsiteX2" fmla="*/ 1835877 w 1835877"/>
              <a:gd name="connsiteY2" fmla="*/ 1786570 h 1786570"/>
              <a:gd name="connsiteX3" fmla="*/ 0 w 1835877"/>
              <a:gd name="connsiteY3" fmla="*/ 1786570 h 1786570"/>
            </a:gdLst>
            <a:ahLst/>
            <a:cxnLst>
              <a:cxn ang="0">
                <a:pos x="connsiteX0" y="connsiteY0"/>
              </a:cxn>
              <a:cxn ang="0">
                <a:pos x="connsiteX1" y="connsiteY1"/>
              </a:cxn>
              <a:cxn ang="0">
                <a:pos x="connsiteX2" y="connsiteY2"/>
              </a:cxn>
              <a:cxn ang="0">
                <a:pos x="connsiteX3" y="connsiteY3"/>
              </a:cxn>
            </a:cxnLst>
            <a:rect l="l" t="t" r="r" b="b"/>
            <a:pathLst>
              <a:path w="1835877" h="1786570">
                <a:moveTo>
                  <a:pt x="0" y="0"/>
                </a:moveTo>
                <a:lnTo>
                  <a:pt x="1835877" y="0"/>
                </a:lnTo>
                <a:lnTo>
                  <a:pt x="1835877" y="1786570"/>
                </a:lnTo>
                <a:lnTo>
                  <a:pt x="0" y="1786570"/>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4" name="Picture Placeholder 13"/>
          <p:cNvSpPr>
            <a:spLocks noGrp="1"/>
          </p:cNvSpPr>
          <p:nvPr>
            <p:ph type="pic" sz="quarter" idx="15"/>
          </p:nvPr>
        </p:nvSpPr>
        <p:spPr>
          <a:xfrm>
            <a:off x="2757715" y="4355921"/>
            <a:ext cx="1835876" cy="1786570"/>
          </a:xfrm>
          <a:custGeom>
            <a:avLst/>
            <a:gdLst>
              <a:gd name="connsiteX0" fmla="*/ 0 w 1835876"/>
              <a:gd name="connsiteY0" fmla="*/ 0 h 1786570"/>
              <a:gd name="connsiteX1" fmla="*/ 1835876 w 1835876"/>
              <a:gd name="connsiteY1" fmla="*/ 0 h 1786570"/>
              <a:gd name="connsiteX2" fmla="*/ 1835876 w 1835876"/>
              <a:gd name="connsiteY2" fmla="*/ 1786570 h 1786570"/>
              <a:gd name="connsiteX3" fmla="*/ 0 w 1835876"/>
              <a:gd name="connsiteY3" fmla="*/ 1786570 h 1786570"/>
            </a:gdLst>
            <a:ahLst/>
            <a:cxnLst>
              <a:cxn ang="0">
                <a:pos x="connsiteX0" y="connsiteY0"/>
              </a:cxn>
              <a:cxn ang="0">
                <a:pos x="connsiteX1" y="connsiteY1"/>
              </a:cxn>
              <a:cxn ang="0">
                <a:pos x="connsiteX2" y="connsiteY2"/>
              </a:cxn>
              <a:cxn ang="0">
                <a:pos x="connsiteX3" y="connsiteY3"/>
              </a:cxn>
            </a:cxnLst>
            <a:rect l="l" t="t" r="r" b="b"/>
            <a:pathLst>
              <a:path w="1835876" h="1786570">
                <a:moveTo>
                  <a:pt x="0" y="0"/>
                </a:moveTo>
                <a:lnTo>
                  <a:pt x="1835876" y="0"/>
                </a:lnTo>
                <a:lnTo>
                  <a:pt x="1835876" y="1786570"/>
                </a:lnTo>
                <a:lnTo>
                  <a:pt x="0" y="1786570"/>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3" name="Picture Placeholder 12"/>
          <p:cNvSpPr>
            <a:spLocks noGrp="1"/>
          </p:cNvSpPr>
          <p:nvPr>
            <p:ph type="pic" sz="quarter" idx="17"/>
          </p:nvPr>
        </p:nvSpPr>
        <p:spPr>
          <a:xfrm>
            <a:off x="4685958" y="2462793"/>
            <a:ext cx="2576626" cy="3679698"/>
          </a:xfrm>
          <a:custGeom>
            <a:avLst/>
            <a:gdLst>
              <a:gd name="connsiteX0" fmla="*/ 0 w 2576626"/>
              <a:gd name="connsiteY0" fmla="*/ 0 h 3679698"/>
              <a:gd name="connsiteX1" fmla="*/ 2576626 w 2576626"/>
              <a:gd name="connsiteY1" fmla="*/ 0 h 3679698"/>
              <a:gd name="connsiteX2" fmla="*/ 2576626 w 2576626"/>
              <a:gd name="connsiteY2" fmla="*/ 3679698 h 3679698"/>
              <a:gd name="connsiteX3" fmla="*/ 0 w 2576626"/>
              <a:gd name="connsiteY3" fmla="*/ 3679698 h 3679698"/>
            </a:gdLst>
            <a:ahLst/>
            <a:cxnLst>
              <a:cxn ang="0">
                <a:pos x="connsiteX0" y="connsiteY0"/>
              </a:cxn>
              <a:cxn ang="0">
                <a:pos x="connsiteX1" y="connsiteY1"/>
              </a:cxn>
              <a:cxn ang="0">
                <a:pos x="connsiteX2" y="connsiteY2"/>
              </a:cxn>
              <a:cxn ang="0">
                <a:pos x="connsiteX3" y="connsiteY3"/>
              </a:cxn>
            </a:cxnLst>
            <a:rect l="l" t="t" r="r" b="b"/>
            <a:pathLst>
              <a:path w="2576626" h="3679698">
                <a:moveTo>
                  <a:pt x="0" y="0"/>
                </a:moveTo>
                <a:lnTo>
                  <a:pt x="2576626" y="0"/>
                </a:lnTo>
                <a:lnTo>
                  <a:pt x="2576626" y="3679698"/>
                </a:lnTo>
                <a:lnTo>
                  <a:pt x="0" y="3679698"/>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9840357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1696120" y="1489853"/>
            <a:ext cx="2810435" cy="3696510"/>
          </a:xfrm>
          <a:custGeom>
            <a:avLst/>
            <a:gdLst>
              <a:gd name="connsiteX0" fmla="*/ 0 w 2810435"/>
              <a:gd name="connsiteY0" fmla="*/ 0 h 3696510"/>
              <a:gd name="connsiteX1" fmla="*/ 2810435 w 2810435"/>
              <a:gd name="connsiteY1" fmla="*/ 0 h 3696510"/>
              <a:gd name="connsiteX2" fmla="*/ 2810435 w 2810435"/>
              <a:gd name="connsiteY2" fmla="*/ 3696510 h 3696510"/>
              <a:gd name="connsiteX3" fmla="*/ 0 w 2810435"/>
              <a:gd name="connsiteY3" fmla="*/ 3696510 h 3696510"/>
            </a:gdLst>
            <a:ahLst/>
            <a:cxnLst>
              <a:cxn ang="0">
                <a:pos x="connsiteX0" y="connsiteY0"/>
              </a:cxn>
              <a:cxn ang="0">
                <a:pos x="connsiteX1" y="connsiteY1"/>
              </a:cxn>
              <a:cxn ang="0">
                <a:pos x="connsiteX2" y="connsiteY2"/>
              </a:cxn>
              <a:cxn ang="0">
                <a:pos x="connsiteX3" y="connsiteY3"/>
              </a:cxn>
            </a:cxnLst>
            <a:rect l="l" t="t" r="r" b="b"/>
            <a:pathLst>
              <a:path w="2810435" h="3696510">
                <a:moveTo>
                  <a:pt x="0" y="0"/>
                </a:moveTo>
                <a:lnTo>
                  <a:pt x="2810435" y="0"/>
                </a:lnTo>
                <a:lnTo>
                  <a:pt x="2810435" y="3696510"/>
                </a:lnTo>
                <a:lnTo>
                  <a:pt x="0" y="3696510"/>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9997979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1682750" y="1076780"/>
            <a:ext cx="3835400" cy="2451100"/>
          </a:xfrm>
          <a:custGeom>
            <a:avLst/>
            <a:gdLst>
              <a:gd name="connsiteX0" fmla="*/ 0 w 3835400"/>
              <a:gd name="connsiteY0" fmla="*/ 0 h 2451100"/>
              <a:gd name="connsiteX1" fmla="*/ 3835400 w 3835400"/>
              <a:gd name="connsiteY1" fmla="*/ 0 h 2451100"/>
              <a:gd name="connsiteX2" fmla="*/ 3835400 w 3835400"/>
              <a:gd name="connsiteY2" fmla="*/ 2451100 h 2451100"/>
              <a:gd name="connsiteX3" fmla="*/ 0 w 3835400"/>
              <a:gd name="connsiteY3" fmla="*/ 2451100 h 2451100"/>
            </a:gdLst>
            <a:ahLst/>
            <a:cxnLst>
              <a:cxn ang="0">
                <a:pos x="connsiteX0" y="connsiteY0"/>
              </a:cxn>
              <a:cxn ang="0">
                <a:pos x="connsiteX1" y="connsiteY1"/>
              </a:cxn>
              <a:cxn ang="0">
                <a:pos x="connsiteX2" y="connsiteY2"/>
              </a:cxn>
              <a:cxn ang="0">
                <a:pos x="connsiteX3" y="connsiteY3"/>
              </a:cxn>
            </a:cxnLst>
            <a:rect l="l" t="t" r="r" b="b"/>
            <a:pathLst>
              <a:path w="3835400" h="2451100">
                <a:moveTo>
                  <a:pt x="0" y="0"/>
                </a:moveTo>
                <a:lnTo>
                  <a:pt x="3835400" y="0"/>
                </a:lnTo>
                <a:lnTo>
                  <a:pt x="3835400" y="2451100"/>
                </a:lnTo>
                <a:lnTo>
                  <a:pt x="0" y="2451100"/>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562387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7085694" y="1073150"/>
            <a:ext cx="2191656" cy="4617782"/>
          </a:xfrm>
          <a:custGeom>
            <a:avLst/>
            <a:gdLst>
              <a:gd name="connsiteX0" fmla="*/ 250988 w 2191656"/>
              <a:gd name="connsiteY0" fmla="*/ 0 h 4617782"/>
              <a:gd name="connsiteX1" fmla="*/ 1940668 w 2191656"/>
              <a:gd name="connsiteY1" fmla="*/ 0 h 4617782"/>
              <a:gd name="connsiteX2" fmla="*/ 2191656 w 2191656"/>
              <a:gd name="connsiteY2" fmla="*/ 250988 h 4617782"/>
              <a:gd name="connsiteX3" fmla="*/ 2191656 w 2191656"/>
              <a:gd name="connsiteY3" fmla="*/ 4366794 h 4617782"/>
              <a:gd name="connsiteX4" fmla="*/ 1940668 w 2191656"/>
              <a:gd name="connsiteY4" fmla="*/ 4617782 h 4617782"/>
              <a:gd name="connsiteX5" fmla="*/ 250988 w 2191656"/>
              <a:gd name="connsiteY5" fmla="*/ 4617782 h 4617782"/>
              <a:gd name="connsiteX6" fmla="*/ 0 w 2191656"/>
              <a:gd name="connsiteY6" fmla="*/ 4366794 h 4617782"/>
              <a:gd name="connsiteX7" fmla="*/ 0 w 2191656"/>
              <a:gd name="connsiteY7" fmla="*/ 250988 h 4617782"/>
              <a:gd name="connsiteX8" fmla="*/ 250988 w 2191656"/>
              <a:gd name="connsiteY8" fmla="*/ 0 h 461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1656" h="4617782">
                <a:moveTo>
                  <a:pt x="250988" y="0"/>
                </a:moveTo>
                <a:lnTo>
                  <a:pt x="1940668" y="0"/>
                </a:lnTo>
                <a:cubicBezTo>
                  <a:pt x="2079285" y="0"/>
                  <a:pt x="2191656" y="112371"/>
                  <a:pt x="2191656" y="250988"/>
                </a:cubicBezTo>
                <a:lnTo>
                  <a:pt x="2191656" y="4366794"/>
                </a:lnTo>
                <a:cubicBezTo>
                  <a:pt x="2191656" y="4505411"/>
                  <a:pt x="2079285" y="4617782"/>
                  <a:pt x="1940668" y="4617782"/>
                </a:cubicBezTo>
                <a:lnTo>
                  <a:pt x="250988" y="4617782"/>
                </a:lnTo>
                <a:cubicBezTo>
                  <a:pt x="112371" y="4617782"/>
                  <a:pt x="0" y="4505411"/>
                  <a:pt x="0" y="4366794"/>
                </a:cubicBezTo>
                <a:lnTo>
                  <a:pt x="0" y="250988"/>
                </a:lnTo>
                <a:cubicBezTo>
                  <a:pt x="0" y="112371"/>
                  <a:pt x="112371" y="0"/>
                  <a:pt x="250988" y="0"/>
                </a:cubicBez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9507418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867526" y="1362075"/>
            <a:ext cx="4238625" cy="2419350"/>
          </a:xfrm>
          <a:custGeom>
            <a:avLst/>
            <a:gdLst>
              <a:gd name="connsiteX0" fmla="*/ 0 w 4238625"/>
              <a:gd name="connsiteY0" fmla="*/ 0 h 2419350"/>
              <a:gd name="connsiteX1" fmla="*/ 4238625 w 4238625"/>
              <a:gd name="connsiteY1" fmla="*/ 0 h 2419350"/>
              <a:gd name="connsiteX2" fmla="*/ 4238625 w 4238625"/>
              <a:gd name="connsiteY2" fmla="*/ 2419350 h 2419350"/>
              <a:gd name="connsiteX3" fmla="*/ 0 w 4238625"/>
              <a:gd name="connsiteY3" fmla="*/ 2419350 h 2419350"/>
            </a:gdLst>
            <a:ahLst/>
            <a:cxnLst>
              <a:cxn ang="0">
                <a:pos x="connsiteX0" y="connsiteY0"/>
              </a:cxn>
              <a:cxn ang="0">
                <a:pos x="connsiteX1" y="connsiteY1"/>
              </a:cxn>
              <a:cxn ang="0">
                <a:pos x="connsiteX2" y="connsiteY2"/>
              </a:cxn>
              <a:cxn ang="0">
                <a:pos x="connsiteX3" y="connsiteY3"/>
              </a:cxn>
            </a:cxnLst>
            <a:rect l="l" t="t" r="r" b="b"/>
            <a:pathLst>
              <a:path w="4238625" h="2419350">
                <a:moveTo>
                  <a:pt x="0" y="0"/>
                </a:moveTo>
                <a:lnTo>
                  <a:pt x="4238625" y="0"/>
                </a:lnTo>
                <a:lnTo>
                  <a:pt x="4238625" y="2419350"/>
                </a:lnTo>
                <a:lnTo>
                  <a:pt x="0" y="2419350"/>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33267206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885371" y="696686"/>
            <a:ext cx="10421258" cy="5472164"/>
          </a:xfrm>
          <a:custGeom>
            <a:avLst/>
            <a:gdLst>
              <a:gd name="connsiteX0" fmla="*/ 8796849 w 10421258"/>
              <a:gd name="connsiteY0" fmla="*/ 604251 h 5941954"/>
              <a:gd name="connsiteX1" fmla="*/ 10421258 w 10421258"/>
              <a:gd name="connsiteY1" fmla="*/ 604251 h 5941954"/>
              <a:gd name="connsiteX2" fmla="*/ 10421258 w 10421258"/>
              <a:gd name="connsiteY2" fmla="*/ 5941954 h 5941954"/>
              <a:gd name="connsiteX3" fmla="*/ 8796849 w 10421258"/>
              <a:gd name="connsiteY3" fmla="*/ 5941954 h 5941954"/>
              <a:gd name="connsiteX4" fmla="*/ 5278109 w 10421258"/>
              <a:gd name="connsiteY4" fmla="*/ 604251 h 5941954"/>
              <a:gd name="connsiteX5" fmla="*/ 6902518 w 10421258"/>
              <a:gd name="connsiteY5" fmla="*/ 604251 h 5941954"/>
              <a:gd name="connsiteX6" fmla="*/ 6902518 w 10421258"/>
              <a:gd name="connsiteY6" fmla="*/ 5941954 h 5941954"/>
              <a:gd name="connsiteX7" fmla="*/ 5278109 w 10421258"/>
              <a:gd name="connsiteY7" fmla="*/ 5941954 h 5941954"/>
              <a:gd name="connsiteX8" fmla="*/ 1759371 w 10421258"/>
              <a:gd name="connsiteY8" fmla="*/ 604251 h 5941954"/>
              <a:gd name="connsiteX9" fmla="*/ 3383779 w 10421258"/>
              <a:gd name="connsiteY9" fmla="*/ 604251 h 5941954"/>
              <a:gd name="connsiteX10" fmla="*/ 3383779 w 10421258"/>
              <a:gd name="connsiteY10" fmla="*/ 5941954 h 5941954"/>
              <a:gd name="connsiteX11" fmla="*/ 1759371 w 10421258"/>
              <a:gd name="connsiteY11" fmla="*/ 5941954 h 5941954"/>
              <a:gd name="connsiteX12" fmla="*/ 3518739 w 10421258"/>
              <a:gd name="connsiteY12" fmla="*/ 2 h 5941954"/>
              <a:gd name="connsiteX13" fmla="*/ 5143149 w 10421258"/>
              <a:gd name="connsiteY13" fmla="*/ 2 h 5941954"/>
              <a:gd name="connsiteX14" fmla="*/ 5143149 w 10421258"/>
              <a:gd name="connsiteY14" fmla="*/ 5337705 h 5941954"/>
              <a:gd name="connsiteX15" fmla="*/ 3518739 w 10421258"/>
              <a:gd name="connsiteY15" fmla="*/ 5337705 h 5941954"/>
              <a:gd name="connsiteX16" fmla="*/ 0 w 10421258"/>
              <a:gd name="connsiteY16" fmla="*/ 1 h 5941954"/>
              <a:gd name="connsiteX17" fmla="*/ 1624410 w 10421258"/>
              <a:gd name="connsiteY17" fmla="*/ 1 h 5941954"/>
              <a:gd name="connsiteX18" fmla="*/ 1624410 w 10421258"/>
              <a:gd name="connsiteY18" fmla="*/ 5337705 h 5941954"/>
              <a:gd name="connsiteX19" fmla="*/ 0 w 10421258"/>
              <a:gd name="connsiteY19" fmla="*/ 5337705 h 5941954"/>
              <a:gd name="connsiteX20" fmla="*/ 7037479 w 10421258"/>
              <a:gd name="connsiteY20" fmla="*/ 0 h 5941954"/>
              <a:gd name="connsiteX21" fmla="*/ 8661888 w 10421258"/>
              <a:gd name="connsiteY21" fmla="*/ 0 h 5941954"/>
              <a:gd name="connsiteX22" fmla="*/ 8661888 w 10421258"/>
              <a:gd name="connsiteY22" fmla="*/ 5337704 h 5941954"/>
              <a:gd name="connsiteX23" fmla="*/ 7037479 w 10421258"/>
              <a:gd name="connsiteY23" fmla="*/ 5337704 h 594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421258" h="5941954">
                <a:moveTo>
                  <a:pt x="8796849" y="604251"/>
                </a:moveTo>
                <a:lnTo>
                  <a:pt x="10421258" y="604251"/>
                </a:lnTo>
                <a:lnTo>
                  <a:pt x="10421258" y="5941954"/>
                </a:lnTo>
                <a:lnTo>
                  <a:pt x="8796849" y="5941954"/>
                </a:lnTo>
                <a:close/>
                <a:moveTo>
                  <a:pt x="5278109" y="604251"/>
                </a:moveTo>
                <a:lnTo>
                  <a:pt x="6902518" y="604251"/>
                </a:lnTo>
                <a:lnTo>
                  <a:pt x="6902518" y="5941954"/>
                </a:lnTo>
                <a:lnTo>
                  <a:pt x="5278109" y="5941954"/>
                </a:lnTo>
                <a:close/>
                <a:moveTo>
                  <a:pt x="1759371" y="604251"/>
                </a:moveTo>
                <a:lnTo>
                  <a:pt x="3383779" y="604251"/>
                </a:lnTo>
                <a:lnTo>
                  <a:pt x="3383779" y="5941954"/>
                </a:lnTo>
                <a:lnTo>
                  <a:pt x="1759371" y="5941954"/>
                </a:lnTo>
                <a:close/>
                <a:moveTo>
                  <a:pt x="3518739" y="2"/>
                </a:moveTo>
                <a:lnTo>
                  <a:pt x="5143149" y="2"/>
                </a:lnTo>
                <a:lnTo>
                  <a:pt x="5143149" y="5337705"/>
                </a:lnTo>
                <a:lnTo>
                  <a:pt x="3518739" y="5337705"/>
                </a:lnTo>
                <a:close/>
                <a:moveTo>
                  <a:pt x="0" y="1"/>
                </a:moveTo>
                <a:lnTo>
                  <a:pt x="1624410" y="1"/>
                </a:lnTo>
                <a:lnTo>
                  <a:pt x="1624410" y="5337705"/>
                </a:lnTo>
                <a:lnTo>
                  <a:pt x="0" y="5337705"/>
                </a:lnTo>
                <a:close/>
                <a:moveTo>
                  <a:pt x="7037479" y="0"/>
                </a:moveTo>
                <a:lnTo>
                  <a:pt x="8661888" y="0"/>
                </a:lnTo>
                <a:lnTo>
                  <a:pt x="8661888" y="5337704"/>
                </a:lnTo>
                <a:lnTo>
                  <a:pt x="7037479" y="5337704"/>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20388403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pattFill prst="divot">
            <a:fgClr>
              <a:schemeClr val="accent1"/>
            </a:fgClr>
            <a:bgClr>
              <a:schemeClr val="bg1"/>
            </a:bgClr>
          </a:pattFill>
        </p:spPr>
        <p:txBody>
          <a:bodyPr anchor="ctr">
            <a:normAutofit/>
          </a:bodyPr>
          <a:lstStyle>
            <a:lvl1pPr marL="0" indent="0" algn="ctr">
              <a:buNone/>
              <a:defRPr sz="1200"/>
            </a:lvl1pPr>
          </a:lstStyle>
          <a:p>
            <a:endParaRPr lang="en-US"/>
          </a:p>
        </p:txBody>
      </p:sp>
    </p:spTree>
    <p:extLst>
      <p:ext uri="{BB962C8B-B14F-4D97-AF65-F5344CB8AC3E}">
        <p14:creationId xmlns:p14="http://schemas.microsoft.com/office/powerpoint/2010/main" val="17302883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086600" y="819150"/>
            <a:ext cx="4362450" cy="5219700"/>
          </a:xfrm>
          <a:custGeom>
            <a:avLst/>
            <a:gdLst>
              <a:gd name="connsiteX0" fmla="*/ 0 w 4362450"/>
              <a:gd name="connsiteY0" fmla="*/ 0 h 5219700"/>
              <a:gd name="connsiteX1" fmla="*/ 4362450 w 4362450"/>
              <a:gd name="connsiteY1" fmla="*/ 0 h 5219700"/>
              <a:gd name="connsiteX2" fmla="*/ 4362450 w 4362450"/>
              <a:gd name="connsiteY2" fmla="*/ 5219700 h 5219700"/>
              <a:gd name="connsiteX3" fmla="*/ 0 w 4362450"/>
              <a:gd name="connsiteY3" fmla="*/ 5219700 h 5219700"/>
            </a:gdLst>
            <a:ahLst/>
            <a:cxnLst>
              <a:cxn ang="0">
                <a:pos x="connsiteX0" y="connsiteY0"/>
              </a:cxn>
              <a:cxn ang="0">
                <a:pos x="connsiteX1" y="connsiteY1"/>
              </a:cxn>
              <a:cxn ang="0">
                <a:pos x="connsiteX2" y="connsiteY2"/>
              </a:cxn>
              <a:cxn ang="0">
                <a:pos x="connsiteX3" y="connsiteY3"/>
              </a:cxn>
            </a:cxnLst>
            <a:rect l="l" t="t" r="r" b="b"/>
            <a:pathLst>
              <a:path w="4362450" h="5219700">
                <a:moveTo>
                  <a:pt x="0" y="0"/>
                </a:moveTo>
                <a:lnTo>
                  <a:pt x="4362450" y="0"/>
                </a:lnTo>
                <a:lnTo>
                  <a:pt x="4362450" y="5219700"/>
                </a:lnTo>
                <a:lnTo>
                  <a:pt x="0" y="5219700"/>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1346985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66919" y="3387214"/>
            <a:ext cx="5938681" cy="2625213"/>
          </a:xfrm>
          <a:custGeom>
            <a:avLst/>
            <a:gdLst>
              <a:gd name="connsiteX0" fmla="*/ 0 w 5938681"/>
              <a:gd name="connsiteY0" fmla="*/ 0 h 2625213"/>
              <a:gd name="connsiteX1" fmla="*/ 5938681 w 5938681"/>
              <a:gd name="connsiteY1" fmla="*/ 0 h 2625213"/>
              <a:gd name="connsiteX2" fmla="*/ 5938681 w 5938681"/>
              <a:gd name="connsiteY2" fmla="*/ 2625213 h 2625213"/>
              <a:gd name="connsiteX3" fmla="*/ 0 w 5938681"/>
              <a:gd name="connsiteY3" fmla="*/ 2625213 h 2625213"/>
            </a:gdLst>
            <a:ahLst/>
            <a:cxnLst>
              <a:cxn ang="0">
                <a:pos x="connsiteX0" y="connsiteY0"/>
              </a:cxn>
              <a:cxn ang="0">
                <a:pos x="connsiteX1" y="connsiteY1"/>
              </a:cxn>
              <a:cxn ang="0">
                <a:pos x="connsiteX2" y="connsiteY2"/>
              </a:cxn>
              <a:cxn ang="0">
                <a:pos x="connsiteX3" y="connsiteY3"/>
              </a:cxn>
            </a:cxnLst>
            <a:rect l="l" t="t" r="r" b="b"/>
            <a:pathLst>
              <a:path w="5938681" h="2625213">
                <a:moveTo>
                  <a:pt x="0" y="0"/>
                </a:moveTo>
                <a:lnTo>
                  <a:pt x="5938681" y="0"/>
                </a:lnTo>
                <a:lnTo>
                  <a:pt x="5938681" y="2625213"/>
                </a:lnTo>
                <a:lnTo>
                  <a:pt x="0" y="2625213"/>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6284362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419350" y="706079"/>
            <a:ext cx="2762250" cy="5456903"/>
          </a:xfrm>
          <a:custGeom>
            <a:avLst/>
            <a:gdLst>
              <a:gd name="connsiteX0" fmla="*/ 0 w 2762250"/>
              <a:gd name="connsiteY0" fmla="*/ 0 h 5456903"/>
              <a:gd name="connsiteX1" fmla="*/ 2762250 w 2762250"/>
              <a:gd name="connsiteY1" fmla="*/ 0 h 5456903"/>
              <a:gd name="connsiteX2" fmla="*/ 2762250 w 2762250"/>
              <a:gd name="connsiteY2" fmla="*/ 5456903 h 5456903"/>
              <a:gd name="connsiteX3" fmla="*/ 0 w 2762250"/>
              <a:gd name="connsiteY3" fmla="*/ 5456903 h 5456903"/>
            </a:gdLst>
            <a:ahLst/>
            <a:cxnLst>
              <a:cxn ang="0">
                <a:pos x="connsiteX0" y="connsiteY0"/>
              </a:cxn>
              <a:cxn ang="0">
                <a:pos x="connsiteX1" y="connsiteY1"/>
              </a:cxn>
              <a:cxn ang="0">
                <a:pos x="connsiteX2" y="connsiteY2"/>
              </a:cxn>
              <a:cxn ang="0">
                <a:pos x="connsiteX3" y="connsiteY3"/>
              </a:cxn>
            </a:cxnLst>
            <a:rect l="l" t="t" r="r" b="b"/>
            <a:pathLst>
              <a:path w="2762250" h="5456903">
                <a:moveTo>
                  <a:pt x="0" y="0"/>
                </a:moveTo>
                <a:lnTo>
                  <a:pt x="2762250" y="0"/>
                </a:lnTo>
                <a:lnTo>
                  <a:pt x="2762250" y="5456903"/>
                </a:lnTo>
                <a:lnTo>
                  <a:pt x="0" y="5456903"/>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707341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341257" y="704850"/>
            <a:ext cx="6126843" cy="2724150"/>
          </a:xfrm>
          <a:custGeom>
            <a:avLst/>
            <a:gdLst>
              <a:gd name="connsiteX0" fmla="*/ 0 w 5219700"/>
              <a:gd name="connsiteY0" fmla="*/ 0 h 2724150"/>
              <a:gd name="connsiteX1" fmla="*/ 5219700 w 5219700"/>
              <a:gd name="connsiteY1" fmla="*/ 0 h 2724150"/>
              <a:gd name="connsiteX2" fmla="*/ 5219700 w 5219700"/>
              <a:gd name="connsiteY2" fmla="*/ 2724150 h 2724150"/>
              <a:gd name="connsiteX3" fmla="*/ 0 w 5219700"/>
              <a:gd name="connsiteY3" fmla="*/ 2724150 h 2724150"/>
            </a:gdLst>
            <a:ahLst/>
            <a:cxnLst>
              <a:cxn ang="0">
                <a:pos x="connsiteX0" y="connsiteY0"/>
              </a:cxn>
              <a:cxn ang="0">
                <a:pos x="connsiteX1" y="connsiteY1"/>
              </a:cxn>
              <a:cxn ang="0">
                <a:pos x="connsiteX2" y="connsiteY2"/>
              </a:cxn>
              <a:cxn ang="0">
                <a:pos x="connsiteX3" y="connsiteY3"/>
              </a:cxn>
            </a:cxnLst>
            <a:rect l="l" t="t" r="r" b="b"/>
            <a:pathLst>
              <a:path w="5219700" h="2724150">
                <a:moveTo>
                  <a:pt x="0" y="0"/>
                </a:moveTo>
                <a:lnTo>
                  <a:pt x="5219700" y="0"/>
                </a:lnTo>
                <a:lnTo>
                  <a:pt x="5219700" y="2724150"/>
                </a:lnTo>
                <a:lnTo>
                  <a:pt x="0" y="2724150"/>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601316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48000" y="767755"/>
            <a:ext cx="5932200" cy="2476500"/>
          </a:xfrm>
          <a:custGeom>
            <a:avLst/>
            <a:gdLst>
              <a:gd name="connsiteX0" fmla="*/ 0 w 5932200"/>
              <a:gd name="connsiteY0" fmla="*/ 0 h 2476500"/>
              <a:gd name="connsiteX1" fmla="*/ 5932200 w 5932200"/>
              <a:gd name="connsiteY1" fmla="*/ 0 h 2476500"/>
              <a:gd name="connsiteX2" fmla="*/ 5932200 w 5932200"/>
              <a:gd name="connsiteY2" fmla="*/ 2476500 h 2476500"/>
              <a:gd name="connsiteX3" fmla="*/ 0 w 59322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5932200" h="2476500">
                <a:moveTo>
                  <a:pt x="0" y="0"/>
                </a:moveTo>
                <a:lnTo>
                  <a:pt x="5932200" y="0"/>
                </a:lnTo>
                <a:lnTo>
                  <a:pt x="5932200" y="2476500"/>
                </a:lnTo>
                <a:lnTo>
                  <a:pt x="0" y="2476500"/>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2450809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696686"/>
            <a:ext cx="2153264" cy="5484756"/>
          </a:xfrm>
          <a:custGeom>
            <a:avLst/>
            <a:gdLst>
              <a:gd name="connsiteX0" fmla="*/ 0 w 2153264"/>
              <a:gd name="connsiteY0" fmla="*/ 0 h 4976034"/>
              <a:gd name="connsiteX1" fmla="*/ 2153264 w 2153264"/>
              <a:gd name="connsiteY1" fmla="*/ 0 h 4976034"/>
              <a:gd name="connsiteX2" fmla="*/ 2153264 w 2153264"/>
              <a:gd name="connsiteY2" fmla="*/ 4976034 h 4976034"/>
              <a:gd name="connsiteX3" fmla="*/ 0 w 2153264"/>
              <a:gd name="connsiteY3" fmla="*/ 4976034 h 4976034"/>
            </a:gdLst>
            <a:ahLst/>
            <a:cxnLst>
              <a:cxn ang="0">
                <a:pos x="connsiteX0" y="connsiteY0"/>
              </a:cxn>
              <a:cxn ang="0">
                <a:pos x="connsiteX1" y="connsiteY1"/>
              </a:cxn>
              <a:cxn ang="0">
                <a:pos x="connsiteX2" y="connsiteY2"/>
              </a:cxn>
              <a:cxn ang="0">
                <a:pos x="connsiteX3" y="connsiteY3"/>
              </a:cxn>
            </a:cxnLst>
            <a:rect l="l" t="t" r="r" b="b"/>
            <a:pathLst>
              <a:path w="2153264" h="4976034">
                <a:moveTo>
                  <a:pt x="0" y="0"/>
                </a:moveTo>
                <a:lnTo>
                  <a:pt x="2153264" y="0"/>
                </a:lnTo>
                <a:lnTo>
                  <a:pt x="2153264" y="4976034"/>
                </a:lnTo>
                <a:lnTo>
                  <a:pt x="0" y="4976034"/>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31404050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26" Type="http://schemas.openxmlformats.org/officeDocument/2006/relationships/theme" Target="../theme/theme1.xml" /><Relationship Id="rId3" Type="http://schemas.openxmlformats.org/officeDocument/2006/relationships/slideLayout" Target="../slideLayouts/slideLayout3.xml" /><Relationship Id="rId21" Type="http://schemas.openxmlformats.org/officeDocument/2006/relationships/slideLayout" Target="../slideLayouts/slideLayout21.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5" Type="http://schemas.openxmlformats.org/officeDocument/2006/relationships/slideLayout" Target="../slideLayouts/slideLayout25.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slideLayout" Target="../slideLayouts/slideLayout20.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24" Type="http://schemas.openxmlformats.org/officeDocument/2006/relationships/slideLayout" Target="../slideLayouts/slideLayout24.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23" Type="http://schemas.openxmlformats.org/officeDocument/2006/relationships/slideLayout" Target="../slideLayouts/slideLayout23.xml" /><Relationship Id="rId10" Type="http://schemas.openxmlformats.org/officeDocument/2006/relationships/slideLayout" Target="../slideLayouts/slideLayout10.xml" /><Relationship Id="rId19" Type="http://schemas.openxmlformats.org/officeDocument/2006/relationships/slideLayout" Target="../slideLayouts/slideLayout19.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slideLayout" Target="../slideLayouts/slideLayout22.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F236E3-9CAB-42AC-9BF5-7E2AE063CF86}" type="datetimeFigureOut">
              <a:rPr lang="en-US" smtClean="0"/>
              <a:t>5/11/2025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7E7F3E-7E55-4F6C-8270-498161206A64}" type="slidenum">
              <a:rPr lang="en-US" smtClean="0"/>
              <a:t>‹#›</a:t>
            </a:fld>
            <a:endParaRPr lang="en-US"/>
          </a:p>
        </p:txBody>
      </p:sp>
    </p:spTree>
    <p:extLst>
      <p:ext uri="{BB962C8B-B14F-4D97-AF65-F5344CB8AC3E}">
        <p14:creationId xmlns:p14="http://schemas.microsoft.com/office/powerpoint/2010/main" val="1711438158"/>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6" r:id="rId20"/>
    <p:sldLayoutId id="2147483672" r:id="rId21"/>
    <p:sldLayoutId id="2147483673" r:id="rId22"/>
    <p:sldLayoutId id="2147483674" r:id="rId23"/>
    <p:sldLayoutId id="2147483675" r:id="rId24"/>
    <p:sldLayoutId id="2147483677" r:id="rId25"/>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png" /><Relationship Id="rId1" Type="http://schemas.openxmlformats.org/officeDocument/2006/relationships/slideLayout" Target="../slideLayouts/slideLayout3.xml" /></Relationships>
</file>

<file path=ppt/slides/_rels/slide10.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11.emf"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image" Target="../media/image13.emf"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image" Target="../media/image16.jpeg" /><Relationship Id="rId2" Type="http://schemas.openxmlformats.org/officeDocument/2006/relationships/notesSlide" Target="../notesSlides/notesSlide1.xml" /><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4.xml" /></Relationships>
</file>

<file path=ppt/slides/_rels/slide20.xml.rels><?xml version="1.0" encoding="UTF-8" standalone="yes"?>
<Relationships xmlns="http://schemas.openxmlformats.org/package/2006/relationships"><Relationship Id="rId2" Type="http://schemas.openxmlformats.org/officeDocument/2006/relationships/image" Target="../media/image17.emf"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2" Type="http://schemas.openxmlformats.org/officeDocument/2006/relationships/image" Target="../media/image18.jpg" /><Relationship Id="rId1" Type="http://schemas.openxmlformats.org/officeDocument/2006/relationships/slideLayout" Target="../slideLayouts/slideLayout1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notesSlide" Target="../notesSlides/notesSlide2.xml" /><Relationship Id="rId1" Type="http://schemas.openxmlformats.org/officeDocument/2006/relationships/slideLayout" Target="../slideLayouts/slideLayout13.xml" /></Relationships>
</file>

<file path=ppt/slides/_rels/slide25.xml.rels><?xml version="1.0" encoding="UTF-8" standalone="yes"?>
<Relationships xmlns="http://schemas.openxmlformats.org/package/2006/relationships"><Relationship Id="rId2" Type="http://schemas.openxmlformats.org/officeDocument/2006/relationships/image" Target="../media/image21.jpg" /><Relationship Id="rId1" Type="http://schemas.openxmlformats.org/officeDocument/2006/relationships/slideLayout" Target="../slideLayouts/slideLayout25.xml" /></Relationships>
</file>

<file path=ppt/slides/_rels/slide3.xml.rels><?xml version="1.0" encoding="UTF-8" standalone="yes"?>
<Relationships xmlns="http://schemas.openxmlformats.org/package/2006/relationships"><Relationship Id="rId2" Type="http://schemas.openxmlformats.org/officeDocument/2006/relationships/image" Target="../media/image4.jpg" /><Relationship Id="rId1" Type="http://schemas.openxmlformats.org/officeDocument/2006/relationships/slideLayout" Target="../slideLayouts/slideLayout4.xml" /></Relationships>
</file>

<file path=ppt/slides/_rels/slide4.xml.rels><?xml version="1.0" encoding="UTF-8" standalone="yes"?>
<Relationships xmlns="http://schemas.openxmlformats.org/package/2006/relationships"><Relationship Id="rId2" Type="http://schemas.openxmlformats.org/officeDocument/2006/relationships/image" Target="../media/image5.jpg" /><Relationship Id="rId1" Type="http://schemas.openxmlformats.org/officeDocument/2006/relationships/slideLayout" Target="../slideLayouts/slideLayout6.xml" /></Relationships>
</file>

<file path=ppt/slides/_rels/slide5.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6.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6.pn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6.pn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Google Shape;3103;p70">
            <a:extLst>
              <a:ext uri="{FF2B5EF4-FFF2-40B4-BE49-F238E27FC236}">
                <a16:creationId xmlns:a16="http://schemas.microsoft.com/office/drawing/2014/main" id="{BA89B030-4F71-A186-C89C-41A8916CC8FD}"/>
              </a:ext>
            </a:extLst>
          </p:cNvPr>
          <p:cNvSpPr/>
          <p:nvPr/>
        </p:nvSpPr>
        <p:spPr>
          <a:xfrm>
            <a:off x="3813378" y="1535722"/>
            <a:ext cx="5052021" cy="5052409"/>
          </a:xfrm>
          <a:custGeom>
            <a:avLst/>
            <a:gdLst/>
            <a:ahLst/>
            <a:cxnLst/>
            <a:rect l="l" t="t" r="r" b="b"/>
            <a:pathLst>
              <a:path w="21600" h="21600" extrusionOk="0">
                <a:moveTo>
                  <a:pt x="11550" y="8432"/>
                </a:moveTo>
                <a:lnTo>
                  <a:pt x="11550" y="13479"/>
                </a:lnTo>
                <a:cubicBezTo>
                  <a:pt x="11511" y="13514"/>
                  <a:pt x="11472" y="13538"/>
                  <a:pt x="11439" y="13541"/>
                </a:cubicBezTo>
                <a:cubicBezTo>
                  <a:pt x="11342" y="13548"/>
                  <a:pt x="11249" y="13405"/>
                  <a:pt x="11161" y="13368"/>
                </a:cubicBezTo>
                <a:cubicBezTo>
                  <a:pt x="10895" y="13252"/>
                  <a:pt x="10766" y="13468"/>
                  <a:pt x="10546" y="13471"/>
                </a:cubicBezTo>
                <a:cubicBezTo>
                  <a:pt x="10341" y="13474"/>
                  <a:pt x="10048" y="13142"/>
                  <a:pt x="10058" y="12950"/>
                </a:cubicBezTo>
                <a:cubicBezTo>
                  <a:pt x="10065" y="12832"/>
                  <a:pt x="10126" y="12655"/>
                  <a:pt x="10140" y="12510"/>
                </a:cubicBezTo>
                <a:cubicBezTo>
                  <a:pt x="10151" y="12394"/>
                  <a:pt x="10231" y="12326"/>
                  <a:pt x="10233" y="12221"/>
                </a:cubicBezTo>
                <a:cubicBezTo>
                  <a:pt x="10234" y="12080"/>
                  <a:pt x="10046" y="11971"/>
                  <a:pt x="9954" y="11955"/>
                </a:cubicBezTo>
                <a:cubicBezTo>
                  <a:pt x="9738" y="11914"/>
                  <a:pt x="9437" y="12041"/>
                  <a:pt x="9188" y="11942"/>
                </a:cubicBezTo>
                <a:cubicBezTo>
                  <a:pt x="9141" y="11864"/>
                  <a:pt x="9243" y="11810"/>
                  <a:pt x="9270" y="11733"/>
                </a:cubicBezTo>
                <a:cubicBezTo>
                  <a:pt x="9285" y="11690"/>
                  <a:pt x="9275" y="11631"/>
                  <a:pt x="9292" y="11583"/>
                </a:cubicBezTo>
                <a:cubicBezTo>
                  <a:pt x="9320" y="11510"/>
                  <a:pt x="9397" y="11452"/>
                  <a:pt x="9433" y="11375"/>
                </a:cubicBezTo>
                <a:cubicBezTo>
                  <a:pt x="9458" y="11315"/>
                  <a:pt x="9464" y="11229"/>
                  <a:pt x="9490" y="11154"/>
                </a:cubicBezTo>
                <a:cubicBezTo>
                  <a:pt x="9520" y="11070"/>
                  <a:pt x="9576" y="11017"/>
                  <a:pt x="9583" y="10958"/>
                </a:cubicBezTo>
                <a:cubicBezTo>
                  <a:pt x="9592" y="10879"/>
                  <a:pt x="9562" y="10789"/>
                  <a:pt x="9501" y="10737"/>
                </a:cubicBezTo>
                <a:cubicBezTo>
                  <a:pt x="9309" y="10748"/>
                  <a:pt x="9182" y="10757"/>
                  <a:pt x="9072" y="10807"/>
                </a:cubicBezTo>
                <a:cubicBezTo>
                  <a:pt x="8821" y="10921"/>
                  <a:pt x="8871" y="11260"/>
                  <a:pt x="8620" y="11340"/>
                </a:cubicBezTo>
                <a:cubicBezTo>
                  <a:pt x="8533" y="11367"/>
                  <a:pt x="8413" y="11369"/>
                  <a:pt x="8318" y="11387"/>
                </a:cubicBezTo>
                <a:cubicBezTo>
                  <a:pt x="8235" y="11401"/>
                  <a:pt x="8135" y="11446"/>
                  <a:pt x="8051" y="11444"/>
                </a:cubicBezTo>
                <a:cubicBezTo>
                  <a:pt x="7950" y="11442"/>
                  <a:pt x="7774" y="11346"/>
                  <a:pt x="7715" y="11282"/>
                </a:cubicBezTo>
                <a:cubicBezTo>
                  <a:pt x="7661" y="11224"/>
                  <a:pt x="7532" y="10939"/>
                  <a:pt x="7518" y="10888"/>
                </a:cubicBezTo>
                <a:cubicBezTo>
                  <a:pt x="7418" y="10547"/>
                  <a:pt x="7526" y="10233"/>
                  <a:pt x="7656" y="9996"/>
                </a:cubicBezTo>
                <a:cubicBezTo>
                  <a:pt x="7684" y="9946"/>
                  <a:pt x="7729" y="9899"/>
                  <a:pt x="7749" y="9846"/>
                </a:cubicBezTo>
                <a:cubicBezTo>
                  <a:pt x="7780" y="9765"/>
                  <a:pt x="7760" y="9643"/>
                  <a:pt x="7784" y="9556"/>
                </a:cubicBezTo>
                <a:cubicBezTo>
                  <a:pt x="7828" y="9395"/>
                  <a:pt x="8041" y="9298"/>
                  <a:pt x="8191" y="9221"/>
                </a:cubicBezTo>
                <a:cubicBezTo>
                  <a:pt x="8360" y="9132"/>
                  <a:pt x="8503" y="8990"/>
                  <a:pt x="8701" y="8978"/>
                </a:cubicBezTo>
                <a:cubicBezTo>
                  <a:pt x="8799" y="8971"/>
                  <a:pt x="8943" y="9004"/>
                  <a:pt x="9038" y="9024"/>
                </a:cubicBezTo>
                <a:cubicBezTo>
                  <a:pt x="9125" y="9042"/>
                  <a:pt x="9194" y="9100"/>
                  <a:pt x="9270" y="9105"/>
                </a:cubicBezTo>
                <a:cubicBezTo>
                  <a:pt x="9484" y="9121"/>
                  <a:pt x="9535" y="8955"/>
                  <a:pt x="9710" y="8861"/>
                </a:cubicBezTo>
                <a:cubicBezTo>
                  <a:pt x="9890" y="8887"/>
                  <a:pt x="10011" y="8830"/>
                  <a:pt x="10174" y="8850"/>
                </a:cubicBezTo>
                <a:cubicBezTo>
                  <a:pt x="10286" y="8863"/>
                  <a:pt x="10366" y="8982"/>
                  <a:pt x="10453" y="8989"/>
                </a:cubicBezTo>
                <a:cubicBezTo>
                  <a:pt x="10526" y="8995"/>
                  <a:pt x="10591" y="8920"/>
                  <a:pt x="10663" y="8931"/>
                </a:cubicBezTo>
                <a:cubicBezTo>
                  <a:pt x="10730" y="8941"/>
                  <a:pt x="10848" y="9090"/>
                  <a:pt x="10859" y="9174"/>
                </a:cubicBezTo>
                <a:cubicBezTo>
                  <a:pt x="10873" y="9278"/>
                  <a:pt x="10782" y="9372"/>
                  <a:pt x="10813" y="9487"/>
                </a:cubicBezTo>
                <a:cubicBezTo>
                  <a:pt x="10922" y="9598"/>
                  <a:pt x="11121" y="9619"/>
                  <a:pt x="11277" y="9683"/>
                </a:cubicBezTo>
                <a:cubicBezTo>
                  <a:pt x="11378" y="9599"/>
                  <a:pt x="11291" y="9445"/>
                  <a:pt x="11277" y="9325"/>
                </a:cubicBezTo>
                <a:cubicBezTo>
                  <a:pt x="11272" y="9271"/>
                  <a:pt x="11282" y="9224"/>
                  <a:pt x="11277" y="9174"/>
                </a:cubicBezTo>
                <a:cubicBezTo>
                  <a:pt x="11268" y="9090"/>
                  <a:pt x="11231" y="9014"/>
                  <a:pt x="11231" y="8943"/>
                </a:cubicBezTo>
                <a:cubicBezTo>
                  <a:pt x="11229" y="8694"/>
                  <a:pt x="11380" y="8546"/>
                  <a:pt x="11550" y="8432"/>
                </a:cubicBezTo>
                <a:close/>
                <a:moveTo>
                  <a:pt x="219" y="8623"/>
                </a:moveTo>
                <a:cubicBezTo>
                  <a:pt x="183" y="8799"/>
                  <a:pt x="151" y="8976"/>
                  <a:pt x="124" y="9156"/>
                </a:cubicBezTo>
                <a:cubicBezTo>
                  <a:pt x="97" y="9334"/>
                  <a:pt x="74" y="9514"/>
                  <a:pt x="55" y="9696"/>
                </a:cubicBezTo>
                <a:cubicBezTo>
                  <a:pt x="18" y="10059"/>
                  <a:pt x="0" y="10427"/>
                  <a:pt x="0" y="10800"/>
                </a:cubicBezTo>
                <a:cubicBezTo>
                  <a:pt x="0" y="11173"/>
                  <a:pt x="18" y="11541"/>
                  <a:pt x="55" y="11904"/>
                </a:cubicBezTo>
                <a:cubicBezTo>
                  <a:pt x="74" y="12086"/>
                  <a:pt x="97" y="12266"/>
                  <a:pt x="124" y="12445"/>
                </a:cubicBezTo>
                <a:cubicBezTo>
                  <a:pt x="151" y="12624"/>
                  <a:pt x="183" y="12801"/>
                  <a:pt x="219" y="12977"/>
                </a:cubicBezTo>
                <a:cubicBezTo>
                  <a:pt x="255" y="13152"/>
                  <a:pt x="295" y="13326"/>
                  <a:pt x="339" y="13499"/>
                </a:cubicBezTo>
                <a:cubicBezTo>
                  <a:pt x="428" y="13844"/>
                  <a:pt x="534" y="14183"/>
                  <a:pt x="655" y="14513"/>
                </a:cubicBezTo>
                <a:cubicBezTo>
                  <a:pt x="715" y="14679"/>
                  <a:pt x="780" y="14842"/>
                  <a:pt x="849" y="15004"/>
                </a:cubicBezTo>
                <a:cubicBezTo>
                  <a:pt x="917" y="15165"/>
                  <a:pt x="989" y="15324"/>
                  <a:pt x="1065" y="15482"/>
                </a:cubicBezTo>
                <a:cubicBezTo>
                  <a:pt x="1103" y="15560"/>
                  <a:pt x="1142" y="15639"/>
                  <a:pt x="1181" y="15716"/>
                </a:cubicBezTo>
                <a:cubicBezTo>
                  <a:pt x="1260" y="15872"/>
                  <a:pt x="1344" y="16025"/>
                  <a:pt x="1431" y="16175"/>
                </a:cubicBezTo>
                <a:cubicBezTo>
                  <a:pt x="1691" y="16628"/>
                  <a:pt x="1982" y="17059"/>
                  <a:pt x="2303" y="17467"/>
                </a:cubicBezTo>
                <a:cubicBezTo>
                  <a:pt x="2463" y="17671"/>
                  <a:pt x="2631" y="17869"/>
                  <a:pt x="2805" y="18061"/>
                </a:cubicBezTo>
                <a:cubicBezTo>
                  <a:pt x="2921" y="18189"/>
                  <a:pt x="3041" y="18315"/>
                  <a:pt x="3163" y="18437"/>
                </a:cubicBezTo>
                <a:cubicBezTo>
                  <a:pt x="3285" y="18559"/>
                  <a:pt x="3411" y="18678"/>
                  <a:pt x="3538" y="18795"/>
                </a:cubicBezTo>
                <a:cubicBezTo>
                  <a:pt x="4113" y="19317"/>
                  <a:pt x="4745" y="19779"/>
                  <a:pt x="5424" y="20169"/>
                </a:cubicBezTo>
                <a:cubicBezTo>
                  <a:pt x="5575" y="20255"/>
                  <a:pt x="5728" y="20339"/>
                  <a:pt x="5883" y="20419"/>
                </a:cubicBezTo>
                <a:cubicBezTo>
                  <a:pt x="6193" y="20577"/>
                  <a:pt x="6513" y="20722"/>
                  <a:pt x="6840" y="20851"/>
                </a:cubicBezTo>
                <a:cubicBezTo>
                  <a:pt x="7003" y="20915"/>
                  <a:pt x="7168" y="20975"/>
                  <a:pt x="7336" y="21032"/>
                </a:cubicBezTo>
                <a:cubicBezTo>
                  <a:pt x="8423" y="21400"/>
                  <a:pt x="9588" y="21600"/>
                  <a:pt x="10799" y="21600"/>
                </a:cubicBezTo>
                <a:cubicBezTo>
                  <a:pt x="11052" y="21600"/>
                  <a:pt x="11302" y="21591"/>
                  <a:pt x="11550" y="21574"/>
                </a:cubicBezTo>
                <a:lnTo>
                  <a:pt x="11550" y="18085"/>
                </a:lnTo>
                <a:cubicBezTo>
                  <a:pt x="11505" y="18026"/>
                  <a:pt x="11456" y="17968"/>
                  <a:pt x="11416" y="17907"/>
                </a:cubicBezTo>
                <a:cubicBezTo>
                  <a:pt x="11272" y="17688"/>
                  <a:pt x="11157" y="17414"/>
                  <a:pt x="11010" y="17189"/>
                </a:cubicBezTo>
                <a:cubicBezTo>
                  <a:pt x="10936" y="17075"/>
                  <a:pt x="10871" y="16945"/>
                  <a:pt x="10790" y="16853"/>
                </a:cubicBezTo>
                <a:cubicBezTo>
                  <a:pt x="10742" y="16799"/>
                  <a:pt x="10589" y="16749"/>
                  <a:pt x="10569" y="16667"/>
                </a:cubicBezTo>
                <a:cubicBezTo>
                  <a:pt x="10543" y="16561"/>
                  <a:pt x="10464" y="16414"/>
                  <a:pt x="10477" y="16332"/>
                </a:cubicBezTo>
                <a:cubicBezTo>
                  <a:pt x="10493" y="16221"/>
                  <a:pt x="10708" y="16132"/>
                  <a:pt x="10708" y="16031"/>
                </a:cubicBezTo>
                <a:cubicBezTo>
                  <a:pt x="10708" y="15945"/>
                  <a:pt x="10593" y="15895"/>
                  <a:pt x="10569" y="15823"/>
                </a:cubicBezTo>
                <a:cubicBezTo>
                  <a:pt x="10511" y="15645"/>
                  <a:pt x="10603" y="15541"/>
                  <a:pt x="10673" y="15394"/>
                </a:cubicBezTo>
                <a:cubicBezTo>
                  <a:pt x="10697" y="15345"/>
                  <a:pt x="10719" y="15267"/>
                  <a:pt x="10743" y="15231"/>
                </a:cubicBezTo>
                <a:cubicBezTo>
                  <a:pt x="10786" y="15168"/>
                  <a:pt x="10872" y="15150"/>
                  <a:pt x="10929" y="15081"/>
                </a:cubicBezTo>
                <a:cubicBezTo>
                  <a:pt x="10961" y="15043"/>
                  <a:pt x="10981" y="14961"/>
                  <a:pt x="11022" y="14907"/>
                </a:cubicBezTo>
                <a:cubicBezTo>
                  <a:pt x="11110" y="14790"/>
                  <a:pt x="11253" y="14746"/>
                  <a:pt x="11289" y="14641"/>
                </a:cubicBezTo>
                <a:cubicBezTo>
                  <a:pt x="11318" y="14555"/>
                  <a:pt x="11335" y="14124"/>
                  <a:pt x="11300" y="13981"/>
                </a:cubicBezTo>
                <a:cubicBezTo>
                  <a:pt x="11280" y="13897"/>
                  <a:pt x="11202" y="13828"/>
                  <a:pt x="11172" y="13749"/>
                </a:cubicBezTo>
                <a:cubicBezTo>
                  <a:pt x="11120" y="13609"/>
                  <a:pt x="11108" y="13456"/>
                  <a:pt x="10963" y="13460"/>
                </a:cubicBezTo>
                <a:cubicBezTo>
                  <a:pt x="10874" y="13461"/>
                  <a:pt x="10812" y="13560"/>
                  <a:pt x="10754" y="13621"/>
                </a:cubicBezTo>
                <a:cubicBezTo>
                  <a:pt x="10741" y="13704"/>
                  <a:pt x="10748" y="13794"/>
                  <a:pt x="10663" y="13819"/>
                </a:cubicBezTo>
                <a:cubicBezTo>
                  <a:pt x="10530" y="13857"/>
                  <a:pt x="10479" y="13680"/>
                  <a:pt x="10325" y="13634"/>
                </a:cubicBezTo>
                <a:cubicBezTo>
                  <a:pt x="10265" y="13615"/>
                  <a:pt x="10167" y="13616"/>
                  <a:pt x="10128" y="13598"/>
                </a:cubicBezTo>
                <a:cubicBezTo>
                  <a:pt x="10016" y="13548"/>
                  <a:pt x="9979" y="13384"/>
                  <a:pt x="9861" y="13320"/>
                </a:cubicBezTo>
                <a:cubicBezTo>
                  <a:pt x="9763" y="13267"/>
                  <a:pt x="9677" y="13286"/>
                  <a:pt x="9617" y="13204"/>
                </a:cubicBezTo>
                <a:cubicBezTo>
                  <a:pt x="9593" y="13149"/>
                  <a:pt x="9612" y="13047"/>
                  <a:pt x="9606" y="12973"/>
                </a:cubicBezTo>
                <a:cubicBezTo>
                  <a:pt x="9478" y="12899"/>
                  <a:pt x="9371" y="12622"/>
                  <a:pt x="9223" y="12556"/>
                </a:cubicBezTo>
                <a:cubicBezTo>
                  <a:pt x="9125" y="12513"/>
                  <a:pt x="8974" y="12517"/>
                  <a:pt x="8852" y="12475"/>
                </a:cubicBezTo>
                <a:cubicBezTo>
                  <a:pt x="8794" y="12456"/>
                  <a:pt x="8749" y="12430"/>
                  <a:pt x="8689" y="12417"/>
                </a:cubicBezTo>
                <a:cubicBezTo>
                  <a:pt x="8614" y="12401"/>
                  <a:pt x="8538" y="12400"/>
                  <a:pt x="8480" y="12371"/>
                </a:cubicBezTo>
                <a:cubicBezTo>
                  <a:pt x="8251" y="12257"/>
                  <a:pt x="8126" y="11889"/>
                  <a:pt x="7842" y="11896"/>
                </a:cubicBezTo>
                <a:cubicBezTo>
                  <a:pt x="7721" y="11899"/>
                  <a:pt x="7604" y="12012"/>
                  <a:pt x="7494" y="12012"/>
                </a:cubicBezTo>
                <a:cubicBezTo>
                  <a:pt x="7385" y="12011"/>
                  <a:pt x="7201" y="11925"/>
                  <a:pt x="7064" y="11861"/>
                </a:cubicBezTo>
                <a:cubicBezTo>
                  <a:pt x="6922" y="11796"/>
                  <a:pt x="6765" y="11759"/>
                  <a:pt x="6647" y="11699"/>
                </a:cubicBezTo>
                <a:cubicBezTo>
                  <a:pt x="6552" y="11650"/>
                  <a:pt x="6486" y="11562"/>
                  <a:pt x="6403" y="11525"/>
                </a:cubicBezTo>
                <a:cubicBezTo>
                  <a:pt x="6339" y="11497"/>
                  <a:pt x="6246" y="11492"/>
                  <a:pt x="6195" y="11467"/>
                </a:cubicBezTo>
                <a:cubicBezTo>
                  <a:pt x="6120" y="11432"/>
                  <a:pt x="6043" y="11358"/>
                  <a:pt x="5950" y="11293"/>
                </a:cubicBezTo>
                <a:cubicBezTo>
                  <a:pt x="5863" y="11233"/>
                  <a:pt x="5768" y="11140"/>
                  <a:pt x="5765" y="11062"/>
                </a:cubicBezTo>
                <a:cubicBezTo>
                  <a:pt x="5761" y="10972"/>
                  <a:pt x="5848" y="10894"/>
                  <a:pt x="5858" y="10807"/>
                </a:cubicBezTo>
                <a:cubicBezTo>
                  <a:pt x="5888" y="10531"/>
                  <a:pt x="5684" y="10333"/>
                  <a:pt x="5556" y="10170"/>
                </a:cubicBezTo>
                <a:cubicBezTo>
                  <a:pt x="5460" y="10049"/>
                  <a:pt x="5350" y="9947"/>
                  <a:pt x="5255" y="9834"/>
                </a:cubicBezTo>
                <a:cubicBezTo>
                  <a:pt x="5260" y="9760"/>
                  <a:pt x="5260" y="9747"/>
                  <a:pt x="5255" y="9672"/>
                </a:cubicBezTo>
                <a:cubicBezTo>
                  <a:pt x="5182" y="9602"/>
                  <a:pt x="5122" y="9499"/>
                  <a:pt x="5045" y="9394"/>
                </a:cubicBezTo>
                <a:cubicBezTo>
                  <a:pt x="4977" y="9300"/>
                  <a:pt x="4842" y="9199"/>
                  <a:pt x="4825" y="9094"/>
                </a:cubicBezTo>
                <a:cubicBezTo>
                  <a:pt x="4803" y="8963"/>
                  <a:pt x="4875" y="8849"/>
                  <a:pt x="4825" y="8722"/>
                </a:cubicBezTo>
                <a:cubicBezTo>
                  <a:pt x="4742" y="8513"/>
                  <a:pt x="4451" y="8608"/>
                  <a:pt x="4488" y="8884"/>
                </a:cubicBezTo>
                <a:cubicBezTo>
                  <a:pt x="4499" y="8961"/>
                  <a:pt x="4606" y="9063"/>
                  <a:pt x="4639" y="9139"/>
                </a:cubicBezTo>
                <a:cubicBezTo>
                  <a:pt x="4672" y="9217"/>
                  <a:pt x="4666" y="9313"/>
                  <a:pt x="4697" y="9406"/>
                </a:cubicBezTo>
                <a:cubicBezTo>
                  <a:pt x="4727" y="9495"/>
                  <a:pt x="4817" y="9572"/>
                  <a:pt x="4848" y="9673"/>
                </a:cubicBezTo>
                <a:cubicBezTo>
                  <a:pt x="4897" y="9831"/>
                  <a:pt x="4896" y="10002"/>
                  <a:pt x="4941" y="10101"/>
                </a:cubicBezTo>
                <a:cubicBezTo>
                  <a:pt x="4981" y="10189"/>
                  <a:pt x="5128" y="10272"/>
                  <a:pt x="5045" y="10379"/>
                </a:cubicBezTo>
                <a:cubicBezTo>
                  <a:pt x="4935" y="10402"/>
                  <a:pt x="4893" y="10292"/>
                  <a:pt x="4825" y="10228"/>
                </a:cubicBezTo>
                <a:cubicBezTo>
                  <a:pt x="4787" y="10193"/>
                  <a:pt x="4649" y="10126"/>
                  <a:pt x="4628" y="10043"/>
                </a:cubicBezTo>
                <a:cubicBezTo>
                  <a:pt x="4610" y="9975"/>
                  <a:pt x="4671" y="9883"/>
                  <a:pt x="4651" y="9800"/>
                </a:cubicBezTo>
                <a:cubicBezTo>
                  <a:pt x="4611" y="9636"/>
                  <a:pt x="4281" y="9632"/>
                  <a:pt x="4279" y="9464"/>
                </a:cubicBezTo>
                <a:cubicBezTo>
                  <a:pt x="4279" y="9358"/>
                  <a:pt x="4418" y="9346"/>
                  <a:pt x="4419" y="9244"/>
                </a:cubicBezTo>
                <a:cubicBezTo>
                  <a:pt x="4420" y="9132"/>
                  <a:pt x="4266" y="9037"/>
                  <a:pt x="4233" y="8943"/>
                </a:cubicBezTo>
                <a:cubicBezTo>
                  <a:pt x="4203" y="8855"/>
                  <a:pt x="4198" y="8717"/>
                  <a:pt x="4187" y="8595"/>
                </a:cubicBezTo>
                <a:cubicBezTo>
                  <a:pt x="4176" y="8480"/>
                  <a:pt x="4190" y="8348"/>
                  <a:pt x="4163" y="8259"/>
                </a:cubicBezTo>
                <a:cubicBezTo>
                  <a:pt x="4139" y="8179"/>
                  <a:pt x="4020" y="8070"/>
                  <a:pt x="3942" y="8028"/>
                </a:cubicBezTo>
                <a:cubicBezTo>
                  <a:pt x="3841" y="7971"/>
                  <a:pt x="3761" y="7994"/>
                  <a:pt x="3710" y="7912"/>
                </a:cubicBezTo>
                <a:cubicBezTo>
                  <a:pt x="3668" y="7840"/>
                  <a:pt x="3639" y="7689"/>
                  <a:pt x="3630" y="7611"/>
                </a:cubicBezTo>
                <a:cubicBezTo>
                  <a:pt x="3613" y="7471"/>
                  <a:pt x="3626" y="7319"/>
                  <a:pt x="3618" y="7170"/>
                </a:cubicBezTo>
                <a:cubicBezTo>
                  <a:pt x="3610" y="7022"/>
                  <a:pt x="3596" y="6879"/>
                  <a:pt x="3618" y="6719"/>
                </a:cubicBezTo>
                <a:cubicBezTo>
                  <a:pt x="3675" y="6607"/>
                  <a:pt x="3780" y="6551"/>
                  <a:pt x="3839" y="6440"/>
                </a:cubicBezTo>
                <a:cubicBezTo>
                  <a:pt x="3879" y="6363"/>
                  <a:pt x="3885" y="6268"/>
                  <a:pt x="3931" y="6186"/>
                </a:cubicBezTo>
                <a:cubicBezTo>
                  <a:pt x="4016" y="6034"/>
                  <a:pt x="4201" y="5895"/>
                  <a:pt x="4326" y="5745"/>
                </a:cubicBezTo>
                <a:cubicBezTo>
                  <a:pt x="4460" y="5585"/>
                  <a:pt x="4584" y="5431"/>
                  <a:pt x="4663" y="5247"/>
                </a:cubicBezTo>
                <a:cubicBezTo>
                  <a:pt x="4691" y="5182"/>
                  <a:pt x="4766" y="5038"/>
                  <a:pt x="4755" y="4958"/>
                </a:cubicBezTo>
                <a:cubicBezTo>
                  <a:pt x="4740" y="4847"/>
                  <a:pt x="4530" y="4755"/>
                  <a:pt x="4546" y="4622"/>
                </a:cubicBezTo>
                <a:cubicBezTo>
                  <a:pt x="4557" y="4540"/>
                  <a:pt x="4673" y="4541"/>
                  <a:pt x="4709" y="4461"/>
                </a:cubicBezTo>
                <a:cubicBezTo>
                  <a:pt x="4727" y="4418"/>
                  <a:pt x="4743" y="4302"/>
                  <a:pt x="4743" y="4251"/>
                </a:cubicBezTo>
                <a:cubicBezTo>
                  <a:pt x="4746" y="4140"/>
                  <a:pt x="4687" y="4024"/>
                  <a:pt x="4709" y="3905"/>
                </a:cubicBezTo>
                <a:cubicBezTo>
                  <a:pt x="4728" y="3802"/>
                  <a:pt x="4880" y="3761"/>
                  <a:pt x="4801" y="3649"/>
                </a:cubicBezTo>
                <a:cubicBezTo>
                  <a:pt x="4725" y="3538"/>
                  <a:pt x="4585" y="3709"/>
                  <a:pt x="4500" y="3638"/>
                </a:cubicBezTo>
                <a:cubicBezTo>
                  <a:pt x="4421" y="3572"/>
                  <a:pt x="4515" y="3492"/>
                  <a:pt x="4523" y="3371"/>
                </a:cubicBezTo>
                <a:cubicBezTo>
                  <a:pt x="4526" y="3323"/>
                  <a:pt x="4495" y="3268"/>
                  <a:pt x="4500" y="3232"/>
                </a:cubicBezTo>
                <a:cubicBezTo>
                  <a:pt x="4507" y="3180"/>
                  <a:pt x="4608" y="3093"/>
                  <a:pt x="4581" y="3059"/>
                </a:cubicBezTo>
                <a:cubicBezTo>
                  <a:pt x="4539" y="3005"/>
                  <a:pt x="4493" y="2899"/>
                  <a:pt x="4428" y="2814"/>
                </a:cubicBezTo>
                <a:cubicBezTo>
                  <a:pt x="5723" y="1778"/>
                  <a:pt x="7274" y="1050"/>
                  <a:pt x="8970" y="742"/>
                </a:cubicBezTo>
                <a:lnTo>
                  <a:pt x="8970" y="742"/>
                </a:lnTo>
                <a:cubicBezTo>
                  <a:pt x="8991" y="778"/>
                  <a:pt x="9008" y="819"/>
                  <a:pt x="9060" y="834"/>
                </a:cubicBezTo>
                <a:cubicBezTo>
                  <a:pt x="9161" y="783"/>
                  <a:pt x="9262" y="839"/>
                  <a:pt x="9374" y="834"/>
                </a:cubicBezTo>
                <a:cubicBezTo>
                  <a:pt x="9482" y="831"/>
                  <a:pt x="9579" y="781"/>
                  <a:pt x="9698" y="800"/>
                </a:cubicBezTo>
                <a:cubicBezTo>
                  <a:pt x="9909" y="833"/>
                  <a:pt x="10205" y="1040"/>
                  <a:pt x="10371" y="928"/>
                </a:cubicBezTo>
                <a:cubicBezTo>
                  <a:pt x="10413" y="899"/>
                  <a:pt x="10403" y="851"/>
                  <a:pt x="10441" y="777"/>
                </a:cubicBezTo>
                <a:cubicBezTo>
                  <a:pt x="10471" y="718"/>
                  <a:pt x="10518" y="653"/>
                  <a:pt x="10547" y="581"/>
                </a:cubicBezTo>
                <a:cubicBezTo>
                  <a:pt x="10631" y="579"/>
                  <a:pt x="10716" y="578"/>
                  <a:pt x="10799" y="578"/>
                </a:cubicBezTo>
                <a:cubicBezTo>
                  <a:pt x="11052" y="578"/>
                  <a:pt x="11302" y="587"/>
                  <a:pt x="11550" y="605"/>
                </a:cubicBezTo>
                <a:lnTo>
                  <a:pt x="11550" y="27"/>
                </a:lnTo>
                <a:cubicBezTo>
                  <a:pt x="11367" y="14"/>
                  <a:pt x="11182" y="6"/>
                  <a:pt x="10997" y="3"/>
                </a:cubicBezTo>
                <a:cubicBezTo>
                  <a:pt x="10931" y="2"/>
                  <a:pt x="10866" y="0"/>
                  <a:pt x="10799" y="0"/>
                </a:cubicBezTo>
                <a:cubicBezTo>
                  <a:pt x="10688" y="0"/>
                  <a:pt x="10576" y="3"/>
                  <a:pt x="10465" y="6"/>
                </a:cubicBezTo>
                <a:cubicBezTo>
                  <a:pt x="9374" y="39"/>
                  <a:pt x="8323" y="234"/>
                  <a:pt x="7336" y="568"/>
                </a:cubicBezTo>
                <a:cubicBezTo>
                  <a:pt x="7168" y="625"/>
                  <a:pt x="7003" y="685"/>
                  <a:pt x="6840" y="749"/>
                </a:cubicBezTo>
                <a:cubicBezTo>
                  <a:pt x="6789" y="769"/>
                  <a:pt x="6739" y="791"/>
                  <a:pt x="6688" y="811"/>
                </a:cubicBezTo>
                <a:cubicBezTo>
                  <a:pt x="6577" y="857"/>
                  <a:pt x="6465" y="905"/>
                  <a:pt x="6355" y="955"/>
                </a:cubicBezTo>
                <a:cubicBezTo>
                  <a:pt x="6195" y="1027"/>
                  <a:pt x="6038" y="1103"/>
                  <a:pt x="5882" y="1182"/>
                </a:cubicBezTo>
                <a:cubicBezTo>
                  <a:pt x="5727" y="1262"/>
                  <a:pt x="5574" y="1345"/>
                  <a:pt x="5424" y="1432"/>
                </a:cubicBezTo>
                <a:cubicBezTo>
                  <a:pt x="4817" y="1781"/>
                  <a:pt x="4248" y="2186"/>
                  <a:pt x="3723" y="2642"/>
                </a:cubicBezTo>
                <a:cubicBezTo>
                  <a:pt x="3661" y="2696"/>
                  <a:pt x="3599" y="2751"/>
                  <a:pt x="3538" y="2806"/>
                </a:cubicBezTo>
                <a:cubicBezTo>
                  <a:pt x="3410" y="2922"/>
                  <a:pt x="3285" y="3042"/>
                  <a:pt x="3163" y="3164"/>
                </a:cubicBezTo>
                <a:cubicBezTo>
                  <a:pt x="3040" y="3286"/>
                  <a:pt x="2921" y="3411"/>
                  <a:pt x="2805" y="3538"/>
                </a:cubicBezTo>
                <a:cubicBezTo>
                  <a:pt x="2631" y="3731"/>
                  <a:pt x="2463" y="3929"/>
                  <a:pt x="2303" y="4133"/>
                </a:cubicBezTo>
                <a:cubicBezTo>
                  <a:pt x="1982" y="4540"/>
                  <a:pt x="1691" y="4972"/>
                  <a:pt x="1430" y="5425"/>
                </a:cubicBezTo>
                <a:cubicBezTo>
                  <a:pt x="1343" y="5576"/>
                  <a:pt x="1260" y="5729"/>
                  <a:pt x="1181" y="5883"/>
                </a:cubicBezTo>
                <a:cubicBezTo>
                  <a:pt x="1141" y="5961"/>
                  <a:pt x="1102" y="6040"/>
                  <a:pt x="1064" y="6118"/>
                </a:cubicBezTo>
                <a:cubicBezTo>
                  <a:pt x="951" y="6354"/>
                  <a:pt x="846" y="6595"/>
                  <a:pt x="748" y="6840"/>
                </a:cubicBezTo>
                <a:cubicBezTo>
                  <a:pt x="716" y="6922"/>
                  <a:pt x="684" y="7005"/>
                  <a:pt x="655" y="7087"/>
                </a:cubicBezTo>
                <a:cubicBezTo>
                  <a:pt x="533" y="7418"/>
                  <a:pt x="428" y="7756"/>
                  <a:pt x="339" y="8102"/>
                </a:cubicBezTo>
                <a:cubicBezTo>
                  <a:pt x="295" y="8273"/>
                  <a:pt x="255" y="8448"/>
                  <a:pt x="219" y="8623"/>
                </a:cubicBezTo>
                <a:cubicBezTo>
                  <a:pt x="219" y="8623"/>
                  <a:pt x="219" y="8623"/>
                  <a:pt x="219" y="8623"/>
                </a:cubicBezTo>
                <a:close/>
                <a:moveTo>
                  <a:pt x="11550" y="21574"/>
                </a:moveTo>
                <a:cubicBezTo>
                  <a:pt x="12114" y="21535"/>
                  <a:pt x="12666" y="21453"/>
                  <a:pt x="13203" y="21331"/>
                </a:cubicBezTo>
                <a:cubicBezTo>
                  <a:pt x="13564" y="21249"/>
                  <a:pt x="13918" y="21149"/>
                  <a:pt x="14264" y="21033"/>
                </a:cubicBezTo>
                <a:cubicBezTo>
                  <a:pt x="14431" y="20975"/>
                  <a:pt x="14596" y="20915"/>
                  <a:pt x="14760" y="20851"/>
                </a:cubicBezTo>
                <a:cubicBezTo>
                  <a:pt x="15087" y="20722"/>
                  <a:pt x="15407" y="20578"/>
                  <a:pt x="15717" y="20419"/>
                </a:cubicBezTo>
                <a:cubicBezTo>
                  <a:pt x="15872" y="20339"/>
                  <a:pt x="16025" y="20255"/>
                  <a:pt x="16176" y="20169"/>
                </a:cubicBezTo>
                <a:cubicBezTo>
                  <a:pt x="16854" y="19779"/>
                  <a:pt x="17486" y="19317"/>
                  <a:pt x="18062" y="18795"/>
                </a:cubicBezTo>
                <a:cubicBezTo>
                  <a:pt x="18190" y="18678"/>
                  <a:pt x="18316" y="18559"/>
                  <a:pt x="18437" y="18437"/>
                </a:cubicBezTo>
                <a:cubicBezTo>
                  <a:pt x="18559" y="18315"/>
                  <a:pt x="18679" y="18190"/>
                  <a:pt x="18795" y="18062"/>
                </a:cubicBezTo>
                <a:cubicBezTo>
                  <a:pt x="18969" y="17870"/>
                  <a:pt x="19136" y="17672"/>
                  <a:pt x="19297" y="17467"/>
                </a:cubicBezTo>
                <a:cubicBezTo>
                  <a:pt x="19550" y="17145"/>
                  <a:pt x="19786" y="16807"/>
                  <a:pt x="20001" y="16456"/>
                </a:cubicBezTo>
                <a:cubicBezTo>
                  <a:pt x="20058" y="16363"/>
                  <a:pt x="20115" y="16270"/>
                  <a:pt x="20169" y="16175"/>
                </a:cubicBezTo>
                <a:cubicBezTo>
                  <a:pt x="20256" y="16025"/>
                  <a:pt x="20340" y="15872"/>
                  <a:pt x="20419" y="15717"/>
                </a:cubicBezTo>
                <a:cubicBezTo>
                  <a:pt x="20459" y="15639"/>
                  <a:pt x="20498" y="15560"/>
                  <a:pt x="20536" y="15482"/>
                </a:cubicBezTo>
                <a:cubicBezTo>
                  <a:pt x="20611" y="15325"/>
                  <a:pt x="20683" y="15165"/>
                  <a:pt x="20752" y="15004"/>
                </a:cubicBezTo>
                <a:cubicBezTo>
                  <a:pt x="20820" y="14842"/>
                  <a:pt x="20885" y="14679"/>
                  <a:pt x="20945" y="14513"/>
                </a:cubicBezTo>
                <a:cubicBezTo>
                  <a:pt x="21066" y="14183"/>
                  <a:pt x="21172" y="13844"/>
                  <a:pt x="21260" y="13499"/>
                </a:cubicBezTo>
                <a:cubicBezTo>
                  <a:pt x="21305" y="13326"/>
                  <a:pt x="21345" y="13152"/>
                  <a:pt x="21381" y="12977"/>
                </a:cubicBezTo>
                <a:cubicBezTo>
                  <a:pt x="21417" y="12801"/>
                  <a:pt x="21448" y="12624"/>
                  <a:pt x="21476" y="12445"/>
                </a:cubicBezTo>
                <a:cubicBezTo>
                  <a:pt x="21503" y="12266"/>
                  <a:pt x="21526" y="12086"/>
                  <a:pt x="21545" y="11904"/>
                </a:cubicBezTo>
                <a:cubicBezTo>
                  <a:pt x="21582" y="11541"/>
                  <a:pt x="21600" y="11173"/>
                  <a:pt x="21600" y="10800"/>
                </a:cubicBezTo>
                <a:cubicBezTo>
                  <a:pt x="21600" y="10427"/>
                  <a:pt x="21582" y="10059"/>
                  <a:pt x="21545" y="9696"/>
                </a:cubicBezTo>
                <a:cubicBezTo>
                  <a:pt x="21526" y="9514"/>
                  <a:pt x="21504" y="9334"/>
                  <a:pt x="21476" y="9156"/>
                </a:cubicBezTo>
                <a:cubicBezTo>
                  <a:pt x="21448" y="8976"/>
                  <a:pt x="21417" y="8799"/>
                  <a:pt x="21381" y="8623"/>
                </a:cubicBezTo>
                <a:cubicBezTo>
                  <a:pt x="21345" y="8448"/>
                  <a:pt x="21305" y="8274"/>
                  <a:pt x="21260" y="8101"/>
                </a:cubicBezTo>
                <a:cubicBezTo>
                  <a:pt x="21172" y="7756"/>
                  <a:pt x="21066" y="7418"/>
                  <a:pt x="20945" y="7087"/>
                </a:cubicBezTo>
                <a:cubicBezTo>
                  <a:pt x="20915" y="7004"/>
                  <a:pt x="20884" y="6922"/>
                  <a:pt x="20851" y="6840"/>
                </a:cubicBezTo>
                <a:cubicBezTo>
                  <a:pt x="20755" y="6595"/>
                  <a:pt x="20649" y="6354"/>
                  <a:pt x="20535" y="6118"/>
                </a:cubicBezTo>
                <a:cubicBezTo>
                  <a:pt x="20498" y="6040"/>
                  <a:pt x="20458" y="5961"/>
                  <a:pt x="20419" y="5883"/>
                </a:cubicBezTo>
                <a:cubicBezTo>
                  <a:pt x="20339" y="5728"/>
                  <a:pt x="20256" y="5576"/>
                  <a:pt x="20169" y="5425"/>
                </a:cubicBezTo>
                <a:cubicBezTo>
                  <a:pt x="19910" y="4972"/>
                  <a:pt x="19617" y="4540"/>
                  <a:pt x="19297" y="4133"/>
                </a:cubicBezTo>
                <a:cubicBezTo>
                  <a:pt x="19136" y="3929"/>
                  <a:pt x="18968" y="3731"/>
                  <a:pt x="18795" y="3538"/>
                </a:cubicBezTo>
                <a:cubicBezTo>
                  <a:pt x="18678" y="3411"/>
                  <a:pt x="18559" y="3286"/>
                  <a:pt x="18437" y="3164"/>
                </a:cubicBezTo>
                <a:cubicBezTo>
                  <a:pt x="18315" y="3041"/>
                  <a:pt x="18189" y="2922"/>
                  <a:pt x="18062" y="2806"/>
                </a:cubicBezTo>
                <a:cubicBezTo>
                  <a:pt x="17814" y="2580"/>
                  <a:pt x="17556" y="2367"/>
                  <a:pt x="17288" y="2166"/>
                </a:cubicBezTo>
                <a:cubicBezTo>
                  <a:pt x="16934" y="1899"/>
                  <a:pt x="16562" y="1653"/>
                  <a:pt x="16176" y="1431"/>
                </a:cubicBezTo>
                <a:cubicBezTo>
                  <a:pt x="16025" y="1345"/>
                  <a:pt x="15872" y="1262"/>
                  <a:pt x="15717" y="1182"/>
                </a:cubicBezTo>
                <a:cubicBezTo>
                  <a:pt x="15646" y="1146"/>
                  <a:pt x="15575" y="1111"/>
                  <a:pt x="15503" y="1076"/>
                </a:cubicBezTo>
                <a:cubicBezTo>
                  <a:pt x="15418" y="1035"/>
                  <a:pt x="15332" y="993"/>
                  <a:pt x="15244" y="955"/>
                </a:cubicBezTo>
                <a:cubicBezTo>
                  <a:pt x="15208" y="938"/>
                  <a:pt x="15172" y="922"/>
                  <a:pt x="15135" y="907"/>
                </a:cubicBezTo>
                <a:cubicBezTo>
                  <a:pt x="15012" y="852"/>
                  <a:pt x="14887" y="799"/>
                  <a:pt x="14760" y="749"/>
                </a:cubicBezTo>
                <a:cubicBezTo>
                  <a:pt x="14758" y="749"/>
                  <a:pt x="14756" y="748"/>
                  <a:pt x="14755" y="747"/>
                </a:cubicBezTo>
                <a:cubicBezTo>
                  <a:pt x="14620" y="695"/>
                  <a:pt x="14484" y="644"/>
                  <a:pt x="14347" y="597"/>
                </a:cubicBezTo>
                <a:cubicBezTo>
                  <a:pt x="14319" y="587"/>
                  <a:pt x="14292" y="577"/>
                  <a:pt x="14263" y="568"/>
                </a:cubicBezTo>
                <a:cubicBezTo>
                  <a:pt x="13944" y="460"/>
                  <a:pt x="13618" y="366"/>
                  <a:pt x="13285" y="288"/>
                </a:cubicBezTo>
                <a:cubicBezTo>
                  <a:pt x="13181" y="263"/>
                  <a:pt x="13077" y="240"/>
                  <a:pt x="12972" y="218"/>
                </a:cubicBezTo>
                <a:cubicBezTo>
                  <a:pt x="12896" y="203"/>
                  <a:pt x="12820" y="189"/>
                  <a:pt x="12744" y="175"/>
                </a:cubicBezTo>
                <a:cubicBezTo>
                  <a:pt x="12353" y="104"/>
                  <a:pt x="11955" y="54"/>
                  <a:pt x="11550" y="27"/>
                </a:cubicBezTo>
                <a:lnTo>
                  <a:pt x="11550" y="605"/>
                </a:lnTo>
                <a:cubicBezTo>
                  <a:pt x="11988" y="637"/>
                  <a:pt x="12419" y="697"/>
                  <a:pt x="12841" y="783"/>
                </a:cubicBezTo>
                <a:cubicBezTo>
                  <a:pt x="12812" y="855"/>
                  <a:pt x="12721" y="823"/>
                  <a:pt x="12646" y="859"/>
                </a:cubicBezTo>
                <a:cubicBezTo>
                  <a:pt x="12574" y="891"/>
                  <a:pt x="12548" y="960"/>
                  <a:pt x="12472" y="975"/>
                </a:cubicBezTo>
                <a:cubicBezTo>
                  <a:pt x="12260" y="1014"/>
                  <a:pt x="12086" y="921"/>
                  <a:pt x="11903" y="928"/>
                </a:cubicBezTo>
                <a:cubicBezTo>
                  <a:pt x="11895" y="1007"/>
                  <a:pt x="11993" y="1053"/>
                  <a:pt x="12042" y="1078"/>
                </a:cubicBezTo>
                <a:cubicBezTo>
                  <a:pt x="12208" y="1165"/>
                  <a:pt x="12342" y="1152"/>
                  <a:pt x="12576" y="1148"/>
                </a:cubicBezTo>
                <a:cubicBezTo>
                  <a:pt x="12696" y="1145"/>
                  <a:pt x="12833" y="1183"/>
                  <a:pt x="12936" y="1113"/>
                </a:cubicBezTo>
                <a:cubicBezTo>
                  <a:pt x="13001" y="1068"/>
                  <a:pt x="12997" y="970"/>
                  <a:pt x="13052" y="916"/>
                </a:cubicBezTo>
                <a:cubicBezTo>
                  <a:pt x="13075" y="893"/>
                  <a:pt x="13109" y="870"/>
                  <a:pt x="13148" y="850"/>
                </a:cubicBezTo>
                <a:cubicBezTo>
                  <a:pt x="13262" y="877"/>
                  <a:pt x="13376" y="907"/>
                  <a:pt x="13490" y="938"/>
                </a:cubicBezTo>
                <a:cubicBezTo>
                  <a:pt x="13470" y="1016"/>
                  <a:pt x="13344" y="997"/>
                  <a:pt x="13343" y="1102"/>
                </a:cubicBezTo>
                <a:cubicBezTo>
                  <a:pt x="13423" y="1150"/>
                  <a:pt x="13611" y="1075"/>
                  <a:pt x="13683" y="993"/>
                </a:cubicBezTo>
                <a:cubicBezTo>
                  <a:pt x="13711" y="1001"/>
                  <a:pt x="13739" y="1009"/>
                  <a:pt x="13768" y="1017"/>
                </a:cubicBezTo>
                <a:cubicBezTo>
                  <a:pt x="13932" y="1067"/>
                  <a:pt x="14094" y="1121"/>
                  <a:pt x="14254" y="1179"/>
                </a:cubicBezTo>
                <a:cubicBezTo>
                  <a:pt x="14483" y="1262"/>
                  <a:pt x="14709" y="1352"/>
                  <a:pt x="14930" y="1450"/>
                </a:cubicBezTo>
                <a:cubicBezTo>
                  <a:pt x="14887" y="1475"/>
                  <a:pt x="14842" y="1507"/>
                  <a:pt x="14805" y="1507"/>
                </a:cubicBezTo>
                <a:cubicBezTo>
                  <a:pt x="14709" y="1506"/>
                  <a:pt x="14668" y="1378"/>
                  <a:pt x="14561" y="1426"/>
                </a:cubicBezTo>
                <a:cubicBezTo>
                  <a:pt x="14551" y="1550"/>
                  <a:pt x="14692" y="1600"/>
                  <a:pt x="14781" y="1657"/>
                </a:cubicBezTo>
                <a:cubicBezTo>
                  <a:pt x="14878" y="1719"/>
                  <a:pt x="14979" y="1781"/>
                  <a:pt x="15013" y="1889"/>
                </a:cubicBezTo>
                <a:cubicBezTo>
                  <a:pt x="14919" y="2089"/>
                  <a:pt x="14768" y="1878"/>
                  <a:pt x="14619" y="1878"/>
                </a:cubicBezTo>
                <a:cubicBezTo>
                  <a:pt x="14454" y="1876"/>
                  <a:pt x="14214" y="2190"/>
                  <a:pt x="14073" y="1935"/>
                </a:cubicBezTo>
                <a:cubicBezTo>
                  <a:pt x="14108" y="1801"/>
                  <a:pt x="14257" y="1779"/>
                  <a:pt x="14294" y="1645"/>
                </a:cubicBezTo>
                <a:cubicBezTo>
                  <a:pt x="14262" y="1651"/>
                  <a:pt x="14231" y="1661"/>
                  <a:pt x="14200" y="1674"/>
                </a:cubicBezTo>
                <a:cubicBezTo>
                  <a:pt x="14145" y="1696"/>
                  <a:pt x="14090" y="1725"/>
                  <a:pt x="14034" y="1756"/>
                </a:cubicBezTo>
                <a:cubicBezTo>
                  <a:pt x="13960" y="1795"/>
                  <a:pt x="13882" y="1835"/>
                  <a:pt x="13794" y="1855"/>
                </a:cubicBezTo>
                <a:cubicBezTo>
                  <a:pt x="13714" y="1872"/>
                  <a:pt x="13634" y="1867"/>
                  <a:pt x="13563" y="1889"/>
                </a:cubicBezTo>
                <a:cubicBezTo>
                  <a:pt x="13423" y="1930"/>
                  <a:pt x="13327" y="2032"/>
                  <a:pt x="13180" y="2086"/>
                </a:cubicBezTo>
                <a:cubicBezTo>
                  <a:pt x="13123" y="2107"/>
                  <a:pt x="13054" y="2100"/>
                  <a:pt x="12995" y="2121"/>
                </a:cubicBezTo>
                <a:cubicBezTo>
                  <a:pt x="12854" y="2167"/>
                  <a:pt x="12687" y="2251"/>
                  <a:pt x="12542" y="2329"/>
                </a:cubicBezTo>
                <a:cubicBezTo>
                  <a:pt x="12394" y="2409"/>
                  <a:pt x="12227" y="2493"/>
                  <a:pt x="12136" y="2573"/>
                </a:cubicBezTo>
                <a:cubicBezTo>
                  <a:pt x="12086" y="2616"/>
                  <a:pt x="11957" y="2767"/>
                  <a:pt x="11961" y="2815"/>
                </a:cubicBezTo>
                <a:cubicBezTo>
                  <a:pt x="11967" y="2885"/>
                  <a:pt x="12098" y="2907"/>
                  <a:pt x="12101" y="2978"/>
                </a:cubicBezTo>
                <a:cubicBezTo>
                  <a:pt x="12098" y="3021"/>
                  <a:pt x="12025" y="3113"/>
                  <a:pt x="12078" y="3175"/>
                </a:cubicBezTo>
                <a:cubicBezTo>
                  <a:pt x="12125" y="3231"/>
                  <a:pt x="12220" y="3186"/>
                  <a:pt x="12321" y="3198"/>
                </a:cubicBezTo>
                <a:cubicBezTo>
                  <a:pt x="12499" y="3220"/>
                  <a:pt x="12614" y="3366"/>
                  <a:pt x="12750" y="3441"/>
                </a:cubicBezTo>
                <a:cubicBezTo>
                  <a:pt x="12853" y="3498"/>
                  <a:pt x="13006" y="3565"/>
                  <a:pt x="13122" y="3580"/>
                </a:cubicBezTo>
                <a:cubicBezTo>
                  <a:pt x="13282" y="3600"/>
                  <a:pt x="13460" y="3534"/>
                  <a:pt x="13481" y="3661"/>
                </a:cubicBezTo>
                <a:cubicBezTo>
                  <a:pt x="13503" y="3784"/>
                  <a:pt x="13332" y="3827"/>
                  <a:pt x="13319" y="3905"/>
                </a:cubicBezTo>
                <a:cubicBezTo>
                  <a:pt x="13406" y="4017"/>
                  <a:pt x="13260" y="4072"/>
                  <a:pt x="13261" y="4171"/>
                </a:cubicBezTo>
                <a:cubicBezTo>
                  <a:pt x="13261" y="4251"/>
                  <a:pt x="13361" y="4371"/>
                  <a:pt x="13447" y="4379"/>
                </a:cubicBezTo>
                <a:cubicBezTo>
                  <a:pt x="13564" y="4389"/>
                  <a:pt x="13735" y="4264"/>
                  <a:pt x="13784" y="4147"/>
                </a:cubicBezTo>
                <a:cubicBezTo>
                  <a:pt x="13841" y="4009"/>
                  <a:pt x="13817" y="3820"/>
                  <a:pt x="13923" y="3718"/>
                </a:cubicBezTo>
                <a:cubicBezTo>
                  <a:pt x="14463" y="3734"/>
                  <a:pt x="14921" y="3474"/>
                  <a:pt x="14886" y="2920"/>
                </a:cubicBezTo>
                <a:cubicBezTo>
                  <a:pt x="14883" y="2865"/>
                  <a:pt x="14851" y="2795"/>
                  <a:pt x="14863" y="2735"/>
                </a:cubicBezTo>
                <a:cubicBezTo>
                  <a:pt x="14880" y="2645"/>
                  <a:pt x="15034" y="2570"/>
                  <a:pt x="15014" y="2457"/>
                </a:cubicBezTo>
                <a:cubicBezTo>
                  <a:pt x="15072" y="2438"/>
                  <a:pt x="15107" y="2391"/>
                  <a:pt x="15137" y="2338"/>
                </a:cubicBezTo>
                <a:cubicBezTo>
                  <a:pt x="15181" y="2259"/>
                  <a:pt x="15216" y="2170"/>
                  <a:pt x="15298" y="2139"/>
                </a:cubicBezTo>
                <a:cubicBezTo>
                  <a:pt x="15305" y="2137"/>
                  <a:pt x="15309" y="2133"/>
                  <a:pt x="15316" y="2132"/>
                </a:cubicBezTo>
                <a:cubicBezTo>
                  <a:pt x="15362" y="2122"/>
                  <a:pt x="15412" y="2131"/>
                  <a:pt x="15464" y="2146"/>
                </a:cubicBezTo>
                <a:cubicBezTo>
                  <a:pt x="15557" y="2174"/>
                  <a:pt x="15657" y="2221"/>
                  <a:pt x="15767" y="2213"/>
                </a:cubicBezTo>
                <a:cubicBezTo>
                  <a:pt x="15824" y="2209"/>
                  <a:pt x="15897" y="2159"/>
                  <a:pt x="15953" y="2167"/>
                </a:cubicBezTo>
                <a:cubicBezTo>
                  <a:pt x="16067" y="2183"/>
                  <a:pt x="16135" y="2323"/>
                  <a:pt x="16220" y="2387"/>
                </a:cubicBezTo>
                <a:cubicBezTo>
                  <a:pt x="16296" y="2445"/>
                  <a:pt x="16376" y="2426"/>
                  <a:pt x="16395" y="2503"/>
                </a:cubicBezTo>
                <a:cubicBezTo>
                  <a:pt x="16372" y="2631"/>
                  <a:pt x="16283" y="2637"/>
                  <a:pt x="16290" y="2755"/>
                </a:cubicBezTo>
                <a:cubicBezTo>
                  <a:pt x="16290" y="2755"/>
                  <a:pt x="16290" y="2757"/>
                  <a:pt x="16290" y="2758"/>
                </a:cubicBezTo>
                <a:cubicBezTo>
                  <a:pt x="16298" y="2864"/>
                  <a:pt x="16409" y="2945"/>
                  <a:pt x="16464" y="2955"/>
                </a:cubicBezTo>
                <a:cubicBezTo>
                  <a:pt x="16549" y="2971"/>
                  <a:pt x="16670" y="2926"/>
                  <a:pt x="16754" y="2885"/>
                </a:cubicBezTo>
                <a:cubicBezTo>
                  <a:pt x="16845" y="2842"/>
                  <a:pt x="16928" y="2750"/>
                  <a:pt x="17008" y="2684"/>
                </a:cubicBezTo>
                <a:cubicBezTo>
                  <a:pt x="17121" y="2772"/>
                  <a:pt x="17234" y="2861"/>
                  <a:pt x="17344" y="2953"/>
                </a:cubicBezTo>
                <a:cubicBezTo>
                  <a:pt x="17357" y="3004"/>
                  <a:pt x="17365" y="3050"/>
                  <a:pt x="17369" y="3082"/>
                </a:cubicBezTo>
                <a:cubicBezTo>
                  <a:pt x="17385" y="3207"/>
                  <a:pt x="17353" y="3303"/>
                  <a:pt x="17358" y="3419"/>
                </a:cubicBezTo>
                <a:cubicBezTo>
                  <a:pt x="17373" y="3613"/>
                  <a:pt x="17620" y="3594"/>
                  <a:pt x="17741" y="3696"/>
                </a:cubicBezTo>
                <a:cubicBezTo>
                  <a:pt x="17777" y="3727"/>
                  <a:pt x="17791" y="3806"/>
                  <a:pt x="17822" y="3846"/>
                </a:cubicBezTo>
                <a:cubicBezTo>
                  <a:pt x="17881" y="3925"/>
                  <a:pt x="17952" y="3925"/>
                  <a:pt x="17961" y="4009"/>
                </a:cubicBezTo>
                <a:cubicBezTo>
                  <a:pt x="17983" y="4209"/>
                  <a:pt x="17779" y="4225"/>
                  <a:pt x="17799" y="4449"/>
                </a:cubicBezTo>
                <a:cubicBezTo>
                  <a:pt x="17757" y="4535"/>
                  <a:pt x="17651" y="4530"/>
                  <a:pt x="17659" y="4645"/>
                </a:cubicBezTo>
                <a:cubicBezTo>
                  <a:pt x="17673" y="4828"/>
                  <a:pt x="17936" y="4688"/>
                  <a:pt x="18007" y="4831"/>
                </a:cubicBezTo>
                <a:cubicBezTo>
                  <a:pt x="18047" y="4908"/>
                  <a:pt x="18001" y="4964"/>
                  <a:pt x="17973" y="5074"/>
                </a:cubicBezTo>
                <a:cubicBezTo>
                  <a:pt x="18063" y="5181"/>
                  <a:pt x="18062" y="5352"/>
                  <a:pt x="17903" y="5352"/>
                </a:cubicBezTo>
                <a:cubicBezTo>
                  <a:pt x="17807" y="5352"/>
                  <a:pt x="17781" y="5249"/>
                  <a:pt x="17683" y="5224"/>
                </a:cubicBezTo>
                <a:cubicBezTo>
                  <a:pt x="17628" y="5211"/>
                  <a:pt x="17554" y="5214"/>
                  <a:pt x="17485" y="5201"/>
                </a:cubicBezTo>
                <a:cubicBezTo>
                  <a:pt x="17427" y="5191"/>
                  <a:pt x="17356" y="5174"/>
                  <a:pt x="17301" y="5166"/>
                </a:cubicBezTo>
                <a:cubicBezTo>
                  <a:pt x="17156" y="5150"/>
                  <a:pt x="17001" y="5191"/>
                  <a:pt x="16917" y="5109"/>
                </a:cubicBezTo>
                <a:cubicBezTo>
                  <a:pt x="17055" y="4926"/>
                  <a:pt x="17238" y="4745"/>
                  <a:pt x="17416" y="4588"/>
                </a:cubicBezTo>
                <a:cubicBezTo>
                  <a:pt x="17468" y="4540"/>
                  <a:pt x="17582" y="4508"/>
                  <a:pt x="17555" y="4414"/>
                </a:cubicBezTo>
                <a:cubicBezTo>
                  <a:pt x="17457" y="4327"/>
                  <a:pt x="17335" y="4419"/>
                  <a:pt x="17242" y="4472"/>
                </a:cubicBezTo>
                <a:cubicBezTo>
                  <a:pt x="17144" y="4527"/>
                  <a:pt x="17027" y="4606"/>
                  <a:pt x="16917" y="4623"/>
                </a:cubicBezTo>
                <a:cubicBezTo>
                  <a:pt x="16725" y="4651"/>
                  <a:pt x="16470" y="4566"/>
                  <a:pt x="16313" y="4669"/>
                </a:cubicBezTo>
                <a:cubicBezTo>
                  <a:pt x="16292" y="4756"/>
                  <a:pt x="16492" y="4722"/>
                  <a:pt x="16464" y="4855"/>
                </a:cubicBezTo>
                <a:cubicBezTo>
                  <a:pt x="16387" y="4866"/>
                  <a:pt x="16315" y="4873"/>
                  <a:pt x="16255" y="4819"/>
                </a:cubicBezTo>
                <a:cubicBezTo>
                  <a:pt x="16201" y="4771"/>
                  <a:pt x="16232" y="4698"/>
                  <a:pt x="16198" y="4669"/>
                </a:cubicBezTo>
                <a:cubicBezTo>
                  <a:pt x="16138" y="4619"/>
                  <a:pt x="15914" y="4606"/>
                  <a:pt x="15814" y="4623"/>
                </a:cubicBezTo>
                <a:cubicBezTo>
                  <a:pt x="15693" y="4642"/>
                  <a:pt x="15584" y="4715"/>
                  <a:pt x="15571" y="4819"/>
                </a:cubicBezTo>
                <a:cubicBezTo>
                  <a:pt x="15717" y="4888"/>
                  <a:pt x="15958" y="4749"/>
                  <a:pt x="16012" y="4924"/>
                </a:cubicBezTo>
                <a:cubicBezTo>
                  <a:pt x="15931" y="5068"/>
                  <a:pt x="15743" y="5147"/>
                  <a:pt x="15767" y="5341"/>
                </a:cubicBezTo>
                <a:cubicBezTo>
                  <a:pt x="15778" y="5415"/>
                  <a:pt x="15867" y="5515"/>
                  <a:pt x="15930" y="5526"/>
                </a:cubicBezTo>
                <a:cubicBezTo>
                  <a:pt x="15995" y="5537"/>
                  <a:pt x="16030" y="5473"/>
                  <a:pt x="16093" y="5479"/>
                </a:cubicBezTo>
                <a:cubicBezTo>
                  <a:pt x="16158" y="5486"/>
                  <a:pt x="16143" y="5560"/>
                  <a:pt x="16220" y="5549"/>
                </a:cubicBezTo>
                <a:cubicBezTo>
                  <a:pt x="16332" y="5502"/>
                  <a:pt x="16394" y="5345"/>
                  <a:pt x="16522" y="5352"/>
                </a:cubicBezTo>
                <a:cubicBezTo>
                  <a:pt x="16675" y="5539"/>
                  <a:pt x="16384" y="5629"/>
                  <a:pt x="16220" y="5688"/>
                </a:cubicBezTo>
                <a:cubicBezTo>
                  <a:pt x="16035" y="5755"/>
                  <a:pt x="15793" y="5791"/>
                  <a:pt x="15651" y="5850"/>
                </a:cubicBezTo>
                <a:cubicBezTo>
                  <a:pt x="15577" y="5881"/>
                  <a:pt x="15297" y="6153"/>
                  <a:pt x="15257" y="5942"/>
                </a:cubicBezTo>
                <a:cubicBezTo>
                  <a:pt x="15229" y="5792"/>
                  <a:pt x="15396" y="5835"/>
                  <a:pt x="15431" y="5711"/>
                </a:cubicBezTo>
                <a:cubicBezTo>
                  <a:pt x="15252" y="5676"/>
                  <a:pt x="15084" y="5788"/>
                  <a:pt x="14921" y="5850"/>
                </a:cubicBezTo>
                <a:cubicBezTo>
                  <a:pt x="14687" y="5938"/>
                  <a:pt x="14292" y="5994"/>
                  <a:pt x="14236" y="6256"/>
                </a:cubicBezTo>
                <a:cubicBezTo>
                  <a:pt x="14225" y="6308"/>
                  <a:pt x="14259" y="6406"/>
                  <a:pt x="14225" y="6440"/>
                </a:cubicBezTo>
                <a:cubicBezTo>
                  <a:pt x="14196" y="6469"/>
                  <a:pt x="14030" y="6474"/>
                  <a:pt x="13958" y="6499"/>
                </a:cubicBezTo>
                <a:cubicBezTo>
                  <a:pt x="13846" y="6537"/>
                  <a:pt x="13749" y="6619"/>
                  <a:pt x="13679" y="6637"/>
                </a:cubicBezTo>
                <a:cubicBezTo>
                  <a:pt x="13627" y="6652"/>
                  <a:pt x="13550" y="6648"/>
                  <a:pt x="13517" y="6661"/>
                </a:cubicBezTo>
                <a:cubicBezTo>
                  <a:pt x="13425" y="6697"/>
                  <a:pt x="13390" y="6822"/>
                  <a:pt x="13284" y="6905"/>
                </a:cubicBezTo>
                <a:cubicBezTo>
                  <a:pt x="13241" y="6938"/>
                  <a:pt x="13145" y="6962"/>
                  <a:pt x="13110" y="6996"/>
                </a:cubicBezTo>
                <a:cubicBezTo>
                  <a:pt x="13050" y="7056"/>
                  <a:pt x="13042" y="7206"/>
                  <a:pt x="12937" y="7228"/>
                </a:cubicBezTo>
                <a:cubicBezTo>
                  <a:pt x="12869" y="7234"/>
                  <a:pt x="12814" y="7178"/>
                  <a:pt x="12750" y="7217"/>
                </a:cubicBezTo>
                <a:cubicBezTo>
                  <a:pt x="12743" y="7364"/>
                  <a:pt x="12803" y="7566"/>
                  <a:pt x="12739" y="7714"/>
                </a:cubicBezTo>
                <a:cubicBezTo>
                  <a:pt x="12602" y="7826"/>
                  <a:pt x="12450" y="7905"/>
                  <a:pt x="12275" y="8004"/>
                </a:cubicBezTo>
                <a:cubicBezTo>
                  <a:pt x="12178" y="8059"/>
                  <a:pt x="12091" y="8074"/>
                  <a:pt x="11973" y="8131"/>
                </a:cubicBezTo>
                <a:cubicBezTo>
                  <a:pt x="11890" y="8173"/>
                  <a:pt x="11814" y="8272"/>
                  <a:pt x="11718" y="8329"/>
                </a:cubicBezTo>
                <a:cubicBezTo>
                  <a:pt x="11663" y="8361"/>
                  <a:pt x="11605" y="8395"/>
                  <a:pt x="11550" y="8432"/>
                </a:cubicBezTo>
                <a:lnTo>
                  <a:pt x="11550" y="13479"/>
                </a:lnTo>
                <a:cubicBezTo>
                  <a:pt x="11607" y="13429"/>
                  <a:pt x="11663" y="13356"/>
                  <a:pt x="11695" y="13297"/>
                </a:cubicBezTo>
                <a:cubicBezTo>
                  <a:pt x="11760" y="13179"/>
                  <a:pt x="11765" y="13079"/>
                  <a:pt x="11881" y="13020"/>
                </a:cubicBezTo>
                <a:cubicBezTo>
                  <a:pt x="12005" y="12955"/>
                  <a:pt x="12104" y="12986"/>
                  <a:pt x="12264" y="12926"/>
                </a:cubicBezTo>
                <a:cubicBezTo>
                  <a:pt x="12335" y="12900"/>
                  <a:pt x="12397" y="12855"/>
                  <a:pt x="12461" y="12811"/>
                </a:cubicBezTo>
                <a:cubicBezTo>
                  <a:pt x="12517" y="12772"/>
                  <a:pt x="12576" y="12672"/>
                  <a:pt x="12646" y="12741"/>
                </a:cubicBezTo>
                <a:cubicBezTo>
                  <a:pt x="12739" y="12834"/>
                  <a:pt x="12533" y="12886"/>
                  <a:pt x="12612" y="12985"/>
                </a:cubicBezTo>
                <a:cubicBezTo>
                  <a:pt x="12773" y="13070"/>
                  <a:pt x="12854" y="12826"/>
                  <a:pt x="12972" y="12823"/>
                </a:cubicBezTo>
                <a:cubicBezTo>
                  <a:pt x="13008" y="12822"/>
                  <a:pt x="13137" y="12895"/>
                  <a:pt x="13203" y="12939"/>
                </a:cubicBezTo>
                <a:cubicBezTo>
                  <a:pt x="13294" y="12998"/>
                  <a:pt x="13325" y="13081"/>
                  <a:pt x="13423" y="13100"/>
                </a:cubicBezTo>
                <a:cubicBezTo>
                  <a:pt x="13487" y="13113"/>
                  <a:pt x="13590" y="13076"/>
                  <a:pt x="13679" y="13089"/>
                </a:cubicBezTo>
                <a:cubicBezTo>
                  <a:pt x="13797" y="13106"/>
                  <a:pt x="13868" y="13207"/>
                  <a:pt x="13958" y="13204"/>
                </a:cubicBezTo>
                <a:cubicBezTo>
                  <a:pt x="14067" y="13202"/>
                  <a:pt x="14120" y="13083"/>
                  <a:pt x="14214" y="13066"/>
                </a:cubicBezTo>
                <a:cubicBezTo>
                  <a:pt x="14417" y="13028"/>
                  <a:pt x="14494" y="13088"/>
                  <a:pt x="14584" y="13216"/>
                </a:cubicBezTo>
                <a:cubicBezTo>
                  <a:pt x="14686" y="13234"/>
                  <a:pt x="14689" y="13099"/>
                  <a:pt x="14782" y="13147"/>
                </a:cubicBezTo>
                <a:cubicBezTo>
                  <a:pt x="14731" y="13248"/>
                  <a:pt x="14799" y="13294"/>
                  <a:pt x="14839" y="13379"/>
                </a:cubicBezTo>
                <a:cubicBezTo>
                  <a:pt x="14865" y="13433"/>
                  <a:pt x="14862" y="13471"/>
                  <a:pt x="14886" y="13494"/>
                </a:cubicBezTo>
                <a:cubicBezTo>
                  <a:pt x="14941" y="13547"/>
                  <a:pt x="15048" y="13547"/>
                  <a:pt x="15130" y="13598"/>
                </a:cubicBezTo>
                <a:cubicBezTo>
                  <a:pt x="15215" y="13652"/>
                  <a:pt x="15263" y="13752"/>
                  <a:pt x="15362" y="13865"/>
                </a:cubicBezTo>
                <a:cubicBezTo>
                  <a:pt x="15463" y="13980"/>
                  <a:pt x="15633" y="14100"/>
                  <a:pt x="15767" y="14108"/>
                </a:cubicBezTo>
                <a:cubicBezTo>
                  <a:pt x="15895" y="14116"/>
                  <a:pt x="15999" y="14072"/>
                  <a:pt x="16105" y="14084"/>
                </a:cubicBezTo>
                <a:cubicBezTo>
                  <a:pt x="16344" y="14114"/>
                  <a:pt x="16493" y="14234"/>
                  <a:pt x="16662" y="14364"/>
                </a:cubicBezTo>
                <a:cubicBezTo>
                  <a:pt x="16755" y="14435"/>
                  <a:pt x="16840" y="14486"/>
                  <a:pt x="16870" y="14571"/>
                </a:cubicBezTo>
                <a:cubicBezTo>
                  <a:pt x="16892" y="14632"/>
                  <a:pt x="16881" y="14713"/>
                  <a:pt x="16905" y="14779"/>
                </a:cubicBezTo>
                <a:cubicBezTo>
                  <a:pt x="16956" y="14924"/>
                  <a:pt x="17168" y="14994"/>
                  <a:pt x="17090" y="15242"/>
                </a:cubicBezTo>
                <a:cubicBezTo>
                  <a:pt x="17126" y="15316"/>
                  <a:pt x="17204" y="15342"/>
                  <a:pt x="17288" y="15394"/>
                </a:cubicBezTo>
                <a:cubicBezTo>
                  <a:pt x="17356" y="15435"/>
                  <a:pt x="17412" y="15521"/>
                  <a:pt x="17485" y="15533"/>
                </a:cubicBezTo>
                <a:cubicBezTo>
                  <a:pt x="17532" y="15540"/>
                  <a:pt x="17584" y="15518"/>
                  <a:pt x="17624" y="15521"/>
                </a:cubicBezTo>
                <a:cubicBezTo>
                  <a:pt x="17756" y="15529"/>
                  <a:pt x="17846" y="15581"/>
                  <a:pt x="17961" y="15625"/>
                </a:cubicBezTo>
                <a:cubicBezTo>
                  <a:pt x="18032" y="15652"/>
                  <a:pt x="18123" y="15664"/>
                  <a:pt x="18170" y="15695"/>
                </a:cubicBezTo>
                <a:cubicBezTo>
                  <a:pt x="18229" y="15735"/>
                  <a:pt x="18236" y="15868"/>
                  <a:pt x="18310" y="15903"/>
                </a:cubicBezTo>
                <a:cubicBezTo>
                  <a:pt x="18357" y="15926"/>
                  <a:pt x="18463" y="15894"/>
                  <a:pt x="18542" y="15903"/>
                </a:cubicBezTo>
                <a:cubicBezTo>
                  <a:pt x="18666" y="15917"/>
                  <a:pt x="18835" y="15994"/>
                  <a:pt x="18948" y="15996"/>
                </a:cubicBezTo>
                <a:cubicBezTo>
                  <a:pt x="19016" y="15997"/>
                  <a:pt x="19072" y="15968"/>
                  <a:pt x="19133" y="15973"/>
                </a:cubicBezTo>
                <a:cubicBezTo>
                  <a:pt x="19274" y="15983"/>
                  <a:pt x="19385" y="16073"/>
                  <a:pt x="19494" y="16172"/>
                </a:cubicBezTo>
                <a:cubicBezTo>
                  <a:pt x="18096" y="18426"/>
                  <a:pt x="15847" y="20098"/>
                  <a:pt x="13199" y="20737"/>
                </a:cubicBezTo>
                <a:cubicBezTo>
                  <a:pt x="13190" y="20635"/>
                  <a:pt x="13161" y="20533"/>
                  <a:pt x="13157" y="20432"/>
                </a:cubicBezTo>
                <a:cubicBezTo>
                  <a:pt x="13148" y="20212"/>
                  <a:pt x="13181" y="20056"/>
                  <a:pt x="13146" y="19853"/>
                </a:cubicBezTo>
                <a:cubicBezTo>
                  <a:pt x="13118" y="19699"/>
                  <a:pt x="13085" y="19463"/>
                  <a:pt x="13030" y="19366"/>
                </a:cubicBezTo>
                <a:cubicBezTo>
                  <a:pt x="12967" y="19259"/>
                  <a:pt x="12723" y="19076"/>
                  <a:pt x="12600" y="19007"/>
                </a:cubicBezTo>
                <a:cubicBezTo>
                  <a:pt x="12519" y="18962"/>
                  <a:pt x="12422" y="18946"/>
                  <a:pt x="12333" y="18903"/>
                </a:cubicBezTo>
                <a:cubicBezTo>
                  <a:pt x="12144" y="18810"/>
                  <a:pt x="11778" y="18616"/>
                  <a:pt x="11695" y="18429"/>
                </a:cubicBezTo>
                <a:cubicBezTo>
                  <a:pt x="11671" y="18375"/>
                  <a:pt x="11675" y="18303"/>
                  <a:pt x="11648" y="18244"/>
                </a:cubicBezTo>
                <a:cubicBezTo>
                  <a:pt x="11624" y="18188"/>
                  <a:pt x="11589" y="18136"/>
                  <a:pt x="11550" y="18085"/>
                </a:cubicBezTo>
                <a:cubicBezTo>
                  <a:pt x="11550" y="18085"/>
                  <a:pt x="11550" y="21574"/>
                  <a:pt x="11550" y="21574"/>
                </a:cubicBezTo>
                <a:close/>
              </a:path>
            </a:pathLst>
          </a:custGeom>
          <a:solidFill>
            <a:schemeClr val="accent6">
              <a:alpha val="15000"/>
            </a:scheme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5800"/>
              <a:buFont typeface="Helvetica Neue Light"/>
              <a:buNone/>
            </a:pPr>
            <a:endParaRPr sz="5800" b="0" i="0" u="none" strike="noStrike" cap="none">
              <a:solidFill>
                <a:srgbClr val="000000"/>
              </a:solidFill>
              <a:latin typeface="Oswald"/>
              <a:ea typeface="Oswald"/>
              <a:cs typeface="Oswald"/>
              <a:sym typeface="Oswald"/>
            </a:endParaRPr>
          </a:p>
        </p:txBody>
      </p:sp>
      <p:sp>
        <p:nvSpPr>
          <p:cNvPr id="38" name="ZoneTexte 37">
            <a:extLst>
              <a:ext uri="{FF2B5EF4-FFF2-40B4-BE49-F238E27FC236}">
                <a16:creationId xmlns:a16="http://schemas.microsoft.com/office/drawing/2014/main" id="{B5CA4E62-FC65-0B83-E8FB-F0120E62087A}"/>
              </a:ext>
            </a:extLst>
          </p:cNvPr>
          <p:cNvSpPr txBox="1"/>
          <p:nvPr/>
        </p:nvSpPr>
        <p:spPr>
          <a:xfrm>
            <a:off x="6778491" y="229103"/>
            <a:ext cx="6097604" cy="1547027"/>
          </a:xfrm>
          <a:prstGeom prst="rect">
            <a:avLst/>
          </a:prstGeom>
          <a:noFill/>
        </p:spPr>
        <p:txBody>
          <a:bodyPr wrap="square">
            <a:spAutoFit/>
          </a:bodyPr>
          <a:lstStyle/>
          <a:p>
            <a:pPr marL="0" marR="0" algn="ctr">
              <a:lnSpc>
                <a:spcPct val="115000"/>
              </a:lnSpc>
              <a:spcBef>
                <a:spcPts val="0"/>
              </a:spcBef>
              <a:spcAft>
                <a:spcPts val="0"/>
              </a:spcAft>
            </a:pPr>
            <a:r>
              <a:rPr lang="ar-LB" sz="2800" b="1" dirty="0">
                <a:latin typeface="Kufyan Arabic Black" panose="02000500000000000000" pitchFamily="2" charset="-78"/>
                <a:ea typeface="Times New Roman"/>
                <a:cs typeface="Diwani Letter" pitchFamily="2" charset="-78"/>
              </a:rPr>
              <a:t> </a:t>
            </a:r>
            <a:r>
              <a:rPr lang="ar-IQ" sz="2800" b="1" dirty="0">
                <a:effectLst/>
                <a:latin typeface="Calibri" panose="020F0502020204030204" pitchFamily="34" charset="0"/>
                <a:ea typeface="Times New Roman" panose="02020603050405020304" pitchFamily="18" charset="0"/>
                <a:cs typeface="Arial" panose="020B0604020202020204" pitchFamily="34" charset="0"/>
              </a:rPr>
              <a:t>وزارة التعليم العالي والبحث العلمي </a:t>
            </a:r>
            <a:endParaRPr lang="en-US" sz="2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ctr">
              <a:lnSpc>
                <a:spcPct val="115000"/>
              </a:lnSpc>
              <a:spcBef>
                <a:spcPts val="0"/>
              </a:spcBef>
              <a:spcAft>
                <a:spcPts val="0"/>
              </a:spcAft>
            </a:pPr>
            <a:r>
              <a:rPr lang="ar-IQ" sz="2800" b="1" dirty="0">
                <a:effectLst/>
                <a:latin typeface="Calibri" panose="020F0502020204030204" pitchFamily="34" charset="0"/>
                <a:ea typeface="Times New Roman" panose="02020603050405020304" pitchFamily="18" charset="0"/>
                <a:cs typeface="Arial" panose="020B0604020202020204" pitchFamily="34" charset="0"/>
              </a:rPr>
              <a:t>جامعة الموصل</a:t>
            </a:r>
            <a:endParaRPr lang="en-US" sz="2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ctr">
              <a:lnSpc>
                <a:spcPct val="115000"/>
              </a:lnSpc>
              <a:spcBef>
                <a:spcPts val="0"/>
              </a:spcBef>
              <a:spcAft>
                <a:spcPts val="0"/>
              </a:spcAft>
            </a:pPr>
            <a:r>
              <a:rPr lang="ar-IQ" sz="2800" b="1" dirty="0">
                <a:effectLst/>
                <a:latin typeface="Calibri" panose="020F0502020204030204" pitchFamily="34" charset="0"/>
                <a:ea typeface="Times New Roman" panose="02020603050405020304" pitchFamily="18" charset="0"/>
                <a:cs typeface="Arial" panose="020B0604020202020204" pitchFamily="34" charset="0"/>
              </a:rPr>
              <a:t>كلية العلوم البيئية  </a:t>
            </a:r>
            <a:endParaRPr lang="en-US" sz="28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39" name="Rectangle 38">
            <a:extLst>
              <a:ext uri="{FF2B5EF4-FFF2-40B4-BE49-F238E27FC236}">
                <a16:creationId xmlns:a16="http://schemas.microsoft.com/office/drawing/2014/main" id="{E6AF4F70-02E1-B2C5-760C-5C5BC40DAC37}"/>
              </a:ext>
            </a:extLst>
          </p:cNvPr>
          <p:cNvSpPr/>
          <p:nvPr/>
        </p:nvSpPr>
        <p:spPr>
          <a:xfrm>
            <a:off x="1061106" y="2646529"/>
            <a:ext cx="9981398" cy="1487236"/>
          </a:xfrm>
          <a:prstGeom prst="rect">
            <a:avLst/>
          </a:prstGeom>
          <a:solidFill>
            <a:schemeClr val="accent1">
              <a:lumMod val="50000"/>
            </a:schemeClr>
          </a:solidFill>
          <a:ln>
            <a:solidFill>
              <a:schemeClr val="accent6">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rtl="1">
              <a:lnSpc>
                <a:spcPct val="150000"/>
              </a:lnSpc>
            </a:pPr>
            <a:r>
              <a:rPr lang="ar-IQ" sz="3200" b="1" dirty="0">
                <a:solidFill>
                  <a:schemeClr val="bg1"/>
                </a:solidFill>
                <a:latin typeface="Simplified Arabic" pitchFamily="18" charset="-78"/>
                <a:cs typeface="Simplified Arabic" pitchFamily="18" charset="-78"/>
              </a:rPr>
              <a:t>ا</a:t>
            </a:r>
            <a:r>
              <a:rPr lang="ar-LB" sz="3200" b="1" dirty="0">
                <a:solidFill>
                  <a:schemeClr val="bg1"/>
                </a:solidFill>
                <a:latin typeface="Simplified Arabic" pitchFamily="18" charset="-78"/>
                <a:cs typeface="Simplified Arabic" pitchFamily="18" charset="-78"/>
              </a:rPr>
              <a:t>لتكاليف البيئية</a:t>
            </a:r>
            <a:endParaRPr lang="ar-IQ" sz="3200" b="1" dirty="0">
              <a:solidFill>
                <a:schemeClr val="bg1"/>
              </a:solidFill>
              <a:latin typeface="Simplified Arabic" pitchFamily="18" charset="-78"/>
              <a:cs typeface="Simplified Arabic" pitchFamily="18" charset="-78"/>
            </a:endParaRPr>
          </a:p>
          <a:p>
            <a:pPr algn="ctr" rtl="1">
              <a:lnSpc>
                <a:spcPct val="150000"/>
              </a:lnSpc>
            </a:pPr>
            <a:r>
              <a:rPr lang="ar-LB" sz="3200" b="1" dirty="0">
                <a:solidFill>
                  <a:schemeClr val="bg1"/>
                </a:solidFill>
                <a:latin typeface="Simplified Arabic" pitchFamily="18" charset="-78"/>
                <a:cs typeface="Simplified Arabic" pitchFamily="18" charset="-78"/>
              </a:rPr>
              <a:t>المحاسبة البيئية </a:t>
            </a:r>
            <a:r>
              <a:rPr lang="ar-IQ" sz="3200" b="1" dirty="0">
                <a:solidFill>
                  <a:schemeClr val="bg1"/>
                </a:solidFill>
                <a:latin typeface="Simplified Arabic" pitchFamily="18" charset="-78"/>
                <a:cs typeface="Simplified Arabic" pitchFamily="18" charset="-78"/>
              </a:rPr>
              <a:t>في الشركات الصناعية </a:t>
            </a:r>
            <a:endParaRPr lang="ar-LB" sz="3200" b="1" dirty="0">
              <a:solidFill>
                <a:schemeClr val="bg1"/>
              </a:solidFill>
              <a:latin typeface="Simplified Arabic" pitchFamily="18" charset="-78"/>
              <a:cs typeface="Simplified Arabic" pitchFamily="18" charset="-78"/>
            </a:endParaRPr>
          </a:p>
        </p:txBody>
      </p:sp>
      <p:sp>
        <p:nvSpPr>
          <p:cNvPr id="46" name="ZoneTexte 45">
            <a:extLst>
              <a:ext uri="{FF2B5EF4-FFF2-40B4-BE49-F238E27FC236}">
                <a16:creationId xmlns:a16="http://schemas.microsoft.com/office/drawing/2014/main" id="{9D909960-FB89-BFBB-BE60-1B4A70C95847}"/>
              </a:ext>
            </a:extLst>
          </p:cNvPr>
          <p:cNvSpPr txBox="1"/>
          <p:nvPr/>
        </p:nvSpPr>
        <p:spPr>
          <a:xfrm>
            <a:off x="3525795" y="4429870"/>
            <a:ext cx="5052021" cy="830997"/>
          </a:xfrm>
          <a:prstGeom prst="rect">
            <a:avLst/>
          </a:prstGeom>
          <a:solidFill>
            <a:schemeClr val="accent1">
              <a:lumMod val="50000"/>
            </a:schemeClr>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ar-IQ" sz="2400" dirty="0">
                <a:solidFill>
                  <a:schemeClr val="bg1"/>
                </a:solidFill>
                <a:latin typeface="Simplified Arabic" pitchFamily="18" charset="-78"/>
                <a:cs typeface="Simplified Arabic" pitchFamily="18" charset="-78"/>
              </a:rPr>
              <a:t>الدكتور </a:t>
            </a:r>
            <a:r>
              <a:rPr lang="ar-LB" sz="2400" dirty="0">
                <a:solidFill>
                  <a:schemeClr val="bg1"/>
                </a:solidFill>
                <a:latin typeface="Simplified Arabic" pitchFamily="18" charset="-78"/>
                <a:cs typeface="Simplified Arabic" pitchFamily="18" charset="-78"/>
              </a:rPr>
              <a:t>حسان </a:t>
            </a:r>
            <a:r>
              <a:rPr lang="ar-LB" sz="2400" dirty="0" err="1">
                <a:solidFill>
                  <a:schemeClr val="bg1"/>
                </a:solidFill>
                <a:latin typeface="Simplified Arabic" pitchFamily="18" charset="-78"/>
                <a:cs typeface="Simplified Arabic" pitchFamily="18" charset="-78"/>
              </a:rPr>
              <a:t>حسان</a:t>
            </a:r>
            <a:r>
              <a:rPr lang="ar-LB" sz="2400" dirty="0">
                <a:solidFill>
                  <a:schemeClr val="bg1"/>
                </a:solidFill>
                <a:latin typeface="Simplified Arabic" pitchFamily="18" charset="-78"/>
                <a:cs typeface="Simplified Arabic" pitchFamily="18" charset="-78"/>
              </a:rPr>
              <a:t> ال</a:t>
            </a:r>
            <a:r>
              <a:rPr lang="ar-IQ" sz="2400" dirty="0">
                <a:solidFill>
                  <a:schemeClr val="bg1"/>
                </a:solidFill>
                <a:latin typeface="Simplified Arabic" pitchFamily="18" charset="-78"/>
                <a:cs typeface="Simplified Arabic" pitchFamily="18" charset="-78"/>
              </a:rPr>
              <a:t>عبدربه</a:t>
            </a:r>
          </a:p>
          <a:p>
            <a:pPr algn="ctr"/>
            <a:r>
              <a:rPr lang="ar-IQ" sz="2400" dirty="0" err="1">
                <a:solidFill>
                  <a:schemeClr val="bg1"/>
                </a:solidFill>
                <a:latin typeface="Simplified Arabic" pitchFamily="18" charset="-78"/>
                <a:cs typeface="Simplified Arabic" pitchFamily="18" charset="-78"/>
              </a:rPr>
              <a:t>م.م</a:t>
            </a:r>
            <a:r>
              <a:rPr lang="ar-IQ" sz="2400" dirty="0">
                <a:solidFill>
                  <a:schemeClr val="bg1"/>
                </a:solidFill>
                <a:latin typeface="Simplified Arabic" pitchFamily="18" charset="-78"/>
                <a:cs typeface="Simplified Arabic" pitchFamily="18" charset="-78"/>
              </a:rPr>
              <a:t>, هناء </a:t>
            </a:r>
            <a:r>
              <a:rPr lang="ar-IQ" sz="2400" dirty="0" err="1">
                <a:solidFill>
                  <a:schemeClr val="bg1"/>
                </a:solidFill>
                <a:latin typeface="Simplified Arabic" pitchFamily="18" charset="-78"/>
                <a:cs typeface="Simplified Arabic" pitchFamily="18" charset="-78"/>
              </a:rPr>
              <a:t>عدالت</a:t>
            </a:r>
            <a:r>
              <a:rPr lang="ar-IQ" sz="2400">
                <a:solidFill>
                  <a:schemeClr val="bg1"/>
                </a:solidFill>
                <a:latin typeface="Simplified Arabic" pitchFamily="18" charset="-78"/>
                <a:cs typeface="Simplified Arabic" pitchFamily="18" charset="-78"/>
              </a:rPr>
              <a:t> </a:t>
            </a:r>
            <a:endParaRPr lang="en-US" sz="2400" dirty="0">
              <a:solidFill>
                <a:schemeClr val="bg1"/>
              </a:solidFill>
              <a:latin typeface="Simplified Arabic" pitchFamily="18" charset="-78"/>
              <a:cs typeface="Simplified Arabic" pitchFamily="18" charset="-78"/>
            </a:endParaRPr>
          </a:p>
        </p:txBody>
      </p:sp>
      <p:sp>
        <p:nvSpPr>
          <p:cNvPr id="49" name="ZoneTexte 48">
            <a:extLst>
              <a:ext uri="{FF2B5EF4-FFF2-40B4-BE49-F238E27FC236}">
                <a16:creationId xmlns:a16="http://schemas.microsoft.com/office/drawing/2014/main" id="{5157A1BB-D0B5-E8A1-BF19-2BA37317568A}"/>
              </a:ext>
            </a:extLst>
          </p:cNvPr>
          <p:cNvSpPr txBox="1"/>
          <p:nvPr/>
        </p:nvSpPr>
        <p:spPr>
          <a:xfrm>
            <a:off x="4154450" y="5761934"/>
            <a:ext cx="3883097" cy="400110"/>
          </a:xfrm>
          <a:prstGeom prst="rect">
            <a:avLst/>
          </a:prstGeom>
          <a:noFill/>
        </p:spPr>
        <p:txBody>
          <a:bodyPr wrap="square">
            <a:spAutoFit/>
          </a:bodyPr>
          <a:lstStyle/>
          <a:p>
            <a:pPr algn="ctr" rtl="1"/>
            <a:r>
              <a:rPr lang="en-US" sz="2000" b="1" dirty="0">
                <a:latin typeface="Simplified Arabic" panose="02020603050405020304" pitchFamily="18" charset="-78"/>
                <a:cs typeface="Simplified Arabic" panose="02020603050405020304" pitchFamily="18" charset="-78"/>
              </a:rPr>
              <a:t>السنة </a:t>
            </a:r>
            <a:r>
              <a:rPr lang="en-US" sz="2000" b="1" dirty="0" err="1">
                <a:latin typeface="Simplified Arabic" panose="02020603050405020304" pitchFamily="18" charset="-78"/>
                <a:cs typeface="Simplified Arabic" panose="02020603050405020304" pitchFamily="18" charset="-78"/>
              </a:rPr>
              <a:t>الدراسية</a:t>
            </a:r>
            <a:r>
              <a:rPr lang="en-US" sz="2000" b="1" dirty="0">
                <a:latin typeface="Simplified Arabic" panose="02020603050405020304" pitchFamily="18" charset="-78"/>
                <a:cs typeface="Simplified Arabic" panose="02020603050405020304" pitchFamily="18" charset="-78"/>
              </a:rPr>
              <a:t> </a:t>
            </a:r>
            <a:r>
              <a:rPr lang="ar-IQ" sz="2000" b="1" dirty="0">
                <a:latin typeface="Simplified Arabic" panose="02020603050405020304" pitchFamily="18" charset="-78"/>
                <a:cs typeface="Simplified Arabic" panose="02020603050405020304" pitchFamily="18" charset="-78"/>
              </a:rPr>
              <a:t>2024- 2025</a:t>
            </a:r>
            <a:endParaRPr lang="en-US" sz="2000" b="1" dirty="0">
              <a:latin typeface="Simplified Arabic" panose="02020603050405020304" pitchFamily="18" charset="-78"/>
              <a:cs typeface="Simplified Arabic" panose="02020603050405020304" pitchFamily="18" charset="-78"/>
            </a:endParaRPr>
          </a:p>
        </p:txBody>
      </p:sp>
      <p:pic>
        <p:nvPicPr>
          <p:cNvPr id="2" name="صورة 1">
            <a:extLst>
              <a:ext uri="{FF2B5EF4-FFF2-40B4-BE49-F238E27FC236}">
                <a16:creationId xmlns:a16="http://schemas.microsoft.com/office/drawing/2014/main" id="{002EFE00-5A52-D548-0DDE-30EA2B7C2527}"/>
              </a:ext>
            </a:extLst>
          </p:cNvPr>
          <p:cNvPicPr>
            <a:picLocks noChangeAspect="1"/>
          </p:cNvPicPr>
          <p:nvPr/>
        </p:nvPicPr>
        <p:blipFill>
          <a:blip r:embed="rId2"/>
          <a:stretch>
            <a:fillRect/>
          </a:stretch>
        </p:blipFill>
        <p:spPr>
          <a:xfrm>
            <a:off x="332027" y="114300"/>
            <a:ext cx="1908665" cy="1772165"/>
          </a:xfrm>
          <a:prstGeom prst="rect">
            <a:avLst/>
          </a:prstGeom>
        </p:spPr>
      </p:pic>
      <p:pic>
        <p:nvPicPr>
          <p:cNvPr id="4" name="صورة 3">
            <a:extLst>
              <a:ext uri="{FF2B5EF4-FFF2-40B4-BE49-F238E27FC236}">
                <a16:creationId xmlns:a16="http://schemas.microsoft.com/office/drawing/2014/main" id="{086A3968-615C-6B33-5D6D-32688FDDBB9C}"/>
              </a:ext>
            </a:extLst>
          </p:cNvPr>
          <p:cNvPicPr>
            <a:picLocks noChangeAspect="1"/>
          </p:cNvPicPr>
          <p:nvPr/>
        </p:nvPicPr>
        <p:blipFill>
          <a:blip r:embed="rId3"/>
          <a:stretch>
            <a:fillRect/>
          </a:stretch>
        </p:blipFill>
        <p:spPr>
          <a:xfrm>
            <a:off x="2432937" y="114300"/>
            <a:ext cx="1908665" cy="1853345"/>
          </a:xfrm>
          <a:prstGeom prst="rect">
            <a:avLst/>
          </a:prstGeom>
        </p:spPr>
      </p:pic>
    </p:spTree>
    <p:extLst>
      <p:ext uri="{BB962C8B-B14F-4D97-AF65-F5344CB8AC3E}">
        <p14:creationId xmlns:p14="http://schemas.microsoft.com/office/powerpoint/2010/main" val="244400730"/>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C64B3-5C43-5697-A6A1-8486B09DE6F3}"/>
            </a:ext>
          </a:extLst>
        </p:cNvPr>
        <p:cNvGrpSpPr/>
        <p:nvPr/>
      </p:nvGrpSpPr>
      <p:grpSpPr>
        <a:xfrm>
          <a:off x="0" y="0"/>
          <a:ext cx="0" cy="0"/>
          <a:chOff x="0" y="0"/>
          <a:chExt cx="0" cy="0"/>
        </a:xfrm>
      </p:grpSpPr>
      <p:grpSp>
        <p:nvGrpSpPr>
          <p:cNvPr id="291" name="Group 290">
            <a:extLst>
              <a:ext uri="{FF2B5EF4-FFF2-40B4-BE49-F238E27FC236}">
                <a16:creationId xmlns:a16="http://schemas.microsoft.com/office/drawing/2014/main" id="{3CFEF736-29BF-4D86-AE11-DF0E0ECE9809}"/>
              </a:ext>
            </a:extLst>
          </p:cNvPr>
          <p:cNvGrpSpPr/>
          <p:nvPr/>
        </p:nvGrpSpPr>
        <p:grpSpPr>
          <a:xfrm>
            <a:off x="697551" y="372554"/>
            <a:ext cx="3820193" cy="2004022"/>
            <a:chOff x="2957616" y="972905"/>
            <a:chExt cx="3820193" cy="2004022"/>
          </a:xfrm>
        </p:grpSpPr>
        <p:sp>
          <p:nvSpPr>
            <p:cNvPr id="289" name="Rectangle 288">
              <a:extLst>
                <a:ext uri="{FF2B5EF4-FFF2-40B4-BE49-F238E27FC236}">
                  <a16:creationId xmlns:a16="http://schemas.microsoft.com/office/drawing/2014/main" id="{3B04A109-029E-A952-A22E-CB78C7ACC710}"/>
                </a:ext>
              </a:extLst>
            </p:cNvPr>
            <p:cNvSpPr/>
            <p:nvPr/>
          </p:nvSpPr>
          <p:spPr>
            <a:xfrm>
              <a:off x="2957616" y="972905"/>
              <a:ext cx="1826895" cy="2004022"/>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0" name="TextBox 289">
              <a:extLst>
                <a:ext uri="{FF2B5EF4-FFF2-40B4-BE49-F238E27FC236}">
                  <a16:creationId xmlns:a16="http://schemas.microsoft.com/office/drawing/2014/main" id="{64D07FAC-CB6B-9745-4627-2D0043E72560}"/>
                </a:ext>
              </a:extLst>
            </p:cNvPr>
            <p:cNvSpPr txBox="1"/>
            <p:nvPr/>
          </p:nvSpPr>
          <p:spPr>
            <a:xfrm flipH="1">
              <a:off x="3221144" y="1251641"/>
              <a:ext cx="3556665" cy="1446550"/>
            </a:xfrm>
            <a:prstGeom prst="rect">
              <a:avLst/>
            </a:prstGeom>
            <a:solidFill>
              <a:schemeClr val="bg1"/>
            </a:solidFill>
          </p:spPr>
          <p:txBody>
            <a:bodyPr wrap="square" rtlCol="0">
              <a:spAutoFit/>
            </a:bodyPr>
            <a:lstStyle/>
            <a:p>
              <a:pPr algn="ctr"/>
              <a:r>
                <a:rPr lang="ar-IQ" sz="4400" dirty="0">
                  <a:latin typeface="Palatino Sans Arabic Bold" panose="020C0803050509020803" pitchFamily="34" charset="-78"/>
                  <a:ea typeface="Cocon® Next Arabic" panose="020A0503020102020204" pitchFamily="18" charset="-78"/>
                  <a:cs typeface="Palatino Sans Arabic Bold" panose="020C0803050509020803" pitchFamily="34" charset="-78"/>
                </a:rPr>
                <a:t>    أهمية و</a:t>
              </a:r>
              <a:r>
                <a:rPr lang="ar-SA" sz="4400" dirty="0">
                  <a:latin typeface="Palatino Sans Arabic Bold" panose="020C0803050509020803" pitchFamily="34" charset="-78"/>
                  <a:ea typeface="Cocon® Next Arabic" panose="020A0503020102020204" pitchFamily="18" charset="-78"/>
                  <a:cs typeface="Palatino Sans Arabic Bold" panose="020C0803050509020803" pitchFamily="34" charset="-78"/>
                </a:rPr>
                <a:t>أسباب </a:t>
              </a:r>
              <a:endParaRPr lang="ar-IQ" sz="4400" dirty="0">
                <a:latin typeface="Palatino Sans Arabic Bold" panose="020C0803050509020803" pitchFamily="34" charset="-78"/>
                <a:ea typeface="Cocon® Next Arabic" panose="020A0503020102020204" pitchFamily="18" charset="-78"/>
                <a:cs typeface="Palatino Sans Arabic Bold" panose="020C0803050509020803" pitchFamily="34" charset="-78"/>
              </a:endParaRPr>
            </a:p>
            <a:p>
              <a:r>
                <a:rPr lang="ar-SA" sz="4400" dirty="0">
                  <a:latin typeface="Palatino Sans Arabic Bold" panose="020C0803050509020803" pitchFamily="34" charset="-78"/>
                  <a:ea typeface="Cocon® Next Arabic" panose="020A0503020102020204" pitchFamily="18" charset="-78"/>
                  <a:cs typeface="Palatino Sans Arabic Bold" panose="020C0803050509020803" pitchFamily="34" charset="-78"/>
                </a:rPr>
                <a:t>المحاسبة البيئية </a:t>
              </a:r>
            </a:p>
          </p:txBody>
        </p:sp>
      </p:grpSp>
      <p:sp>
        <p:nvSpPr>
          <p:cNvPr id="44" name="TextBox 266">
            <a:extLst>
              <a:ext uri="{FF2B5EF4-FFF2-40B4-BE49-F238E27FC236}">
                <a16:creationId xmlns:a16="http://schemas.microsoft.com/office/drawing/2014/main" id="{9D37B2B5-CCC7-FB06-6313-54C95232C379}"/>
              </a:ext>
            </a:extLst>
          </p:cNvPr>
          <p:cNvSpPr txBox="1"/>
          <p:nvPr/>
        </p:nvSpPr>
        <p:spPr>
          <a:xfrm flipH="1">
            <a:off x="4098641" y="351034"/>
            <a:ext cx="7784231" cy="7543604"/>
          </a:xfrm>
          <a:prstGeom prst="rect">
            <a:avLst/>
          </a:prstGeom>
          <a:noFill/>
        </p:spPr>
        <p:txBody>
          <a:bodyPr wrap="square" rtlCol="0">
            <a:spAutoFit/>
          </a:bodyPr>
          <a:lstStyle/>
          <a:p>
            <a:pPr marL="0" marR="73025" algn="justLow" rtl="1">
              <a:lnSpc>
                <a:spcPct val="115000"/>
              </a:lnSpc>
              <a:spcBef>
                <a:spcPts val="0"/>
              </a:spcBef>
              <a:spcAft>
                <a:spcPts val="0"/>
              </a:spcAft>
            </a:pPr>
            <a:r>
              <a:rPr lang="ar-LB" sz="2200" b="1" dirty="0">
                <a:solidFill>
                  <a:srgbClr val="FF0000"/>
                </a:solidFill>
                <a:effectLst/>
                <a:latin typeface="Simplified Arabic" panose="02020603050405020304" pitchFamily="18" charset="-78"/>
                <a:ea typeface="Calibri" panose="020F0502020204030204" pitchFamily="34" charset="0"/>
                <a:cs typeface="Simplified Arabic" panose="02020603050405020304" pitchFamily="18" charset="-78"/>
              </a:rPr>
              <a:t>وترى وكالة حماية البيئة الأمريكية (</a:t>
            </a:r>
            <a:r>
              <a:rPr lang="en-US" sz="2200" b="1" dirty="0">
                <a:solidFill>
                  <a:srgbClr val="FF0000"/>
                </a:solidFill>
                <a:effectLst/>
                <a:latin typeface="Simplified Arabic" panose="02020603050405020304" pitchFamily="18" charset="-78"/>
                <a:ea typeface="Calibri" panose="020F0502020204030204" pitchFamily="34" charset="0"/>
                <a:cs typeface="Simplified Arabic" panose="02020603050405020304" pitchFamily="18" charset="-78"/>
              </a:rPr>
              <a:t>(EPA</a:t>
            </a:r>
            <a:r>
              <a:rPr lang="ar-LB" sz="2200" b="1" dirty="0">
                <a:solidFill>
                  <a:srgbClr val="FF0000"/>
                </a:solidFill>
                <a:effectLst/>
                <a:latin typeface="Simplified Arabic" panose="02020603050405020304" pitchFamily="18" charset="-78"/>
                <a:ea typeface="Calibri" panose="020F0502020204030204" pitchFamily="34" charset="0"/>
                <a:cs typeface="Simplified Arabic" panose="02020603050405020304" pitchFamily="18" charset="-78"/>
              </a:rPr>
              <a:t>، أن المحاسبة البيئة لها أهمية كبيرة في الشركات الصناعية عبر التكاليف البيئية وذلك للأسباب الاَتية: الاسباب</a:t>
            </a:r>
            <a:endParaRPr lang="en-US" sz="2200" b="1" dirty="0">
              <a:effectLst/>
              <a:latin typeface="Simplified Arabic" panose="02020603050405020304" pitchFamily="18" charset="-78"/>
              <a:ea typeface="Times New Roman" panose="02020603050405020304" pitchFamily="18" charset="0"/>
              <a:cs typeface="Simplified Arabic" panose="02020603050405020304" pitchFamily="18" charset="-78"/>
            </a:endParaRPr>
          </a:p>
          <a:p>
            <a:pPr marL="342900" marR="73025" lvl="0" indent="-342900" algn="justLow" rtl="1">
              <a:lnSpc>
                <a:spcPct val="115000"/>
              </a:lnSpc>
              <a:spcBef>
                <a:spcPts val="0"/>
              </a:spcBef>
              <a:spcAft>
                <a:spcPts val="0"/>
              </a:spcAft>
              <a:buFont typeface="+mj-lt"/>
              <a:buAutoNum type="arabicPeriod"/>
            </a:pPr>
            <a:r>
              <a:rPr lang="ar-LB" sz="2200" dirty="0">
                <a:effectLst/>
                <a:latin typeface="Simplified Arabic" panose="02020603050405020304" pitchFamily="18" charset="-78"/>
                <a:ea typeface="Calibri" panose="020F0502020204030204" pitchFamily="34" charset="0"/>
                <a:cs typeface="Simplified Arabic" panose="02020603050405020304" pitchFamily="18" charset="-78"/>
              </a:rPr>
              <a:t>اكتشفت الكثير من الشركات أن التكاليف البيئية يمكن تجنبها عبر توليد فوائد من النفايات عبر التدوير وإعادة الاستخدام.</a:t>
            </a:r>
            <a:endParaRPr lang="en-US" sz="2200" dirty="0">
              <a:effectLst/>
              <a:latin typeface="Simplified Arabic" panose="02020603050405020304" pitchFamily="18" charset="-78"/>
              <a:ea typeface="Times New Roman" panose="02020603050405020304" pitchFamily="18" charset="0"/>
              <a:cs typeface="Simplified Arabic" panose="02020603050405020304" pitchFamily="18" charset="-78"/>
            </a:endParaRPr>
          </a:p>
          <a:p>
            <a:pPr marL="342900" marR="73025" lvl="0" indent="-342900" algn="justLow" rtl="1">
              <a:lnSpc>
                <a:spcPct val="115000"/>
              </a:lnSpc>
              <a:spcBef>
                <a:spcPts val="0"/>
              </a:spcBef>
              <a:spcAft>
                <a:spcPts val="0"/>
              </a:spcAft>
              <a:buFont typeface="+mj-lt"/>
              <a:buAutoNum type="arabicPeriod"/>
            </a:pPr>
            <a:r>
              <a:rPr lang="ar-LB" sz="2200" dirty="0">
                <a:effectLst/>
                <a:latin typeface="Simplified Arabic" panose="02020603050405020304" pitchFamily="18" charset="-78"/>
                <a:ea typeface="Calibri" panose="020F0502020204030204" pitchFamily="34" charset="0"/>
                <a:cs typeface="Simplified Arabic" panose="02020603050405020304" pitchFamily="18" charset="-78"/>
              </a:rPr>
              <a:t>العديد من التكاليف البيئية يمكن تخفيضها أو إنهائها.</a:t>
            </a:r>
            <a:endParaRPr lang="en-US" sz="2200" dirty="0">
              <a:effectLst/>
              <a:latin typeface="Simplified Arabic" panose="02020603050405020304" pitchFamily="18" charset="-78"/>
              <a:ea typeface="Times New Roman" panose="02020603050405020304" pitchFamily="18" charset="0"/>
              <a:cs typeface="Simplified Arabic" panose="02020603050405020304" pitchFamily="18" charset="-78"/>
            </a:endParaRPr>
          </a:p>
          <a:p>
            <a:pPr marL="342900" marR="73025" lvl="0" indent="-342900" algn="justLow" rtl="1">
              <a:lnSpc>
                <a:spcPct val="115000"/>
              </a:lnSpc>
              <a:spcBef>
                <a:spcPts val="0"/>
              </a:spcBef>
              <a:spcAft>
                <a:spcPts val="0"/>
              </a:spcAft>
              <a:buFont typeface="+mj-lt"/>
              <a:buAutoNum type="arabicPeriod"/>
            </a:pPr>
            <a:r>
              <a:rPr lang="ar-LB" sz="2200" dirty="0">
                <a:effectLst/>
                <a:latin typeface="Simplified Arabic" panose="02020603050405020304" pitchFamily="18" charset="-78"/>
                <a:ea typeface="Calibri" panose="020F0502020204030204" pitchFamily="34" charset="0"/>
                <a:cs typeface="Simplified Arabic" panose="02020603050405020304" pitchFamily="18" charset="-78"/>
              </a:rPr>
              <a:t>بعض التكاليف البيئية قد تغفل في الحسابات.</a:t>
            </a:r>
            <a:endParaRPr lang="en-US" sz="2200" dirty="0">
              <a:effectLst/>
              <a:latin typeface="Simplified Arabic" panose="02020603050405020304" pitchFamily="18" charset="-78"/>
              <a:ea typeface="Times New Roman" panose="02020603050405020304" pitchFamily="18" charset="0"/>
              <a:cs typeface="Simplified Arabic" panose="02020603050405020304" pitchFamily="18" charset="-78"/>
            </a:endParaRPr>
          </a:p>
          <a:p>
            <a:pPr marL="342900" marR="73025" lvl="0" indent="-342900" algn="justLow" rtl="1">
              <a:lnSpc>
                <a:spcPct val="115000"/>
              </a:lnSpc>
              <a:spcBef>
                <a:spcPts val="0"/>
              </a:spcBef>
              <a:spcAft>
                <a:spcPts val="0"/>
              </a:spcAft>
              <a:buFont typeface="+mj-lt"/>
              <a:buAutoNum type="arabicPeriod"/>
            </a:pPr>
            <a:r>
              <a:rPr lang="ar-LB" sz="2200" dirty="0">
                <a:effectLst/>
                <a:latin typeface="Simplified Arabic" panose="02020603050405020304" pitchFamily="18" charset="-78"/>
                <a:ea typeface="Calibri" panose="020F0502020204030204" pitchFamily="34" charset="0"/>
                <a:cs typeface="Simplified Arabic" panose="02020603050405020304" pitchFamily="18" charset="-78"/>
              </a:rPr>
              <a:t>الإدارة الجيدة للتكاليف البيئية ممكن أن تسبب تحسيناً للبيئة وفوائد ذات معنى لصحة الأنسان.</a:t>
            </a:r>
            <a:endParaRPr lang="en-US" sz="2200" dirty="0">
              <a:effectLst/>
              <a:latin typeface="Simplified Arabic" panose="02020603050405020304" pitchFamily="18" charset="-78"/>
              <a:ea typeface="Times New Roman" panose="02020603050405020304" pitchFamily="18" charset="0"/>
              <a:cs typeface="Simplified Arabic" panose="02020603050405020304" pitchFamily="18" charset="-78"/>
            </a:endParaRPr>
          </a:p>
          <a:p>
            <a:pPr marL="342900" marR="73025" lvl="0" indent="-342900" algn="justLow" rtl="1">
              <a:lnSpc>
                <a:spcPct val="115000"/>
              </a:lnSpc>
              <a:spcBef>
                <a:spcPts val="0"/>
              </a:spcBef>
              <a:spcAft>
                <a:spcPts val="0"/>
              </a:spcAft>
              <a:buFont typeface="+mj-lt"/>
              <a:buAutoNum type="arabicPeriod"/>
            </a:pPr>
            <a:r>
              <a:rPr lang="ar-LB" sz="2200" dirty="0">
                <a:effectLst/>
                <a:latin typeface="Simplified Arabic" panose="02020603050405020304" pitchFamily="18" charset="-78"/>
                <a:ea typeface="Calibri" panose="020F0502020204030204" pitchFamily="34" charset="0"/>
                <a:cs typeface="Simplified Arabic" panose="02020603050405020304" pitchFamily="18" charset="-78"/>
              </a:rPr>
              <a:t>إن فهم التكاليف البيئية وكيفية إنجاز العمليات وإنتاج المنتج يعززان عملية ضبط التكاليف ومن ثم خفض تسعيرة المنتج، ويساعدان الشركات في تقرير المزيد من العمليات المحسنة للبيئة والمنتج.</a:t>
            </a:r>
            <a:endParaRPr lang="en-US" sz="2200" dirty="0">
              <a:effectLst/>
              <a:latin typeface="Simplified Arabic" panose="02020603050405020304" pitchFamily="18" charset="-78"/>
              <a:ea typeface="Times New Roman" panose="02020603050405020304" pitchFamily="18" charset="0"/>
              <a:cs typeface="Simplified Arabic" panose="02020603050405020304" pitchFamily="18" charset="-78"/>
            </a:endParaRPr>
          </a:p>
          <a:p>
            <a:pPr marL="342900" marR="73025" lvl="0" indent="-342900" algn="justLow" rtl="1">
              <a:lnSpc>
                <a:spcPct val="115000"/>
              </a:lnSpc>
              <a:spcBef>
                <a:spcPts val="0"/>
              </a:spcBef>
              <a:spcAft>
                <a:spcPts val="0"/>
              </a:spcAft>
              <a:buFont typeface="+mj-lt"/>
              <a:buAutoNum type="arabicPeriod"/>
            </a:pPr>
            <a:r>
              <a:rPr lang="ar-LB" sz="2200" dirty="0">
                <a:effectLst/>
                <a:latin typeface="Simplified Arabic" panose="02020603050405020304" pitchFamily="18" charset="-78"/>
                <a:ea typeface="Calibri" panose="020F0502020204030204" pitchFamily="34" charset="0"/>
                <a:cs typeface="Simplified Arabic" panose="02020603050405020304" pitchFamily="18" charset="-78"/>
              </a:rPr>
              <a:t>التنافس على الزبائن من قبل الشركات يمكن أن يتم عبر العمليات والمنتج والخدمات التي تظهر العناية بتحسين البيئة.</a:t>
            </a:r>
            <a:endParaRPr lang="en-US" sz="2200" dirty="0">
              <a:effectLst/>
              <a:latin typeface="Simplified Arabic" panose="02020603050405020304" pitchFamily="18" charset="-78"/>
              <a:ea typeface="Times New Roman" panose="02020603050405020304" pitchFamily="18" charset="0"/>
              <a:cs typeface="Simplified Arabic" panose="02020603050405020304" pitchFamily="18" charset="-78"/>
            </a:endParaRPr>
          </a:p>
          <a:p>
            <a:pPr marL="342900" marR="73025" lvl="0" indent="-342900" algn="justLow" rtl="1">
              <a:lnSpc>
                <a:spcPct val="115000"/>
              </a:lnSpc>
              <a:spcBef>
                <a:spcPts val="0"/>
              </a:spcBef>
              <a:spcAft>
                <a:spcPts val="0"/>
              </a:spcAft>
              <a:buFont typeface="+mj-lt"/>
              <a:buAutoNum type="arabicPeriod"/>
            </a:pPr>
            <a:r>
              <a:rPr lang="ar-LB" sz="2200" dirty="0">
                <a:effectLst/>
                <a:latin typeface="Simplified Arabic" panose="02020603050405020304" pitchFamily="18" charset="-78"/>
                <a:ea typeface="Calibri" panose="020F0502020204030204" pitchFamily="34" charset="0"/>
                <a:cs typeface="Simplified Arabic" panose="02020603050405020304" pitchFamily="18" charset="-78"/>
              </a:rPr>
              <a:t>المحاسبة البيئية والعوائد البيئية يمكن أن تدعم تطوير وتنمية نظام الإدارة البيئية.  </a:t>
            </a:r>
            <a:endParaRPr lang="ar-IQ" sz="2200" dirty="0">
              <a:effectLst/>
              <a:latin typeface="Simplified Arabic" panose="02020603050405020304" pitchFamily="18" charset="-78"/>
              <a:ea typeface="Calibri" panose="020F0502020204030204" pitchFamily="34" charset="0"/>
              <a:cs typeface="Simplified Arabic" panose="02020603050405020304" pitchFamily="18" charset="-78"/>
            </a:endParaRPr>
          </a:p>
          <a:p>
            <a:pPr marR="73025" lvl="0" algn="justLow" rtl="1">
              <a:lnSpc>
                <a:spcPct val="115000"/>
              </a:lnSpc>
              <a:spcBef>
                <a:spcPts val="0"/>
              </a:spcBef>
              <a:spcAft>
                <a:spcPts val="0"/>
              </a:spcAft>
            </a:pPr>
            <a:endParaRPr lang="en-US" sz="2000" b="1" dirty="0">
              <a:effectLst/>
              <a:latin typeface="Simplified Arabic" panose="02020603050405020304" pitchFamily="18" charset="-78"/>
              <a:ea typeface="Times New Roman" panose="02020603050405020304" pitchFamily="18" charset="0"/>
              <a:cs typeface="Simplified Arabic" panose="02020603050405020304" pitchFamily="18" charset="-78"/>
            </a:endParaRPr>
          </a:p>
          <a:p>
            <a:pPr algn="just" rtl="1">
              <a:lnSpc>
                <a:spcPct val="200000"/>
              </a:lnSpc>
            </a:pPr>
            <a:endParaRPr lang="ar-IQ" sz="2400" b="1" dirty="0">
              <a:solidFill>
                <a:srgbClr val="FF0000"/>
              </a:solidFill>
              <a:latin typeface="Simplified Arabic" pitchFamily="18" charset="-78"/>
              <a:ea typeface="Cocon® Next Arabic" panose="020A0503020102020204" pitchFamily="18" charset="-78"/>
              <a:cs typeface="Simplified Arabic" pitchFamily="18" charset="-78"/>
            </a:endParaRPr>
          </a:p>
          <a:p>
            <a:pPr algn="just" rtl="1"/>
            <a:endParaRPr lang="ar-LB" sz="2400" b="1" dirty="0">
              <a:solidFill>
                <a:srgbClr val="FF0000"/>
              </a:solidFill>
              <a:latin typeface="Simplified Arabic" pitchFamily="18" charset="-78"/>
              <a:ea typeface="Cocon® Next Arabic" panose="020A0503020102020204" pitchFamily="18" charset="-78"/>
              <a:cs typeface="Simplified Arabic" pitchFamily="18" charset="-78"/>
            </a:endParaRPr>
          </a:p>
          <a:p>
            <a:pPr marL="285750" indent="-285750" algn="r">
              <a:lnSpc>
                <a:spcPct val="200000"/>
              </a:lnSpc>
              <a:buFont typeface="Wingdings" pitchFamily="2" charset="2"/>
              <a:buChar char="ü"/>
            </a:pPr>
            <a:endParaRPr lang="ar-LB" sz="2000" b="1" dirty="0">
              <a:latin typeface="Simplified Arabic" pitchFamily="18" charset="-78"/>
              <a:ea typeface="Cocon® Next Arabic" panose="020A0503020102020204" pitchFamily="18" charset="-78"/>
              <a:cs typeface="Simplified Arabic" pitchFamily="18" charset="-78"/>
            </a:endParaRPr>
          </a:p>
        </p:txBody>
      </p:sp>
      <p:sp>
        <p:nvSpPr>
          <p:cNvPr id="10" name="Rectangle 9">
            <a:extLst>
              <a:ext uri="{FF2B5EF4-FFF2-40B4-BE49-F238E27FC236}">
                <a16:creationId xmlns:a16="http://schemas.microsoft.com/office/drawing/2014/main" id="{05FB4626-1BE0-8C22-7497-E20C5A6FCCD8}"/>
              </a:ext>
            </a:extLst>
          </p:cNvPr>
          <p:cNvSpPr/>
          <p:nvPr/>
        </p:nvSpPr>
        <p:spPr>
          <a:xfrm>
            <a:off x="0" y="6579499"/>
            <a:ext cx="12192000" cy="2785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8" algn="r"/>
            <a:endParaRPr lang="en-US" dirty="0">
              <a:latin typeface="Cocon® Next Arabic" panose="020A0503020102020204" pitchFamily="18" charset="-78"/>
              <a:ea typeface="Cocon® Next Arabic" panose="020A0503020102020204" pitchFamily="18" charset="-78"/>
              <a:cs typeface="DecoType Naskh Variants" pitchFamily="2" charset="-78"/>
            </a:endParaRPr>
          </a:p>
        </p:txBody>
      </p:sp>
      <p:pic>
        <p:nvPicPr>
          <p:cNvPr id="2" name="صورة 1">
            <a:extLst>
              <a:ext uri="{FF2B5EF4-FFF2-40B4-BE49-F238E27FC236}">
                <a16:creationId xmlns:a16="http://schemas.microsoft.com/office/drawing/2014/main" id="{5E1B0E50-7FB9-F14B-F5F5-2A92FEC9CD9C}"/>
              </a:ext>
            </a:extLst>
          </p:cNvPr>
          <p:cNvPicPr>
            <a:picLocks noChangeAspect="1"/>
          </p:cNvPicPr>
          <p:nvPr/>
        </p:nvPicPr>
        <p:blipFill>
          <a:blip r:embed="rId2"/>
          <a:stretch>
            <a:fillRect/>
          </a:stretch>
        </p:blipFill>
        <p:spPr>
          <a:xfrm>
            <a:off x="169472" y="3361038"/>
            <a:ext cx="2627604" cy="3208891"/>
          </a:xfrm>
          <a:prstGeom prst="rect">
            <a:avLst/>
          </a:prstGeom>
        </p:spPr>
      </p:pic>
    </p:spTree>
    <p:extLst>
      <p:ext uri="{BB962C8B-B14F-4D97-AF65-F5344CB8AC3E}">
        <p14:creationId xmlns:p14="http://schemas.microsoft.com/office/powerpoint/2010/main" val="38960321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3EE1E-5F47-0E95-41DA-3A010EEE7972}"/>
            </a:ext>
          </a:extLst>
        </p:cNvPr>
        <p:cNvGrpSpPr/>
        <p:nvPr/>
      </p:nvGrpSpPr>
      <p:grpSpPr>
        <a:xfrm>
          <a:off x="0" y="0"/>
          <a:ext cx="0" cy="0"/>
          <a:chOff x="0" y="0"/>
          <a:chExt cx="0" cy="0"/>
        </a:xfrm>
      </p:grpSpPr>
      <p:sp>
        <p:nvSpPr>
          <p:cNvPr id="44" name="TextBox 266">
            <a:extLst>
              <a:ext uri="{FF2B5EF4-FFF2-40B4-BE49-F238E27FC236}">
                <a16:creationId xmlns:a16="http://schemas.microsoft.com/office/drawing/2014/main" id="{633F4CEB-D114-2B53-4B9C-FCA2E3E83176}"/>
              </a:ext>
            </a:extLst>
          </p:cNvPr>
          <p:cNvSpPr txBox="1"/>
          <p:nvPr/>
        </p:nvSpPr>
        <p:spPr>
          <a:xfrm flipH="1">
            <a:off x="2304646" y="-180907"/>
            <a:ext cx="7784231" cy="1738938"/>
          </a:xfrm>
          <a:prstGeom prst="rect">
            <a:avLst/>
          </a:prstGeom>
          <a:noFill/>
        </p:spPr>
        <p:txBody>
          <a:bodyPr wrap="square" rtlCol="0">
            <a:spAutoFit/>
          </a:bodyPr>
          <a:lstStyle/>
          <a:p>
            <a:pPr algn="ctr" rtl="1">
              <a:lnSpc>
                <a:spcPct val="200000"/>
              </a:lnSpc>
            </a:pPr>
            <a:r>
              <a:rPr lang="ar-LB" sz="2400" b="1" dirty="0">
                <a:solidFill>
                  <a:srgbClr val="FF0000"/>
                </a:solidFill>
                <a:latin typeface="Simplified Arabic" pitchFamily="18" charset="-78"/>
                <a:ea typeface="Cocon® Next Arabic" panose="020A0503020102020204" pitchFamily="18" charset="-78"/>
                <a:cs typeface="Simplified Arabic" pitchFamily="18" charset="-78"/>
              </a:rPr>
              <a:t>الإطار المحاسبي الشامل للمحاسبة البيئية</a:t>
            </a:r>
            <a:endParaRPr lang="ar-IQ" sz="2400" b="1" dirty="0">
              <a:solidFill>
                <a:srgbClr val="FF0000"/>
              </a:solidFill>
              <a:latin typeface="Simplified Arabic" pitchFamily="18" charset="-78"/>
              <a:ea typeface="Cocon® Next Arabic" panose="020A0503020102020204" pitchFamily="18" charset="-78"/>
              <a:cs typeface="Simplified Arabic" pitchFamily="18" charset="-78"/>
            </a:endParaRPr>
          </a:p>
          <a:p>
            <a:pPr algn="just" rtl="1"/>
            <a:endParaRPr lang="ar-LB" sz="2400" b="1" dirty="0">
              <a:solidFill>
                <a:srgbClr val="FF0000"/>
              </a:solidFill>
              <a:latin typeface="Simplified Arabic" pitchFamily="18" charset="-78"/>
              <a:ea typeface="Cocon® Next Arabic" panose="020A0503020102020204" pitchFamily="18" charset="-78"/>
              <a:cs typeface="Simplified Arabic" pitchFamily="18" charset="-78"/>
            </a:endParaRPr>
          </a:p>
          <a:p>
            <a:pPr algn="r">
              <a:lnSpc>
                <a:spcPct val="200000"/>
              </a:lnSpc>
            </a:pPr>
            <a:endParaRPr lang="ar-LB" sz="2000" b="1" dirty="0">
              <a:latin typeface="Simplified Arabic" pitchFamily="18" charset="-78"/>
              <a:ea typeface="Cocon® Next Arabic" panose="020A0503020102020204" pitchFamily="18" charset="-78"/>
              <a:cs typeface="Simplified Arabic" pitchFamily="18" charset="-78"/>
            </a:endParaRPr>
          </a:p>
        </p:txBody>
      </p:sp>
      <p:pic>
        <p:nvPicPr>
          <p:cNvPr id="2" name="صورة 1">
            <a:extLst>
              <a:ext uri="{FF2B5EF4-FFF2-40B4-BE49-F238E27FC236}">
                <a16:creationId xmlns:a16="http://schemas.microsoft.com/office/drawing/2014/main" id="{44FD4133-6090-E7AB-73AF-557FA36C3AE2}"/>
              </a:ext>
            </a:extLst>
          </p:cNvPr>
          <p:cNvPicPr>
            <a:picLocks noChangeAspect="1"/>
          </p:cNvPicPr>
          <p:nvPr/>
        </p:nvPicPr>
        <p:blipFill>
          <a:blip r:embed="rId2"/>
          <a:stretch>
            <a:fillRect/>
          </a:stretch>
        </p:blipFill>
        <p:spPr>
          <a:xfrm>
            <a:off x="337752" y="650789"/>
            <a:ext cx="11549448" cy="5980670"/>
          </a:xfrm>
          <a:prstGeom prst="rect">
            <a:avLst/>
          </a:prstGeom>
        </p:spPr>
      </p:pic>
      <p:pic>
        <p:nvPicPr>
          <p:cNvPr id="4" name="صورة 3">
            <a:extLst>
              <a:ext uri="{FF2B5EF4-FFF2-40B4-BE49-F238E27FC236}">
                <a16:creationId xmlns:a16="http://schemas.microsoft.com/office/drawing/2014/main" id="{EE29FF53-D49E-025B-C21F-55E0F0202F08}"/>
              </a:ext>
            </a:extLst>
          </p:cNvPr>
          <p:cNvPicPr>
            <a:picLocks noChangeAspect="1"/>
          </p:cNvPicPr>
          <p:nvPr/>
        </p:nvPicPr>
        <p:blipFill>
          <a:blip r:embed="rId3"/>
          <a:stretch>
            <a:fillRect/>
          </a:stretch>
        </p:blipFill>
        <p:spPr>
          <a:xfrm>
            <a:off x="0" y="6484579"/>
            <a:ext cx="12192000" cy="373421"/>
          </a:xfrm>
          <a:prstGeom prst="rect">
            <a:avLst/>
          </a:prstGeom>
        </p:spPr>
      </p:pic>
    </p:spTree>
    <p:extLst>
      <p:ext uri="{BB962C8B-B14F-4D97-AF65-F5344CB8AC3E}">
        <p14:creationId xmlns:p14="http://schemas.microsoft.com/office/powerpoint/2010/main" val="4850816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DF886-50C8-BEE1-5B75-8CF3C1E3CAC8}"/>
            </a:ext>
          </a:extLst>
        </p:cNvPr>
        <p:cNvGrpSpPr/>
        <p:nvPr/>
      </p:nvGrpSpPr>
      <p:grpSpPr>
        <a:xfrm>
          <a:off x="0" y="0"/>
          <a:ext cx="0" cy="0"/>
          <a:chOff x="0" y="0"/>
          <a:chExt cx="0" cy="0"/>
        </a:xfrm>
      </p:grpSpPr>
      <p:sp>
        <p:nvSpPr>
          <p:cNvPr id="44" name="TextBox 266">
            <a:extLst>
              <a:ext uri="{FF2B5EF4-FFF2-40B4-BE49-F238E27FC236}">
                <a16:creationId xmlns:a16="http://schemas.microsoft.com/office/drawing/2014/main" id="{2EA3C6EF-37A7-F6E9-37F7-B3F1DC67B6F2}"/>
              </a:ext>
            </a:extLst>
          </p:cNvPr>
          <p:cNvSpPr txBox="1"/>
          <p:nvPr/>
        </p:nvSpPr>
        <p:spPr>
          <a:xfrm flipH="1">
            <a:off x="2304646" y="-180907"/>
            <a:ext cx="7784231" cy="1492716"/>
          </a:xfrm>
          <a:prstGeom prst="rect">
            <a:avLst/>
          </a:prstGeom>
          <a:noFill/>
        </p:spPr>
        <p:txBody>
          <a:bodyPr wrap="square" rtlCol="0">
            <a:spAutoFit/>
          </a:bodyPr>
          <a:lstStyle/>
          <a:p>
            <a:pPr algn="ctr" rtl="1">
              <a:lnSpc>
                <a:spcPct val="200000"/>
              </a:lnSpc>
            </a:pPr>
            <a:r>
              <a:rPr lang="ar-LB" sz="2800" b="1" dirty="0">
                <a:solidFill>
                  <a:srgbClr val="FF0000"/>
                </a:solidFill>
                <a:latin typeface="Simplified Arabic" pitchFamily="18" charset="-78"/>
                <a:ea typeface="Cocon® Next Arabic" panose="020A0503020102020204" pitchFamily="18" charset="-78"/>
                <a:cs typeface="Simplified Arabic" pitchFamily="18" charset="-78"/>
              </a:rPr>
              <a:t>وظائف المحاسبة البيئية </a:t>
            </a:r>
          </a:p>
          <a:p>
            <a:pPr algn="r">
              <a:lnSpc>
                <a:spcPct val="200000"/>
              </a:lnSpc>
            </a:pPr>
            <a:endParaRPr lang="ar-LB" sz="2000" b="1" dirty="0">
              <a:latin typeface="Simplified Arabic" pitchFamily="18" charset="-78"/>
              <a:ea typeface="Cocon® Next Arabic" panose="020A0503020102020204" pitchFamily="18" charset="-78"/>
              <a:cs typeface="Simplified Arabic" pitchFamily="18" charset="-78"/>
            </a:endParaRPr>
          </a:p>
        </p:txBody>
      </p:sp>
      <p:pic>
        <p:nvPicPr>
          <p:cNvPr id="3" name="صورة 2">
            <a:extLst>
              <a:ext uri="{FF2B5EF4-FFF2-40B4-BE49-F238E27FC236}">
                <a16:creationId xmlns:a16="http://schemas.microsoft.com/office/drawing/2014/main" id="{1047DC80-6793-27C0-FEDE-C74928E089AC}"/>
              </a:ext>
            </a:extLst>
          </p:cNvPr>
          <p:cNvPicPr>
            <a:picLocks noChangeAspect="1"/>
          </p:cNvPicPr>
          <p:nvPr/>
        </p:nvPicPr>
        <p:blipFill>
          <a:blip r:embed="rId2"/>
          <a:stretch>
            <a:fillRect/>
          </a:stretch>
        </p:blipFill>
        <p:spPr>
          <a:xfrm>
            <a:off x="708454" y="842319"/>
            <a:ext cx="10849232" cy="5715000"/>
          </a:xfrm>
          <a:prstGeom prst="rect">
            <a:avLst/>
          </a:prstGeom>
        </p:spPr>
      </p:pic>
      <p:pic>
        <p:nvPicPr>
          <p:cNvPr id="4" name="صورة 3">
            <a:extLst>
              <a:ext uri="{FF2B5EF4-FFF2-40B4-BE49-F238E27FC236}">
                <a16:creationId xmlns:a16="http://schemas.microsoft.com/office/drawing/2014/main" id="{D86A057E-34F8-F0CF-5C44-89DE7A641C08}"/>
              </a:ext>
            </a:extLst>
          </p:cNvPr>
          <p:cNvPicPr>
            <a:picLocks noChangeAspect="1"/>
          </p:cNvPicPr>
          <p:nvPr/>
        </p:nvPicPr>
        <p:blipFill>
          <a:blip r:embed="rId3"/>
          <a:stretch>
            <a:fillRect/>
          </a:stretch>
        </p:blipFill>
        <p:spPr>
          <a:xfrm>
            <a:off x="0" y="6483177"/>
            <a:ext cx="12192000" cy="515031"/>
          </a:xfrm>
          <a:prstGeom prst="rect">
            <a:avLst/>
          </a:prstGeom>
        </p:spPr>
      </p:pic>
    </p:spTree>
    <p:extLst>
      <p:ext uri="{BB962C8B-B14F-4D97-AF65-F5344CB8AC3E}">
        <p14:creationId xmlns:p14="http://schemas.microsoft.com/office/powerpoint/2010/main" val="41169408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F338C-34B1-DA59-AF30-5C6EA1BEBFB4}"/>
            </a:ext>
          </a:extLst>
        </p:cNvPr>
        <p:cNvGrpSpPr/>
        <p:nvPr/>
      </p:nvGrpSpPr>
      <p:grpSpPr>
        <a:xfrm>
          <a:off x="0" y="0"/>
          <a:ext cx="0" cy="0"/>
          <a:chOff x="0" y="0"/>
          <a:chExt cx="0" cy="0"/>
        </a:xfrm>
      </p:grpSpPr>
      <p:grpSp>
        <p:nvGrpSpPr>
          <p:cNvPr id="291" name="Group 290">
            <a:extLst>
              <a:ext uri="{FF2B5EF4-FFF2-40B4-BE49-F238E27FC236}">
                <a16:creationId xmlns:a16="http://schemas.microsoft.com/office/drawing/2014/main" id="{6ECC3295-E9E7-0F35-61C7-FB16233B8266}"/>
              </a:ext>
            </a:extLst>
          </p:cNvPr>
          <p:cNvGrpSpPr/>
          <p:nvPr/>
        </p:nvGrpSpPr>
        <p:grpSpPr>
          <a:xfrm>
            <a:off x="419103" y="804115"/>
            <a:ext cx="3955190" cy="2004022"/>
            <a:chOff x="2957616" y="972905"/>
            <a:chExt cx="3820193" cy="2004022"/>
          </a:xfrm>
        </p:grpSpPr>
        <p:sp>
          <p:nvSpPr>
            <p:cNvPr id="289" name="Rectangle 288">
              <a:extLst>
                <a:ext uri="{FF2B5EF4-FFF2-40B4-BE49-F238E27FC236}">
                  <a16:creationId xmlns:a16="http://schemas.microsoft.com/office/drawing/2014/main" id="{FAF6C290-2BD3-809F-5826-C001285C036B}"/>
                </a:ext>
              </a:extLst>
            </p:cNvPr>
            <p:cNvSpPr/>
            <p:nvPr/>
          </p:nvSpPr>
          <p:spPr>
            <a:xfrm>
              <a:off x="2957616" y="972905"/>
              <a:ext cx="1826895" cy="2004022"/>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290" name="TextBox 289">
              <a:extLst>
                <a:ext uri="{FF2B5EF4-FFF2-40B4-BE49-F238E27FC236}">
                  <a16:creationId xmlns:a16="http://schemas.microsoft.com/office/drawing/2014/main" id="{5C818005-9FFD-1CF1-F57D-ECD94F3FB7E2}"/>
                </a:ext>
              </a:extLst>
            </p:cNvPr>
            <p:cNvSpPr txBox="1"/>
            <p:nvPr/>
          </p:nvSpPr>
          <p:spPr>
            <a:xfrm flipH="1">
              <a:off x="3221144" y="1251641"/>
              <a:ext cx="3556665" cy="144655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4400" b="0" i="0" u="none" strike="noStrike" kern="1200" cap="none" spc="0" normalizeH="0" baseline="0" noProof="0" dirty="0">
                  <a:ln>
                    <a:noFill/>
                  </a:ln>
                  <a:solidFill>
                    <a:srgbClr val="2B2B2B"/>
                  </a:solidFill>
                  <a:effectLst/>
                  <a:uLnTx/>
                  <a:uFillTx/>
                  <a:latin typeface="Palatino Sans Arabic Bold" panose="020C0803050509020803" pitchFamily="34" charset="-78"/>
                  <a:ea typeface="Cocon® Next Arabic" panose="020A0503020102020204" pitchFamily="18" charset="-78"/>
                  <a:cs typeface="Palatino Sans Arabic Bold" panose="020C0803050509020803" pitchFamily="34" charset="-78"/>
                </a:rPr>
                <a:t>مزايا تطبيق المحاسبة البيئية</a:t>
              </a:r>
            </a:p>
          </p:txBody>
        </p:sp>
      </p:grpSp>
      <p:sp>
        <p:nvSpPr>
          <p:cNvPr id="44" name="TextBox 266">
            <a:extLst>
              <a:ext uri="{FF2B5EF4-FFF2-40B4-BE49-F238E27FC236}">
                <a16:creationId xmlns:a16="http://schemas.microsoft.com/office/drawing/2014/main" id="{6672FD0E-7803-5D9F-0AB3-13D22CC64389}"/>
              </a:ext>
            </a:extLst>
          </p:cNvPr>
          <p:cNvSpPr txBox="1"/>
          <p:nvPr/>
        </p:nvSpPr>
        <p:spPr>
          <a:xfrm flipH="1">
            <a:off x="3575224" y="0"/>
            <a:ext cx="8493244" cy="8787021"/>
          </a:xfrm>
          <a:prstGeom prst="rect">
            <a:avLst/>
          </a:prstGeom>
          <a:noFill/>
        </p:spPr>
        <p:txBody>
          <a:bodyPr wrap="square" rtlCol="0">
            <a:spAutoFit/>
          </a:bodyPr>
          <a:lstStyle/>
          <a:p>
            <a:pPr marL="342900" marR="0" lvl="0" indent="-342900" algn="just" defTabSz="914400" rtl="1" eaLnBrk="1" fontAlgn="auto" latinLnBrk="0" hangingPunct="1">
              <a:lnSpc>
                <a:spcPct val="200000"/>
              </a:lnSpc>
              <a:spcBef>
                <a:spcPts val="0"/>
              </a:spcBef>
              <a:spcAft>
                <a:spcPts val="0"/>
              </a:spcAft>
              <a:buClrTx/>
              <a:buSzTx/>
              <a:buFont typeface="Wingdings" panose="05000000000000000000" pitchFamily="2" charset="2"/>
              <a:buChar char="q"/>
              <a:tabLst/>
              <a:defRPr/>
            </a:pPr>
            <a:r>
              <a:rPr lang="ar-IQ" sz="2000" dirty="0">
                <a:solidFill>
                  <a:schemeClr val="tx2"/>
                </a:solidFill>
                <a:effectLst/>
                <a:ea typeface="Calibri" panose="020F0502020204030204" pitchFamily="34" charset="0"/>
                <a:cs typeface="Simplified Arabic" panose="02020603050405020304" pitchFamily="18" charset="-78"/>
              </a:rPr>
              <a:t>لقد أصبحت الشركات الصناعية لها القدرة على تمييز المزايا المالية المحتملة التي تحققها من تطبيق المحاسبة البيئية في تحسين عمليات الإنتاج، إِذ إِن تحسين كفاءة استخدام الطاقة والموارد الأولية لا يؤدي إلى تحسينات معينة فقط كتخفيض استخدام الموارد وتقليل النفايات </a:t>
            </a:r>
            <a:r>
              <a:rPr lang="ar-IQ" sz="2000" dirty="0" err="1">
                <a:solidFill>
                  <a:schemeClr val="tx2"/>
                </a:solidFill>
                <a:effectLst/>
                <a:ea typeface="Calibri" panose="020F0502020204030204" pitchFamily="34" charset="0"/>
                <a:cs typeface="Simplified Arabic" panose="02020603050405020304" pitchFamily="18" charset="-78"/>
              </a:rPr>
              <a:t>والأنبعاثات</a:t>
            </a:r>
            <a:r>
              <a:rPr lang="ar-IQ" sz="2000" dirty="0">
                <a:solidFill>
                  <a:schemeClr val="tx2"/>
                </a:solidFill>
                <a:effectLst/>
                <a:ea typeface="Calibri" panose="020F0502020204030204" pitchFamily="34" charset="0"/>
                <a:cs typeface="Simplified Arabic" panose="02020603050405020304" pitchFamily="18" charset="-78"/>
              </a:rPr>
              <a:t>، بل سيؤدي إلى تخفيضات مالية محتملة نتيجة لتقليل تكلفة المواد وتكلفة معالجة النفايات.</a:t>
            </a:r>
          </a:p>
          <a:p>
            <a:pPr marL="342900" marR="0" lvl="0" indent="-342900" algn="just" defTabSz="914400" rtl="1" eaLnBrk="1" fontAlgn="auto" latinLnBrk="0" hangingPunct="1">
              <a:lnSpc>
                <a:spcPct val="200000"/>
              </a:lnSpc>
              <a:spcBef>
                <a:spcPts val="0"/>
              </a:spcBef>
              <a:spcAft>
                <a:spcPts val="0"/>
              </a:spcAft>
              <a:buClrTx/>
              <a:buSzTx/>
              <a:buFont typeface="Wingdings" panose="05000000000000000000" pitchFamily="2" charset="2"/>
              <a:buChar char="q"/>
              <a:tabLst/>
              <a:defRPr/>
            </a:pPr>
            <a:r>
              <a:rPr lang="ar-IQ" sz="2000" dirty="0">
                <a:solidFill>
                  <a:schemeClr val="tx2"/>
                </a:solidFill>
                <a:effectLst/>
                <a:ea typeface="Calibri" panose="020F0502020204030204" pitchFamily="34" charset="0"/>
                <a:cs typeface="Simplified Arabic" panose="02020603050405020304" pitchFamily="18" charset="-78"/>
              </a:rPr>
              <a:t> إِن مزايا المحاسبة البيئية  التي تحصل عليها الشركات متعددة، ومنها تعمق الدور الاجتماعي للشركة بتحفيزها لخدمة البيئية التي تعمل فيها، وإتاحة الفرصة لتحسين سمعتها التي تبني على أساس الكفاءة في الأداء البيئي، والنجاح في تقديم الخدمات والثقة المتبادلة بينها وبين أصحاب المصالح، ومستوى الشفافية الذي تتعامل به، ومدى مراعاتها للأمور البيئية، وعنايتها بالاستثمار البشري، وتسهيل الحصول على الائتمان المصرفي خاصة في ضوء استحداث بعض المؤشرات التي تؤثر في القرار الائتماني للمصارف، مع استقطاب أكفأ العناصر البشرية، إِذ يمثل التزام الشركة بمسؤوليتها تجاه المجتمع الذي تعمل به عنصر جذب أمام العناصر البشرية المتميزة.</a:t>
            </a:r>
          </a:p>
          <a:p>
            <a:pPr algn="just" rtl="1">
              <a:lnSpc>
                <a:spcPct val="150000"/>
              </a:lnSpc>
            </a:pPr>
            <a:endParaRPr kumimoji="0" lang="ar-IQ" sz="2800" b="1" i="0" u="none" strike="noStrike" kern="1200" cap="none" spc="0" normalizeH="0" baseline="0" noProof="0" dirty="0">
              <a:ln>
                <a:noFill/>
              </a:ln>
              <a:solidFill>
                <a:srgbClr val="2B2B2B"/>
              </a:solidFill>
              <a:effectLst/>
              <a:uLnTx/>
              <a:uFillTx/>
              <a:latin typeface="Simplified Arabic" pitchFamily="18" charset="-78"/>
              <a:ea typeface="Cocon® Next Arabic" panose="020A0503020102020204" pitchFamily="18" charset="-78"/>
              <a:cs typeface="Simplified Arabic" pitchFamily="18" charset="-78"/>
            </a:endParaRPr>
          </a:p>
          <a:p>
            <a:pPr marL="0" marR="0" lvl="0" indent="0" algn="just" defTabSz="914400" rtl="1" eaLnBrk="1" fontAlgn="auto" latinLnBrk="0" hangingPunct="1">
              <a:lnSpc>
                <a:spcPct val="200000"/>
              </a:lnSpc>
              <a:spcBef>
                <a:spcPts val="0"/>
              </a:spcBef>
              <a:spcAft>
                <a:spcPts val="0"/>
              </a:spcAft>
              <a:buClrTx/>
              <a:buSzTx/>
              <a:buFontTx/>
              <a:buNone/>
              <a:tabLst/>
              <a:defRPr/>
            </a:pPr>
            <a:endParaRPr kumimoji="0" lang="ar-LB" sz="2400" b="1" i="0" u="none" strike="noStrike" kern="1200" cap="none" spc="0" normalizeH="0" baseline="0" noProof="0" dirty="0">
              <a:ln>
                <a:noFill/>
              </a:ln>
              <a:solidFill>
                <a:srgbClr val="C00000"/>
              </a:solidFill>
              <a:effectLst/>
              <a:uLnTx/>
              <a:uFillTx/>
              <a:latin typeface="Simplified Arabic" pitchFamily="18" charset="-78"/>
              <a:ea typeface="Cocon® Next Arabic" panose="020A0503020102020204" pitchFamily="18" charset="-78"/>
              <a:cs typeface="Simplified Arabic" pitchFamily="18" charset="-78"/>
            </a:endParaRPr>
          </a:p>
          <a:p>
            <a:pPr marL="285750" marR="0" lvl="0" indent="-285750" algn="r" defTabSz="914400" rtl="0" eaLnBrk="1" fontAlgn="auto" latinLnBrk="0" hangingPunct="1">
              <a:lnSpc>
                <a:spcPct val="200000"/>
              </a:lnSpc>
              <a:spcBef>
                <a:spcPts val="0"/>
              </a:spcBef>
              <a:spcAft>
                <a:spcPts val="0"/>
              </a:spcAft>
              <a:buClrTx/>
              <a:buSzTx/>
              <a:buFont typeface="Wingdings" pitchFamily="2" charset="2"/>
              <a:buChar char="ü"/>
              <a:tabLst/>
              <a:defRPr/>
            </a:pPr>
            <a:endParaRPr kumimoji="0" lang="ar-LB" sz="2000" b="1" i="0" u="none" strike="noStrike" kern="1200" cap="none" spc="0" normalizeH="0" baseline="0" noProof="0" dirty="0">
              <a:ln>
                <a:noFill/>
              </a:ln>
              <a:solidFill>
                <a:srgbClr val="2B2B2B"/>
              </a:solidFill>
              <a:effectLst/>
              <a:uLnTx/>
              <a:uFillTx/>
              <a:latin typeface="Simplified Arabic" pitchFamily="18" charset="-78"/>
              <a:ea typeface="Cocon® Next Arabic" panose="020A0503020102020204" pitchFamily="18" charset="-78"/>
              <a:cs typeface="Simplified Arabic" pitchFamily="18" charset="-78"/>
            </a:endParaRPr>
          </a:p>
        </p:txBody>
      </p:sp>
      <p:pic>
        <p:nvPicPr>
          <p:cNvPr id="1027" name="Picture 3">
            <a:extLst>
              <a:ext uri="{FF2B5EF4-FFF2-40B4-BE49-F238E27FC236}">
                <a16:creationId xmlns:a16="http://schemas.microsoft.com/office/drawing/2014/main" id="{115FDC29-5155-ECB4-A6B8-E9A5E246D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195" y="5431569"/>
            <a:ext cx="1212850" cy="1098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صورة 1">
            <a:extLst>
              <a:ext uri="{FF2B5EF4-FFF2-40B4-BE49-F238E27FC236}">
                <a16:creationId xmlns:a16="http://schemas.microsoft.com/office/drawing/2014/main" id="{41E607B3-DFE4-B6B4-2A5F-61B511A722D2}"/>
              </a:ext>
            </a:extLst>
          </p:cNvPr>
          <p:cNvPicPr>
            <a:picLocks noChangeAspect="1"/>
          </p:cNvPicPr>
          <p:nvPr/>
        </p:nvPicPr>
        <p:blipFill>
          <a:blip r:embed="rId3"/>
          <a:stretch>
            <a:fillRect/>
          </a:stretch>
        </p:blipFill>
        <p:spPr>
          <a:xfrm>
            <a:off x="123532" y="3413228"/>
            <a:ext cx="3237506" cy="3109229"/>
          </a:xfrm>
          <a:prstGeom prst="rect">
            <a:avLst/>
          </a:prstGeom>
        </p:spPr>
      </p:pic>
    </p:spTree>
    <p:extLst>
      <p:ext uri="{BB962C8B-B14F-4D97-AF65-F5344CB8AC3E}">
        <p14:creationId xmlns:p14="http://schemas.microsoft.com/office/powerpoint/2010/main" val="32249705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F5019-7C09-EA43-2D5A-60564A832E11}"/>
            </a:ext>
          </a:extLst>
        </p:cNvPr>
        <p:cNvGrpSpPr/>
        <p:nvPr/>
      </p:nvGrpSpPr>
      <p:grpSpPr>
        <a:xfrm>
          <a:off x="0" y="0"/>
          <a:ext cx="0" cy="0"/>
          <a:chOff x="0" y="0"/>
          <a:chExt cx="0" cy="0"/>
        </a:xfrm>
      </p:grpSpPr>
      <p:grpSp>
        <p:nvGrpSpPr>
          <p:cNvPr id="291" name="Group 290">
            <a:extLst>
              <a:ext uri="{FF2B5EF4-FFF2-40B4-BE49-F238E27FC236}">
                <a16:creationId xmlns:a16="http://schemas.microsoft.com/office/drawing/2014/main" id="{CFFBAD92-D8D5-A7B4-5D59-E7A6F58DF336}"/>
              </a:ext>
            </a:extLst>
          </p:cNvPr>
          <p:cNvGrpSpPr/>
          <p:nvPr/>
        </p:nvGrpSpPr>
        <p:grpSpPr>
          <a:xfrm>
            <a:off x="419103" y="804115"/>
            <a:ext cx="3955190" cy="2004022"/>
            <a:chOff x="2957616" y="972905"/>
            <a:chExt cx="3820193" cy="2004022"/>
          </a:xfrm>
        </p:grpSpPr>
        <p:sp>
          <p:nvSpPr>
            <p:cNvPr id="289" name="Rectangle 288">
              <a:extLst>
                <a:ext uri="{FF2B5EF4-FFF2-40B4-BE49-F238E27FC236}">
                  <a16:creationId xmlns:a16="http://schemas.microsoft.com/office/drawing/2014/main" id="{D6717B8E-992F-F691-39E1-F8C343C1D305}"/>
                </a:ext>
              </a:extLst>
            </p:cNvPr>
            <p:cNvSpPr/>
            <p:nvPr/>
          </p:nvSpPr>
          <p:spPr>
            <a:xfrm>
              <a:off x="2957616" y="972905"/>
              <a:ext cx="1826895" cy="2004022"/>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290" name="TextBox 289">
              <a:extLst>
                <a:ext uri="{FF2B5EF4-FFF2-40B4-BE49-F238E27FC236}">
                  <a16:creationId xmlns:a16="http://schemas.microsoft.com/office/drawing/2014/main" id="{9CDBDA69-C68F-E164-6D77-42019308EC25}"/>
                </a:ext>
              </a:extLst>
            </p:cNvPr>
            <p:cNvSpPr txBox="1"/>
            <p:nvPr/>
          </p:nvSpPr>
          <p:spPr>
            <a:xfrm flipH="1">
              <a:off x="3221144" y="1251641"/>
              <a:ext cx="3556665" cy="144655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4400" b="0" i="0" u="none" strike="noStrike" kern="1200" cap="none" spc="0" normalizeH="0" baseline="0" noProof="0" dirty="0">
                  <a:ln>
                    <a:noFill/>
                  </a:ln>
                  <a:solidFill>
                    <a:srgbClr val="2B2B2B"/>
                  </a:solidFill>
                  <a:effectLst/>
                  <a:uLnTx/>
                  <a:uFillTx/>
                  <a:latin typeface="Palatino Sans Arabic Bold" panose="020C0803050509020803" pitchFamily="34" charset="-78"/>
                  <a:ea typeface="Cocon® Next Arabic" panose="020A0503020102020204" pitchFamily="18" charset="-78"/>
                  <a:cs typeface="Palatino Sans Arabic Bold" panose="020C0803050509020803" pitchFamily="34" charset="-78"/>
                </a:rPr>
                <a:t>مزايا تطبيق المحاسبة البيئية</a:t>
              </a:r>
            </a:p>
          </p:txBody>
        </p:sp>
      </p:grpSp>
      <p:sp>
        <p:nvSpPr>
          <p:cNvPr id="44" name="TextBox 266">
            <a:extLst>
              <a:ext uri="{FF2B5EF4-FFF2-40B4-BE49-F238E27FC236}">
                <a16:creationId xmlns:a16="http://schemas.microsoft.com/office/drawing/2014/main" id="{644AA703-33A0-FCCA-BB83-83D54A6BEBF1}"/>
              </a:ext>
            </a:extLst>
          </p:cNvPr>
          <p:cNvSpPr txBox="1"/>
          <p:nvPr/>
        </p:nvSpPr>
        <p:spPr>
          <a:xfrm flipH="1">
            <a:off x="3418085" y="296683"/>
            <a:ext cx="8675059" cy="7315849"/>
          </a:xfrm>
          <a:prstGeom prst="rect">
            <a:avLst/>
          </a:prstGeom>
          <a:noFill/>
        </p:spPr>
        <p:txBody>
          <a:bodyPr wrap="square" rtlCol="0">
            <a:spAutoFit/>
          </a:bodyPr>
          <a:lstStyle/>
          <a:p>
            <a:pPr marL="342900" marR="71755" indent="-342900" algn="just" rtl="1">
              <a:lnSpc>
                <a:spcPct val="115000"/>
              </a:lnSpc>
              <a:buFont typeface="Wingdings" panose="05000000000000000000" pitchFamily="2" charset="2"/>
              <a:buChar char="q"/>
            </a:pPr>
            <a:r>
              <a:rPr lang="ar-IQ" sz="2400" dirty="0">
                <a:effectLst/>
                <a:latin typeface="Simplified Arabic" panose="02020603050405020304" pitchFamily="18" charset="-78"/>
                <a:ea typeface="Calibri" panose="020F0502020204030204" pitchFamily="34" charset="0"/>
                <a:cs typeface="Simplified Arabic" panose="02020603050405020304" pitchFamily="18" charset="-78"/>
              </a:rPr>
              <a:t>وبناء علاقات قوية مع الحكومة مما يساعد في حل المشكلات أو النزاعات القانونية التي قد تتعرض لها الشركة في أثناء ممارستها لنشاطها الاقتصادي، مع حسن إدارة الشركة للمخاطر البيئية في أثناء ممارستها لنشاطها الاقتصادي، ورفع قدرتها على التعلم والابتكار، كما أن هناك منافع أساسية الأخرى يمكن أن تحصل عليها الشركات نتيجة لاستخدام المحاسبة البيئية، </a:t>
            </a:r>
            <a:r>
              <a:rPr lang="ar-IQ" sz="2400" dirty="0">
                <a:solidFill>
                  <a:srgbClr val="FF0000"/>
                </a:solidFill>
                <a:effectLst/>
                <a:latin typeface="Simplified Arabic" panose="02020603050405020304" pitchFamily="18" charset="-78"/>
                <a:ea typeface="Calibri" panose="020F0502020204030204" pitchFamily="34" charset="0"/>
                <a:cs typeface="Simplified Arabic" panose="02020603050405020304" pitchFamily="18" charset="-78"/>
              </a:rPr>
              <a:t>تتمثل في الاَتي:</a:t>
            </a:r>
            <a:endParaRPr lang="ar-IQ" sz="2400" b="1" dirty="0">
              <a:solidFill>
                <a:srgbClr val="FF0000"/>
              </a:solidFill>
              <a:latin typeface="Simplified Arabic" panose="02020603050405020304" pitchFamily="18" charset="-78"/>
              <a:ea typeface="Calibri" panose="020F0502020204030204" pitchFamily="34" charset="0"/>
              <a:cs typeface="Simplified Arabic" panose="02020603050405020304" pitchFamily="18" charset="-78"/>
            </a:endParaRPr>
          </a:p>
          <a:p>
            <a:pPr marL="342900" marR="71755" lvl="0" indent="-342900" algn="just" rtl="1">
              <a:lnSpc>
                <a:spcPct val="115000"/>
              </a:lnSpc>
              <a:spcBef>
                <a:spcPts val="0"/>
              </a:spcBef>
              <a:spcAft>
                <a:spcPts val="0"/>
              </a:spcAft>
              <a:buFont typeface="+mj-lt"/>
              <a:buAutoNum type="arabicPeriod"/>
            </a:pPr>
            <a:r>
              <a:rPr lang="ar-IQ" sz="2400" b="1" dirty="0">
                <a:effectLst/>
                <a:latin typeface="Simplified Arabic" panose="02020603050405020304" pitchFamily="18" charset="-78"/>
                <a:ea typeface="Calibri" panose="020F0502020204030204" pitchFamily="34" charset="0"/>
                <a:cs typeface="Simplified Arabic" panose="02020603050405020304" pitchFamily="18" charset="-78"/>
              </a:rPr>
              <a:t>القدرة على تصميم منتجات وخدمات صديقة للبيئة.</a:t>
            </a:r>
            <a:endParaRPr lang="en-US" sz="2400" b="1" dirty="0">
              <a:effectLst/>
              <a:latin typeface="Simplified Arabic" panose="02020603050405020304" pitchFamily="18" charset="-78"/>
              <a:ea typeface="Times New Roman" panose="02020603050405020304" pitchFamily="18" charset="0"/>
              <a:cs typeface="Simplified Arabic" panose="02020603050405020304" pitchFamily="18" charset="-78"/>
            </a:endParaRPr>
          </a:p>
          <a:p>
            <a:pPr marL="342900" marR="71755" lvl="0" indent="-342900" algn="just" rtl="1">
              <a:lnSpc>
                <a:spcPct val="115000"/>
              </a:lnSpc>
              <a:spcBef>
                <a:spcPts val="0"/>
              </a:spcBef>
              <a:spcAft>
                <a:spcPts val="0"/>
              </a:spcAft>
              <a:buFont typeface="+mj-lt"/>
              <a:buAutoNum type="arabicPeriod"/>
            </a:pPr>
            <a:r>
              <a:rPr lang="ar-IQ" sz="2400" b="1" dirty="0">
                <a:effectLst/>
                <a:latin typeface="Simplified Arabic" panose="02020603050405020304" pitchFamily="18" charset="-78"/>
                <a:ea typeface="Calibri" panose="020F0502020204030204" pitchFamily="34" charset="0"/>
                <a:cs typeface="Simplified Arabic" panose="02020603050405020304" pitchFamily="18" charset="-78"/>
              </a:rPr>
              <a:t>القدرة على تطبيق التغيرات التي تطرأ على الأنظمة والقوانين البيئية بشكل سريع وبكفاءة.</a:t>
            </a:r>
            <a:endParaRPr lang="en-US" sz="2400" b="1" dirty="0">
              <a:effectLst/>
              <a:latin typeface="Simplified Arabic" panose="02020603050405020304" pitchFamily="18" charset="-78"/>
              <a:ea typeface="Times New Roman" panose="02020603050405020304" pitchFamily="18" charset="0"/>
              <a:cs typeface="Simplified Arabic" panose="02020603050405020304" pitchFamily="18" charset="-78"/>
            </a:endParaRPr>
          </a:p>
          <a:p>
            <a:pPr marL="342900" marR="71755" lvl="0" indent="-342900" algn="just" rtl="1">
              <a:lnSpc>
                <a:spcPct val="115000"/>
              </a:lnSpc>
              <a:spcBef>
                <a:spcPts val="0"/>
              </a:spcBef>
              <a:spcAft>
                <a:spcPts val="0"/>
              </a:spcAft>
              <a:buFont typeface="+mj-lt"/>
              <a:buAutoNum type="arabicPeriod"/>
            </a:pPr>
            <a:r>
              <a:rPr lang="ar-IQ" sz="2400" b="1" dirty="0">
                <a:effectLst/>
                <a:latin typeface="Simplified Arabic" panose="02020603050405020304" pitchFamily="18" charset="-78"/>
                <a:ea typeface="Calibri" panose="020F0502020204030204" pitchFamily="34" charset="0"/>
                <a:cs typeface="Simplified Arabic" panose="02020603050405020304" pitchFamily="18" charset="-78"/>
              </a:rPr>
              <a:t>محافظة الشركة على علاقاتها مع العملاء والموردين والمجتمع كله.</a:t>
            </a:r>
            <a:endParaRPr lang="en-US" sz="2400" b="1" dirty="0">
              <a:effectLst/>
              <a:latin typeface="Simplified Arabic" panose="02020603050405020304" pitchFamily="18" charset="-78"/>
              <a:ea typeface="Times New Roman" panose="02020603050405020304" pitchFamily="18" charset="0"/>
              <a:cs typeface="Simplified Arabic" panose="02020603050405020304" pitchFamily="18" charset="-78"/>
            </a:endParaRPr>
          </a:p>
          <a:p>
            <a:pPr marL="342900" marR="71755" lvl="0" indent="-342900" algn="just" rtl="1">
              <a:lnSpc>
                <a:spcPct val="115000"/>
              </a:lnSpc>
              <a:spcBef>
                <a:spcPts val="0"/>
              </a:spcBef>
              <a:spcAft>
                <a:spcPts val="0"/>
              </a:spcAft>
              <a:buFont typeface="+mj-lt"/>
              <a:buAutoNum type="arabicPeriod"/>
            </a:pPr>
            <a:r>
              <a:rPr lang="ar-IQ" sz="2400" b="1" dirty="0">
                <a:effectLst/>
                <a:latin typeface="Simplified Arabic" panose="02020603050405020304" pitchFamily="18" charset="-78"/>
                <a:ea typeface="Calibri" panose="020F0502020204030204" pitchFamily="34" charset="0"/>
                <a:cs typeface="Simplified Arabic" panose="02020603050405020304" pitchFamily="18" charset="-78"/>
              </a:rPr>
              <a:t>توضيح قدرة الشركة على الإدارة الكفؤة للضغوط والتكاليف والمنافع، لأنها تحتاج إلى أنواع متعددة من الخبرات، (البيئية والمحاسبية والفنية والتسويقية والعلاقات العامة والإدارة العامة).</a:t>
            </a:r>
            <a:endParaRPr lang="en-US" sz="2400" b="1" dirty="0">
              <a:effectLst/>
              <a:latin typeface="Simplified Arabic" panose="02020603050405020304" pitchFamily="18" charset="-78"/>
              <a:ea typeface="Times New Roman" panose="02020603050405020304" pitchFamily="18" charset="0"/>
              <a:cs typeface="Simplified Arabic" panose="02020603050405020304" pitchFamily="18" charset="-78"/>
            </a:endParaRPr>
          </a:p>
          <a:p>
            <a:pPr marL="342900" marR="71755" lvl="0" indent="-342900" algn="just" rtl="1">
              <a:lnSpc>
                <a:spcPct val="115000"/>
              </a:lnSpc>
              <a:spcBef>
                <a:spcPts val="0"/>
              </a:spcBef>
              <a:spcAft>
                <a:spcPts val="0"/>
              </a:spcAft>
              <a:buFont typeface="+mj-lt"/>
              <a:buAutoNum type="arabicPeriod"/>
            </a:pPr>
            <a:r>
              <a:rPr lang="ar-IQ" sz="2400" b="1" dirty="0">
                <a:effectLst/>
                <a:latin typeface="Simplified Arabic" panose="02020603050405020304" pitchFamily="18" charset="-78"/>
                <a:ea typeface="Calibri" panose="020F0502020204030204" pitchFamily="34" charset="0"/>
                <a:cs typeface="Simplified Arabic" panose="02020603050405020304" pitchFamily="18" charset="-78"/>
              </a:rPr>
              <a:t>أثر الدعم الحكومي الممثل في الإعفاءات الضريبية كحسم التكاليف البيئية وتعجيل معدلات اهتلاك أصول المعالجات البيئية.</a:t>
            </a:r>
            <a:endParaRPr lang="en-US" sz="2400" b="1" dirty="0">
              <a:effectLst/>
              <a:latin typeface="Simplified Arabic" panose="02020603050405020304" pitchFamily="18" charset="-78"/>
              <a:ea typeface="Times New Roman" panose="02020603050405020304" pitchFamily="18" charset="0"/>
              <a:cs typeface="Simplified Arabic" panose="02020603050405020304" pitchFamily="18" charset="-78"/>
            </a:endParaRPr>
          </a:p>
          <a:p>
            <a:pPr marL="0" marR="0" lvl="0" indent="0" algn="just" defTabSz="914400" rtl="1" eaLnBrk="1" fontAlgn="auto" latinLnBrk="0" hangingPunct="1">
              <a:lnSpc>
                <a:spcPct val="200000"/>
              </a:lnSpc>
              <a:spcBef>
                <a:spcPts val="0"/>
              </a:spcBef>
              <a:spcAft>
                <a:spcPts val="0"/>
              </a:spcAft>
              <a:buClrTx/>
              <a:buSzTx/>
              <a:buFontTx/>
              <a:buNone/>
              <a:tabLst/>
              <a:defRPr/>
            </a:pPr>
            <a:endParaRPr kumimoji="0" lang="ar-LB" sz="2400" b="1" i="0" u="none" strike="noStrike" kern="1200" cap="none" spc="0" normalizeH="0" baseline="0" noProof="0" dirty="0">
              <a:ln>
                <a:noFill/>
              </a:ln>
              <a:solidFill>
                <a:srgbClr val="C00000"/>
              </a:solidFill>
              <a:effectLst/>
              <a:uLnTx/>
              <a:uFillTx/>
              <a:latin typeface="Simplified Arabic" pitchFamily="18" charset="-78"/>
              <a:ea typeface="Cocon® Next Arabic" panose="020A0503020102020204" pitchFamily="18" charset="-78"/>
              <a:cs typeface="Simplified Arabic" pitchFamily="18" charset="-78"/>
            </a:endParaRPr>
          </a:p>
          <a:p>
            <a:pPr marL="285750" marR="0" lvl="0" indent="-285750" algn="r" defTabSz="914400" rtl="0" eaLnBrk="1" fontAlgn="auto" latinLnBrk="0" hangingPunct="1">
              <a:lnSpc>
                <a:spcPct val="200000"/>
              </a:lnSpc>
              <a:spcBef>
                <a:spcPts val="0"/>
              </a:spcBef>
              <a:spcAft>
                <a:spcPts val="0"/>
              </a:spcAft>
              <a:buClrTx/>
              <a:buSzTx/>
              <a:buFont typeface="Wingdings" pitchFamily="2" charset="2"/>
              <a:buChar char="ü"/>
              <a:tabLst/>
              <a:defRPr/>
            </a:pPr>
            <a:endParaRPr kumimoji="0" lang="ar-LB" sz="2000" b="1" i="0" u="none" strike="noStrike" kern="1200" cap="none" spc="0" normalizeH="0" baseline="0" noProof="0" dirty="0">
              <a:ln>
                <a:noFill/>
              </a:ln>
              <a:solidFill>
                <a:srgbClr val="2B2B2B"/>
              </a:solidFill>
              <a:effectLst/>
              <a:uLnTx/>
              <a:uFillTx/>
              <a:latin typeface="Simplified Arabic" pitchFamily="18" charset="-78"/>
              <a:ea typeface="Cocon® Next Arabic" panose="020A0503020102020204" pitchFamily="18" charset="-78"/>
              <a:cs typeface="Simplified Arabic" pitchFamily="18" charset="-78"/>
            </a:endParaRPr>
          </a:p>
        </p:txBody>
      </p:sp>
      <p:pic>
        <p:nvPicPr>
          <p:cNvPr id="1027" name="Picture 3">
            <a:extLst>
              <a:ext uri="{FF2B5EF4-FFF2-40B4-BE49-F238E27FC236}">
                <a16:creationId xmlns:a16="http://schemas.microsoft.com/office/drawing/2014/main" id="{760F0E82-0B77-C091-BCD6-B66220D74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57" y="3929449"/>
            <a:ext cx="2866765" cy="265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30960B33-2D18-8921-B8F2-0E24E0216C38}"/>
              </a:ext>
            </a:extLst>
          </p:cNvPr>
          <p:cNvSpPr/>
          <p:nvPr/>
        </p:nvSpPr>
        <p:spPr>
          <a:xfrm>
            <a:off x="0" y="6579499"/>
            <a:ext cx="12192000" cy="2785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0" marR="0" lvl="8"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con® Next Arabic" panose="020A0503020102020204" pitchFamily="18" charset="-78"/>
              <a:ea typeface="Cocon® Next Arabic" panose="020A0503020102020204" pitchFamily="18" charset="-78"/>
              <a:cs typeface="DecoType Naskh Variants" pitchFamily="2" charset="-78"/>
            </a:endParaRPr>
          </a:p>
        </p:txBody>
      </p:sp>
    </p:spTree>
    <p:extLst>
      <p:ext uri="{BB962C8B-B14F-4D97-AF65-F5344CB8AC3E}">
        <p14:creationId xmlns:p14="http://schemas.microsoft.com/office/powerpoint/2010/main" val="13175513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04AD8-1286-1BB8-E70A-CF0633AD7DDD}"/>
            </a:ext>
          </a:extLst>
        </p:cNvPr>
        <p:cNvGrpSpPr/>
        <p:nvPr/>
      </p:nvGrpSpPr>
      <p:grpSpPr>
        <a:xfrm>
          <a:off x="0" y="0"/>
          <a:ext cx="0" cy="0"/>
          <a:chOff x="0" y="0"/>
          <a:chExt cx="0" cy="0"/>
        </a:xfrm>
      </p:grpSpPr>
      <p:pic>
        <p:nvPicPr>
          <p:cNvPr id="4" name="Espace réservé pour une image  3">
            <a:extLst>
              <a:ext uri="{FF2B5EF4-FFF2-40B4-BE49-F238E27FC236}">
                <a16:creationId xmlns:a16="http://schemas.microsoft.com/office/drawing/2014/main" id="{B90AB452-4875-76FF-3107-40E802A6B3B8}"/>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4477" t="2552" r="4477" b="8522"/>
          <a:stretch/>
        </p:blipFill>
        <p:spPr>
          <a:xfrm>
            <a:off x="4807448" y="141215"/>
            <a:ext cx="7003192" cy="2537630"/>
          </a:xfrm>
          <a:pattFill prst="lgCheck"/>
        </p:spPr>
      </p:pic>
      <p:grpSp>
        <p:nvGrpSpPr>
          <p:cNvPr id="16" name="Group 15">
            <a:extLst>
              <a:ext uri="{FF2B5EF4-FFF2-40B4-BE49-F238E27FC236}">
                <a16:creationId xmlns:a16="http://schemas.microsoft.com/office/drawing/2014/main" id="{649BC373-CCDC-BB40-14B9-FFB3011E90F8}"/>
              </a:ext>
            </a:extLst>
          </p:cNvPr>
          <p:cNvGrpSpPr/>
          <p:nvPr/>
        </p:nvGrpSpPr>
        <p:grpSpPr>
          <a:xfrm>
            <a:off x="381359" y="280292"/>
            <a:ext cx="3495489" cy="2004022"/>
            <a:chOff x="6872643" y="761760"/>
            <a:chExt cx="3495489" cy="2004022"/>
          </a:xfrm>
        </p:grpSpPr>
        <p:sp>
          <p:nvSpPr>
            <p:cNvPr id="17" name="Rectangle 16">
              <a:extLst>
                <a:ext uri="{FF2B5EF4-FFF2-40B4-BE49-F238E27FC236}">
                  <a16:creationId xmlns:a16="http://schemas.microsoft.com/office/drawing/2014/main" id="{A2B497C8-A67D-A867-BBE7-4635520F2444}"/>
                </a:ext>
              </a:extLst>
            </p:cNvPr>
            <p:cNvSpPr/>
            <p:nvPr/>
          </p:nvSpPr>
          <p:spPr>
            <a:xfrm>
              <a:off x="6872643" y="761760"/>
              <a:ext cx="1826895" cy="2004022"/>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18" name="TextBox 17">
              <a:extLst>
                <a:ext uri="{FF2B5EF4-FFF2-40B4-BE49-F238E27FC236}">
                  <a16:creationId xmlns:a16="http://schemas.microsoft.com/office/drawing/2014/main" id="{3F46DF3C-ADFB-2044-4FBD-7240BCD64086}"/>
                </a:ext>
              </a:extLst>
            </p:cNvPr>
            <p:cNvSpPr txBox="1"/>
            <p:nvPr/>
          </p:nvSpPr>
          <p:spPr>
            <a:xfrm flipH="1">
              <a:off x="7285162" y="1213031"/>
              <a:ext cx="3082970" cy="144655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LB" sz="4400" b="0" i="0" u="none" strike="noStrike" kern="1200" cap="none" spc="0" normalizeH="0" baseline="0" noProof="0" dirty="0">
                  <a:ln>
                    <a:noFill/>
                  </a:ln>
                  <a:solidFill>
                    <a:srgbClr val="2B2B2B"/>
                  </a:solidFill>
                  <a:effectLst/>
                  <a:uLnTx/>
                  <a:uFillTx/>
                  <a:latin typeface="Palatino Sans Arabic Bold" panose="020C0803050509020803" pitchFamily="34" charset="-78"/>
                  <a:ea typeface="+mn-ea"/>
                  <a:cs typeface="Palatino Sans Arabic Bold" panose="020C0803050509020803" pitchFamily="34" charset="-78"/>
                </a:rPr>
                <a:t>أنواع المحاسبة البيئي</a:t>
              </a:r>
              <a:r>
                <a:rPr kumimoji="0" lang="ar-IQ" sz="4400" b="0" i="0" u="none" strike="noStrike" kern="1200" cap="none" spc="0" normalizeH="0" baseline="0" noProof="0" dirty="0">
                  <a:ln>
                    <a:noFill/>
                  </a:ln>
                  <a:solidFill>
                    <a:srgbClr val="2B2B2B"/>
                  </a:solidFill>
                  <a:effectLst/>
                  <a:uLnTx/>
                  <a:uFillTx/>
                  <a:latin typeface="Palatino Sans Arabic Bold" panose="020C0803050509020803" pitchFamily="34" charset="-78"/>
                  <a:ea typeface="+mn-ea"/>
                  <a:cs typeface="Palatino Sans Arabic Bold" panose="020C0803050509020803" pitchFamily="34" charset="-78"/>
                </a:rPr>
                <a:t>ة</a:t>
              </a:r>
              <a:endParaRPr kumimoji="0" lang="en-US" sz="2800" b="0" i="0" u="none" strike="noStrike" kern="1200" cap="none" spc="300" normalizeH="0" baseline="0" noProof="0" dirty="0">
                <a:ln>
                  <a:noFill/>
                </a:ln>
                <a:solidFill>
                  <a:srgbClr val="00E640"/>
                </a:solidFill>
                <a:effectLst/>
                <a:uLnTx/>
                <a:uFillTx/>
                <a:latin typeface="Palatino Sans Arabic Bold" panose="020C0803050509020803" pitchFamily="34" charset="-78"/>
                <a:ea typeface="+mn-ea"/>
                <a:cs typeface="Palatino Sans Arabic Bold" panose="020C0803050509020803" pitchFamily="34" charset="-78"/>
              </a:endParaRPr>
            </a:p>
          </p:txBody>
        </p:sp>
      </p:grpSp>
      <p:grpSp>
        <p:nvGrpSpPr>
          <p:cNvPr id="15" name="Group 287">
            <a:extLst>
              <a:ext uri="{FF2B5EF4-FFF2-40B4-BE49-F238E27FC236}">
                <a16:creationId xmlns:a16="http://schemas.microsoft.com/office/drawing/2014/main" id="{0DFD6FC8-34A4-85B0-86C8-988CED1B74CF}"/>
              </a:ext>
            </a:extLst>
          </p:cNvPr>
          <p:cNvGrpSpPr/>
          <p:nvPr/>
        </p:nvGrpSpPr>
        <p:grpSpPr>
          <a:xfrm>
            <a:off x="381359" y="2446439"/>
            <a:ext cx="11278243" cy="4027241"/>
            <a:chOff x="196686" y="3157843"/>
            <a:chExt cx="11127204" cy="3231186"/>
          </a:xfrm>
        </p:grpSpPr>
        <p:grpSp>
          <p:nvGrpSpPr>
            <p:cNvPr id="19" name="Group 281">
              <a:extLst>
                <a:ext uri="{FF2B5EF4-FFF2-40B4-BE49-F238E27FC236}">
                  <a16:creationId xmlns:a16="http://schemas.microsoft.com/office/drawing/2014/main" id="{0E85D852-7C6B-20DF-37C1-89A9AD4925CE}"/>
                </a:ext>
              </a:extLst>
            </p:cNvPr>
            <p:cNvGrpSpPr/>
            <p:nvPr/>
          </p:nvGrpSpPr>
          <p:grpSpPr>
            <a:xfrm>
              <a:off x="196686" y="3157843"/>
              <a:ext cx="11127204" cy="3231186"/>
              <a:chOff x="196686" y="3157843"/>
              <a:chExt cx="11127204" cy="3231186"/>
            </a:xfrm>
          </p:grpSpPr>
          <p:grpSp>
            <p:nvGrpSpPr>
              <p:cNvPr id="22" name="Group 236">
                <a:extLst>
                  <a:ext uri="{FF2B5EF4-FFF2-40B4-BE49-F238E27FC236}">
                    <a16:creationId xmlns:a16="http://schemas.microsoft.com/office/drawing/2014/main" id="{53D9C8AD-B4AE-8B20-B177-71A3ACB17401}"/>
                  </a:ext>
                </a:extLst>
              </p:cNvPr>
              <p:cNvGrpSpPr/>
              <p:nvPr/>
            </p:nvGrpSpPr>
            <p:grpSpPr>
              <a:xfrm>
                <a:off x="196686" y="3157843"/>
                <a:ext cx="5458237" cy="3219826"/>
                <a:chOff x="5155715" y="400526"/>
                <a:chExt cx="5458237" cy="3219826"/>
              </a:xfrm>
            </p:grpSpPr>
            <p:sp>
              <p:nvSpPr>
                <p:cNvPr id="37" name="TextBox 240">
                  <a:extLst>
                    <a:ext uri="{FF2B5EF4-FFF2-40B4-BE49-F238E27FC236}">
                      <a16:creationId xmlns:a16="http://schemas.microsoft.com/office/drawing/2014/main" id="{1FACEA1C-34DB-49DE-2C24-FE515A2A2353}"/>
                    </a:ext>
                  </a:extLst>
                </p:cNvPr>
                <p:cNvSpPr txBox="1"/>
                <p:nvPr/>
              </p:nvSpPr>
              <p:spPr>
                <a:xfrm flipH="1">
                  <a:off x="5155715" y="984276"/>
                  <a:ext cx="5458237" cy="2636076"/>
                </a:xfrm>
                <a:prstGeom prst="rect">
                  <a:avLst/>
                </a:prstGeom>
                <a:noFill/>
              </p:spPr>
              <p:txBody>
                <a:bodyPr wrap="square" rtlCol="0">
                  <a:spAutoFit/>
                </a:bodyPr>
                <a:lstStyle/>
                <a:p>
                  <a:pPr marL="0" marR="0" lvl="0" indent="0" algn="just" defTabSz="914400" rtl="1" eaLnBrk="1" fontAlgn="auto" latinLnBrk="0" hangingPunct="1">
                    <a:lnSpc>
                      <a:spcPct val="150000"/>
                    </a:lnSpc>
                    <a:spcBef>
                      <a:spcPts val="0"/>
                    </a:spcBef>
                    <a:spcAft>
                      <a:spcPts val="0"/>
                    </a:spcAft>
                    <a:buClrTx/>
                    <a:buSzTx/>
                    <a:buFontTx/>
                    <a:buNone/>
                    <a:tabLst/>
                    <a:defRPr/>
                  </a:pPr>
                  <a:r>
                    <a:rPr lang="ar-IQ" sz="2000" b="1" dirty="0">
                      <a:solidFill>
                        <a:srgbClr val="FF0000"/>
                      </a:solidFill>
                      <a:effectLst/>
                      <a:ea typeface="Calibri" panose="020F0502020204030204" pitchFamily="34" charset="0"/>
                      <a:cs typeface="Simplified Arabic" panose="02020603050405020304" pitchFamily="18" charset="-78"/>
                    </a:rPr>
                    <a:t>المحاسبة البيئية المالية</a:t>
                  </a:r>
                  <a:r>
                    <a:rPr lang="ar-IQ" sz="2000" b="1" dirty="0">
                      <a:effectLst/>
                      <a:ea typeface="Calibri" panose="020F0502020204030204" pitchFamily="34" charset="0"/>
                      <a:cs typeface="Simplified Arabic" panose="02020603050405020304" pitchFamily="18" charset="-78"/>
                    </a:rPr>
                    <a:t>:</a:t>
                  </a:r>
                  <a:r>
                    <a:rPr lang="ar-IQ" sz="2000" dirty="0">
                      <a:effectLst/>
                      <a:ea typeface="Calibri" panose="020F0502020204030204" pitchFamily="34" charset="0"/>
                      <a:cs typeface="Simplified Arabic" panose="02020603050405020304" pitchFamily="18" charset="-78"/>
                    </a:rPr>
                    <a:t> هي النظام الفرعي من المحاسبة الذي يتعامل مع التأثيرات المالية للأداء البيئي فقط، إِذ إِنها تتيح للإدارة التقييم الأفضل للجوانب المالية للمنتجات والمشاريع عند </a:t>
                  </a:r>
                  <a:r>
                    <a:rPr lang="ar-IQ" sz="2000" dirty="0" err="1">
                      <a:effectLst/>
                      <a:ea typeface="Calibri" panose="020F0502020204030204" pitchFamily="34" charset="0"/>
                      <a:cs typeface="Simplified Arabic" panose="02020603050405020304" pitchFamily="18" charset="-78"/>
                    </a:rPr>
                    <a:t>اتخإِذ</a:t>
                  </a:r>
                  <a:r>
                    <a:rPr lang="ar-IQ" sz="2000" dirty="0">
                      <a:effectLst/>
                      <a:ea typeface="Calibri" panose="020F0502020204030204" pitchFamily="34" charset="0"/>
                      <a:cs typeface="Simplified Arabic" panose="02020603050405020304" pitchFamily="18" charset="-78"/>
                    </a:rPr>
                    <a:t> القرارات التجارية، وتتعلق المعلومات البيئية المالية بالتكاليف والإيرادات البيئية التي تشمل تكاليف التحكم بالمخلفات </a:t>
                  </a:r>
                  <a:r>
                    <a:rPr lang="ar-IQ" sz="2000" dirty="0" err="1">
                      <a:effectLst/>
                      <a:ea typeface="Calibri" panose="020F0502020204030204" pitchFamily="34" charset="0"/>
                      <a:cs typeface="Simplified Arabic" panose="02020603050405020304" pitchFamily="18" charset="-78"/>
                    </a:rPr>
                    <a:t>والأنبعاثات</a:t>
                  </a:r>
                  <a:r>
                    <a:rPr lang="ar-IQ" sz="2000" dirty="0">
                      <a:effectLst/>
                      <a:ea typeface="Calibri" panose="020F0502020204030204" pitchFamily="34" charset="0"/>
                      <a:cs typeface="Simplified Arabic" panose="02020603050405020304" pitchFamily="18" charset="-78"/>
                    </a:rPr>
                    <a:t>، وتكاليف البحث والتطوير البيئي والمبيعات من الخردة والمخلفات، ودعم إعادة التدوير والحوافز الضريبية على المعدات الخضراء.</a:t>
                  </a:r>
                  <a:endParaRPr kumimoji="0" lang="ar-LB" sz="2000" b="0" i="0" u="none" strike="noStrike" kern="1200" cap="none" spc="0" normalizeH="0" baseline="0" noProof="0" dirty="0">
                    <a:ln>
                      <a:noFill/>
                    </a:ln>
                    <a:solidFill>
                      <a:srgbClr val="2B2B2B"/>
                    </a:solidFill>
                    <a:effectLst/>
                    <a:uLnTx/>
                    <a:uFillTx/>
                    <a:latin typeface="Simplified Arabic" pitchFamily="18" charset="-78"/>
                    <a:ea typeface="Cocon® Next Arabic" panose="020A0503020102020204" pitchFamily="18" charset="-78"/>
                    <a:cs typeface="Simplified Arabic" pitchFamily="18" charset="-78"/>
                  </a:endParaRPr>
                </a:p>
              </p:txBody>
            </p:sp>
            <p:sp>
              <p:nvSpPr>
                <p:cNvPr id="38" name="TextBox 241">
                  <a:extLst>
                    <a:ext uri="{FF2B5EF4-FFF2-40B4-BE49-F238E27FC236}">
                      <a16:creationId xmlns:a16="http://schemas.microsoft.com/office/drawing/2014/main" id="{76CADA6D-9474-DF23-237F-ADC8DC138F4B}"/>
                    </a:ext>
                  </a:extLst>
                </p:cNvPr>
                <p:cNvSpPr txBox="1"/>
                <p:nvPr/>
              </p:nvSpPr>
              <p:spPr>
                <a:xfrm flipH="1">
                  <a:off x="6970193" y="400526"/>
                  <a:ext cx="1364097" cy="5837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ar-IQ" sz="2400" b="1" i="0" u="none" strike="noStrike" kern="1200" cap="none" spc="300" normalizeH="0" baseline="0" noProof="0" dirty="0">
                      <a:ln>
                        <a:noFill/>
                      </a:ln>
                      <a:solidFill>
                        <a:srgbClr val="00E640">
                          <a:lumMod val="50000"/>
                        </a:srgbClr>
                      </a:solidFill>
                      <a:effectLst/>
                      <a:uLnTx/>
                      <a:uFillTx/>
                      <a:latin typeface="Roboto"/>
                      <a:ea typeface="+mn-ea"/>
                      <a:cs typeface="+mn-cs"/>
                    </a:rPr>
                    <a:t>02</a:t>
                  </a:r>
                  <a:endParaRPr kumimoji="0" lang="en-US" sz="2400" b="1" i="0" u="none" strike="noStrike" kern="1200" cap="none" spc="300" normalizeH="0" baseline="0" noProof="0" dirty="0">
                    <a:ln>
                      <a:noFill/>
                    </a:ln>
                    <a:solidFill>
                      <a:srgbClr val="00E640">
                        <a:lumMod val="50000"/>
                      </a:srgbClr>
                    </a:solidFill>
                    <a:effectLst/>
                    <a:uLnTx/>
                    <a:uFillTx/>
                    <a:latin typeface="Roboto"/>
                    <a:ea typeface="+mn-ea"/>
                    <a:cs typeface="+mn-cs"/>
                  </a:endParaRPr>
                </a:p>
              </p:txBody>
            </p:sp>
          </p:grpSp>
          <p:sp>
            <p:nvSpPr>
              <p:cNvPr id="35" name="TextBox 259">
                <a:extLst>
                  <a:ext uri="{FF2B5EF4-FFF2-40B4-BE49-F238E27FC236}">
                    <a16:creationId xmlns:a16="http://schemas.microsoft.com/office/drawing/2014/main" id="{21D61668-3E1E-F8AE-CA58-32A45D1FD258}"/>
                  </a:ext>
                </a:extLst>
              </p:cNvPr>
              <p:cNvSpPr txBox="1"/>
              <p:nvPr/>
            </p:nvSpPr>
            <p:spPr>
              <a:xfrm flipH="1">
                <a:off x="4755432" y="4263311"/>
                <a:ext cx="2839447" cy="369332"/>
              </a:xfrm>
              <a:prstGeom prst="rect">
                <a:avLst/>
              </a:prstGeom>
              <a:noFill/>
            </p:spPr>
            <p:txBody>
              <a:bodyPr wrap="square" rtlCol="0">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ar-LB" sz="1800" b="0" i="0" u="none" strike="noStrike" kern="1200" cap="none" spc="0" normalizeH="0" baseline="0" noProof="0" dirty="0">
                  <a:ln>
                    <a:noFill/>
                  </a:ln>
                  <a:solidFill>
                    <a:srgbClr val="2B2B2B"/>
                  </a:solidFill>
                  <a:effectLst/>
                  <a:uLnTx/>
                  <a:uFillTx/>
                  <a:latin typeface="Simplified Arabic" pitchFamily="18" charset="-78"/>
                  <a:ea typeface="Cocon® Next Arabic" panose="020A0503020102020204" pitchFamily="18" charset="-78"/>
                  <a:cs typeface="Simplified Arabic" pitchFamily="18" charset="-78"/>
                </a:endParaRPr>
              </a:p>
            </p:txBody>
          </p:sp>
          <p:grpSp>
            <p:nvGrpSpPr>
              <p:cNvPr id="25" name="Group 262">
                <a:extLst>
                  <a:ext uri="{FF2B5EF4-FFF2-40B4-BE49-F238E27FC236}">
                    <a16:creationId xmlns:a16="http://schemas.microsoft.com/office/drawing/2014/main" id="{E3ABF98C-1CED-9AC2-7D31-DDCA1B50B68C}"/>
                  </a:ext>
                </a:extLst>
              </p:cNvPr>
              <p:cNvGrpSpPr/>
              <p:nvPr/>
            </p:nvGrpSpPr>
            <p:grpSpPr>
              <a:xfrm>
                <a:off x="6172179" y="3226647"/>
                <a:ext cx="5151711" cy="3162382"/>
                <a:chOff x="3308868" y="465100"/>
                <a:chExt cx="5151711" cy="3162382"/>
              </a:xfrm>
            </p:grpSpPr>
            <p:sp>
              <p:nvSpPr>
                <p:cNvPr id="26" name="TextBox 266">
                  <a:extLst>
                    <a:ext uri="{FF2B5EF4-FFF2-40B4-BE49-F238E27FC236}">
                      <a16:creationId xmlns:a16="http://schemas.microsoft.com/office/drawing/2014/main" id="{5FE77E46-19B8-1125-E778-3B4168A93502}"/>
                    </a:ext>
                  </a:extLst>
                </p:cNvPr>
                <p:cNvSpPr txBox="1"/>
                <p:nvPr/>
              </p:nvSpPr>
              <p:spPr>
                <a:xfrm flipH="1">
                  <a:off x="3308868" y="991406"/>
                  <a:ext cx="5151711" cy="2636076"/>
                </a:xfrm>
                <a:prstGeom prst="rect">
                  <a:avLst/>
                </a:prstGeom>
                <a:noFill/>
              </p:spPr>
              <p:txBody>
                <a:bodyPr wrap="square" rtlCol="0">
                  <a:spAutoFit/>
                </a:bodyPr>
                <a:lstStyle/>
                <a:p>
                  <a:pPr marL="0" marR="0" lvl="0" indent="0" algn="just" defTabSz="914400" rtl="1" eaLnBrk="1" fontAlgn="auto" latinLnBrk="0" hangingPunct="1">
                    <a:lnSpc>
                      <a:spcPct val="150000"/>
                    </a:lnSpc>
                    <a:spcBef>
                      <a:spcPts val="0"/>
                    </a:spcBef>
                    <a:spcAft>
                      <a:spcPts val="0"/>
                    </a:spcAft>
                    <a:buClrTx/>
                    <a:buSzTx/>
                    <a:buFontTx/>
                    <a:buNone/>
                    <a:tabLst/>
                    <a:defRPr/>
                  </a:pPr>
                  <a:r>
                    <a:rPr lang="ar-IQ" sz="2000" b="1" dirty="0">
                      <a:solidFill>
                        <a:srgbClr val="FF0000"/>
                      </a:solidFill>
                      <a:effectLst/>
                      <a:ea typeface="Calibri" panose="020F0502020204030204" pitchFamily="34" charset="0"/>
                      <a:cs typeface="Simplified Arabic" panose="02020603050405020304" pitchFamily="18" charset="-78"/>
                    </a:rPr>
                    <a:t>المحاسبة البيئية المادية:</a:t>
                  </a:r>
                  <a:r>
                    <a:rPr lang="ar-IQ" sz="2000" dirty="0">
                      <a:solidFill>
                        <a:srgbClr val="FF0000"/>
                      </a:solidFill>
                      <a:effectLst/>
                      <a:ea typeface="Calibri" panose="020F0502020204030204" pitchFamily="34" charset="0"/>
                      <a:cs typeface="Simplified Arabic" panose="02020603050405020304" pitchFamily="18" charset="-78"/>
                    </a:rPr>
                    <a:t> </a:t>
                  </a:r>
                  <a:r>
                    <a:rPr lang="ar-IQ" sz="2000" dirty="0">
                      <a:effectLst/>
                      <a:ea typeface="Calibri" panose="020F0502020204030204" pitchFamily="34" charset="0"/>
                      <a:cs typeface="Simplified Arabic" panose="02020603050405020304" pitchFamily="18" charset="-78"/>
                    </a:rPr>
                    <a:t>هي المحاسبة التي تقوم بقياس التأثيرات البيئية لأعمال الشركة مثل كمية المياه العذبة الكلية المستهلكة، حجم المخلفات المتولدة، كمية المواد المستعملة وكمية الطاقة المستهلكة، إِذ يتم التعبير عن التأثيرات البيئية بوحدات مثل الكيلو غرام، والمتر المكعب، وما ينتج عنها من المخلفات الصلبة والخطرة ومياه الصرف وانبعاثات الملوثات في الهواء.</a:t>
                  </a:r>
                  <a:endParaRPr kumimoji="0" lang="ar-SA" sz="2400" b="0" i="0" u="none" strike="noStrike" kern="1200" cap="none" spc="0" normalizeH="0" baseline="0" noProof="0" dirty="0">
                    <a:ln>
                      <a:noFill/>
                    </a:ln>
                    <a:solidFill>
                      <a:srgbClr val="2B2B2B"/>
                    </a:solidFill>
                    <a:effectLst/>
                    <a:uLnTx/>
                    <a:uFillTx/>
                    <a:latin typeface="Simplified Arabic" panose="02020603050405020304" pitchFamily="18" charset="-78"/>
                    <a:ea typeface="Cocon® Next Arabic" panose="020A0503020102020204" pitchFamily="18" charset="-78"/>
                    <a:cs typeface="Simplified Arabic" panose="02020603050405020304" pitchFamily="18" charset="-78"/>
                  </a:endParaRPr>
                </a:p>
              </p:txBody>
            </p:sp>
            <p:sp>
              <p:nvSpPr>
                <p:cNvPr id="34" name="TextBox 267">
                  <a:extLst>
                    <a:ext uri="{FF2B5EF4-FFF2-40B4-BE49-F238E27FC236}">
                      <a16:creationId xmlns:a16="http://schemas.microsoft.com/office/drawing/2014/main" id="{03BD521C-E649-6ECB-3BE5-DB032900A698}"/>
                    </a:ext>
                  </a:extLst>
                </p:cNvPr>
                <p:cNvSpPr txBox="1"/>
                <p:nvPr/>
              </p:nvSpPr>
              <p:spPr>
                <a:xfrm flipH="1">
                  <a:off x="6303213" y="465100"/>
                  <a:ext cx="1364097" cy="5837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300" normalizeH="0" baseline="0" noProof="0" dirty="0">
                      <a:ln>
                        <a:noFill/>
                      </a:ln>
                      <a:solidFill>
                        <a:srgbClr val="00E640">
                          <a:lumMod val="50000"/>
                        </a:srgbClr>
                      </a:solidFill>
                      <a:effectLst/>
                      <a:uLnTx/>
                      <a:uFillTx/>
                      <a:latin typeface="Roboto"/>
                      <a:ea typeface="+mn-ea"/>
                      <a:cs typeface="+mn-cs"/>
                    </a:rPr>
                    <a:t>01</a:t>
                  </a:r>
                </a:p>
              </p:txBody>
            </p:sp>
          </p:grpSp>
        </p:grpSp>
        <p:cxnSp>
          <p:nvCxnSpPr>
            <p:cNvPr id="21" name="Straight Connector 285">
              <a:extLst>
                <a:ext uri="{FF2B5EF4-FFF2-40B4-BE49-F238E27FC236}">
                  <a16:creationId xmlns:a16="http://schemas.microsoft.com/office/drawing/2014/main" id="{750C802B-A366-59FE-56FE-FA7427746641}"/>
                </a:ext>
              </a:extLst>
            </p:cNvPr>
            <p:cNvCxnSpPr/>
            <p:nvPr/>
          </p:nvCxnSpPr>
          <p:spPr>
            <a:xfrm>
              <a:off x="5881050" y="3871924"/>
              <a:ext cx="0" cy="2193364"/>
            </a:xfrm>
            <a:prstGeom prst="line">
              <a:avLst/>
            </a:prstGeom>
            <a:ln w="381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78B23181-63A8-3FFD-F1C1-FF547E158C55}"/>
              </a:ext>
            </a:extLst>
          </p:cNvPr>
          <p:cNvSpPr/>
          <p:nvPr/>
        </p:nvSpPr>
        <p:spPr>
          <a:xfrm>
            <a:off x="0" y="6579499"/>
            <a:ext cx="12192000" cy="2785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0" marR="0" lvl="8"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implified Arabic" pitchFamily="18" charset="-78"/>
              <a:ea typeface="Cocon® Next Arabic" panose="020A0503020102020204" pitchFamily="18" charset="-78"/>
              <a:cs typeface="Simplified Arabic" pitchFamily="18" charset="-78"/>
            </a:endParaRPr>
          </a:p>
        </p:txBody>
      </p:sp>
    </p:spTree>
    <p:extLst>
      <p:ext uri="{BB962C8B-B14F-4D97-AF65-F5344CB8AC3E}">
        <p14:creationId xmlns:p14="http://schemas.microsoft.com/office/powerpoint/2010/main" val="16977236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5F0A0-E315-D987-9058-0BB1B34A7850}"/>
            </a:ext>
          </a:extLst>
        </p:cNvPr>
        <p:cNvGrpSpPr/>
        <p:nvPr/>
      </p:nvGrpSpPr>
      <p:grpSpPr>
        <a:xfrm>
          <a:off x="0" y="0"/>
          <a:ext cx="0" cy="0"/>
          <a:chOff x="0" y="0"/>
          <a:chExt cx="0" cy="0"/>
        </a:xfrm>
      </p:grpSpPr>
      <p:sp>
        <p:nvSpPr>
          <p:cNvPr id="44" name="TextBox 266">
            <a:extLst>
              <a:ext uri="{FF2B5EF4-FFF2-40B4-BE49-F238E27FC236}">
                <a16:creationId xmlns:a16="http://schemas.microsoft.com/office/drawing/2014/main" id="{4926246E-6185-8437-85D0-2040A396A450}"/>
              </a:ext>
            </a:extLst>
          </p:cNvPr>
          <p:cNvSpPr txBox="1"/>
          <p:nvPr/>
        </p:nvSpPr>
        <p:spPr>
          <a:xfrm flipH="1">
            <a:off x="189469" y="296683"/>
            <a:ext cx="11903673" cy="7463582"/>
          </a:xfrm>
          <a:prstGeom prst="rect">
            <a:avLst/>
          </a:prstGeom>
          <a:noFill/>
        </p:spPr>
        <p:txBody>
          <a:bodyPr wrap="square" rtlCol="0">
            <a:spAutoFit/>
          </a:bodyPr>
          <a:lstStyle/>
          <a:p>
            <a:pPr marL="0" marR="71755" algn="just" rtl="1">
              <a:lnSpc>
                <a:spcPct val="150000"/>
              </a:lnSpc>
              <a:spcBef>
                <a:spcPts val="0"/>
              </a:spcBef>
              <a:spcAft>
                <a:spcPts val="0"/>
              </a:spcAft>
            </a:pPr>
            <a:r>
              <a:rPr lang="ar-IQ" sz="2400" b="1" dirty="0">
                <a:solidFill>
                  <a:srgbClr val="FF0000"/>
                </a:solidFill>
                <a:effectLst/>
                <a:latin typeface="Simplified Arabic" panose="02020603050405020304" pitchFamily="18" charset="-78"/>
                <a:ea typeface="Calibri" panose="020F0502020204030204" pitchFamily="34" charset="0"/>
                <a:cs typeface="Simplified Arabic" panose="02020603050405020304" pitchFamily="18" charset="-78"/>
              </a:rPr>
              <a:t>ويرى بعضهم الاَخر بأن المحاسبة البيئية المالية تقسم إلى الاَتي:</a:t>
            </a:r>
            <a:endParaRPr lang="en-US" sz="2400" b="1" dirty="0">
              <a:solidFill>
                <a:srgbClr val="FF0000"/>
              </a:solidFill>
              <a:effectLst/>
              <a:latin typeface="Simplified Arabic" panose="02020603050405020304" pitchFamily="18" charset="-78"/>
              <a:ea typeface="Times New Roman" panose="02020603050405020304" pitchFamily="18" charset="0"/>
              <a:cs typeface="Simplified Arabic" panose="02020603050405020304" pitchFamily="18" charset="-78"/>
            </a:endParaRPr>
          </a:p>
          <a:p>
            <a:pPr marL="342900" marR="71755" lvl="0" indent="-342900" algn="just" rtl="1">
              <a:lnSpc>
                <a:spcPct val="150000"/>
              </a:lnSpc>
              <a:spcBef>
                <a:spcPts val="0"/>
              </a:spcBef>
              <a:spcAft>
                <a:spcPts val="0"/>
              </a:spcAft>
              <a:buFont typeface="Symbol" panose="05050102010706020507" pitchFamily="18" charset="2"/>
              <a:buChar char=""/>
            </a:pPr>
            <a:r>
              <a:rPr lang="ar-IQ" sz="2400" b="1" dirty="0">
                <a:effectLst/>
                <a:latin typeface="Simplified Arabic" panose="02020603050405020304" pitchFamily="18" charset="-78"/>
                <a:ea typeface="Calibri" panose="020F0502020204030204" pitchFamily="34" charset="0"/>
                <a:cs typeface="Simplified Arabic" panose="02020603050405020304" pitchFamily="18" charset="-78"/>
              </a:rPr>
              <a:t>تكاليف المواد للمحَرجات من المنتجات: </a:t>
            </a:r>
            <a:r>
              <a:rPr lang="ar-IQ" sz="2400" dirty="0">
                <a:effectLst/>
                <a:latin typeface="Simplified Arabic" panose="02020603050405020304" pitchFamily="18" charset="-78"/>
                <a:ea typeface="Calibri" panose="020F0502020204030204" pitchFamily="34" charset="0"/>
                <a:cs typeface="Simplified Arabic" panose="02020603050405020304" pitchFamily="18" charset="-78"/>
              </a:rPr>
              <a:t>تشمل تكاليف شراء المواد الطبيعية مثل المياه والمواد التي يتم تحويلها إلى منتجات وتتم </a:t>
            </a:r>
            <a:r>
              <a:rPr lang="ar-IQ" sz="2400" dirty="0" err="1">
                <a:effectLst/>
                <a:latin typeface="Simplified Arabic" panose="02020603050405020304" pitchFamily="18" charset="-78"/>
                <a:ea typeface="Calibri" panose="020F0502020204030204" pitchFamily="34" charset="0"/>
                <a:cs typeface="Simplified Arabic" panose="02020603050405020304" pitchFamily="18" charset="-78"/>
              </a:rPr>
              <a:t>تعبيئتها</a:t>
            </a:r>
            <a:r>
              <a:rPr lang="ar-IQ" sz="2400" dirty="0">
                <a:effectLst/>
                <a:latin typeface="Simplified Arabic" panose="02020603050405020304" pitchFamily="18" charset="-78"/>
                <a:ea typeface="Calibri" panose="020F0502020204030204" pitchFamily="34" charset="0"/>
                <a:cs typeface="Simplified Arabic" panose="02020603050405020304" pitchFamily="18" charset="-78"/>
              </a:rPr>
              <a:t> وتغليفها.</a:t>
            </a:r>
            <a:endParaRPr lang="en-US" sz="2400" dirty="0">
              <a:effectLst/>
              <a:latin typeface="Simplified Arabic" panose="02020603050405020304" pitchFamily="18" charset="-78"/>
              <a:ea typeface="Times New Roman" panose="02020603050405020304" pitchFamily="18" charset="0"/>
              <a:cs typeface="Simplified Arabic" panose="02020603050405020304" pitchFamily="18" charset="-78"/>
            </a:endParaRPr>
          </a:p>
          <a:p>
            <a:pPr marL="342900" marR="71755" lvl="0" indent="-342900" algn="just" rtl="1">
              <a:lnSpc>
                <a:spcPct val="150000"/>
              </a:lnSpc>
              <a:spcBef>
                <a:spcPts val="0"/>
              </a:spcBef>
              <a:spcAft>
                <a:spcPts val="0"/>
              </a:spcAft>
              <a:buFont typeface="Symbol" panose="05050102010706020507" pitchFamily="18" charset="2"/>
              <a:buChar char=""/>
            </a:pPr>
            <a:r>
              <a:rPr lang="ar-IQ" sz="2400" b="1" dirty="0">
                <a:effectLst/>
                <a:latin typeface="Simplified Arabic" panose="02020603050405020304" pitchFamily="18" charset="-78"/>
                <a:ea typeface="Calibri" panose="020F0502020204030204" pitchFamily="34" charset="0"/>
                <a:cs typeface="Simplified Arabic" panose="02020603050405020304" pitchFamily="18" charset="-78"/>
              </a:rPr>
              <a:t>تكاليف المواد للمخرجات غير المنتجة</a:t>
            </a:r>
            <a:r>
              <a:rPr lang="ar-IQ" sz="2400" dirty="0">
                <a:effectLst/>
                <a:latin typeface="Simplified Arabic" panose="02020603050405020304" pitchFamily="18" charset="-78"/>
                <a:ea typeface="Calibri" panose="020F0502020204030204" pitchFamily="34" charset="0"/>
                <a:cs typeface="Simplified Arabic" panose="02020603050405020304" pitchFamily="18" charset="-78"/>
              </a:rPr>
              <a:t>: تتضمن الشراء وفي بعض الأحيان المعالجة وتكاليف الطاقة والمياه والمواد التي تصبح مخلفات وانبعاثات. </a:t>
            </a:r>
            <a:endParaRPr lang="en-US" sz="2400" dirty="0">
              <a:effectLst/>
              <a:latin typeface="Simplified Arabic" panose="02020603050405020304" pitchFamily="18" charset="-78"/>
              <a:ea typeface="Times New Roman" panose="02020603050405020304" pitchFamily="18" charset="0"/>
              <a:cs typeface="Simplified Arabic" panose="02020603050405020304" pitchFamily="18" charset="-78"/>
            </a:endParaRPr>
          </a:p>
          <a:p>
            <a:pPr marL="342900" marR="71755" lvl="0" indent="-342900" algn="just" rtl="1">
              <a:lnSpc>
                <a:spcPct val="150000"/>
              </a:lnSpc>
              <a:spcBef>
                <a:spcPts val="0"/>
              </a:spcBef>
              <a:spcAft>
                <a:spcPts val="0"/>
              </a:spcAft>
              <a:buFont typeface="Symbol" panose="05050102010706020507" pitchFamily="18" charset="2"/>
              <a:buChar char=""/>
            </a:pPr>
            <a:r>
              <a:rPr lang="ar-IQ" sz="2400" b="1" dirty="0">
                <a:effectLst/>
                <a:latin typeface="Simplified Arabic" panose="02020603050405020304" pitchFamily="18" charset="-78"/>
                <a:ea typeface="Calibri" panose="020F0502020204030204" pitchFamily="34" charset="0"/>
                <a:cs typeface="Simplified Arabic" panose="02020603050405020304" pitchFamily="18" charset="-78"/>
              </a:rPr>
              <a:t>تكاليف السيطرة على المخلفات </a:t>
            </a:r>
            <a:r>
              <a:rPr lang="ar-IQ" sz="2400" b="1" dirty="0" err="1">
                <a:effectLst/>
                <a:latin typeface="Simplified Arabic" panose="02020603050405020304" pitchFamily="18" charset="-78"/>
                <a:ea typeface="Calibri" panose="020F0502020204030204" pitchFamily="34" charset="0"/>
                <a:cs typeface="Simplified Arabic" panose="02020603050405020304" pitchFamily="18" charset="-78"/>
              </a:rPr>
              <a:t>والأنبعاثات</a:t>
            </a:r>
            <a:r>
              <a:rPr lang="ar-IQ" sz="2400" b="1" dirty="0">
                <a:effectLst/>
                <a:latin typeface="Simplified Arabic" panose="02020603050405020304" pitchFamily="18" charset="-78"/>
                <a:ea typeface="Calibri" panose="020F0502020204030204" pitchFamily="34" charset="0"/>
                <a:cs typeface="Simplified Arabic" panose="02020603050405020304" pitchFamily="18" charset="-78"/>
              </a:rPr>
              <a:t>: </a:t>
            </a:r>
            <a:r>
              <a:rPr lang="ar-IQ" sz="2400" dirty="0">
                <a:effectLst/>
                <a:latin typeface="Simplified Arabic" panose="02020603050405020304" pitchFamily="18" charset="-78"/>
                <a:ea typeface="Calibri" panose="020F0502020204030204" pitchFamily="34" charset="0"/>
                <a:cs typeface="Simplified Arabic" panose="02020603050405020304" pitchFamily="18" charset="-78"/>
              </a:rPr>
              <a:t>تشمل تكاليف المعالجة والتخلص من المخلفات </a:t>
            </a:r>
            <a:r>
              <a:rPr lang="ar-IQ" sz="2400" dirty="0" err="1">
                <a:effectLst/>
                <a:latin typeface="Simplified Arabic" panose="02020603050405020304" pitchFamily="18" charset="-78"/>
                <a:ea typeface="Calibri" panose="020F0502020204030204" pitchFamily="34" charset="0"/>
                <a:cs typeface="Simplified Arabic" panose="02020603050405020304" pitchFamily="18" charset="-78"/>
              </a:rPr>
              <a:t>والأنبعاثات</a:t>
            </a:r>
            <a:r>
              <a:rPr lang="ar-IQ" sz="2400" dirty="0">
                <a:effectLst/>
                <a:latin typeface="Simplified Arabic" panose="02020603050405020304" pitchFamily="18" charset="-78"/>
                <a:ea typeface="Calibri" panose="020F0502020204030204" pitchFamily="34" charset="0"/>
                <a:cs typeface="Simplified Arabic" panose="02020603050405020304" pitchFamily="18" charset="-78"/>
              </a:rPr>
              <a:t>، وتكاليف المعالجة والتعويض المتعلقة بالأضرار البيئية.</a:t>
            </a:r>
            <a:endParaRPr lang="en-US" sz="2400" dirty="0">
              <a:effectLst/>
              <a:latin typeface="Simplified Arabic" panose="02020603050405020304" pitchFamily="18" charset="-78"/>
              <a:ea typeface="Times New Roman" panose="02020603050405020304" pitchFamily="18" charset="0"/>
              <a:cs typeface="Simplified Arabic" panose="02020603050405020304" pitchFamily="18" charset="-78"/>
            </a:endParaRPr>
          </a:p>
          <a:p>
            <a:pPr marL="342900" marR="71755" lvl="0" indent="-342900" algn="just" rtl="1">
              <a:lnSpc>
                <a:spcPct val="150000"/>
              </a:lnSpc>
              <a:spcBef>
                <a:spcPts val="0"/>
              </a:spcBef>
              <a:spcAft>
                <a:spcPts val="0"/>
              </a:spcAft>
              <a:buFont typeface="Symbol" panose="05050102010706020507" pitchFamily="18" charset="2"/>
              <a:buChar char=""/>
            </a:pPr>
            <a:r>
              <a:rPr lang="ar-IQ" sz="2400" b="1" dirty="0">
                <a:effectLst/>
                <a:latin typeface="Simplified Arabic" panose="02020603050405020304" pitchFamily="18" charset="-78"/>
                <a:ea typeface="Calibri" panose="020F0502020204030204" pitchFamily="34" charset="0"/>
                <a:cs typeface="Simplified Arabic" panose="02020603050405020304" pitchFamily="18" charset="-78"/>
              </a:rPr>
              <a:t>تكاليف المنع وتكاليف الإدارة البيئية الأخرى: </a:t>
            </a:r>
            <a:r>
              <a:rPr lang="ar-IQ" sz="2400" dirty="0">
                <a:effectLst/>
                <a:latin typeface="Simplified Arabic" panose="02020603050405020304" pitchFamily="18" charset="-78"/>
                <a:ea typeface="Calibri" panose="020F0502020204030204" pitchFamily="34" charset="0"/>
                <a:cs typeface="Simplified Arabic" panose="02020603050405020304" pitchFamily="18" charset="-78"/>
              </a:rPr>
              <a:t>تشمل تكاليف الإدارة البيئية الوقائية مثل مشاريع الإنتاج الأنظف، كما تشمل تكاليف أنشطة الإدارة البيئية الأخرى مثل التخطيط والقياس والتواصل البيئي.</a:t>
            </a:r>
            <a:endParaRPr lang="en-US" sz="2400" dirty="0">
              <a:effectLst/>
              <a:latin typeface="Simplified Arabic" panose="02020603050405020304" pitchFamily="18" charset="-78"/>
              <a:ea typeface="Times New Roman" panose="02020603050405020304" pitchFamily="18" charset="0"/>
              <a:cs typeface="Simplified Arabic" panose="02020603050405020304" pitchFamily="18" charset="-78"/>
            </a:endParaRPr>
          </a:p>
          <a:p>
            <a:pPr marL="342900" marR="71755" lvl="0" indent="-342900" algn="just" rtl="1">
              <a:lnSpc>
                <a:spcPct val="150000"/>
              </a:lnSpc>
              <a:spcBef>
                <a:spcPts val="0"/>
              </a:spcBef>
              <a:spcAft>
                <a:spcPts val="0"/>
              </a:spcAft>
              <a:buFont typeface="Symbol" panose="05050102010706020507" pitchFamily="18" charset="2"/>
              <a:buChar char=""/>
            </a:pPr>
            <a:r>
              <a:rPr lang="ar-IQ" sz="2400" b="1" dirty="0">
                <a:effectLst/>
                <a:latin typeface="Simplified Arabic" panose="02020603050405020304" pitchFamily="18" charset="-78"/>
                <a:ea typeface="Calibri" panose="020F0502020204030204" pitchFamily="34" charset="0"/>
                <a:cs typeface="Simplified Arabic" panose="02020603050405020304" pitchFamily="18" charset="-78"/>
              </a:rPr>
              <a:t>تكاليف غير ملموسة: </a:t>
            </a:r>
            <a:r>
              <a:rPr lang="ar-IQ" sz="2400" dirty="0">
                <a:effectLst/>
                <a:latin typeface="Simplified Arabic" panose="02020603050405020304" pitchFamily="18" charset="-78"/>
                <a:ea typeface="Calibri" panose="020F0502020204030204" pitchFamily="34" charset="0"/>
                <a:cs typeface="Simplified Arabic" panose="02020603050405020304" pitchFamily="18" charset="-78"/>
              </a:rPr>
              <a:t>تشمل التكاليف الداخلية والخارجية المتعلقة بالقضايا غير الملموسة مثل التشريعات المستقبلية والإنتاجية وصورة الشركة والعلاقات مع أصحاب المصالح المختلفة.</a:t>
            </a:r>
            <a:endParaRPr lang="en-US" sz="2400" dirty="0">
              <a:effectLst/>
              <a:latin typeface="Simplified Arabic" panose="02020603050405020304" pitchFamily="18" charset="-78"/>
              <a:ea typeface="Times New Roman" panose="02020603050405020304" pitchFamily="18" charset="0"/>
              <a:cs typeface="Simplified Arabic" panose="02020603050405020304" pitchFamily="18" charset="-78"/>
            </a:endParaRPr>
          </a:p>
          <a:p>
            <a:pPr marL="0" marR="0" lvl="0" indent="0" algn="just" defTabSz="914400" rtl="1" eaLnBrk="1" fontAlgn="auto" latinLnBrk="0" hangingPunct="1">
              <a:lnSpc>
                <a:spcPct val="200000"/>
              </a:lnSpc>
              <a:spcBef>
                <a:spcPts val="0"/>
              </a:spcBef>
              <a:spcAft>
                <a:spcPts val="0"/>
              </a:spcAft>
              <a:buClrTx/>
              <a:buSzTx/>
              <a:buFontTx/>
              <a:buNone/>
              <a:tabLst/>
              <a:defRPr/>
            </a:pPr>
            <a:endParaRPr kumimoji="0" lang="ar-LB" sz="2400" b="1" i="0" u="none" strike="noStrike" kern="1200" cap="none" spc="0" normalizeH="0" baseline="0" noProof="0" dirty="0">
              <a:ln>
                <a:noFill/>
              </a:ln>
              <a:solidFill>
                <a:srgbClr val="C00000"/>
              </a:solidFill>
              <a:effectLst/>
              <a:uLnTx/>
              <a:uFillTx/>
              <a:latin typeface="Simplified Arabic" pitchFamily="18" charset="-78"/>
              <a:ea typeface="Cocon® Next Arabic" panose="020A0503020102020204" pitchFamily="18" charset="-78"/>
              <a:cs typeface="Simplified Arabic" pitchFamily="18" charset="-78"/>
            </a:endParaRPr>
          </a:p>
          <a:p>
            <a:pPr marL="285750" marR="0" lvl="0" indent="-285750" algn="r" defTabSz="914400" rtl="0" eaLnBrk="1" fontAlgn="auto" latinLnBrk="0" hangingPunct="1">
              <a:lnSpc>
                <a:spcPct val="200000"/>
              </a:lnSpc>
              <a:spcBef>
                <a:spcPts val="0"/>
              </a:spcBef>
              <a:spcAft>
                <a:spcPts val="0"/>
              </a:spcAft>
              <a:buClrTx/>
              <a:buSzTx/>
              <a:buFont typeface="Wingdings" pitchFamily="2" charset="2"/>
              <a:buChar char="ü"/>
              <a:tabLst/>
              <a:defRPr/>
            </a:pPr>
            <a:endParaRPr kumimoji="0" lang="ar-LB" sz="2000" b="1" i="0" u="none" strike="noStrike" kern="1200" cap="none" spc="0" normalizeH="0" baseline="0" noProof="0" dirty="0">
              <a:ln>
                <a:noFill/>
              </a:ln>
              <a:solidFill>
                <a:srgbClr val="2B2B2B"/>
              </a:solidFill>
              <a:effectLst/>
              <a:uLnTx/>
              <a:uFillTx/>
              <a:latin typeface="Simplified Arabic" pitchFamily="18" charset="-78"/>
              <a:ea typeface="Cocon® Next Arabic" panose="020A0503020102020204" pitchFamily="18" charset="-78"/>
              <a:cs typeface="Simplified Arabic" pitchFamily="18" charset="-78"/>
            </a:endParaRPr>
          </a:p>
        </p:txBody>
      </p:sp>
      <p:sp>
        <p:nvSpPr>
          <p:cNvPr id="10" name="Rectangle 9">
            <a:extLst>
              <a:ext uri="{FF2B5EF4-FFF2-40B4-BE49-F238E27FC236}">
                <a16:creationId xmlns:a16="http://schemas.microsoft.com/office/drawing/2014/main" id="{7DEB6E65-428B-9AED-A7C1-1BD34D27AEF6}"/>
              </a:ext>
            </a:extLst>
          </p:cNvPr>
          <p:cNvSpPr/>
          <p:nvPr/>
        </p:nvSpPr>
        <p:spPr>
          <a:xfrm>
            <a:off x="0" y="6579499"/>
            <a:ext cx="12192000" cy="2785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0" marR="0" lvl="8"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con® Next Arabic" panose="020A0503020102020204" pitchFamily="18" charset="-78"/>
              <a:ea typeface="Cocon® Next Arabic" panose="020A0503020102020204" pitchFamily="18" charset="-78"/>
              <a:cs typeface="DecoType Naskh Variants" pitchFamily="2" charset="-78"/>
            </a:endParaRPr>
          </a:p>
        </p:txBody>
      </p:sp>
    </p:spTree>
    <p:extLst>
      <p:ext uri="{BB962C8B-B14F-4D97-AF65-F5344CB8AC3E}">
        <p14:creationId xmlns:p14="http://schemas.microsoft.com/office/powerpoint/2010/main" val="1763254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131B4-6409-25F5-3A96-0D339C0D8BEE}"/>
            </a:ext>
          </a:extLst>
        </p:cNvPr>
        <p:cNvGrpSpPr/>
        <p:nvPr/>
      </p:nvGrpSpPr>
      <p:grpSpPr>
        <a:xfrm>
          <a:off x="0" y="0"/>
          <a:ext cx="0" cy="0"/>
          <a:chOff x="0" y="0"/>
          <a:chExt cx="0" cy="0"/>
        </a:xfrm>
      </p:grpSpPr>
      <p:sp>
        <p:nvSpPr>
          <p:cNvPr id="44" name="TextBox 266">
            <a:extLst>
              <a:ext uri="{FF2B5EF4-FFF2-40B4-BE49-F238E27FC236}">
                <a16:creationId xmlns:a16="http://schemas.microsoft.com/office/drawing/2014/main" id="{5BC351E6-CBE7-A228-7E77-30CE168E3541}"/>
              </a:ext>
            </a:extLst>
          </p:cNvPr>
          <p:cNvSpPr txBox="1"/>
          <p:nvPr/>
        </p:nvSpPr>
        <p:spPr>
          <a:xfrm flipH="1">
            <a:off x="288323" y="741526"/>
            <a:ext cx="11434115" cy="5616922"/>
          </a:xfrm>
          <a:prstGeom prst="rect">
            <a:avLst/>
          </a:prstGeom>
          <a:noFill/>
        </p:spPr>
        <p:txBody>
          <a:bodyPr wrap="square" rtlCol="0">
            <a:spAutoFit/>
          </a:bodyPr>
          <a:lstStyle/>
          <a:p>
            <a:pPr marL="0" marR="71755" algn="just" rtl="1">
              <a:lnSpc>
                <a:spcPct val="150000"/>
              </a:lnSpc>
              <a:spcBef>
                <a:spcPts val="0"/>
              </a:spcBef>
              <a:spcAft>
                <a:spcPts val="0"/>
              </a:spcAft>
            </a:pPr>
            <a:r>
              <a:rPr lang="ar-IQ" sz="2400" b="1" dirty="0">
                <a:solidFill>
                  <a:srgbClr val="FF0000"/>
                </a:solidFill>
                <a:effectLst/>
                <a:latin typeface="Simplified Arabic" panose="02020603050405020304" pitchFamily="18" charset="-78"/>
                <a:ea typeface="Calibri" panose="020F0502020204030204" pitchFamily="34" charset="0"/>
                <a:cs typeface="Simplified Arabic" panose="02020603050405020304" pitchFamily="18" charset="-78"/>
              </a:rPr>
              <a:t>أقسام المحاسبة البيئية: </a:t>
            </a:r>
          </a:p>
          <a:p>
            <a:pPr marL="0" marR="71755" algn="just" rtl="1">
              <a:lnSpc>
                <a:spcPct val="150000"/>
              </a:lnSpc>
              <a:spcBef>
                <a:spcPts val="0"/>
              </a:spcBef>
              <a:spcAft>
                <a:spcPts val="0"/>
              </a:spcAft>
            </a:pPr>
            <a:r>
              <a:rPr lang="ar-IQ" sz="2400" b="1" dirty="0">
                <a:solidFill>
                  <a:schemeClr val="tx2"/>
                </a:solidFill>
                <a:effectLst/>
                <a:latin typeface="Simplified Arabic" panose="02020603050405020304" pitchFamily="18" charset="-78"/>
                <a:ea typeface="Calibri" panose="020F0502020204030204" pitchFamily="34" charset="0"/>
                <a:cs typeface="Simplified Arabic" panose="02020603050405020304" pitchFamily="18" charset="-78"/>
              </a:rPr>
              <a:t>1. محاسبة مخزون رأس المال الطبيعي</a:t>
            </a:r>
            <a:r>
              <a:rPr lang="ar-IQ" sz="2400" dirty="0">
                <a:solidFill>
                  <a:schemeClr val="tx2"/>
                </a:solidFill>
                <a:effectLst/>
                <a:latin typeface="Simplified Arabic" panose="02020603050405020304" pitchFamily="18" charset="-78"/>
                <a:ea typeface="Calibri" panose="020F0502020204030204" pitchFamily="34" charset="0"/>
                <a:cs typeface="Simplified Arabic" panose="02020603050405020304" pitchFamily="18" charset="-78"/>
              </a:rPr>
              <a:t>: وهي محاسبة تركز على أهمية رأس المال الطبيعي من حيث الصيانة والمنتج والتسجيل والمراقبة والإبلاغ عن نقص الموارد أو التحسينات ضمن فئات مميزة.</a:t>
            </a:r>
          </a:p>
          <a:p>
            <a:pPr marL="0" marR="71755" algn="just" rtl="1">
              <a:lnSpc>
                <a:spcPct val="150000"/>
              </a:lnSpc>
              <a:spcBef>
                <a:spcPts val="0"/>
              </a:spcBef>
              <a:spcAft>
                <a:spcPts val="0"/>
              </a:spcAft>
            </a:pPr>
            <a:r>
              <a:rPr lang="ar-IQ" sz="2400" b="1" dirty="0">
                <a:solidFill>
                  <a:schemeClr val="tx2"/>
                </a:solidFill>
                <a:effectLst/>
                <a:latin typeface="Simplified Arabic" panose="02020603050405020304" pitchFamily="18" charset="-78"/>
                <a:ea typeface="Calibri" panose="020F0502020204030204" pitchFamily="34" charset="0"/>
                <a:cs typeface="Simplified Arabic" panose="02020603050405020304" pitchFamily="18" charset="-78"/>
              </a:rPr>
              <a:t>2. محاسبة التكاليف البيئية: </a:t>
            </a:r>
            <a:r>
              <a:rPr lang="ar-IQ" sz="2400" dirty="0">
                <a:solidFill>
                  <a:schemeClr val="tx2"/>
                </a:solidFill>
                <a:effectLst/>
                <a:latin typeface="Simplified Arabic" panose="02020603050405020304" pitchFamily="18" charset="-78"/>
                <a:ea typeface="Calibri" panose="020F0502020204030204" pitchFamily="34" charset="0"/>
                <a:cs typeface="Simplified Arabic" panose="02020603050405020304" pitchFamily="18" charset="-78"/>
              </a:rPr>
              <a:t>إِذ تبحث في التكاليف اللازمة للحفاظ على رأس المال الطبيعي، وتعد هذه الطريقة غير عملية إلى حد ما، إِذ تمثل التكلفة الافتراضية التي سيتم تقديرها بالتكلفة غير المحدودة، مما يؤدي إلى استنتاج أن أنشطة الشركة التي تضر رأس المال الطبيعي لا يمكن تحملها.</a:t>
            </a:r>
          </a:p>
          <a:p>
            <a:pPr marL="0" marR="71755" algn="just" rtl="1">
              <a:lnSpc>
                <a:spcPct val="150000"/>
              </a:lnSpc>
              <a:spcBef>
                <a:spcPts val="0"/>
              </a:spcBef>
              <a:spcAft>
                <a:spcPts val="0"/>
              </a:spcAft>
            </a:pPr>
            <a:r>
              <a:rPr lang="ar-IQ" sz="2400" b="1" dirty="0">
                <a:solidFill>
                  <a:schemeClr val="tx2"/>
                </a:solidFill>
                <a:effectLst/>
                <a:latin typeface="Simplified Arabic" panose="02020603050405020304" pitchFamily="18" charset="-78"/>
                <a:ea typeface="Calibri" panose="020F0502020204030204" pitchFamily="34" charset="0"/>
                <a:cs typeface="Simplified Arabic" panose="02020603050405020304" pitchFamily="18" charset="-78"/>
              </a:rPr>
              <a:t>3. محاسبة المخرجات والمدخلات</a:t>
            </a:r>
            <a:r>
              <a:rPr lang="ar-IQ" sz="2400" dirty="0">
                <a:solidFill>
                  <a:schemeClr val="tx2"/>
                </a:solidFill>
                <a:effectLst/>
                <a:latin typeface="Simplified Arabic" panose="02020603050405020304" pitchFamily="18" charset="-78"/>
                <a:ea typeface="Calibri" panose="020F0502020204030204" pitchFamily="34" charset="0"/>
                <a:cs typeface="Simplified Arabic" panose="02020603050405020304" pitchFamily="18" charset="-78"/>
              </a:rPr>
              <a:t>: يركز على تدفقات الموارد وإمكانية جعل هذه التدفقات تتميز بالشفافية داخل الشركة، ويفسر أيضا التدفق المادي للمواد ومدخلات الطاقة ومخرجات المنتجات والنفايات في الوحدة المادية، وقياس مدخلات المواد جميعا في العملية، ومخرجات السلع </a:t>
            </a:r>
            <a:r>
              <a:rPr lang="ar-IQ" sz="2400" dirty="0" err="1">
                <a:solidFill>
                  <a:schemeClr val="tx2"/>
                </a:solidFill>
                <a:effectLst/>
                <a:latin typeface="Simplified Arabic" panose="02020603050405020304" pitchFamily="18" charset="-78"/>
                <a:ea typeface="Calibri" panose="020F0502020204030204" pitchFamily="34" charset="0"/>
                <a:cs typeface="Simplified Arabic" panose="02020603050405020304" pitchFamily="18" charset="-78"/>
              </a:rPr>
              <a:t>والأنبعاثات</a:t>
            </a:r>
            <a:r>
              <a:rPr lang="ar-IQ" sz="2400" dirty="0">
                <a:solidFill>
                  <a:schemeClr val="tx2"/>
                </a:solidFill>
                <a:effectLst/>
                <a:latin typeface="Simplified Arabic" panose="02020603050405020304" pitchFamily="18" charset="-78"/>
                <a:ea typeface="Calibri" panose="020F0502020204030204" pitchFamily="34" charset="0"/>
                <a:cs typeface="Simplified Arabic" panose="02020603050405020304" pitchFamily="18" charset="-78"/>
              </a:rPr>
              <a:t> والمواد المعاد تدويرها للتخلص منها. </a:t>
            </a:r>
            <a:endParaRPr kumimoji="0" lang="ar-LB" sz="2400" i="0" u="none" strike="noStrike" kern="1200" cap="none" spc="0" normalizeH="0" baseline="0" noProof="0" dirty="0">
              <a:ln>
                <a:noFill/>
              </a:ln>
              <a:solidFill>
                <a:schemeClr val="tx2"/>
              </a:solidFill>
              <a:effectLst/>
              <a:uLnTx/>
              <a:uFillTx/>
              <a:latin typeface="Simplified Arabic" pitchFamily="18" charset="-78"/>
              <a:ea typeface="Cocon® Next Arabic" panose="020A0503020102020204" pitchFamily="18" charset="-78"/>
              <a:cs typeface="Simplified Arabic" pitchFamily="18" charset="-78"/>
            </a:endParaRPr>
          </a:p>
          <a:p>
            <a:pPr marL="285750" marR="0" lvl="0" indent="-285750" algn="r" defTabSz="914400" rtl="0" eaLnBrk="1" fontAlgn="auto" latinLnBrk="0" hangingPunct="1">
              <a:lnSpc>
                <a:spcPct val="200000"/>
              </a:lnSpc>
              <a:spcBef>
                <a:spcPts val="0"/>
              </a:spcBef>
              <a:spcAft>
                <a:spcPts val="0"/>
              </a:spcAft>
              <a:buClrTx/>
              <a:buSzTx/>
              <a:buFont typeface="Wingdings" pitchFamily="2" charset="2"/>
              <a:buChar char="ü"/>
              <a:tabLst/>
              <a:defRPr/>
            </a:pPr>
            <a:endParaRPr kumimoji="0" lang="ar-LB" sz="2000" b="1" i="0" u="none" strike="noStrike" kern="1200" cap="none" spc="0" normalizeH="0" baseline="0" noProof="0" dirty="0">
              <a:ln>
                <a:noFill/>
              </a:ln>
              <a:solidFill>
                <a:srgbClr val="2B2B2B"/>
              </a:solidFill>
              <a:effectLst/>
              <a:uLnTx/>
              <a:uFillTx/>
              <a:latin typeface="Simplified Arabic" pitchFamily="18" charset="-78"/>
              <a:ea typeface="Cocon® Next Arabic" panose="020A0503020102020204" pitchFamily="18" charset="-78"/>
              <a:cs typeface="Simplified Arabic" pitchFamily="18" charset="-78"/>
            </a:endParaRPr>
          </a:p>
        </p:txBody>
      </p:sp>
      <p:sp>
        <p:nvSpPr>
          <p:cNvPr id="10" name="Rectangle 9">
            <a:extLst>
              <a:ext uri="{FF2B5EF4-FFF2-40B4-BE49-F238E27FC236}">
                <a16:creationId xmlns:a16="http://schemas.microsoft.com/office/drawing/2014/main" id="{9179CDAB-64F3-CBB1-8F14-3960D2075288}"/>
              </a:ext>
            </a:extLst>
          </p:cNvPr>
          <p:cNvSpPr/>
          <p:nvPr/>
        </p:nvSpPr>
        <p:spPr>
          <a:xfrm>
            <a:off x="0" y="6579499"/>
            <a:ext cx="12192000" cy="2785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0" marR="0" lvl="8"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con® Next Arabic" panose="020A0503020102020204" pitchFamily="18" charset="-78"/>
              <a:ea typeface="Cocon® Next Arabic" panose="020A0503020102020204" pitchFamily="18" charset="-78"/>
              <a:cs typeface="DecoType Naskh Variants" pitchFamily="2" charset="-78"/>
            </a:endParaRPr>
          </a:p>
        </p:txBody>
      </p:sp>
    </p:spTree>
    <p:extLst>
      <p:ext uri="{BB962C8B-B14F-4D97-AF65-F5344CB8AC3E}">
        <p14:creationId xmlns:p14="http://schemas.microsoft.com/office/powerpoint/2010/main" val="12356116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flipH="1">
            <a:off x="329514" y="227218"/>
            <a:ext cx="11674610" cy="1323439"/>
          </a:xfrm>
          <a:prstGeom prst="rect">
            <a:avLst/>
          </a:prstGeom>
          <a:noFill/>
        </p:spPr>
        <p:txBody>
          <a:bodyPr wrap="square" rtlCol="0">
            <a:spAutoFit/>
          </a:bodyPr>
          <a:lstStyle/>
          <a:p>
            <a:pPr algn="just" rtl="1"/>
            <a:r>
              <a:rPr kumimoji="0" lang="ar-IQ" sz="2400" b="1" i="0" u="none" strike="noStrike" kern="1200" cap="none" spc="0" normalizeH="0" baseline="0" noProof="0" dirty="0">
                <a:ln>
                  <a:noFill/>
                </a:ln>
                <a:solidFill>
                  <a:srgbClr val="FF0000"/>
                </a:solidFill>
                <a:effectLst/>
                <a:uLnTx/>
                <a:uFillTx/>
                <a:latin typeface="Simplified Arabic" panose="02020603050405020304" pitchFamily="18" charset="-78"/>
                <a:ea typeface="Calibri" panose="020F0502020204030204" pitchFamily="34" charset="0"/>
                <a:cs typeface="Simplified Arabic" panose="02020603050405020304" pitchFamily="18" charset="-78"/>
              </a:rPr>
              <a:t>ومن هنا قامت العديد من الشركات الصناعية بتطبيق المحاسبة البيئية وقسمتها إلى فئات من أجل الحد من التلوث الصناعي والحصول على المنتجات الخضراء وأهمها:</a:t>
            </a:r>
          </a:p>
          <a:p>
            <a:pPr algn="ctr"/>
            <a:r>
              <a:rPr lang="ar-SA" sz="3200" dirty="0">
                <a:solidFill>
                  <a:schemeClr val="bg1"/>
                </a:solidFill>
                <a:latin typeface="Cocon® Next Arabic" panose="020A0503020102020204" pitchFamily="18" charset="-78"/>
                <a:ea typeface="Cocon® Next Arabic" panose="020A0503020102020204" pitchFamily="18" charset="-78"/>
                <a:cs typeface="Cocon® Next Arabic" panose="020A0503020102020204" pitchFamily="18" charset="-78"/>
              </a:rPr>
              <a:t>ج الأخضر الميزة التنافسية</a:t>
            </a:r>
          </a:p>
        </p:txBody>
      </p:sp>
      <p:sp>
        <p:nvSpPr>
          <p:cNvPr id="15" name="TextBox 7">
            <a:extLst>
              <a:ext uri="{FF2B5EF4-FFF2-40B4-BE49-F238E27FC236}">
                <a16:creationId xmlns:a16="http://schemas.microsoft.com/office/drawing/2014/main" id="{88832531-DF60-EA74-3A61-DF8D10F15DBE}"/>
              </a:ext>
            </a:extLst>
          </p:cNvPr>
          <p:cNvSpPr txBox="1"/>
          <p:nvPr/>
        </p:nvSpPr>
        <p:spPr>
          <a:xfrm flipH="1">
            <a:off x="8612942" y="1857294"/>
            <a:ext cx="3395583" cy="4154984"/>
          </a:xfrm>
          <a:prstGeom prst="rect">
            <a:avLst/>
          </a:prstGeom>
          <a:noFill/>
        </p:spPr>
        <p:txBody>
          <a:bodyPr wrap="square" rtlCol="0">
            <a:spAutoFit/>
          </a:bodyPr>
          <a:lstStyle/>
          <a:p>
            <a:pPr algn="justLow" rtl="1"/>
            <a:r>
              <a:rPr lang="ar-IQ" sz="2400" b="1" dirty="0">
                <a:solidFill>
                  <a:srgbClr val="FF0000"/>
                </a:solidFill>
                <a:effectLst/>
                <a:latin typeface="Simplified Arabic" panose="02020603050405020304" pitchFamily="18" charset="-78"/>
                <a:ea typeface="Calibri" panose="020F0502020204030204" pitchFamily="34" charset="0"/>
                <a:cs typeface="Simplified Arabic" panose="02020603050405020304" pitchFamily="18" charset="-78"/>
              </a:rPr>
              <a:t>حسابات التدفق للتلوث والمواد والطاقة: </a:t>
            </a:r>
            <a:r>
              <a:rPr lang="ar-IQ" sz="2400" dirty="0">
                <a:solidFill>
                  <a:schemeClr val="tx2"/>
                </a:solidFill>
                <a:effectLst/>
                <a:latin typeface="Simplified Arabic" panose="02020603050405020304" pitchFamily="18" charset="-78"/>
                <a:ea typeface="Calibri" panose="020F0502020204030204" pitchFamily="34" charset="0"/>
                <a:cs typeface="Simplified Arabic" panose="02020603050405020304" pitchFamily="18" charset="-78"/>
              </a:rPr>
              <a:t>إن هذه الحسابات توفر معلومات على مستوى استخدام الطاقة والمواد </a:t>
            </a:r>
            <a:r>
              <a:rPr lang="ar-IQ" sz="2400" dirty="0" err="1">
                <a:solidFill>
                  <a:schemeClr val="tx2"/>
                </a:solidFill>
                <a:effectLst/>
                <a:latin typeface="Simplified Arabic" panose="02020603050405020304" pitchFamily="18" charset="-78"/>
                <a:ea typeface="Calibri" panose="020F0502020204030204" pitchFamily="34" charset="0"/>
                <a:cs typeface="Simplified Arabic" panose="02020603050405020304" pitchFamily="18" charset="-78"/>
              </a:rPr>
              <a:t>يوصفها</a:t>
            </a:r>
            <a:r>
              <a:rPr lang="ar-IQ" sz="2400" dirty="0">
                <a:solidFill>
                  <a:schemeClr val="tx2"/>
                </a:solidFill>
                <a:effectLst/>
                <a:latin typeface="Simplified Arabic" panose="02020603050405020304" pitchFamily="18" charset="-78"/>
                <a:ea typeface="Calibri" panose="020F0502020204030204" pitchFamily="34" charset="0"/>
                <a:cs typeface="Simplified Arabic" panose="02020603050405020304" pitchFamily="18" charset="-78"/>
              </a:rPr>
              <a:t> مدخلات </a:t>
            </a:r>
            <a:r>
              <a:rPr lang="ar-IQ" sz="2400" dirty="0" err="1">
                <a:solidFill>
                  <a:schemeClr val="tx2"/>
                </a:solidFill>
                <a:effectLst/>
                <a:latin typeface="Simplified Arabic" panose="02020603050405020304" pitchFamily="18" charset="-78"/>
                <a:ea typeface="Calibri" panose="020F0502020204030204" pitchFamily="34" charset="0"/>
                <a:cs typeface="Simplified Arabic" panose="02020603050405020304" pitchFamily="18" charset="-78"/>
              </a:rPr>
              <a:t>لأنتاج</a:t>
            </a:r>
            <a:r>
              <a:rPr lang="ar-IQ" sz="2400" dirty="0">
                <a:solidFill>
                  <a:schemeClr val="tx2"/>
                </a:solidFill>
                <a:effectLst/>
                <a:latin typeface="Simplified Arabic" panose="02020603050405020304" pitchFamily="18" charset="-78"/>
                <a:ea typeface="Calibri" panose="020F0502020204030204" pitchFamily="34" charset="0"/>
                <a:cs typeface="Simplified Arabic" panose="02020603050405020304" pitchFamily="18" charset="-78"/>
              </a:rPr>
              <a:t> الملوثات والنفايات الصلبة والسائلة وتوليدها، وهي التي تعطي مؤشرات عن الكفاءة والتلوث وكثافة استخدام المواد التي يمكن الاستفادة منها لتقييم الضغط على البيئية وتقدير البدائل المطروحة لتخفيف هذا الضغط.</a:t>
            </a:r>
            <a:endParaRPr lang="ar-SA" sz="2400" b="1" dirty="0">
              <a:latin typeface="Simplified Arabic" pitchFamily="18" charset="-78"/>
              <a:ea typeface="Cocon® Next Arabic" panose="020A0503020102020204" pitchFamily="18" charset="-78"/>
              <a:cs typeface="Simplified Arabic" pitchFamily="18" charset="-78"/>
            </a:endParaRPr>
          </a:p>
        </p:txBody>
      </p:sp>
      <p:sp>
        <p:nvSpPr>
          <p:cNvPr id="16" name="TextBox 10">
            <a:extLst>
              <a:ext uri="{FF2B5EF4-FFF2-40B4-BE49-F238E27FC236}">
                <a16:creationId xmlns:a16="http://schemas.microsoft.com/office/drawing/2014/main" id="{C7EF51D8-DB90-6679-3185-8E123E193AB9}"/>
              </a:ext>
            </a:extLst>
          </p:cNvPr>
          <p:cNvSpPr txBox="1"/>
          <p:nvPr/>
        </p:nvSpPr>
        <p:spPr>
          <a:xfrm flipH="1">
            <a:off x="4436647" y="1919989"/>
            <a:ext cx="3767340" cy="2308324"/>
          </a:xfrm>
          <a:prstGeom prst="rect">
            <a:avLst/>
          </a:prstGeom>
          <a:noFill/>
        </p:spPr>
        <p:txBody>
          <a:bodyPr wrap="square" rtlCol="0">
            <a:spAutoFit/>
          </a:bodyPr>
          <a:lstStyle/>
          <a:p>
            <a:pPr algn="just" rtl="1"/>
            <a:r>
              <a:rPr lang="ar-IQ" sz="2400" b="1" dirty="0">
                <a:solidFill>
                  <a:srgbClr val="FF0000"/>
                </a:solidFill>
                <a:effectLst/>
                <a:latin typeface="Simplified Arabic" panose="02020603050405020304" pitchFamily="18" charset="-78"/>
                <a:ea typeface="Calibri" panose="020F0502020204030204" pitchFamily="34" charset="0"/>
                <a:cs typeface="Simplified Arabic" panose="02020603050405020304" pitchFamily="18" charset="-78"/>
              </a:rPr>
              <a:t>حسابات أصول الموارد الطبيعية: </a:t>
            </a:r>
            <a:r>
              <a:rPr lang="ar-IQ" sz="2400" dirty="0">
                <a:solidFill>
                  <a:schemeClr val="tx2"/>
                </a:solidFill>
                <a:effectLst/>
                <a:latin typeface="Simplified Arabic" panose="02020603050405020304" pitchFamily="18" charset="-78"/>
                <a:ea typeface="Calibri" panose="020F0502020204030204" pitchFamily="34" charset="0"/>
                <a:cs typeface="Simplified Arabic" panose="02020603050405020304" pitchFamily="18" charset="-78"/>
              </a:rPr>
              <a:t>تُسجل في هذه الحسابات أصول الموارد الطبيعة والتغيرات التي تطرأ عليها مثل الأسماك والتربة والغابات والمياه والثروة المعدنية مما يسمح بوجود رصد أكثر فاعلية.</a:t>
            </a:r>
            <a:endParaRPr lang="ar-SA" sz="2400" b="1" dirty="0">
              <a:latin typeface="Simplified Arabic" pitchFamily="18" charset="-78"/>
              <a:ea typeface="Cocon® Next Arabic" panose="020A0503020102020204" pitchFamily="18" charset="-78"/>
              <a:cs typeface="Simplified Arabic" pitchFamily="18" charset="-78"/>
            </a:endParaRPr>
          </a:p>
        </p:txBody>
      </p:sp>
      <p:sp>
        <p:nvSpPr>
          <p:cNvPr id="17" name="TextBox 7">
            <a:extLst>
              <a:ext uri="{FF2B5EF4-FFF2-40B4-BE49-F238E27FC236}">
                <a16:creationId xmlns:a16="http://schemas.microsoft.com/office/drawing/2014/main" id="{62A023E4-57A9-C21E-6054-7AF8DE4EB8B4}"/>
              </a:ext>
            </a:extLst>
          </p:cNvPr>
          <p:cNvSpPr txBox="1"/>
          <p:nvPr/>
        </p:nvSpPr>
        <p:spPr>
          <a:xfrm flipH="1">
            <a:off x="594710" y="1919989"/>
            <a:ext cx="3432981" cy="3785652"/>
          </a:xfrm>
          <a:prstGeom prst="rect">
            <a:avLst/>
          </a:prstGeom>
          <a:noFill/>
        </p:spPr>
        <p:txBody>
          <a:bodyPr wrap="square" numCol="1" rtlCol="0">
            <a:spAutoFit/>
          </a:bodyPr>
          <a:lstStyle/>
          <a:p>
            <a:pPr algn="justLow" rtl="1"/>
            <a:r>
              <a:rPr lang="ar-IQ" sz="2400" b="1" dirty="0">
                <a:solidFill>
                  <a:srgbClr val="FF0000"/>
                </a:solidFill>
                <a:effectLst/>
                <a:latin typeface="Simplified Arabic" panose="02020603050405020304" pitchFamily="18" charset="-78"/>
                <a:ea typeface="Calibri" panose="020F0502020204030204" pitchFamily="34" charset="0"/>
                <a:cs typeface="Simplified Arabic" panose="02020603050405020304" pitchFamily="18" charset="-78"/>
              </a:rPr>
              <a:t>حسابات نفقات حماية البيئة وإدارة الموارد: </a:t>
            </a:r>
            <a:r>
              <a:rPr lang="ar-IQ" sz="2400" dirty="0">
                <a:solidFill>
                  <a:schemeClr val="tx2"/>
                </a:solidFill>
                <a:effectLst/>
                <a:latin typeface="Simplified Arabic" panose="02020603050405020304" pitchFamily="18" charset="-78"/>
                <a:ea typeface="Calibri" panose="020F0502020204030204" pitchFamily="34" charset="0"/>
                <a:cs typeface="Simplified Arabic" panose="02020603050405020304" pitchFamily="18" charset="-78"/>
              </a:rPr>
              <a:t>تُسجل في هذه الحسابات النفقات التي تتحملها الشركة الصناعية والحكومة وإدارة الموارد الطبيعية، وتستخدم لتقييم الاَثر الاقتصادي للأنظمة والتشريعات والضرائب البيئية، واثرها في تخفيف حدة التلوث البيئي الناتج من العمليات الإنتاجية للشركات الصناعية.</a:t>
            </a:r>
            <a:endParaRPr lang="ar-SA" sz="2400" b="1" dirty="0">
              <a:latin typeface="Simplified Arabic" pitchFamily="18" charset="-78"/>
              <a:ea typeface="Cocon® Next Arabic" panose="020A0503020102020204" pitchFamily="18" charset="-78"/>
              <a:cs typeface="Simplified Arabic" pitchFamily="18" charset="-78"/>
            </a:endParaRPr>
          </a:p>
        </p:txBody>
      </p:sp>
      <p:sp>
        <p:nvSpPr>
          <p:cNvPr id="18" name="Triangle isocèle 17">
            <a:extLst>
              <a:ext uri="{FF2B5EF4-FFF2-40B4-BE49-F238E27FC236}">
                <a16:creationId xmlns:a16="http://schemas.microsoft.com/office/drawing/2014/main" id="{68C2B7C3-3E27-F7AD-7A8D-4B7DF4013188}"/>
              </a:ext>
            </a:extLst>
          </p:cNvPr>
          <p:cNvSpPr/>
          <p:nvPr/>
        </p:nvSpPr>
        <p:spPr>
          <a:xfrm rot="10800000">
            <a:off x="1808694" y="1415463"/>
            <a:ext cx="481263" cy="369332"/>
          </a:xfrm>
          <a:prstGeom prst="triangle">
            <a:avLst/>
          </a:prstGeom>
          <a:solidFill>
            <a:schemeClr val="accent1">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isocèle 18">
            <a:extLst>
              <a:ext uri="{FF2B5EF4-FFF2-40B4-BE49-F238E27FC236}">
                <a16:creationId xmlns:a16="http://schemas.microsoft.com/office/drawing/2014/main" id="{90DA025B-D411-DDF9-E72E-7F174CD5AD96}"/>
              </a:ext>
            </a:extLst>
          </p:cNvPr>
          <p:cNvSpPr/>
          <p:nvPr/>
        </p:nvSpPr>
        <p:spPr>
          <a:xfrm rot="10800000">
            <a:off x="6096000" y="1433589"/>
            <a:ext cx="481263" cy="369332"/>
          </a:xfrm>
          <a:prstGeom prst="triangle">
            <a:avLst/>
          </a:prstGeom>
          <a:solidFill>
            <a:schemeClr val="accent1">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isocèle 19">
            <a:extLst>
              <a:ext uri="{FF2B5EF4-FFF2-40B4-BE49-F238E27FC236}">
                <a16:creationId xmlns:a16="http://schemas.microsoft.com/office/drawing/2014/main" id="{4C788C1A-825E-CB46-03F9-B34610A4285D}"/>
              </a:ext>
            </a:extLst>
          </p:cNvPr>
          <p:cNvSpPr/>
          <p:nvPr/>
        </p:nvSpPr>
        <p:spPr>
          <a:xfrm rot="10800000">
            <a:off x="10187044" y="1427598"/>
            <a:ext cx="481263" cy="369332"/>
          </a:xfrm>
          <a:prstGeom prst="triangle">
            <a:avLst/>
          </a:prstGeom>
          <a:solidFill>
            <a:schemeClr val="accent1">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55FFE2B-3355-05BF-E921-4A034B8596C2}"/>
              </a:ext>
            </a:extLst>
          </p:cNvPr>
          <p:cNvSpPr/>
          <p:nvPr/>
        </p:nvSpPr>
        <p:spPr>
          <a:xfrm>
            <a:off x="0" y="6579499"/>
            <a:ext cx="12192000" cy="2785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8" algn="r"/>
            <a:r>
              <a:rPr lang="fr-FR" dirty="0">
                <a:latin typeface="Simplified Arabic" pitchFamily="18" charset="-78"/>
                <a:ea typeface="Cocon® Next Arabic" panose="020A0503020102020204" pitchFamily="18" charset="-78"/>
                <a:cs typeface="Simplified Arabic" pitchFamily="18" charset="-78"/>
              </a:rPr>
              <a:t> </a:t>
            </a:r>
            <a:endParaRPr lang="en-US" dirty="0">
              <a:latin typeface="Cocon® Next Arabic" panose="020A0503020102020204" pitchFamily="18" charset="-78"/>
              <a:ea typeface="Cocon® Next Arabic" panose="020A0503020102020204" pitchFamily="18" charset="-78"/>
              <a:cs typeface="DecoType Naskh Variants" pitchFamily="2" charset="-78"/>
            </a:endParaRPr>
          </a:p>
        </p:txBody>
      </p:sp>
    </p:spTree>
    <p:extLst>
      <p:ext uri="{BB962C8B-B14F-4D97-AF65-F5344CB8AC3E}">
        <p14:creationId xmlns:p14="http://schemas.microsoft.com/office/powerpoint/2010/main" val="26223584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EFE4A-107B-ED6B-00A0-7B1932A516FB}"/>
            </a:ext>
          </a:extLst>
        </p:cNvPr>
        <p:cNvGrpSpPr/>
        <p:nvPr/>
      </p:nvGrpSpPr>
      <p:grpSpPr>
        <a:xfrm>
          <a:off x="0" y="0"/>
          <a:ext cx="0" cy="0"/>
          <a:chOff x="0" y="0"/>
          <a:chExt cx="0" cy="0"/>
        </a:xfrm>
      </p:grpSpPr>
      <p:sp>
        <p:nvSpPr>
          <p:cNvPr id="44" name="TextBox 266">
            <a:extLst>
              <a:ext uri="{FF2B5EF4-FFF2-40B4-BE49-F238E27FC236}">
                <a16:creationId xmlns:a16="http://schemas.microsoft.com/office/drawing/2014/main" id="{5C85D4D5-70A1-6159-9079-BE2BD9A3D4A9}"/>
              </a:ext>
            </a:extLst>
          </p:cNvPr>
          <p:cNvSpPr txBox="1"/>
          <p:nvPr/>
        </p:nvSpPr>
        <p:spPr>
          <a:xfrm flipH="1">
            <a:off x="288323" y="741526"/>
            <a:ext cx="11434115" cy="5616922"/>
          </a:xfrm>
          <a:prstGeom prst="rect">
            <a:avLst/>
          </a:prstGeom>
          <a:noFill/>
        </p:spPr>
        <p:txBody>
          <a:bodyPr wrap="square" rtlCol="0">
            <a:spAutoFit/>
          </a:bodyPr>
          <a:lstStyle/>
          <a:p>
            <a:pPr marL="0" marR="73025" algn="just" rtl="1">
              <a:lnSpc>
                <a:spcPct val="150000"/>
              </a:lnSpc>
              <a:spcBef>
                <a:spcPts val="0"/>
              </a:spcBef>
              <a:spcAft>
                <a:spcPts val="0"/>
              </a:spcAft>
            </a:pPr>
            <a:r>
              <a:rPr lang="ar-IQ" sz="2400" b="1" dirty="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ويشير التقرير الصادر عن </a:t>
            </a:r>
            <a:r>
              <a:rPr lang="ar-IQ" sz="2400" b="1" dirty="0" err="1">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الأنتوساي</a:t>
            </a:r>
            <a:r>
              <a:rPr lang="ar-IQ" sz="2400" b="1" dirty="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 (2010) إلى إن هناك أربعة أنواع للمحاسبة البيئية</a:t>
            </a:r>
            <a:r>
              <a:rPr lang="ar-IQ" sz="2400" dirty="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 </a:t>
            </a:r>
            <a:r>
              <a:rPr lang="ar-IQ" sz="2400" b="1" dirty="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وهي تمثل أحدث تصنيف دولي للمحاسبة البيئية وكما يأتي:</a:t>
            </a:r>
            <a:endParaRPr lang="en-US" sz="18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endParaRPr>
          </a:p>
          <a:p>
            <a:pPr marL="0" marR="73025" algn="just" rtl="1">
              <a:lnSpc>
                <a:spcPct val="150000"/>
              </a:lnSpc>
              <a:spcBef>
                <a:spcPts val="0"/>
              </a:spcBef>
              <a:spcAft>
                <a:spcPts val="0"/>
              </a:spcAft>
            </a:pPr>
            <a:r>
              <a:rPr lang="ar-IQ" sz="2400" dirty="0">
                <a:effectLst/>
                <a:latin typeface="Calibri" panose="020F0502020204030204" pitchFamily="34" charset="0"/>
                <a:ea typeface="Calibri" panose="020F0502020204030204" pitchFamily="34" charset="0"/>
                <a:cs typeface="Simplified Arabic" panose="02020603050405020304" pitchFamily="18" charset="-78"/>
              </a:rPr>
              <a:t>1. حسابات أصول الموارد الطبيعية.                  </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73025" algn="just" rtl="1">
              <a:lnSpc>
                <a:spcPct val="150000"/>
              </a:lnSpc>
              <a:spcBef>
                <a:spcPts val="0"/>
              </a:spcBef>
              <a:spcAft>
                <a:spcPts val="0"/>
              </a:spcAft>
            </a:pPr>
            <a:r>
              <a:rPr lang="ar-IQ" sz="2400" dirty="0">
                <a:effectLst/>
                <a:latin typeface="Calibri" panose="020F0502020204030204" pitchFamily="34" charset="0"/>
                <a:ea typeface="Calibri" panose="020F0502020204030204" pitchFamily="34" charset="0"/>
                <a:cs typeface="Simplified Arabic" panose="02020603050405020304" pitchFamily="18" charset="-78"/>
              </a:rPr>
              <a:t>2. حسابات التدفق المادي للتلوث والموارد.</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73025" algn="just" rtl="1">
              <a:lnSpc>
                <a:spcPct val="150000"/>
              </a:lnSpc>
              <a:spcBef>
                <a:spcPts val="0"/>
              </a:spcBef>
              <a:spcAft>
                <a:spcPts val="0"/>
              </a:spcAft>
            </a:pPr>
            <a:r>
              <a:rPr lang="ar-IQ" sz="2400" dirty="0">
                <a:effectLst/>
                <a:latin typeface="Calibri" panose="020F0502020204030204" pitchFamily="34" charset="0"/>
                <a:ea typeface="Calibri" panose="020F0502020204030204" pitchFamily="34" charset="0"/>
                <a:cs typeface="Simplified Arabic" panose="02020603050405020304" pitchFamily="18" charset="-78"/>
              </a:rPr>
              <a:t>3. الحسابات النقدية والحسابات العرضية (الفرعية) الأخرى.</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73025" algn="just" rtl="1">
              <a:lnSpc>
                <a:spcPct val="150000"/>
              </a:lnSpc>
              <a:spcBef>
                <a:spcPts val="0"/>
              </a:spcBef>
              <a:spcAft>
                <a:spcPts val="0"/>
              </a:spcAft>
            </a:pPr>
            <a:r>
              <a:rPr lang="ar-IQ" sz="2400" dirty="0">
                <a:effectLst/>
                <a:latin typeface="Calibri" panose="020F0502020204030204" pitchFamily="34" charset="0"/>
                <a:ea typeface="Calibri" panose="020F0502020204030204" pitchFamily="34" charset="0"/>
                <a:cs typeface="Simplified Arabic" panose="02020603050405020304" pitchFamily="18" charset="-78"/>
              </a:rPr>
              <a:t>4. الحسابات البيئية المعدلة على المستوى الاقتصادي الكلي.</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73025" algn="just" rtl="1">
              <a:lnSpc>
                <a:spcPct val="150000"/>
              </a:lnSpc>
              <a:spcBef>
                <a:spcPts val="0"/>
              </a:spcBef>
              <a:spcAft>
                <a:spcPts val="0"/>
              </a:spcAft>
            </a:pPr>
            <a:r>
              <a:rPr lang="ar-IQ" sz="2400" b="1" dirty="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ويرى بعض الباحثين بأن التكاليف البيئية هي نقطة بداية للمحاسبة البيئية، والتصنيفات المذكورة اَنفاً تتكون حسب طبيعة الكلفة أو حسب الغرض منها أو حسب طبيعتها، فمرة تقسم على مالية والأخرى مادية، ومرة تقسم على داخلية والأخرى خارجية، أي بمعنى لا يوجد تصنيف ثابت.</a:t>
            </a:r>
            <a:endParaRPr lang="en-US" sz="18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endParaRPr>
          </a:p>
          <a:p>
            <a:pPr marL="285750" marR="0" lvl="0" indent="-285750" algn="r" defTabSz="914400" rtl="0" eaLnBrk="1" fontAlgn="auto" latinLnBrk="0" hangingPunct="1">
              <a:lnSpc>
                <a:spcPct val="200000"/>
              </a:lnSpc>
              <a:spcBef>
                <a:spcPts val="0"/>
              </a:spcBef>
              <a:spcAft>
                <a:spcPts val="0"/>
              </a:spcAft>
              <a:buClrTx/>
              <a:buSzTx/>
              <a:buFont typeface="Wingdings" pitchFamily="2" charset="2"/>
              <a:buChar char="ü"/>
              <a:tabLst/>
              <a:defRPr/>
            </a:pPr>
            <a:endParaRPr kumimoji="0" lang="ar-LB" sz="2000" b="1" i="0" u="none" strike="noStrike" kern="1200" cap="none" spc="0" normalizeH="0" baseline="0" noProof="0" dirty="0">
              <a:ln>
                <a:noFill/>
              </a:ln>
              <a:solidFill>
                <a:srgbClr val="2B2B2B"/>
              </a:solidFill>
              <a:effectLst/>
              <a:uLnTx/>
              <a:uFillTx/>
              <a:latin typeface="Simplified Arabic" pitchFamily="18" charset="-78"/>
              <a:ea typeface="Cocon® Next Arabic" panose="020A0503020102020204" pitchFamily="18" charset="-78"/>
              <a:cs typeface="Simplified Arabic" pitchFamily="18" charset="-78"/>
            </a:endParaRPr>
          </a:p>
        </p:txBody>
      </p:sp>
      <p:sp>
        <p:nvSpPr>
          <p:cNvPr id="10" name="Rectangle 9">
            <a:extLst>
              <a:ext uri="{FF2B5EF4-FFF2-40B4-BE49-F238E27FC236}">
                <a16:creationId xmlns:a16="http://schemas.microsoft.com/office/drawing/2014/main" id="{E6C86623-ADE7-724F-358B-0865B1903A59}"/>
              </a:ext>
            </a:extLst>
          </p:cNvPr>
          <p:cNvSpPr/>
          <p:nvPr/>
        </p:nvSpPr>
        <p:spPr>
          <a:xfrm>
            <a:off x="0" y="6579499"/>
            <a:ext cx="12192000" cy="2785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0" marR="0" lvl="8"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con® Next Arabic" panose="020A0503020102020204" pitchFamily="18" charset="-78"/>
              <a:ea typeface="Cocon® Next Arabic" panose="020A0503020102020204" pitchFamily="18" charset="-78"/>
              <a:cs typeface="DecoType Naskh Variants" pitchFamily="2" charset="-78"/>
            </a:endParaRPr>
          </a:p>
        </p:txBody>
      </p:sp>
    </p:spTree>
    <p:extLst>
      <p:ext uri="{BB962C8B-B14F-4D97-AF65-F5344CB8AC3E}">
        <p14:creationId xmlns:p14="http://schemas.microsoft.com/office/powerpoint/2010/main" val="6114831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Espace réservé pour une image  14">
            <a:extLst>
              <a:ext uri="{FF2B5EF4-FFF2-40B4-BE49-F238E27FC236}">
                <a16:creationId xmlns:a16="http://schemas.microsoft.com/office/drawing/2014/main" id="{E60A50B2-EC42-6052-29F6-1F6FAC99AE76}"/>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 t="10169" r="-4349" b="46487"/>
          <a:stretch/>
        </p:blipFill>
        <p:spPr>
          <a:xfrm>
            <a:off x="304800" y="3074670"/>
            <a:ext cx="5417820" cy="3310890"/>
          </a:xfrm>
          <a:pattFill prst="lgCheck"/>
        </p:spPr>
      </p:pic>
      <p:sp>
        <p:nvSpPr>
          <p:cNvPr id="4" name="Rectangle 3">
            <a:extLst>
              <a:ext uri="{FF2B5EF4-FFF2-40B4-BE49-F238E27FC236}">
                <a16:creationId xmlns:a16="http://schemas.microsoft.com/office/drawing/2014/main" id="{6908ACCA-EC90-1322-DD0F-1DC0C83877F4}"/>
              </a:ext>
            </a:extLst>
          </p:cNvPr>
          <p:cNvSpPr/>
          <p:nvPr/>
        </p:nvSpPr>
        <p:spPr>
          <a:xfrm>
            <a:off x="830580" y="708698"/>
            <a:ext cx="1826895" cy="2004022"/>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a:extLst>
              <a:ext uri="{FF2B5EF4-FFF2-40B4-BE49-F238E27FC236}">
                <a16:creationId xmlns:a16="http://schemas.microsoft.com/office/drawing/2014/main" id="{AF09368A-4BE6-CB90-E2AF-3E6956EE7D32}"/>
              </a:ext>
            </a:extLst>
          </p:cNvPr>
          <p:cNvSpPr txBox="1"/>
          <p:nvPr/>
        </p:nvSpPr>
        <p:spPr>
          <a:xfrm flipH="1">
            <a:off x="1220239" y="1210303"/>
            <a:ext cx="4110627" cy="1446550"/>
          </a:xfrm>
          <a:prstGeom prst="rect">
            <a:avLst/>
          </a:prstGeom>
          <a:solidFill>
            <a:schemeClr val="bg1"/>
          </a:solidFill>
        </p:spPr>
        <p:txBody>
          <a:bodyPr wrap="square" rtlCol="0">
            <a:spAutoFit/>
          </a:bodyPr>
          <a:lstStyle/>
          <a:p>
            <a:r>
              <a:rPr lang="ar-LB" sz="4400" dirty="0">
                <a:latin typeface="Palatino Sans Arabic Bold" pitchFamily="34" charset="-78"/>
                <a:cs typeface="Palatino Sans Arabic Bold" pitchFamily="34" charset="-78"/>
              </a:rPr>
              <a:t>المحاسبة البيئية في الشركات الصناعية </a:t>
            </a:r>
          </a:p>
        </p:txBody>
      </p:sp>
      <p:sp>
        <p:nvSpPr>
          <p:cNvPr id="13" name="ZoneTexte 12">
            <a:extLst>
              <a:ext uri="{FF2B5EF4-FFF2-40B4-BE49-F238E27FC236}">
                <a16:creationId xmlns:a16="http://schemas.microsoft.com/office/drawing/2014/main" id="{BB8958DA-2C90-1173-F5DF-90C7EA8CFDC3}"/>
              </a:ext>
            </a:extLst>
          </p:cNvPr>
          <p:cNvSpPr txBox="1"/>
          <p:nvPr/>
        </p:nvSpPr>
        <p:spPr>
          <a:xfrm>
            <a:off x="6096000" y="0"/>
            <a:ext cx="5667632" cy="8604663"/>
          </a:xfrm>
          <a:prstGeom prst="rect">
            <a:avLst/>
          </a:prstGeom>
          <a:noFill/>
        </p:spPr>
        <p:txBody>
          <a:bodyPr wrap="square">
            <a:spAutoFit/>
          </a:bodyPr>
          <a:lstStyle/>
          <a:p>
            <a:pPr marL="342900" indent="-342900" algn="just" rtl="1">
              <a:lnSpc>
                <a:spcPct val="150000"/>
              </a:lnSpc>
              <a:buFont typeface="Wingdings" panose="05000000000000000000" pitchFamily="2" charset="2"/>
              <a:buChar char="Ø"/>
            </a:pPr>
            <a:r>
              <a:rPr lang="ar-LB" sz="2400" b="1" dirty="0">
                <a:latin typeface="Simplified Arabic" pitchFamily="18" charset="-78"/>
                <a:cs typeface="Simplified Arabic" pitchFamily="18" charset="-78"/>
              </a:rPr>
              <a:t>مفهوم المحاسبة البيئية</a:t>
            </a:r>
            <a:r>
              <a:rPr lang="ar-IQ" sz="2400" b="1" dirty="0">
                <a:latin typeface="Simplified Arabic" pitchFamily="18" charset="-78"/>
                <a:cs typeface="Simplified Arabic" pitchFamily="18" charset="-78"/>
              </a:rPr>
              <a:t>.</a:t>
            </a:r>
          </a:p>
          <a:p>
            <a:pPr marL="342900" indent="-342900" algn="just" rtl="1">
              <a:lnSpc>
                <a:spcPct val="150000"/>
              </a:lnSpc>
              <a:buFont typeface="Wingdings" panose="05000000000000000000" pitchFamily="2" charset="2"/>
              <a:buChar char="Ø"/>
            </a:pPr>
            <a:r>
              <a:rPr lang="ar-IQ" sz="2400" b="1" dirty="0">
                <a:latin typeface="Simplified Arabic" pitchFamily="18" charset="-78"/>
                <a:cs typeface="Simplified Arabic" pitchFamily="18" charset="-78"/>
              </a:rPr>
              <a:t>أهمية و</a:t>
            </a:r>
            <a:r>
              <a:rPr lang="ar-LB" sz="2400" b="1" dirty="0">
                <a:latin typeface="Simplified Arabic" pitchFamily="18" charset="-78"/>
                <a:cs typeface="Simplified Arabic" pitchFamily="18" charset="-78"/>
              </a:rPr>
              <a:t>أسباب المحاسبة البيئية </a:t>
            </a:r>
            <a:r>
              <a:rPr lang="ar-IQ" sz="2400" b="1" dirty="0">
                <a:latin typeface="Simplified Arabic" pitchFamily="18" charset="-78"/>
                <a:cs typeface="Simplified Arabic" pitchFamily="18" charset="-78"/>
              </a:rPr>
              <a:t>.</a:t>
            </a:r>
          </a:p>
          <a:p>
            <a:pPr marL="342900" indent="-342900" algn="just" rtl="1">
              <a:lnSpc>
                <a:spcPct val="150000"/>
              </a:lnSpc>
              <a:buFont typeface="Wingdings" panose="05000000000000000000" pitchFamily="2" charset="2"/>
              <a:buChar char="Ø"/>
            </a:pPr>
            <a:r>
              <a:rPr lang="ar-LB" sz="2400" b="1" dirty="0">
                <a:latin typeface="Simplified Arabic" pitchFamily="18" charset="-78"/>
                <a:cs typeface="Simplified Arabic" pitchFamily="18" charset="-78"/>
              </a:rPr>
              <a:t>الإطار المحاسبي الشامل للمحاسبة البيئية</a:t>
            </a:r>
            <a:r>
              <a:rPr lang="ar-IQ" sz="2400" b="1" dirty="0">
                <a:latin typeface="Simplified Arabic" pitchFamily="18" charset="-78"/>
                <a:cs typeface="Simplified Arabic" pitchFamily="18" charset="-78"/>
              </a:rPr>
              <a:t>.</a:t>
            </a:r>
          </a:p>
          <a:p>
            <a:pPr marL="342900" indent="-342900" algn="just" rtl="1">
              <a:lnSpc>
                <a:spcPct val="150000"/>
              </a:lnSpc>
              <a:buFont typeface="Wingdings" panose="05000000000000000000" pitchFamily="2" charset="2"/>
              <a:buChar char="Ø"/>
            </a:pPr>
            <a:r>
              <a:rPr lang="ar-LB" sz="2400" b="1" dirty="0">
                <a:latin typeface="Simplified Arabic" pitchFamily="18" charset="-78"/>
                <a:cs typeface="Simplified Arabic" pitchFamily="18" charset="-78"/>
              </a:rPr>
              <a:t>وظائف المحاسبة البيئية </a:t>
            </a:r>
            <a:r>
              <a:rPr lang="ar-IQ" sz="2400" b="1" dirty="0">
                <a:latin typeface="Simplified Arabic" pitchFamily="18" charset="-78"/>
                <a:cs typeface="Simplified Arabic" pitchFamily="18" charset="-78"/>
              </a:rPr>
              <a:t>.</a:t>
            </a:r>
          </a:p>
          <a:p>
            <a:pPr marL="342900" indent="-342900" algn="just" rtl="1">
              <a:lnSpc>
                <a:spcPct val="150000"/>
              </a:lnSpc>
              <a:buFont typeface="Wingdings" panose="05000000000000000000" pitchFamily="2" charset="2"/>
              <a:buChar char="Ø"/>
            </a:pPr>
            <a:r>
              <a:rPr lang="ar-LB" sz="2400" b="1" dirty="0">
                <a:latin typeface="Simplified Arabic" pitchFamily="18" charset="-78"/>
                <a:cs typeface="Simplified Arabic" pitchFamily="18" charset="-78"/>
              </a:rPr>
              <a:t>مزايا تطبيق المحاسبة البيئية</a:t>
            </a:r>
            <a:r>
              <a:rPr lang="ar-IQ" sz="2400" b="1" dirty="0">
                <a:latin typeface="Simplified Arabic" pitchFamily="18" charset="-78"/>
                <a:cs typeface="Simplified Arabic" pitchFamily="18" charset="-78"/>
              </a:rPr>
              <a:t>.</a:t>
            </a:r>
          </a:p>
          <a:p>
            <a:pPr marL="342900" indent="-342900" algn="just" rtl="1">
              <a:lnSpc>
                <a:spcPct val="150000"/>
              </a:lnSpc>
              <a:buFont typeface="Wingdings" panose="05000000000000000000" pitchFamily="2" charset="2"/>
              <a:buChar char="Ø"/>
            </a:pPr>
            <a:r>
              <a:rPr lang="ar-LB" sz="2400" b="1" dirty="0">
                <a:latin typeface="Simplified Arabic" pitchFamily="18" charset="-78"/>
                <a:cs typeface="Simplified Arabic" pitchFamily="18" charset="-78"/>
              </a:rPr>
              <a:t>أنواع المحاسبة البيئية</a:t>
            </a:r>
            <a:r>
              <a:rPr lang="ar-IQ" sz="2400" b="1" dirty="0">
                <a:latin typeface="Simplified Arabic" pitchFamily="18" charset="-78"/>
                <a:cs typeface="Simplified Arabic" pitchFamily="18" charset="-78"/>
              </a:rPr>
              <a:t>.</a:t>
            </a:r>
          </a:p>
          <a:p>
            <a:pPr marL="342900" indent="-342900" algn="just" rtl="1">
              <a:lnSpc>
                <a:spcPct val="150000"/>
              </a:lnSpc>
              <a:buFont typeface="Wingdings" panose="05000000000000000000" pitchFamily="2" charset="2"/>
              <a:buChar char="Ø"/>
            </a:pPr>
            <a:r>
              <a:rPr lang="ar-IQ" sz="2400" b="1" dirty="0">
                <a:latin typeface="Simplified Arabic" pitchFamily="18" charset="-78"/>
                <a:cs typeface="Simplified Arabic" pitchFamily="18" charset="-78"/>
              </a:rPr>
              <a:t>أقسام المحاسبة البيئية.</a:t>
            </a:r>
          </a:p>
          <a:p>
            <a:pPr marL="342900" indent="-342900" algn="just" rtl="1">
              <a:lnSpc>
                <a:spcPct val="150000"/>
              </a:lnSpc>
              <a:buFont typeface="Wingdings" panose="05000000000000000000" pitchFamily="2" charset="2"/>
              <a:buChar char="Ø"/>
            </a:pPr>
            <a:r>
              <a:rPr lang="ar-IQ" sz="2400" b="1" dirty="0">
                <a:latin typeface="Simplified Arabic" pitchFamily="18" charset="-78"/>
                <a:cs typeface="Simplified Arabic" pitchFamily="18" charset="-78"/>
              </a:rPr>
              <a:t>أهم أنواع المحاسبة البيئية. </a:t>
            </a:r>
          </a:p>
          <a:p>
            <a:pPr marL="342900" indent="-342900" algn="just" rtl="1">
              <a:lnSpc>
                <a:spcPct val="150000"/>
              </a:lnSpc>
              <a:buFont typeface="Wingdings" panose="05000000000000000000" pitchFamily="2" charset="2"/>
              <a:buChar char="Ø"/>
            </a:pPr>
            <a:r>
              <a:rPr lang="ar-IQ" sz="2400" b="1" dirty="0">
                <a:latin typeface="Simplified Arabic" pitchFamily="18" charset="-78"/>
                <a:cs typeface="Simplified Arabic" pitchFamily="18" charset="-78"/>
              </a:rPr>
              <a:t>معوقات تطبيق المحاسبة البيئية في الشركات الصناعية.</a:t>
            </a:r>
          </a:p>
          <a:p>
            <a:pPr marL="342900" indent="-342900" algn="just" rtl="1">
              <a:lnSpc>
                <a:spcPct val="150000"/>
              </a:lnSpc>
              <a:buFont typeface="Wingdings" panose="05000000000000000000" pitchFamily="2" charset="2"/>
              <a:buChar char="Ø"/>
            </a:pPr>
            <a:r>
              <a:rPr lang="ar-IQ" sz="2400" b="1" dirty="0">
                <a:latin typeface="Simplified Arabic" pitchFamily="18" charset="-78"/>
                <a:cs typeface="Simplified Arabic" pitchFamily="18" charset="-78"/>
              </a:rPr>
              <a:t>وظائف المحاسبة البيئية.</a:t>
            </a:r>
          </a:p>
          <a:p>
            <a:pPr marL="342900" indent="-342900" algn="just" rtl="1">
              <a:lnSpc>
                <a:spcPct val="150000"/>
              </a:lnSpc>
              <a:buFont typeface="Wingdings" panose="05000000000000000000" pitchFamily="2" charset="2"/>
              <a:buChar char="Ø"/>
            </a:pPr>
            <a:r>
              <a:rPr lang="ar-IQ" sz="2400" b="1" dirty="0">
                <a:latin typeface="Simplified Arabic" pitchFamily="18" charset="-78"/>
                <a:cs typeface="Simplified Arabic" pitchFamily="18" charset="-78"/>
              </a:rPr>
              <a:t>مراحل العمليات الإنتاجية, </a:t>
            </a:r>
          </a:p>
          <a:p>
            <a:pPr marL="342900" indent="-342900" algn="just" rtl="1">
              <a:lnSpc>
                <a:spcPct val="150000"/>
              </a:lnSpc>
              <a:buFont typeface="Wingdings" panose="05000000000000000000" pitchFamily="2" charset="2"/>
              <a:buChar char="Ø"/>
            </a:pPr>
            <a:endParaRPr lang="ar-IQ" sz="2400" b="1" dirty="0">
              <a:latin typeface="Simplified Arabic" pitchFamily="18" charset="-78"/>
              <a:cs typeface="Simplified Arabic" pitchFamily="18" charset="-78"/>
            </a:endParaRPr>
          </a:p>
          <a:p>
            <a:pPr marL="0" indent="0" algn="r">
              <a:lnSpc>
                <a:spcPct val="229000"/>
              </a:lnSpc>
              <a:buNone/>
            </a:pPr>
            <a:endParaRPr lang="ar-IQ" sz="2000" b="1" dirty="0">
              <a:latin typeface="Simplified Arabic" pitchFamily="18" charset="-78"/>
              <a:cs typeface="Simplified Arabic" pitchFamily="18" charset="-78"/>
            </a:endParaRPr>
          </a:p>
          <a:p>
            <a:pPr marL="0" indent="0" algn="r">
              <a:lnSpc>
                <a:spcPct val="229000"/>
              </a:lnSpc>
              <a:buNone/>
            </a:pPr>
            <a:endParaRPr lang="en-US" sz="2000" b="1" dirty="0">
              <a:latin typeface="Simplified Arabic" pitchFamily="18" charset="-78"/>
              <a:cs typeface="Simplified Arabic" pitchFamily="18" charset="-78"/>
            </a:endParaRPr>
          </a:p>
        </p:txBody>
      </p:sp>
      <p:sp>
        <p:nvSpPr>
          <p:cNvPr id="14" name="Rectangle 13">
            <a:extLst>
              <a:ext uri="{FF2B5EF4-FFF2-40B4-BE49-F238E27FC236}">
                <a16:creationId xmlns:a16="http://schemas.microsoft.com/office/drawing/2014/main" id="{6C50DC19-3D96-FBED-EF06-D2F652226CEF}"/>
              </a:ext>
            </a:extLst>
          </p:cNvPr>
          <p:cNvSpPr/>
          <p:nvPr/>
        </p:nvSpPr>
        <p:spPr>
          <a:xfrm>
            <a:off x="0" y="6579499"/>
            <a:ext cx="12192000" cy="2785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8" algn="r"/>
            <a:r>
              <a:rPr lang="fr-FR" dirty="0">
                <a:latin typeface="Simplified Arabic" pitchFamily="18" charset="-78"/>
                <a:ea typeface="Cocon® Next Arabic" panose="020A0503020102020204" pitchFamily="18" charset="-78"/>
                <a:cs typeface="Simplified Arabic" pitchFamily="18" charset="-78"/>
              </a:rPr>
              <a:t>    </a:t>
            </a:r>
            <a:endParaRPr lang="en-US" dirty="0">
              <a:latin typeface="Simplified Arabic" pitchFamily="18" charset="-78"/>
              <a:ea typeface="Cocon® Next Arabic" panose="020A0503020102020204" pitchFamily="18" charset="-78"/>
              <a:cs typeface="Simplified Arabic" pitchFamily="18" charset="-78"/>
            </a:endParaRPr>
          </a:p>
        </p:txBody>
      </p:sp>
    </p:spTree>
    <p:extLst>
      <p:ext uri="{BB962C8B-B14F-4D97-AF65-F5344CB8AC3E}">
        <p14:creationId xmlns:p14="http://schemas.microsoft.com/office/powerpoint/2010/main" val="2082421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CCE8A-2465-A510-5948-8CB473D12DFB}"/>
            </a:ext>
          </a:extLst>
        </p:cNvPr>
        <p:cNvGrpSpPr/>
        <p:nvPr/>
      </p:nvGrpSpPr>
      <p:grpSpPr>
        <a:xfrm>
          <a:off x="0" y="0"/>
          <a:ext cx="0" cy="0"/>
          <a:chOff x="0" y="0"/>
          <a:chExt cx="0" cy="0"/>
        </a:xfrm>
      </p:grpSpPr>
      <p:pic>
        <p:nvPicPr>
          <p:cNvPr id="2" name="صورة 1">
            <a:extLst>
              <a:ext uri="{FF2B5EF4-FFF2-40B4-BE49-F238E27FC236}">
                <a16:creationId xmlns:a16="http://schemas.microsoft.com/office/drawing/2014/main" id="{228D0B93-A50C-0B1B-B158-4A628B47333E}"/>
              </a:ext>
            </a:extLst>
          </p:cNvPr>
          <p:cNvPicPr>
            <a:picLocks noChangeAspect="1"/>
          </p:cNvPicPr>
          <p:nvPr/>
        </p:nvPicPr>
        <p:blipFill>
          <a:blip r:embed="rId2"/>
          <a:stretch>
            <a:fillRect/>
          </a:stretch>
        </p:blipFill>
        <p:spPr>
          <a:xfrm>
            <a:off x="197708" y="90616"/>
            <a:ext cx="11664777" cy="6538782"/>
          </a:xfrm>
          <a:prstGeom prst="rect">
            <a:avLst/>
          </a:prstGeom>
        </p:spPr>
      </p:pic>
    </p:spTree>
    <p:extLst>
      <p:ext uri="{BB962C8B-B14F-4D97-AF65-F5344CB8AC3E}">
        <p14:creationId xmlns:p14="http://schemas.microsoft.com/office/powerpoint/2010/main" val="20920634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7C2F8910-DDC6-506E-E2A3-23C8A4C87772}"/>
              </a:ext>
            </a:extLst>
          </p:cNvPr>
          <p:cNvSpPr/>
          <p:nvPr/>
        </p:nvSpPr>
        <p:spPr>
          <a:xfrm>
            <a:off x="206027" y="559645"/>
            <a:ext cx="1773083" cy="1577302"/>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3">
            <a:extLst>
              <a:ext uri="{FF2B5EF4-FFF2-40B4-BE49-F238E27FC236}">
                <a16:creationId xmlns:a16="http://schemas.microsoft.com/office/drawing/2014/main" id="{C89DD7B2-EE9E-8B8F-068B-2FB1E8BD86DA}"/>
              </a:ext>
            </a:extLst>
          </p:cNvPr>
          <p:cNvSpPr txBox="1"/>
          <p:nvPr/>
        </p:nvSpPr>
        <p:spPr>
          <a:xfrm flipH="1">
            <a:off x="360559" y="809687"/>
            <a:ext cx="4156516"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2B2B2B"/>
                </a:solidFill>
                <a:effectLst/>
                <a:uLnTx/>
                <a:uFillTx/>
                <a:latin typeface="Palatino Sans Arabic Bold" panose="020C0803050509020803" pitchFamily="34" charset="-78"/>
                <a:ea typeface="+mn-ea"/>
                <a:cs typeface="Palatino Sans Arabic Bold" panose="020C0803050509020803" pitchFamily="34" charset="-78"/>
              </a:rPr>
              <a:t>معوقات تطبيق المحاسبة البيئية في الشركات الصناعية</a:t>
            </a:r>
            <a:endParaRPr kumimoji="0" lang="en-US" b="1" i="0" u="none" strike="noStrike" kern="1200" cap="none" spc="300" normalizeH="0" baseline="0" noProof="0" dirty="0">
              <a:ln>
                <a:noFill/>
              </a:ln>
              <a:solidFill>
                <a:srgbClr val="00E640"/>
              </a:solidFill>
              <a:effectLst/>
              <a:uLnTx/>
              <a:uFillTx/>
              <a:latin typeface="Palatino Sans Arabic Bold" panose="020C0803050509020803" pitchFamily="34" charset="-78"/>
              <a:ea typeface="+mn-ea"/>
              <a:cs typeface="Palatino Sans Arabic Bold" panose="020C0803050509020803" pitchFamily="34" charset="-78"/>
            </a:endParaRPr>
          </a:p>
        </p:txBody>
      </p:sp>
      <p:sp>
        <p:nvSpPr>
          <p:cNvPr id="7" name="Rectangle : coins arrondis 6">
            <a:extLst>
              <a:ext uri="{FF2B5EF4-FFF2-40B4-BE49-F238E27FC236}">
                <a16:creationId xmlns:a16="http://schemas.microsoft.com/office/drawing/2014/main" id="{F65F0B76-01AD-F59E-5499-98A11299A5CF}"/>
              </a:ext>
            </a:extLst>
          </p:cNvPr>
          <p:cNvSpPr/>
          <p:nvPr/>
        </p:nvSpPr>
        <p:spPr>
          <a:xfrm>
            <a:off x="5034112" y="627300"/>
            <a:ext cx="2572953" cy="2331720"/>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1"/>
            <a:r>
              <a:rPr lang="ar-SA" sz="2400" b="1" dirty="0">
                <a:solidFill>
                  <a:schemeClr val="tx1"/>
                </a:solidFill>
                <a:latin typeface="Simplified Arabic" pitchFamily="18" charset="-78"/>
                <a:ea typeface="Cocon® Next Arabic" panose="020A0503020102020204" pitchFamily="18" charset="-78"/>
                <a:cs typeface="Simplified Arabic" pitchFamily="18" charset="-78"/>
              </a:rPr>
              <a:t>صعوبة حصر نوع الأضرار التي تلحق بالبيئة</a:t>
            </a:r>
            <a:r>
              <a:rPr lang="ar-IQ" sz="2400" b="1" dirty="0">
                <a:solidFill>
                  <a:schemeClr val="tx1"/>
                </a:solidFill>
                <a:latin typeface="Simplified Arabic" pitchFamily="18" charset="-78"/>
                <a:ea typeface="Cocon® Next Arabic" panose="020A0503020102020204" pitchFamily="18" charset="-78"/>
                <a:cs typeface="Simplified Arabic" pitchFamily="18" charset="-78"/>
              </a:rPr>
              <a:t>.</a:t>
            </a:r>
            <a:endParaRPr lang="fr-FR" sz="2400" b="1" dirty="0">
              <a:solidFill>
                <a:schemeClr val="tx1"/>
              </a:solidFill>
              <a:latin typeface="Simplified Arabic" pitchFamily="18" charset="-78"/>
              <a:ea typeface="Cocon® Next Arabic" panose="020A0503020102020204" pitchFamily="18" charset="-78"/>
              <a:cs typeface="Simplified Arabic" pitchFamily="18" charset="-78"/>
            </a:endParaRPr>
          </a:p>
        </p:txBody>
      </p:sp>
      <p:sp>
        <p:nvSpPr>
          <p:cNvPr id="76" name="Rectangle : coins arrondis 75">
            <a:extLst>
              <a:ext uri="{FF2B5EF4-FFF2-40B4-BE49-F238E27FC236}">
                <a16:creationId xmlns:a16="http://schemas.microsoft.com/office/drawing/2014/main" id="{206D5832-8498-6267-493C-63EF225BBF7C}"/>
              </a:ext>
            </a:extLst>
          </p:cNvPr>
          <p:cNvSpPr/>
          <p:nvPr/>
        </p:nvSpPr>
        <p:spPr>
          <a:xfrm>
            <a:off x="8526478" y="627300"/>
            <a:ext cx="2572953" cy="2331720"/>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1"/>
            <a:r>
              <a:rPr kumimoji="0" lang="ar-IQ" sz="2400" b="1" i="0" u="none" strike="noStrike" kern="1200" cap="none" spc="0" normalizeH="0" baseline="0" noProof="0" dirty="0">
                <a:ln>
                  <a:noFill/>
                </a:ln>
                <a:solidFill>
                  <a:srgbClr val="2B2B2B"/>
                </a:solidFill>
                <a:effectLst/>
                <a:uLnTx/>
                <a:uFillTx/>
                <a:latin typeface="Simplified Arabic" panose="02020603050405020304" pitchFamily="18" charset="-78"/>
                <a:ea typeface="Calibri" panose="020F0502020204030204" pitchFamily="34" charset="0"/>
                <a:cs typeface="Simplified Arabic" panose="02020603050405020304" pitchFamily="18" charset="-78"/>
              </a:rPr>
              <a:t>صعوبة تحديد مسبب التلوث تحديداً نهائياً</a:t>
            </a:r>
            <a:r>
              <a:rPr lang="ar-SA" sz="2800" b="1" dirty="0">
                <a:solidFill>
                  <a:schemeClr val="tx1"/>
                </a:solidFill>
                <a:latin typeface="Simplified Arabic" pitchFamily="18" charset="-78"/>
                <a:ea typeface="Cocon® Next Arabic" panose="020A0503020102020204" pitchFamily="18" charset="-78"/>
                <a:cs typeface="Simplified Arabic" pitchFamily="18" charset="-78"/>
              </a:rPr>
              <a:t>.</a:t>
            </a:r>
            <a:endParaRPr lang="fr-FR" sz="2800" b="1" dirty="0">
              <a:solidFill>
                <a:schemeClr val="tx1"/>
              </a:solidFill>
              <a:latin typeface="Simplified Arabic" pitchFamily="18" charset="-78"/>
              <a:ea typeface="Cocon® Next Arabic" panose="020A0503020102020204" pitchFamily="18" charset="-78"/>
              <a:cs typeface="Simplified Arabic" pitchFamily="18" charset="-78"/>
            </a:endParaRPr>
          </a:p>
        </p:txBody>
      </p:sp>
      <p:sp>
        <p:nvSpPr>
          <p:cNvPr id="77" name="Rectangle : coins arrondis 76">
            <a:extLst>
              <a:ext uri="{FF2B5EF4-FFF2-40B4-BE49-F238E27FC236}">
                <a16:creationId xmlns:a16="http://schemas.microsoft.com/office/drawing/2014/main" id="{D343E55A-46C2-C257-3BAE-EB8520F3DA69}"/>
              </a:ext>
            </a:extLst>
          </p:cNvPr>
          <p:cNvSpPr/>
          <p:nvPr/>
        </p:nvSpPr>
        <p:spPr>
          <a:xfrm>
            <a:off x="5034112" y="3502561"/>
            <a:ext cx="2572953" cy="2331720"/>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ar-IQ" sz="2400" b="1" i="0" u="none" strike="noStrike" kern="1200" cap="none" spc="0" normalizeH="0" baseline="0" noProof="0" dirty="0">
                <a:ln>
                  <a:noFill/>
                </a:ln>
                <a:solidFill>
                  <a:srgbClr val="2B2B2B"/>
                </a:solidFill>
                <a:effectLst/>
                <a:uLnTx/>
                <a:uFillTx/>
                <a:latin typeface="Simplified Arabic" panose="02020603050405020304" pitchFamily="18" charset="-78"/>
                <a:ea typeface="Calibri" panose="020F0502020204030204" pitchFamily="34" charset="0"/>
                <a:cs typeface="Simplified Arabic" panose="02020603050405020304" pitchFamily="18" charset="-78"/>
              </a:rPr>
              <a:t>التنوع في أشكال الضرر البيئي.</a:t>
            </a:r>
            <a:endParaRPr lang="fr-FR" sz="2400" b="1" dirty="0">
              <a:solidFill>
                <a:schemeClr val="tx1"/>
              </a:solidFill>
              <a:latin typeface="Simplified Arabic" pitchFamily="18" charset="-78"/>
              <a:ea typeface="Cocon® Next Arabic" panose="020A0503020102020204" pitchFamily="18" charset="-78"/>
              <a:cs typeface="Simplified Arabic" pitchFamily="18" charset="-78"/>
            </a:endParaRPr>
          </a:p>
        </p:txBody>
      </p:sp>
      <p:sp>
        <p:nvSpPr>
          <p:cNvPr id="78" name="Rectangle : coins arrondis 77">
            <a:extLst>
              <a:ext uri="{FF2B5EF4-FFF2-40B4-BE49-F238E27FC236}">
                <a16:creationId xmlns:a16="http://schemas.microsoft.com/office/drawing/2014/main" id="{77A9F0CB-41EA-006B-D1C3-CE78E6DD33F3}"/>
              </a:ext>
            </a:extLst>
          </p:cNvPr>
          <p:cNvSpPr/>
          <p:nvPr/>
        </p:nvSpPr>
        <p:spPr>
          <a:xfrm>
            <a:off x="8526478" y="3502561"/>
            <a:ext cx="2572953" cy="2331720"/>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lvl="0" algn="ctr"/>
            <a:endParaRPr lang="ar-LB" sz="2000" b="1" dirty="0">
              <a:solidFill>
                <a:schemeClr val="tx1"/>
              </a:solidFill>
              <a:latin typeface="Simplified Arabic" pitchFamily="18" charset="-78"/>
              <a:ea typeface="Cocon® Next Arabic" panose="020A0503020102020204" pitchFamily="18" charset="-78"/>
              <a:cs typeface="Simplified Arabic" pitchFamily="18" charset="-78"/>
            </a:endParaRPr>
          </a:p>
          <a:p>
            <a:pPr lvl="0" algn="ctr" rtl="1"/>
            <a:r>
              <a:rPr lang="ar-LB" sz="2000" b="1" dirty="0">
                <a:solidFill>
                  <a:schemeClr val="tx1"/>
                </a:solidFill>
                <a:latin typeface="Simplified Arabic" pitchFamily="18" charset="-78"/>
                <a:ea typeface="Cocon® Next Arabic" panose="020A0503020102020204" pitchFamily="18" charset="-78"/>
                <a:cs typeface="Simplified Arabic" pitchFamily="18" charset="-78"/>
              </a:rPr>
              <a:t>صعوبة تحديد العلاقة بين المسبب للتلوث البيئي والتصرف المخالف والضرر الناشئ عنه من قبل الشركة</a:t>
            </a:r>
            <a:r>
              <a:rPr lang="ar-LB" b="1" dirty="0">
                <a:solidFill>
                  <a:schemeClr val="tx1"/>
                </a:solidFill>
                <a:latin typeface="Simplified Arabic" pitchFamily="18" charset="-78"/>
                <a:ea typeface="Cocon® Next Arabic" panose="020A0503020102020204" pitchFamily="18" charset="-78"/>
                <a:cs typeface="Simplified Arabic" pitchFamily="18" charset="-78"/>
              </a:rPr>
              <a:t>.</a:t>
            </a:r>
            <a:endParaRPr lang="fr-FR" b="1" dirty="0">
              <a:solidFill>
                <a:schemeClr val="tx1"/>
              </a:solidFill>
              <a:latin typeface="Simplified Arabic" pitchFamily="18" charset="-78"/>
              <a:ea typeface="Cocon® Next Arabic" panose="020A0503020102020204" pitchFamily="18" charset="-78"/>
              <a:cs typeface="Simplified Arabic" pitchFamily="18" charset="-78"/>
            </a:endParaRPr>
          </a:p>
        </p:txBody>
      </p:sp>
      <p:pic>
        <p:nvPicPr>
          <p:cNvPr id="12" name="Espace réservé pour une image  11">
            <a:extLst>
              <a:ext uri="{FF2B5EF4-FFF2-40B4-BE49-F238E27FC236}">
                <a16:creationId xmlns:a16="http://schemas.microsoft.com/office/drawing/2014/main" id="{BAD3784E-0EB5-8FE6-F020-B664E6ACCCB2}"/>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29105" r="-6558"/>
          <a:stretch/>
        </p:blipFill>
        <p:spPr>
          <a:xfrm>
            <a:off x="221381" y="2882164"/>
            <a:ext cx="4442536" cy="3528507"/>
          </a:xfrm>
          <a:pattFill prst="lgCheck"/>
          <a:ln>
            <a:noFill/>
          </a:ln>
        </p:spPr>
      </p:pic>
      <p:sp>
        <p:nvSpPr>
          <p:cNvPr id="13" name="Rectangle 12">
            <a:extLst>
              <a:ext uri="{FF2B5EF4-FFF2-40B4-BE49-F238E27FC236}">
                <a16:creationId xmlns:a16="http://schemas.microsoft.com/office/drawing/2014/main" id="{EBB7735E-A24F-2B9E-6799-B3FA733C25F4}"/>
              </a:ext>
            </a:extLst>
          </p:cNvPr>
          <p:cNvSpPr/>
          <p:nvPr/>
        </p:nvSpPr>
        <p:spPr>
          <a:xfrm>
            <a:off x="7607065" y="1793160"/>
            <a:ext cx="919413" cy="45719"/>
          </a:xfrm>
          <a:prstGeom prst="rect">
            <a:avLst/>
          </a:prstGeom>
          <a:solidFill>
            <a:schemeClr val="accent1">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209FC94F-9CD8-1A1F-9622-2FA210D16D75}"/>
              </a:ext>
            </a:extLst>
          </p:cNvPr>
          <p:cNvSpPr/>
          <p:nvPr/>
        </p:nvSpPr>
        <p:spPr>
          <a:xfrm>
            <a:off x="7607064" y="4645561"/>
            <a:ext cx="919413" cy="45719"/>
          </a:xfrm>
          <a:prstGeom prst="rect">
            <a:avLst/>
          </a:prstGeom>
          <a:solidFill>
            <a:schemeClr val="accent1">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D0F40CA-1B5A-8C8E-0459-10C183799385}"/>
              </a:ext>
            </a:extLst>
          </p:cNvPr>
          <p:cNvSpPr/>
          <p:nvPr/>
        </p:nvSpPr>
        <p:spPr>
          <a:xfrm>
            <a:off x="9808143" y="2959020"/>
            <a:ext cx="48126" cy="543541"/>
          </a:xfrm>
          <a:prstGeom prst="rect">
            <a:avLst/>
          </a:prstGeom>
          <a:solidFill>
            <a:schemeClr val="accent1">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69826D50-7D0D-0CBC-9BCB-80AA40E5F3FD}"/>
              </a:ext>
            </a:extLst>
          </p:cNvPr>
          <p:cNvSpPr/>
          <p:nvPr/>
        </p:nvSpPr>
        <p:spPr>
          <a:xfrm>
            <a:off x="6320588" y="2959019"/>
            <a:ext cx="48126" cy="543541"/>
          </a:xfrm>
          <a:prstGeom prst="rect">
            <a:avLst/>
          </a:prstGeom>
          <a:solidFill>
            <a:schemeClr val="accent1">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6571EE7-EDD7-A345-C87D-025F6BCF483A}"/>
              </a:ext>
            </a:extLst>
          </p:cNvPr>
          <p:cNvSpPr/>
          <p:nvPr/>
        </p:nvSpPr>
        <p:spPr>
          <a:xfrm>
            <a:off x="0" y="6579499"/>
            <a:ext cx="12192000" cy="2785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8" algn="r"/>
            <a:endParaRPr lang="en-US" dirty="0">
              <a:latin typeface="Cocon® Next Arabic" panose="020A0503020102020204" pitchFamily="18" charset="-78"/>
              <a:ea typeface="Cocon® Next Arabic" panose="020A0503020102020204" pitchFamily="18" charset="-78"/>
              <a:cs typeface="DecoType Naskh Variants" pitchFamily="2" charset="-78"/>
            </a:endParaRPr>
          </a:p>
        </p:txBody>
      </p:sp>
    </p:spTree>
    <p:extLst>
      <p:ext uri="{BB962C8B-B14F-4D97-AF65-F5344CB8AC3E}">
        <p14:creationId xmlns:p14="http://schemas.microsoft.com/office/powerpoint/2010/main" val="720005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F0F6C-3A63-3BCF-B8EF-1757EF3CA36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2844EDA-AE93-3994-6A56-A773B3ED2A08}"/>
              </a:ext>
            </a:extLst>
          </p:cNvPr>
          <p:cNvSpPr/>
          <p:nvPr/>
        </p:nvSpPr>
        <p:spPr>
          <a:xfrm>
            <a:off x="0" y="6579499"/>
            <a:ext cx="12192000" cy="2785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0" marR="0" lvl="8"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con® Next Arabic" panose="020A0503020102020204" pitchFamily="18" charset="-78"/>
              <a:ea typeface="Cocon® Next Arabic" panose="020A0503020102020204" pitchFamily="18" charset="-78"/>
              <a:cs typeface="DecoType Naskh Variants" pitchFamily="2" charset="-78"/>
            </a:endParaRPr>
          </a:p>
        </p:txBody>
      </p:sp>
      <p:sp>
        <p:nvSpPr>
          <p:cNvPr id="3" name="مربع نص 2">
            <a:extLst>
              <a:ext uri="{FF2B5EF4-FFF2-40B4-BE49-F238E27FC236}">
                <a16:creationId xmlns:a16="http://schemas.microsoft.com/office/drawing/2014/main" id="{E9C6C311-06FA-CD6B-00BD-42C192D73109}"/>
              </a:ext>
            </a:extLst>
          </p:cNvPr>
          <p:cNvSpPr txBox="1"/>
          <p:nvPr/>
        </p:nvSpPr>
        <p:spPr>
          <a:xfrm>
            <a:off x="123569" y="77083"/>
            <a:ext cx="11796584" cy="6419065"/>
          </a:xfrm>
          <a:prstGeom prst="rect">
            <a:avLst/>
          </a:prstGeom>
          <a:noFill/>
        </p:spPr>
        <p:txBody>
          <a:bodyPr wrap="square">
            <a:spAutoFit/>
          </a:bodyPr>
          <a:lstStyle/>
          <a:p>
            <a:pPr marL="0" marR="73025" algn="justLow" rtl="1">
              <a:lnSpc>
                <a:spcPct val="150000"/>
              </a:lnSpc>
              <a:spcBef>
                <a:spcPts val="0"/>
              </a:spcBef>
              <a:spcAft>
                <a:spcPts val="0"/>
              </a:spcAft>
            </a:pPr>
            <a:r>
              <a:rPr lang="ar-IQ" sz="2300" b="1" dirty="0">
                <a:solidFill>
                  <a:srgbClr val="FF0000"/>
                </a:solidFill>
                <a:effectLst/>
                <a:latin typeface="Simplified Arabic" panose="02020603050405020304" pitchFamily="18" charset="-78"/>
                <a:ea typeface="Calibri" panose="020F0502020204030204" pitchFamily="34" charset="0"/>
                <a:cs typeface="Simplified Arabic" panose="02020603050405020304" pitchFamily="18" charset="-78"/>
              </a:rPr>
              <a:t>الصعوبات الخاصة بتطبيق المحاسبة البيئية في الشركات الصناعية: </a:t>
            </a:r>
            <a:endParaRPr lang="en-US" sz="2300" dirty="0">
              <a:solidFill>
                <a:srgbClr val="FF0000"/>
              </a:solidFill>
              <a:effectLst/>
              <a:latin typeface="Simplified Arabic" panose="02020603050405020304" pitchFamily="18" charset="-78"/>
              <a:ea typeface="Times New Roman" panose="02020603050405020304" pitchFamily="18" charset="0"/>
              <a:cs typeface="Simplified Arabic" panose="02020603050405020304" pitchFamily="18" charset="-78"/>
            </a:endParaRPr>
          </a:p>
          <a:p>
            <a:pPr marL="0" marR="73025" algn="justLow" rtl="1">
              <a:lnSpc>
                <a:spcPct val="150000"/>
              </a:lnSpc>
              <a:spcBef>
                <a:spcPts val="0"/>
              </a:spcBef>
              <a:spcAft>
                <a:spcPts val="0"/>
              </a:spcAft>
            </a:pPr>
            <a:r>
              <a:rPr lang="ar-IQ" sz="2300" b="1" dirty="0">
                <a:effectLst/>
                <a:latin typeface="Simplified Arabic" panose="02020603050405020304" pitchFamily="18" charset="-78"/>
                <a:ea typeface="Calibri" panose="020F0502020204030204" pitchFamily="34" charset="0"/>
                <a:cs typeface="Simplified Arabic" panose="02020603050405020304" pitchFamily="18" charset="-78"/>
              </a:rPr>
              <a:t>1. صعوبة تحديد مسبب التلوث تحديداً نهائياً:</a:t>
            </a:r>
            <a:r>
              <a:rPr lang="ar-IQ" sz="2300" dirty="0">
                <a:effectLst/>
                <a:latin typeface="Simplified Arabic" panose="02020603050405020304" pitchFamily="18" charset="-78"/>
                <a:ea typeface="Calibri" panose="020F0502020204030204" pitchFamily="34" charset="0"/>
                <a:cs typeface="Simplified Arabic" panose="02020603050405020304" pitchFamily="18" charset="-78"/>
              </a:rPr>
              <a:t> في المسؤولية القانونية يجب أن يكون المتسبب في الضرر محدداً، وفي هذا السياق من الصعب تحديد المسبب للضرر، كما في حالة تلوث الهواء الجوي من الأنشطة المتطايرة من العمليات الإنتاجية للشركات وعوادم السيارات، وذلك لتعدد الأشخاص المسؤولين عن الضرر.</a:t>
            </a:r>
            <a:endParaRPr lang="en-US" sz="2300" dirty="0">
              <a:effectLst/>
              <a:latin typeface="Simplified Arabic" panose="02020603050405020304" pitchFamily="18" charset="-78"/>
              <a:ea typeface="Times New Roman" panose="02020603050405020304" pitchFamily="18" charset="0"/>
              <a:cs typeface="Simplified Arabic" panose="02020603050405020304" pitchFamily="18" charset="-78"/>
            </a:endParaRPr>
          </a:p>
          <a:p>
            <a:pPr marL="0" marR="73025" algn="justLow" rtl="1">
              <a:lnSpc>
                <a:spcPct val="150000"/>
              </a:lnSpc>
              <a:spcBef>
                <a:spcPts val="0"/>
              </a:spcBef>
              <a:spcAft>
                <a:spcPts val="0"/>
              </a:spcAft>
            </a:pPr>
            <a:r>
              <a:rPr lang="ar-IQ" sz="2300" b="1" dirty="0">
                <a:effectLst/>
                <a:latin typeface="Simplified Arabic" panose="02020603050405020304" pitchFamily="18" charset="-78"/>
                <a:ea typeface="Calibri" panose="020F0502020204030204" pitchFamily="34" charset="0"/>
                <a:cs typeface="Simplified Arabic" panose="02020603050405020304" pitchFamily="18" charset="-78"/>
              </a:rPr>
              <a:t>2. صعوبة حصر نوع الأضرار التي تلحق بالبيئة</a:t>
            </a:r>
            <a:r>
              <a:rPr lang="ar-IQ" sz="2300" dirty="0">
                <a:effectLst/>
                <a:latin typeface="Simplified Arabic" panose="02020603050405020304" pitchFamily="18" charset="-78"/>
                <a:ea typeface="Calibri" panose="020F0502020204030204" pitchFamily="34" charset="0"/>
                <a:cs typeface="Simplified Arabic" panose="02020603050405020304" pitchFamily="18" charset="-78"/>
              </a:rPr>
              <a:t>: يجب النظر إلى صعوبة إعادة حالة الأنظمة البيئية إلى ما كانت عليه قبل حدوث الضرر في حالة الضرر البيئي، فإن مسألة حصر الأضرار تصبح ضرورية من أجل تقدير قيمة التعويض، وهي مسألة من الصعب قياسها لأنها تختلف من حالة إلى أُخرى، كما أن القياس هنا يتم بصورة تقريبية وتتدخل به العديد من العوامل.</a:t>
            </a:r>
            <a:endParaRPr lang="en-US" sz="2300" dirty="0">
              <a:effectLst/>
              <a:latin typeface="Simplified Arabic" panose="02020603050405020304" pitchFamily="18" charset="-78"/>
              <a:ea typeface="Times New Roman" panose="02020603050405020304" pitchFamily="18" charset="0"/>
              <a:cs typeface="Simplified Arabic" panose="02020603050405020304" pitchFamily="18" charset="-78"/>
            </a:endParaRPr>
          </a:p>
          <a:p>
            <a:pPr marL="0" marR="73025" algn="justLow" rtl="1">
              <a:lnSpc>
                <a:spcPct val="150000"/>
              </a:lnSpc>
              <a:spcBef>
                <a:spcPts val="0"/>
              </a:spcBef>
              <a:spcAft>
                <a:spcPts val="0"/>
              </a:spcAft>
            </a:pPr>
            <a:r>
              <a:rPr lang="ar-IQ" sz="2300" b="1" dirty="0">
                <a:effectLst/>
                <a:latin typeface="Simplified Arabic" panose="02020603050405020304" pitchFamily="18" charset="-78"/>
                <a:ea typeface="Calibri" panose="020F0502020204030204" pitchFamily="34" charset="0"/>
                <a:cs typeface="Simplified Arabic" panose="02020603050405020304" pitchFamily="18" charset="-78"/>
              </a:rPr>
              <a:t>3. صعوبة تحديد العلاقة بين المسبب للتلوث البيئي والتصرف المخالف والضرر الناشئ عنه من قبل الشركة: </a:t>
            </a:r>
            <a:r>
              <a:rPr lang="ar-IQ" sz="2300" dirty="0">
                <a:effectLst/>
                <a:latin typeface="Simplified Arabic" panose="02020603050405020304" pitchFamily="18" charset="-78"/>
                <a:ea typeface="Calibri" panose="020F0502020204030204" pitchFamily="34" charset="0"/>
                <a:cs typeface="Simplified Arabic" panose="02020603050405020304" pitchFamily="18" charset="-78"/>
              </a:rPr>
              <a:t>ويثير هذا العامل مشكلات عدة، مشاكل منها المسافة وصعوبة تحديد حجم الخسائر أو تقدير التعويض وصعوبة حصر اَثار التلوث الناتج من عمليات التصنيع في الشركات الصناعية.</a:t>
            </a:r>
            <a:endParaRPr lang="en-US" sz="2300" dirty="0">
              <a:effectLst/>
              <a:latin typeface="Simplified Arabic" panose="02020603050405020304" pitchFamily="18" charset="-78"/>
              <a:ea typeface="Times New Roman" panose="02020603050405020304" pitchFamily="18" charset="0"/>
              <a:cs typeface="Simplified Arabic" panose="02020603050405020304" pitchFamily="18" charset="-78"/>
            </a:endParaRPr>
          </a:p>
          <a:p>
            <a:pPr marL="0" marR="73025" algn="justLow" rtl="1">
              <a:lnSpc>
                <a:spcPct val="150000"/>
              </a:lnSpc>
              <a:spcBef>
                <a:spcPts val="0"/>
              </a:spcBef>
              <a:spcAft>
                <a:spcPts val="0"/>
              </a:spcAft>
            </a:pPr>
            <a:r>
              <a:rPr lang="ar-IQ" sz="2300" b="1" dirty="0">
                <a:effectLst/>
                <a:latin typeface="Simplified Arabic" panose="02020603050405020304" pitchFamily="18" charset="-78"/>
                <a:ea typeface="Calibri" panose="020F0502020204030204" pitchFamily="34" charset="0"/>
                <a:cs typeface="Simplified Arabic" panose="02020603050405020304" pitchFamily="18" charset="-78"/>
              </a:rPr>
              <a:t>4. التنوع في أشكال الضرر البيئي: </a:t>
            </a:r>
            <a:r>
              <a:rPr lang="ar-IQ" sz="2300" dirty="0">
                <a:effectLst/>
                <a:latin typeface="Simplified Arabic" panose="02020603050405020304" pitchFamily="18" charset="-78"/>
                <a:ea typeface="Calibri" panose="020F0502020204030204" pitchFamily="34" charset="0"/>
                <a:cs typeface="Simplified Arabic" panose="02020603050405020304" pitchFamily="18" charset="-78"/>
              </a:rPr>
              <a:t>إن تأثير الشركات الصناعية في البيئة المحيطة بها يكون في اتجاهين، أما باتجاه الظروف الطبيعية أو باتجاه الظروف الاجتماعية والثقافية.</a:t>
            </a:r>
            <a:endParaRPr lang="en-US" sz="2300" dirty="0">
              <a:effectLst/>
              <a:latin typeface="Simplified Arabic" panose="02020603050405020304" pitchFamily="18" charset="-78"/>
              <a:ea typeface="Times New Roman" panose="02020603050405020304" pitchFamily="18" charset="0"/>
              <a:cs typeface="Simplified Arabic" panose="02020603050405020304" pitchFamily="18" charset="-78"/>
            </a:endParaRPr>
          </a:p>
        </p:txBody>
      </p:sp>
    </p:spTree>
    <p:extLst>
      <p:ext uri="{BB962C8B-B14F-4D97-AF65-F5344CB8AC3E}">
        <p14:creationId xmlns:p14="http://schemas.microsoft.com/office/powerpoint/2010/main" val="5065742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1DBF6-2BCC-99B6-F2DF-652F15C96FE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03568D2-A0A9-BBA7-AC95-A8C6F5AEF3B7}"/>
              </a:ext>
            </a:extLst>
          </p:cNvPr>
          <p:cNvSpPr/>
          <p:nvPr/>
        </p:nvSpPr>
        <p:spPr>
          <a:xfrm>
            <a:off x="0" y="6579499"/>
            <a:ext cx="12192000" cy="2785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0" marR="0" lvl="8"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con® Next Arabic" panose="020A0503020102020204" pitchFamily="18" charset="-78"/>
              <a:ea typeface="Cocon® Next Arabic" panose="020A0503020102020204" pitchFamily="18" charset="-78"/>
              <a:cs typeface="DecoType Naskh Variants" pitchFamily="2" charset="-78"/>
            </a:endParaRPr>
          </a:p>
        </p:txBody>
      </p:sp>
      <p:sp>
        <p:nvSpPr>
          <p:cNvPr id="3" name="مربع نص 2">
            <a:extLst>
              <a:ext uri="{FF2B5EF4-FFF2-40B4-BE49-F238E27FC236}">
                <a16:creationId xmlns:a16="http://schemas.microsoft.com/office/drawing/2014/main" id="{35948E5F-DDED-E449-0890-421BE8804543}"/>
              </a:ext>
            </a:extLst>
          </p:cNvPr>
          <p:cNvSpPr txBox="1"/>
          <p:nvPr/>
        </p:nvSpPr>
        <p:spPr>
          <a:xfrm>
            <a:off x="82379" y="3174510"/>
            <a:ext cx="11796584" cy="3065455"/>
          </a:xfrm>
          <a:prstGeom prst="rect">
            <a:avLst/>
          </a:prstGeom>
          <a:noFill/>
        </p:spPr>
        <p:txBody>
          <a:bodyPr wrap="square">
            <a:spAutoFit/>
          </a:bodyPr>
          <a:lstStyle/>
          <a:p>
            <a:pPr marL="0" marR="73025" algn="justLow" rtl="1">
              <a:lnSpc>
                <a:spcPct val="115000"/>
              </a:lnSpc>
              <a:spcBef>
                <a:spcPts val="0"/>
              </a:spcBef>
              <a:spcAft>
                <a:spcPts val="0"/>
              </a:spcAft>
            </a:pPr>
            <a:r>
              <a:rPr lang="ar-IQ" sz="2400" b="1" dirty="0">
                <a:solidFill>
                  <a:srgbClr val="FF0000"/>
                </a:solidFill>
                <a:effectLst/>
                <a:latin typeface="Simplified Arabic" panose="02020603050405020304" pitchFamily="18" charset="-78"/>
                <a:ea typeface="Calibri" panose="020F0502020204030204" pitchFamily="34" charset="0"/>
                <a:cs typeface="Simplified Arabic" panose="02020603050405020304" pitchFamily="18" charset="-78"/>
              </a:rPr>
              <a:t>ولقد بينت </a:t>
            </a:r>
            <a:r>
              <a:rPr lang="ar-IQ" sz="2400" b="1" u="sng" dirty="0">
                <a:solidFill>
                  <a:srgbClr val="FF0000"/>
                </a:solidFill>
                <a:effectLst/>
                <a:latin typeface="Simplified Arabic" panose="02020603050405020304" pitchFamily="18" charset="-78"/>
                <a:ea typeface="Calibri" panose="020F0502020204030204" pitchFamily="34" charset="0"/>
                <a:cs typeface="Simplified Arabic" panose="02020603050405020304" pitchFamily="18" charset="-78"/>
              </a:rPr>
              <a:t>وزارة البيئة اليابانية </a:t>
            </a:r>
            <a:r>
              <a:rPr lang="ar-IQ" sz="2400" b="1" dirty="0">
                <a:solidFill>
                  <a:srgbClr val="FF0000"/>
                </a:solidFill>
                <a:effectLst/>
                <a:latin typeface="Simplified Arabic" panose="02020603050405020304" pitchFamily="18" charset="-78"/>
                <a:ea typeface="Calibri" panose="020F0502020204030204" pitchFamily="34" charset="0"/>
                <a:cs typeface="Simplified Arabic" panose="02020603050405020304" pitchFamily="18" charset="-78"/>
              </a:rPr>
              <a:t>أَن تحديد معوقات المحاسبة البيئية يتضح بتحديد وظائفها تبعا لتركيز هذه الوظائف وهي </a:t>
            </a:r>
            <a:r>
              <a:rPr lang="ar-IQ" sz="2400" b="1" dirty="0" err="1">
                <a:solidFill>
                  <a:srgbClr val="FF0000"/>
                </a:solidFill>
                <a:effectLst/>
                <a:latin typeface="Simplified Arabic" panose="02020603050405020304" pitchFamily="18" charset="-78"/>
                <a:ea typeface="Calibri" panose="020F0502020204030204" pitchFamily="34" charset="0"/>
                <a:cs typeface="Simplified Arabic" panose="02020603050405020304" pitchFamily="18" charset="-78"/>
              </a:rPr>
              <a:t>كمايأتي</a:t>
            </a:r>
            <a:r>
              <a:rPr lang="ar-IQ" sz="2400" b="1" dirty="0">
                <a:solidFill>
                  <a:srgbClr val="FF0000"/>
                </a:solidFill>
                <a:effectLst/>
                <a:latin typeface="Simplified Arabic" panose="02020603050405020304" pitchFamily="18" charset="-78"/>
                <a:ea typeface="Calibri" panose="020F0502020204030204" pitchFamily="34" charset="0"/>
                <a:cs typeface="Simplified Arabic" panose="02020603050405020304" pitchFamily="18" charset="-78"/>
              </a:rPr>
              <a:t> :</a:t>
            </a:r>
            <a:endParaRPr lang="en-US" sz="2400" dirty="0">
              <a:solidFill>
                <a:srgbClr val="FF0000"/>
              </a:solidFill>
              <a:effectLst/>
              <a:latin typeface="Simplified Arabic" panose="02020603050405020304" pitchFamily="18" charset="-78"/>
              <a:ea typeface="Times New Roman" panose="02020603050405020304" pitchFamily="18" charset="0"/>
              <a:cs typeface="Simplified Arabic" panose="02020603050405020304" pitchFamily="18" charset="-78"/>
            </a:endParaRPr>
          </a:p>
          <a:p>
            <a:pPr marL="0" marR="73025" algn="justLow" rtl="1">
              <a:lnSpc>
                <a:spcPct val="115000"/>
              </a:lnSpc>
              <a:spcBef>
                <a:spcPts val="0"/>
              </a:spcBef>
              <a:spcAft>
                <a:spcPts val="0"/>
              </a:spcAft>
            </a:pPr>
            <a:r>
              <a:rPr lang="ar-LB" sz="2400" b="1" dirty="0">
                <a:effectLst/>
                <a:latin typeface="Simplified Arabic" panose="02020603050405020304" pitchFamily="18" charset="-78"/>
                <a:ea typeface="Calibri" panose="020F0502020204030204" pitchFamily="34" charset="0"/>
                <a:cs typeface="Simplified Arabic" panose="02020603050405020304" pitchFamily="18" charset="-78"/>
              </a:rPr>
              <a:t>1. الوظائف الداخلية: </a:t>
            </a:r>
            <a:r>
              <a:rPr lang="ar-LB" sz="2400" dirty="0">
                <a:effectLst/>
                <a:latin typeface="Simplified Arabic" panose="02020603050405020304" pitchFamily="18" charset="-78"/>
                <a:ea typeface="Calibri" panose="020F0502020204030204" pitchFamily="34" charset="0"/>
                <a:cs typeface="Simplified Arabic" panose="02020603050405020304" pitchFamily="18" charset="-78"/>
              </a:rPr>
              <a:t>هي جزء من نظام المعلومات البيئية للشركة، تمكن الوظيفة الداخلية من إدارة تكاليف حماية البيئة وتحليل تكاليف أنشطتها مقابل منافع الحصول عليها مع تعزيز أنشطة فاعلة وكفؤة لحماية البيئة </a:t>
            </a:r>
            <a:r>
              <a:rPr lang="ar-LB" sz="2400" dirty="0" err="1">
                <a:effectLst/>
                <a:latin typeface="Simplified Arabic" panose="02020603050405020304" pitchFamily="18" charset="-78"/>
                <a:ea typeface="Calibri" panose="020F0502020204030204" pitchFamily="34" charset="0"/>
                <a:cs typeface="Simplified Arabic" panose="02020603050405020304" pitchFamily="18" charset="-78"/>
              </a:rPr>
              <a:t>باتخإِذ</a:t>
            </a:r>
            <a:r>
              <a:rPr lang="ar-LB" sz="2400" dirty="0">
                <a:effectLst/>
                <a:latin typeface="Simplified Arabic" panose="02020603050405020304" pitchFamily="18" charset="-78"/>
                <a:ea typeface="Calibri" panose="020F0502020204030204" pitchFamily="34" charset="0"/>
                <a:cs typeface="Simplified Arabic" panose="02020603050405020304" pitchFamily="18" charset="-78"/>
              </a:rPr>
              <a:t> القرارات الإدارية المناسبة.  </a:t>
            </a:r>
            <a:r>
              <a:rPr lang="ar-LB" sz="2400" b="1" dirty="0">
                <a:effectLst/>
                <a:latin typeface="Simplified Arabic" panose="02020603050405020304" pitchFamily="18" charset="-78"/>
                <a:ea typeface="Calibri" panose="020F0502020204030204" pitchFamily="34" charset="0"/>
                <a:cs typeface="Simplified Arabic" panose="02020603050405020304" pitchFamily="18" charset="-78"/>
              </a:rPr>
              <a:t> </a:t>
            </a:r>
            <a:endParaRPr lang="en-US" sz="2400" dirty="0">
              <a:effectLst/>
              <a:latin typeface="Simplified Arabic" panose="02020603050405020304" pitchFamily="18" charset="-78"/>
              <a:ea typeface="Times New Roman" panose="02020603050405020304" pitchFamily="18" charset="0"/>
              <a:cs typeface="Simplified Arabic" panose="02020603050405020304" pitchFamily="18" charset="-78"/>
            </a:endParaRPr>
          </a:p>
          <a:p>
            <a:pPr marL="0" marR="73025" algn="justLow" rtl="1">
              <a:lnSpc>
                <a:spcPct val="115000"/>
              </a:lnSpc>
              <a:spcBef>
                <a:spcPts val="0"/>
              </a:spcBef>
              <a:spcAft>
                <a:spcPts val="0"/>
              </a:spcAft>
            </a:pPr>
            <a:r>
              <a:rPr lang="ar-LB" sz="2400" b="1" dirty="0">
                <a:effectLst/>
                <a:latin typeface="Simplified Arabic" panose="02020603050405020304" pitchFamily="18" charset="-78"/>
                <a:ea typeface="Calibri" panose="020F0502020204030204" pitchFamily="34" charset="0"/>
                <a:cs typeface="Simplified Arabic" panose="02020603050405020304" pitchFamily="18" charset="-78"/>
              </a:rPr>
              <a:t>2. الوظائف الخارجية: </a:t>
            </a:r>
            <a:r>
              <a:rPr lang="ar-LB" sz="2400" dirty="0">
                <a:effectLst/>
                <a:latin typeface="Simplified Arabic" panose="02020603050405020304" pitchFamily="18" charset="-78"/>
                <a:ea typeface="Calibri" panose="020F0502020204030204" pitchFamily="34" charset="0"/>
                <a:cs typeface="Simplified Arabic" panose="02020603050405020304" pitchFamily="18" charset="-78"/>
              </a:rPr>
              <a:t>هي الوظائف التي تطبق عبر الإفصاح البيئي عن النتائج التي يتم قياسها كميا لأنشطة حماية البيئة، التي تسمح للشركة بالتأثير في عملية </a:t>
            </a:r>
            <a:r>
              <a:rPr lang="ar-LB" sz="2400" dirty="0" err="1">
                <a:effectLst/>
                <a:latin typeface="Simplified Arabic" panose="02020603050405020304" pitchFamily="18" charset="-78"/>
                <a:ea typeface="Calibri" panose="020F0502020204030204" pitchFamily="34" charset="0"/>
                <a:cs typeface="Simplified Arabic" panose="02020603050405020304" pitchFamily="18" charset="-78"/>
              </a:rPr>
              <a:t>اتخإِذ</a:t>
            </a:r>
            <a:r>
              <a:rPr lang="ar-LB" sz="2400" dirty="0">
                <a:effectLst/>
                <a:latin typeface="Simplified Arabic" panose="02020603050405020304" pitchFamily="18" charset="-78"/>
                <a:ea typeface="Calibri" panose="020F0502020204030204" pitchFamily="34" charset="0"/>
                <a:cs typeface="Simplified Arabic" panose="02020603050405020304" pitchFamily="18" charset="-78"/>
              </a:rPr>
              <a:t> القرارات من قبل جهات معينة ومنهم المستهلكون والمستثمرون. </a:t>
            </a:r>
            <a:endParaRPr lang="en-US" sz="2400" dirty="0">
              <a:effectLst/>
              <a:latin typeface="Simplified Arabic" panose="02020603050405020304" pitchFamily="18" charset="-78"/>
              <a:ea typeface="Times New Roman" panose="02020603050405020304" pitchFamily="18" charset="0"/>
              <a:cs typeface="Simplified Arabic" panose="02020603050405020304" pitchFamily="18" charset="-78"/>
            </a:endParaRPr>
          </a:p>
        </p:txBody>
      </p:sp>
      <p:pic>
        <p:nvPicPr>
          <p:cNvPr id="2" name="صورة 1">
            <a:extLst>
              <a:ext uri="{FF2B5EF4-FFF2-40B4-BE49-F238E27FC236}">
                <a16:creationId xmlns:a16="http://schemas.microsoft.com/office/drawing/2014/main" id="{4092A195-6D59-70C2-C822-59FA13BADD5F}"/>
              </a:ext>
            </a:extLst>
          </p:cNvPr>
          <p:cNvPicPr>
            <a:picLocks noChangeAspect="1"/>
          </p:cNvPicPr>
          <p:nvPr/>
        </p:nvPicPr>
        <p:blipFill>
          <a:blip r:embed="rId2"/>
          <a:stretch>
            <a:fillRect/>
          </a:stretch>
        </p:blipFill>
        <p:spPr>
          <a:xfrm>
            <a:off x="255373" y="279595"/>
            <a:ext cx="11532973" cy="2725148"/>
          </a:xfrm>
          <a:prstGeom prst="rect">
            <a:avLst/>
          </a:prstGeom>
        </p:spPr>
      </p:pic>
    </p:spTree>
    <p:extLst>
      <p:ext uri="{BB962C8B-B14F-4D97-AF65-F5344CB8AC3E}">
        <p14:creationId xmlns:p14="http://schemas.microsoft.com/office/powerpoint/2010/main" val="3303979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rot="16200000">
            <a:off x="10896586" y="5433057"/>
            <a:ext cx="933450" cy="933450"/>
            <a:chOff x="3257550" y="-2000107"/>
            <a:chExt cx="933450" cy="933450"/>
          </a:xfrm>
        </p:grpSpPr>
        <p:sp>
          <p:nvSpPr>
            <p:cNvPr id="18" name="Right Triangle 17"/>
            <p:cNvSpPr/>
            <p:nvPr/>
          </p:nvSpPr>
          <p:spPr>
            <a:xfrm>
              <a:off x="3257550" y="-2000107"/>
              <a:ext cx="933450" cy="93345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9" name="Straight Connector 18"/>
            <p:cNvCxnSpPr/>
            <p:nvPr/>
          </p:nvCxnSpPr>
          <p:spPr>
            <a:xfrm>
              <a:off x="3257550" y="-2000107"/>
              <a:ext cx="933450" cy="933450"/>
            </a:xfrm>
            <a:prstGeom prst="line">
              <a:avLst/>
            </a:prstGeom>
            <a:ln w="28575">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grpSp>
      <p:pic>
        <p:nvPicPr>
          <p:cNvPr id="22" name="Picture 2">
            <a:extLst>
              <a:ext uri="{FF2B5EF4-FFF2-40B4-BE49-F238E27FC236}">
                <a16:creationId xmlns:a16="http://schemas.microsoft.com/office/drawing/2014/main" id="{50E453BC-4590-8FA6-FC3E-B8EF43E6C163}"/>
              </a:ext>
            </a:extLst>
          </p:cNvPr>
          <p:cNvPicPr>
            <a:picLocks noGrp="1" noChangeAspect="1" noChangeArrowheads="1"/>
          </p:cNvPicPr>
          <p:nvPr>
            <p:ph type="pic" sz="quarter" idx="11"/>
          </p:nvPr>
        </p:nvPicPr>
        <p:blipFill rotWithShape="1">
          <a:blip r:embed="rId3">
            <a:extLst>
              <a:ext uri="{28A0092B-C50C-407E-A947-70E740481C1C}">
                <a14:useLocalDpi xmlns:a14="http://schemas.microsoft.com/office/drawing/2010/main" val="0"/>
              </a:ext>
            </a:extLst>
          </a:blip>
          <a:srcRect l="981" r="2124" b="-232"/>
          <a:stretch/>
        </p:blipFill>
        <p:spPr bwMode="auto">
          <a:xfrm>
            <a:off x="263612" y="906247"/>
            <a:ext cx="11348884" cy="5460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11">
            <a:extLst>
              <a:ext uri="{FF2B5EF4-FFF2-40B4-BE49-F238E27FC236}">
                <a16:creationId xmlns:a16="http://schemas.microsoft.com/office/drawing/2014/main" id="{B5FD0FB8-6A81-6651-BC41-48EDB4165659}"/>
              </a:ext>
            </a:extLst>
          </p:cNvPr>
          <p:cNvSpPr txBox="1"/>
          <p:nvPr/>
        </p:nvSpPr>
        <p:spPr>
          <a:xfrm flipH="1">
            <a:off x="3501081" y="75250"/>
            <a:ext cx="4323680" cy="830997"/>
          </a:xfrm>
          <a:prstGeom prst="rect">
            <a:avLst/>
          </a:prstGeom>
          <a:noFill/>
        </p:spPr>
        <p:txBody>
          <a:bodyPr wrap="square" rtlCol="0">
            <a:spAutoFit/>
          </a:bodyPr>
          <a:lstStyle/>
          <a:p>
            <a:pPr algn="ctr" rtl="1"/>
            <a:r>
              <a:rPr lang="ar-SA" sz="2400" b="1" dirty="0">
                <a:latin typeface="Simplified Arabic" panose="02020603050405020304" pitchFamily="18" charset="-78"/>
                <a:ea typeface="Cocon® Next Arabic" panose="020A0503020102020204" pitchFamily="18" charset="-78"/>
                <a:cs typeface="Simplified Arabic" panose="02020603050405020304" pitchFamily="18" charset="-78"/>
              </a:rPr>
              <a:t>مراحل العمليات</a:t>
            </a:r>
            <a:endParaRPr lang="fr-FR" sz="2400" b="1" dirty="0">
              <a:latin typeface="Simplified Arabic" panose="02020603050405020304" pitchFamily="18" charset="-78"/>
              <a:ea typeface="Cocon® Next Arabic" panose="020A0503020102020204" pitchFamily="18" charset="-78"/>
              <a:cs typeface="Simplified Arabic" panose="02020603050405020304" pitchFamily="18" charset="-78"/>
            </a:endParaRPr>
          </a:p>
          <a:p>
            <a:pPr algn="ctr" rtl="1"/>
            <a:r>
              <a:rPr lang="ar-SA" sz="2400" b="1" dirty="0">
                <a:latin typeface="Simplified Arabic" panose="02020603050405020304" pitchFamily="18" charset="-78"/>
                <a:ea typeface="Cocon® Next Arabic" panose="020A0503020102020204" pitchFamily="18" charset="-78"/>
                <a:cs typeface="Simplified Arabic" panose="02020603050405020304" pitchFamily="18" charset="-78"/>
              </a:rPr>
              <a:t> الإنتاجية في المعامل</a:t>
            </a:r>
            <a:endParaRPr lang="en-US" sz="2400" dirty="0">
              <a:solidFill>
                <a:schemeClr val="tx1">
                  <a:lumMod val="50000"/>
                  <a:lumOff val="50000"/>
                </a:schemeClr>
              </a:solidFill>
              <a:latin typeface="Simplified Arabic" panose="02020603050405020304" pitchFamily="18" charset="-78"/>
              <a:ea typeface="Cocon® Next Arabic" panose="020A0503020102020204" pitchFamily="18" charset="-78"/>
              <a:cs typeface="Simplified Arabic" panose="02020603050405020304" pitchFamily="18" charset="-78"/>
            </a:endParaRPr>
          </a:p>
        </p:txBody>
      </p:sp>
      <p:sp>
        <p:nvSpPr>
          <p:cNvPr id="13" name="Rectangle 12">
            <a:extLst>
              <a:ext uri="{FF2B5EF4-FFF2-40B4-BE49-F238E27FC236}">
                <a16:creationId xmlns:a16="http://schemas.microsoft.com/office/drawing/2014/main" id="{2834447C-D38F-47F1-297A-1A6C6EF1068F}"/>
              </a:ext>
            </a:extLst>
          </p:cNvPr>
          <p:cNvSpPr/>
          <p:nvPr/>
        </p:nvSpPr>
        <p:spPr>
          <a:xfrm>
            <a:off x="0" y="6579499"/>
            <a:ext cx="12192000" cy="2785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8" algn="r"/>
            <a:endParaRPr lang="en-US" dirty="0">
              <a:latin typeface="Cocon® Next Arabic" panose="020A0503020102020204" pitchFamily="18" charset="-78"/>
              <a:ea typeface="Cocon® Next Arabic" panose="020A0503020102020204" pitchFamily="18" charset="-78"/>
              <a:cs typeface="DecoType Naskh Variants" pitchFamily="2" charset="-78"/>
            </a:endParaRPr>
          </a:p>
        </p:txBody>
      </p:sp>
    </p:spTree>
    <p:extLst>
      <p:ext uri="{BB962C8B-B14F-4D97-AF65-F5344CB8AC3E}">
        <p14:creationId xmlns:p14="http://schemas.microsoft.com/office/powerpoint/2010/main" val="39743342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a:extLst>
              <a:ext uri="{FF2B5EF4-FFF2-40B4-BE49-F238E27FC236}">
                <a16:creationId xmlns:a16="http://schemas.microsoft.com/office/drawing/2014/main" id="{E29FFBE8-2CA0-55C8-A880-1592D86D655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5473" b="15473"/>
          <a:stretch>
            <a:fillRect/>
          </a:stretch>
        </p:blipFill>
        <p:spPr/>
      </p:pic>
      <p:sp>
        <p:nvSpPr>
          <p:cNvPr id="33" name="Freeform 32"/>
          <p:cNvSpPr/>
          <p:nvPr/>
        </p:nvSpPr>
        <p:spPr>
          <a:xfrm>
            <a:off x="885371" y="696686"/>
            <a:ext cx="10421258" cy="5472164"/>
          </a:xfrm>
          <a:custGeom>
            <a:avLst/>
            <a:gdLst>
              <a:gd name="connsiteX0" fmla="*/ 8796849 w 10421258"/>
              <a:gd name="connsiteY0" fmla="*/ 556477 h 5472164"/>
              <a:gd name="connsiteX1" fmla="*/ 10421258 w 10421258"/>
              <a:gd name="connsiteY1" fmla="*/ 556477 h 5472164"/>
              <a:gd name="connsiteX2" fmla="*/ 10421258 w 10421258"/>
              <a:gd name="connsiteY2" fmla="*/ 5472164 h 5472164"/>
              <a:gd name="connsiteX3" fmla="*/ 8796849 w 10421258"/>
              <a:gd name="connsiteY3" fmla="*/ 5472164 h 5472164"/>
              <a:gd name="connsiteX4" fmla="*/ 5278109 w 10421258"/>
              <a:gd name="connsiteY4" fmla="*/ 556477 h 5472164"/>
              <a:gd name="connsiteX5" fmla="*/ 6902518 w 10421258"/>
              <a:gd name="connsiteY5" fmla="*/ 556477 h 5472164"/>
              <a:gd name="connsiteX6" fmla="*/ 6902518 w 10421258"/>
              <a:gd name="connsiteY6" fmla="*/ 5472164 h 5472164"/>
              <a:gd name="connsiteX7" fmla="*/ 5278109 w 10421258"/>
              <a:gd name="connsiteY7" fmla="*/ 5472164 h 5472164"/>
              <a:gd name="connsiteX8" fmla="*/ 1759371 w 10421258"/>
              <a:gd name="connsiteY8" fmla="*/ 556477 h 5472164"/>
              <a:gd name="connsiteX9" fmla="*/ 3383779 w 10421258"/>
              <a:gd name="connsiteY9" fmla="*/ 556477 h 5472164"/>
              <a:gd name="connsiteX10" fmla="*/ 3383779 w 10421258"/>
              <a:gd name="connsiteY10" fmla="*/ 5472164 h 5472164"/>
              <a:gd name="connsiteX11" fmla="*/ 1759371 w 10421258"/>
              <a:gd name="connsiteY11" fmla="*/ 5472164 h 5472164"/>
              <a:gd name="connsiteX12" fmla="*/ 3518739 w 10421258"/>
              <a:gd name="connsiteY12" fmla="*/ 2 h 5472164"/>
              <a:gd name="connsiteX13" fmla="*/ 5143149 w 10421258"/>
              <a:gd name="connsiteY13" fmla="*/ 2 h 5472164"/>
              <a:gd name="connsiteX14" fmla="*/ 5143149 w 10421258"/>
              <a:gd name="connsiteY14" fmla="*/ 4915689 h 5472164"/>
              <a:gd name="connsiteX15" fmla="*/ 3518739 w 10421258"/>
              <a:gd name="connsiteY15" fmla="*/ 4915689 h 5472164"/>
              <a:gd name="connsiteX16" fmla="*/ 0 w 10421258"/>
              <a:gd name="connsiteY16" fmla="*/ 1 h 5472164"/>
              <a:gd name="connsiteX17" fmla="*/ 1624410 w 10421258"/>
              <a:gd name="connsiteY17" fmla="*/ 1 h 5472164"/>
              <a:gd name="connsiteX18" fmla="*/ 1624410 w 10421258"/>
              <a:gd name="connsiteY18" fmla="*/ 4915689 h 5472164"/>
              <a:gd name="connsiteX19" fmla="*/ 0 w 10421258"/>
              <a:gd name="connsiteY19" fmla="*/ 4915689 h 5472164"/>
              <a:gd name="connsiteX20" fmla="*/ 7037479 w 10421258"/>
              <a:gd name="connsiteY20" fmla="*/ 0 h 5472164"/>
              <a:gd name="connsiteX21" fmla="*/ 8661888 w 10421258"/>
              <a:gd name="connsiteY21" fmla="*/ 0 h 5472164"/>
              <a:gd name="connsiteX22" fmla="*/ 8661888 w 10421258"/>
              <a:gd name="connsiteY22" fmla="*/ 4915688 h 5472164"/>
              <a:gd name="connsiteX23" fmla="*/ 7037479 w 10421258"/>
              <a:gd name="connsiteY23" fmla="*/ 4915688 h 547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421258" h="5472164">
                <a:moveTo>
                  <a:pt x="8796849" y="556477"/>
                </a:moveTo>
                <a:lnTo>
                  <a:pt x="10421258" y="556477"/>
                </a:lnTo>
                <a:lnTo>
                  <a:pt x="10421258" y="5472164"/>
                </a:lnTo>
                <a:lnTo>
                  <a:pt x="8796849" y="5472164"/>
                </a:lnTo>
                <a:close/>
                <a:moveTo>
                  <a:pt x="5278109" y="556477"/>
                </a:moveTo>
                <a:lnTo>
                  <a:pt x="6902518" y="556477"/>
                </a:lnTo>
                <a:lnTo>
                  <a:pt x="6902518" y="5472164"/>
                </a:lnTo>
                <a:lnTo>
                  <a:pt x="5278109" y="5472164"/>
                </a:lnTo>
                <a:close/>
                <a:moveTo>
                  <a:pt x="1759371" y="556477"/>
                </a:moveTo>
                <a:lnTo>
                  <a:pt x="3383779" y="556477"/>
                </a:lnTo>
                <a:lnTo>
                  <a:pt x="3383779" y="5472164"/>
                </a:lnTo>
                <a:lnTo>
                  <a:pt x="1759371" y="5472164"/>
                </a:lnTo>
                <a:close/>
                <a:moveTo>
                  <a:pt x="3518739" y="2"/>
                </a:moveTo>
                <a:lnTo>
                  <a:pt x="5143149" y="2"/>
                </a:lnTo>
                <a:lnTo>
                  <a:pt x="5143149" y="4915689"/>
                </a:lnTo>
                <a:lnTo>
                  <a:pt x="3518739" y="4915689"/>
                </a:lnTo>
                <a:close/>
                <a:moveTo>
                  <a:pt x="0" y="1"/>
                </a:moveTo>
                <a:lnTo>
                  <a:pt x="1624410" y="1"/>
                </a:lnTo>
                <a:lnTo>
                  <a:pt x="1624410" y="4915689"/>
                </a:lnTo>
                <a:lnTo>
                  <a:pt x="0" y="4915689"/>
                </a:lnTo>
                <a:close/>
                <a:moveTo>
                  <a:pt x="7037479" y="0"/>
                </a:moveTo>
                <a:lnTo>
                  <a:pt x="8661888" y="0"/>
                </a:lnTo>
                <a:lnTo>
                  <a:pt x="8661888" y="4915688"/>
                </a:lnTo>
                <a:lnTo>
                  <a:pt x="7037479" y="4915688"/>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43" name="TextBox 8">
            <a:extLst>
              <a:ext uri="{FF2B5EF4-FFF2-40B4-BE49-F238E27FC236}">
                <a16:creationId xmlns:a16="http://schemas.microsoft.com/office/drawing/2014/main" id="{138D8C93-0EE3-4EC0-8E70-BDB8756FF901}"/>
              </a:ext>
            </a:extLst>
          </p:cNvPr>
          <p:cNvSpPr txBox="1">
            <a:spLocks noChangeArrowheads="1"/>
          </p:cNvSpPr>
          <p:nvPr/>
        </p:nvSpPr>
        <p:spPr bwMode="auto">
          <a:xfrm rot="5400000">
            <a:off x="-430808" y="1530182"/>
            <a:ext cx="178539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indent="0">
              <a:buClr>
                <a:schemeClr val="tx2"/>
              </a:buClr>
            </a:pPr>
            <a:r>
              <a:rPr lang="en-US" sz="1100" b="0" dirty="0">
                <a:solidFill>
                  <a:schemeClr val="bg1"/>
                </a:solidFill>
                <a:latin typeface="Poppins" panose="00000500000000000000" pitchFamily="50" charset="0"/>
                <a:cs typeface="Poppins" panose="00000500000000000000" pitchFamily="50" charset="0"/>
              </a:rPr>
              <a:t>Lorem Ipsum is simply</a:t>
            </a:r>
          </a:p>
        </p:txBody>
      </p:sp>
      <p:sp>
        <p:nvSpPr>
          <p:cNvPr id="45" name="TextBox 8">
            <a:extLst>
              <a:ext uri="{FF2B5EF4-FFF2-40B4-BE49-F238E27FC236}">
                <a16:creationId xmlns:a16="http://schemas.microsoft.com/office/drawing/2014/main" id="{9A8103F3-4706-4F44-BC95-9734DA3EEA97}"/>
              </a:ext>
            </a:extLst>
          </p:cNvPr>
          <p:cNvSpPr txBox="1">
            <a:spLocks noChangeArrowheads="1"/>
          </p:cNvSpPr>
          <p:nvPr/>
        </p:nvSpPr>
        <p:spPr bwMode="auto">
          <a:xfrm>
            <a:off x="307794" y="387068"/>
            <a:ext cx="3812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indent="0" algn="ctr">
              <a:buClr>
                <a:schemeClr val="tx2"/>
              </a:buClr>
            </a:pPr>
            <a:r>
              <a:rPr lang="en-US" sz="1200" b="0" dirty="0">
                <a:solidFill>
                  <a:schemeClr val="bg1"/>
                </a:solidFill>
                <a:latin typeface="Poppins" panose="00000500000000000000" pitchFamily="50" charset="0"/>
                <a:cs typeface="Poppins" panose="00000500000000000000" pitchFamily="50" charset="0"/>
              </a:rPr>
              <a:t>00</a:t>
            </a:r>
          </a:p>
        </p:txBody>
      </p:sp>
      <p:sp>
        <p:nvSpPr>
          <p:cNvPr id="37" name="TextBox 36">
            <a:extLst>
              <a:ext uri="{FF2B5EF4-FFF2-40B4-BE49-F238E27FC236}">
                <a16:creationId xmlns:a16="http://schemas.microsoft.com/office/drawing/2014/main" id="{EA054553-A6B5-4B55-AA63-D280E0F7B483}"/>
              </a:ext>
            </a:extLst>
          </p:cNvPr>
          <p:cNvSpPr txBox="1"/>
          <p:nvPr/>
        </p:nvSpPr>
        <p:spPr>
          <a:xfrm>
            <a:off x="623517" y="2952216"/>
            <a:ext cx="11171216" cy="1107996"/>
          </a:xfrm>
          <a:prstGeom prst="rect">
            <a:avLst/>
          </a:prstGeom>
          <a:solidFill>
            <a:schemeClr val="tx1">
              <a:alpha val="34000"/>
            </a:schemeClr>
          </a:solidFill>
        </p:spPr>
        <p:txBody>
          <a:bodyPr wrap="square" rtlCol="0">
            <a:spAutoFit/>
          </a:bodyPr>
          <a:lstStyle/>
          <a:p>
            <a:pPr marL="457200" lvl="1" indent="0" algn="ctr">
              <a:buNone/>
              <a:defRPr/>
            </a:pPr>
            <a:r>
              <a:rPr lang="ar-LB" sz="6600" dirty="0">
                <a:solidFill>
                  <a:schemeClr val="bg1"/>
                </a:solidFill>
                <a:latin typeface="Palatino Sans Arabic Bold" panose="020C0803050509020803" pitchFamily="34" charset="-78"/>
                <a:cs typeface="Palatino Sans Arabic Bold" panose="020C0803050509020803" pitchFamily="34" charset="-78"/>
              </a:rPr>
              <a:t>شكراً على أهتمامكم</a:t>
            </a:r>
            <a:endParaRPr lang="fr-FR" sz="6600" dirty="0">
              <a:solidFill>
                <a:schemeClr val="bg1"/>
              </a:solidFill>
              <a:latin typeface="Palatino Sans Arabic Bold" panose="020C0803050509020803" pitchFamily="34" charset="-78"/>
              <a:cs typeface="Palatino Sans Arabic Bold" panose="020C0803050509020803" pitchFamily="34" charset="-78"/>
            </a:endParaRPr>
          </a:p>
        </p:txBody>
      </p:sp>
    </p:spTree>
    <p:extLst>
      <p:ext uri="{BB962C8B-B14F-4D97-AF65-F5344CB8AC3E}">
        <p14:creationId xmlns:p14="http://schemas.microsoft.com/office/powerpoint/2010/main" val="19886730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0580" y="708698"/>
            <a:ext cx="1826895" cy="2004022"/>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flipH="1">
            <a:off x="1243099" y="1210303"/>
            <a:ext cx="4110627" cy="769441"/>
          </a:xfrm>
          <a:prstGeom prst="rect">
            <a:avLst/>
          </a:prstGeom>
          <a:solidFill>
            <a:schemeClr val="bg1"/>
          </a:solidFill>
        </p:spPr>
        <p:txBody>
          <a:bodyPr wrap="square" rtlCol="0">
            <a:spAutoFit/>
          </a:bodyPr>
          <a:lstStyle/>
          <a:p>
            <a:r>
              <a:rPr lang="ar-SA" sz="4400" dirty="0">
                <a:latin typeface="Palatino Sans Arabic Bold" panose="020C0803050509020803" pitchFamily="34" charset="-78"/>
                <a:ea typeface="Cocon® Next Arabic" panose="020A0503020102020204" pitchFamily="18" charset="-78"/>
                <a:cs typeface="Palatino Sans Arabic Bold" panose="020C0803050509020803" pitchFamily="34" charset="-78"/>
              </a:rPr>
              <a:t>مفهوم المحاسبة البيئية</a:t>
            </a:r>
          </a:p>
        </p:txBody>
      </p:sp>
      <p:sp>
        <p:nvSpPr>
          <p:cNvPr id="5" name="TextBox 4"/>
          <p:cNvSpPr txBox="1"/>
          <p:nvPr/>
        </p:nvSpPr>
        <p:spPr>
          <a:xfrm flipH="1">
            <a:off x="5509260" y="308897"/>
            <a:ext cx="6332220" cy="5593839"/>
          </a:xfrm>
          <a:prstGeom prst="rect">
            <a:avLst/>
          </a:prstGeom>
          <a:noFill/>
        </p:spPr>
        <p:txBody>
          <a:bodyPr wrap="square" rtlCol="0">
            <a:spAutoFit/>
          </a:bodyPr>
          <a:lstStyle/>
          <a:p>
            <a:pPr marL="342900" indent="-342900" algn="just" rtl="1">
              <a:lnSpc>
                <a:spcPct val="150000"/>
              </a:lnSpc>
              <a:buFont typeface="Wingdings" panose="05000000000000000000" pitchFamily="2" charset="2"/>
              <a:buChar char="ü"/>
            </a:pPr>
            <a:r>
              <a:rPr lang="ar-SA" sz="2000" b="1" dirty="0">
                <a:latin typeface="Simplified Arabic" pitchFamily="18" charset="-78"/>
                <a:ea typeface="Cocon® Next Arabic" panose="020A0503020102020204" pitchFamily="18" charset="-78"/>
                <a:cs typeface="Simplified Arabic" pitchFamily="18" charset="-78"/>
              </a:rPr>
              <a:t>بدأت عناية المحاسبين في الشركات الصناعية منذ سنوات عدة بالبيئة، على الرغم من ظهور هذا الفرع المحاسبي الحيوي منذ عام 1992، وبيان الجوانب السلبية في استغلال البيئة والعمل على الإفصاح البيئي عن تلك الجوانب من قبل الشركة، وبيان الاَثار الناتجة عن استغلال الشركة للبيئة، أو ممارسة نشاطاتها فيها، </a:t>
            </a:r>
            <a:endParaRPr lang="ar-IQ" sz="2000" b="1" dirty="0">
              <a:latin typeface="Simplified Arabic" pitchFamily="18" charset="-78"/>
              <a:ea typeface="Cocon® Next Arabic" panose="020A0503020102020204" pitchFamily="18" charset="-78"/>
              <a:cs typeface="Simplified Arabic" pitchFamily="18" charset="-78"/>
            </a:endParaRPr>
          </a:p>
          <a:p>
            <a:pPr marL="342900" indent="-342900" algn="just" rtl="1">
              <a:lnSpc>
                <a:spcPct val="150000"/>
              </a:lnSpc>
              <a:buFont typeface="Wingdings" panose="05000000000000000000" pitchFamily="2" charset="2"/>
              <a:buChar char="ü"/>
            </a:pPr>
            <a:r>
              <a:rPr lang="ar-SA" sz="2000" b="1" dirty="0">
                <a:latin typeface="Simplified Arabic" pitchFamily="18" charset="-78"/>
                <a:ea typeface="Cocon® Next Arabic" panose="020A0503020102020204" pitchFamily="18" charset="-78"/>
                <a:cs typeface="Simplified Arabic" pitchFamily="18" charset="-78"/>
              </a:rPr>
              <a:t>تعد المحاسبة البيئية أداة مهمة لفهم تأثير الجوانب الاقتصادية في الموارد الطبيعية والبيئية، وتصميم المعلومات والبيانات في الحسابات لإيضاح التكاليف التي تحملتها الشركة نتيجة التلوث البيئي الناتج من العمليات الصناعية، واستنزاف الموارد الطبيعية المشاركة في التنمية المستدامة، وخلق الوعي والمعرفة بشأن التكاليف البيئية التي بدورها تساعد في تحديد التقنيات اللازمة لخفض وتجنب تلك التكاليف وتحسين الأداء البيئي ودعم الإنتاج الأخضر.</a:t>
            </a:r>
            <a:endParaRPr lang="en-US" sz="1400" b="1" dirty="0">
              <a:solidFill>
                <a:schemeClr val="tx1">
                  <a:lumMod val="50000"/>
                  <a:lumOff val="50000"/>
                </a:schemeClr>
              </a:solidFill>
              <a:latin typeface="Simplified Arabic" pitchFamily="18" charset="-78"/>
              <a:ea typeface="Cocon® Next Arabic" panose="020A0503020102020204" pitchFamily="18" charset="-78"/>
              <a:cs typeface="Simplified Arabic" pitchFamily="18" charset="-78"/>
            </a:endParaRPr>
          </a:p>
        </p:txBody>
      </p:sp>
      <p:pic>
        <p:nvPicPr>
          <p:cNvPr id="12" name="Espace réservé pour une image  11">
            <a:extLst>
              <a:ext uri="{FF2B5EF4-FFF2-40B4-BE49-F238E27FC236}">
                <a16:creationId xmlns:a16="http://schemas.microsoft.com/office/drawing/2014/main" id="{4A0FE525-932F-998E-8DE9-341A626C4DF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996" r="18996"/>
          <a:stretch>
            <a:fillRect/>
          </a:stretch>
        </p:blipFill>
        <p:spPr>
          <a:xfrm>
            <a:off x="673699" y="3166072"/>
            <a:ext cx="4110627" cy="2983230"/>
          </a:xfrm>
        </p:spPr>
      </p:pic>
      <p:sp>
        <p:nvSpPr>
          <p:cNvPr id="14" name="Rectangle 13">
            <a:extLst>
              <a:ext uri="{FF2B5EF4-FFF2-40B4-BE49-F238E27FC236}">
                <a16:creationId xmlns:a16="http://schemas.microsoft.com/office/drawing/2014/main" id="{6C50DC19-3D96-FBED-EF06-D2F652226CEF}"/>
              </a:ext>
            </a:extLst>
          </p:cNvPr>
          <p:cNvSpPr/>
          <p:nvPr/>
        </p:nvSpPr>
        <p:spPr>
          <a:xfrm>
            <a:off x="0" y="6579499"/>
            <a:ext cx="12192000" cy="2785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8" algn="r"/>
            <a:endParaRPr lang="en-US" dirty="0">
              <a:latin typeface="Simplified Arabic" pitchFamily="18" charset="-78"/>
              <a:ea typeface="Cocon® Next Arabic" panose="020A0503020102020204" pitchFamily="18" charset="-78"/>
              <a:cs typeface="Simplified Arabic" pitchFamily="18" charset="-78"/>
            </a:endParaRPr>
          </a:p>
        </p:txBody>
      </p:sp>
    </p:spTree>
    <p:extLst>
      <p:ext uri="{BB962C8B-B14F-4D97-AF65-F5344CB8AC3E}">
        <p14:creationId xmlns:p14="http://schemas.microsoft.com/office/powerpoint/2010/main" val="12051023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27879" y="529220"/>
            <a:ext cx="1826895" cy="2004022"/>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extBox 3"/>
          <p:cNvSpPr txBox="1"/>
          <p:nvPr/>
        </p:nvSpPr>
        <p:spPr>
          <a:xfrm flipH="1">
            <a:off x="1217976" y="977479"/>
            <a:ext cx="3463768" cy="144655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4400" b="0" i="0" u="none" strike="noStrike" kern="1200" cap="none" spc="0" normalizeH="0" baseline="0" noProof="0" dirty="0">
                <a:ln>
                  <a:noFill/>
                </a:ln>
                <a:solidFill>
                  <a:srgbClr val="2B2B2B"/>
                </a:solidFill>
                <a:effectLst/>
                <a:uLnTx/>
                <a:uFillTx/>
                <a:latin typeface="Palatino Sans Arabic Bold" panose="020C0803050509020803" pitchFamily="34" charset="-78"/>
                <a:ea typeface="Cocon® Next Arabic" panose="020A0503020102020204" pitchFamily="18" charset="-78"/>
                <a:cs typeface="Palatino Sans Arabic Bold" panose="020C0803050509020803" pitchFamily="34" charset="-78"/>
              </a:rPr>
              <a:t>مفهوم المحاسبة البيئية</a:t>
            </a:r>
          </a:p>
        </p:txBody>
      </p:sp>
      <p:sp>
        <p:nvSpPr>
          <p:cNvPr id="20" name="Rectangle : coins arrondis 19">
            <a:extLst>
              <a:ext uri="{FF2B5EF4-FFF2-40B4-BE49-F238E27FC236}">
                <a16:creationId xmlns:a16="http://schemas.microsoft.com/office/drawing/2014/main" id="{030E1EBE-0718-8B83-D1A6-B5B193C80FE2}"/>
              </a:ext>
            </a:extLst>
          </p:cNvPr>
          <p:cNvSpPr/>
          <p:nvPr/>
        </p:nvSpPr>
        <p:spPr>
          <a:xfrm>
            <a:off x="9011455" y="3217448"/>
            <a:ext cx="2464068" cy="3221765"/>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LB" b="1" dirty="0">
                <a:solidFill>
                  <a:srgbClr val="2B2B2B"/>
                </a:solidFill>
                <a:latin typeface="Simplified Arabic" pitchFamily="18" charset="-78"/>
                <a:ea typeface="Cocon® Next Arabic" panose="020A0503020102020204" pitchFamily="18" charset="-78"/>
                <a:cs typeface="Simplified Arabic" pitchFamily="18" charset="-78"/>
              </a:rPr>
              <a:t>المحاسبة البيئية تمثل حجر الأساس لقياس الأداء البيئي للشركة، عبر التكاليف البيئية التي لها الاَثار النقدية أو غير النقدية التي تتحملها الشركات الصناعية نتيجة لأنشطتها المؤثرة في البيئة</a:t>
            </a:r>
          </a:p>
        </p:txBody>
      </p:sp>
      <p:sp>
        <p:nvSpPr>
          <p:cNvPr id="26" name="Rectangle : coins arrondis 25">
            <a:extLst>
              <a:ext uri="{FF2B5EF4-FFF2-40B4-BE49-F238E27FC236}">
                <a16:creationId xmlns:a16="http://schemas.microsoft.com/office/drawing/2014/main" id="{0E0F6A50-69C9-4740-9CE1-E65D2C84472B}"/>
              </a:ext>
            </a:extLst>
          </p:cNvPr>
          <p:cNvSpPr/>
          <p:nvPr/>
        </p:nvSpPr>
        <p:spPr>
          <a:xfrm>
            <a:off x="6369357" y="3217449"/>
            <a:ext cx="2464068" cy="3221764"/>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LB" b="1" dirty="0">
                <a:solidFill>
                  <a:srgbClr val="2B2B2B"/>
                </a:solidFill>
                <a:latin typeface="Simplified Arabic" pitchFamily="18" charset="-78"/>
                <a:ea typeface="Cocon® Next Arabic" panose="020A0503020102020204" pitchFamily="18" charset="-78"/>
                <a:cs typeface="Simplified Arabic" pitchFamily="18" charset="-78"/>
              </a:rPr>
              <a:t>والتي تقوم بدورها بتوصيل المعلومات البيئية اللازمة إلى الجهات ذات العلاقة سواء كانت داخلية أم خارجية، لغرض مساعدتهم في عملية تقييم القرارات واتخاذهم القرارات الخاصة بالأمور البيئية والإنتاجية، عن طريق الإفصاح البيئي في القوائم المالية.</a:t>
            </a:r>
          </a:p>
        </p:txBody>
      </p:sp>
      <p:sp>
        <p:nvSpPr>
          <p:cNvPr id="27" name="Rectangle : coins arrondis 26">
            <a:extLst>
              <a:ext uri="{FF2B5EF4-FFF2-40B4-BE49-F238E27FC236}">
                <a16:creationId xmlns:a16="http://schemas.microsoft.com/office/drawing/2014/main" id="{4B95844D-32F5-4251-7613-D1BB2B552C04}"/>
              </a:ext>
            </a:extLst>
          </p:cNvPr>
          <p:cNvSpPr/>
          <p:nvPr/>
        </p:nvSpPr>
        <p:spPr>
          <a:xfrm>
            <a:off x="3672132" y="3217448"/>
            <a:ext cx="2464068" cy="3221763"/>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SA" b="1" dirty="0">
                <a:solidFill>
                  <a:srgbClr val="2B2B2B"/>
                </a:solidFill>
                <a:latin typeface="Simplified Arabic" pitchFamily="18" charset="-78"/>
                <a:ea typeface="Cocon® Next Arabic" panose="020A0503020102020204" pitchFamily="18" charset="-78"/>
                <a:cs typeface="Simplified Arabic" pitchFamily="18" charset="-78"/>
              </a:rPr>
              <a:t>التدقيق البيئي يقوم بعملية الفحص المنظم والموضوعي والدوري للأداء البيئي، بوساطة أفراد متخصصين من داخل الشركة أو خارجها، </a:t>
            </a:r>
          </a:p>
        </p:txBody>
      </p:sp>
      <p:sp>
        <p:nvSpPr>
          <p:cNvPr id="12" name="Rectangle 11">
            <a:extLst>
              <a:ext uri="{FF2B5EF4-FFF2-40B4-BE49-F238E27FC236}">
                <a16:creationId xmlns:a16="http://schemas.microsoft.com/office/drawing/2014/main" id="{6D55B00E-14A2-E231-948E-B225782903CC}"/>
              </a:ext>
            </a:extLst>
          </p:cNvPr>
          <p:cNvSpPr/>
          <p:nvPr/>
        </p:nvSpPr>
        <p:spPr>
          <a:xfrm>
            <a:off x="0" y="6579499"/>
            <a:ext cx="12192000" cy="2785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8" algn="r"/>
            <a:r>
              <a:rPr lang="fr-FR" dirty="0">
                <a:latin typeface="Simplified Arabic" pitchFamily="18" charset="-78"/>
                <a:ea typeface="Cocon® Next Arabic" panose="020A0503020102020204" pitchFamily="18" charset="-78"/>
                <a:cs typeface="Simplified Arabic" pitchFamily="18" charset="-78"/>
              </a:rPr>
              <a:t> </a:t>
            </a:r>
            <a:endParaRPr lang="en-US" dirty="0">
              <a:latin typeface="Cocon® Next Arabic" panose="020A0503020102020204" pitchFamily="18" charset="-78"/>
              <a:ea typeface="Cocon® Next Arabic" panose="020A0503020102020204" pitchFamily="18" charset="-78"/>
              <a:cs typeface="DecoType Naskh Variants" pitchFamily="2" charset="-78"/>
            </a:endParaRPr>
          </a:p>
        </p:txBody>
      </p:sp>
      <p:sp>
        <p:nvSpPr>
          <p:cNvPr id="14" name="Rectangle : coins arrondis 13">
            <a:extLst>
              <a:ext uri="{FF2B5EF4-FFF2-40B4-BE49-F238E27FC236}">
                <a16:creationId xmlns:a16="http://schemas.microsoft.com/office/drawing/2014/main" id="{E58E1A57-A82D-063D-4BC3-5732FC4DB772}"/>
              </a:ext>
            </a:extLst>
          </p:cNvPr>
          <p:cNvSpPr/>
          <p:nvPr/>
        </p:nvSpPr>
        <p:spPr>
          <a:xfrm>
            <a:off x="991587" y="3217448"/>
            <a:ext cx="2464068" cy="3221763"/>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SA" b="1" dirty="0">
                <a:solidFill>
                  <a:srgbClr val="2B2B2B"/>
                </a:solidFill>
                <a:latin typeface="Simplified Arabic" pitchFamily="18" charset="-78"/>
                <a:ea typeface="Cocon® Next Arabic" panose="020A0503020102020204" pitchFamily="18" charset="-78"/>
                <a:cs typeface="Simplified Arabic" pitchFamily="18" charset="-78"/>
              </a:rPr>
              <a:t>للتأكد من الالتزام بالقوانين والتشريعات والأنظمة البيئية والسياسات الإدارية، وتقييم فعالية البرامج الإدارية البيئية، وتوصيل النتائج التي يتم التوصل إليها إلى الأطراف </a:t>
            </a:r>
            <a:r>
              <a:rPr lang="ar-SA" b="1" dirty="0" err="1">
                <a:solidFill>
                  <a:srgbClr val="2B2B2B"/>
                </a:solidFill>
                <a:latin typeface="Simplified Arabic" pitchFamily="18" charset="-78"/>
                <a:ea typeface="Cocon® Next Arabic" panose="020A0503020102020204" pitchFamily="18" charset="-78"/>
                <a:cs typeface="Simplified Arabic" pitchFamily="18" charset="-78"/>
              </a:rPr>
              <a:t>المعتنية</a:t>
            </a:r>
            <a:r>
              <a:rPr lang="ar-SA" b="1" dirty="0">
                <a:solidFill>
                  <a:srgbClr val="2B2B2B"/>
                </a:solidFill>
                <a:latin typeface="Simplified Arabic" pitchFamily="18" charset="-78"/>
                <a:ea typeface="Cocon® Next Arabic" panose="020A0503020102020204" pitchFamily="18" charset="-78"/>
                <a:cs typeface="Simplified Arabic" pitchFamily="18" charset="-78"/>
              </a:rPr>
              <a:t> بها، عبر التقارير البيئية التي تضمن التأثيرات البيئية.</a:t>
            </a:r>
          </a:p>
        </p:txBody>
      </p:sp>
      <p:pic>
        <p:nvPicPr>
          <p:cNvPr id="15" name="Espace réservé pour une image  3">
            <a:extLst>
              <a:ext uri="{FF2B5EF4-FFF2-40B4-BE49-F238E27FC236}">
                <a16:creationId xmlns:a16="http://schemas.microsoft.com/office/drawing/2014/main" id="{CC59BF02-54E7-23F5-5E57-A2094EE00E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77" t="33327" r="4477" b="33327"/>
          <a:stretch/>
        </p:blipFill>
        <p:spPr>
          <a:xfrm>
            <a:off x="5348680" y="302300"/>
            <a:ext cx="6126843" cy="2651523"/>
          </a:xfrm>
          <a:custGeom>
            <a:avLst/>
            <a:gdLst>
              <a:gd name="connsiteX0" fmla="*/ 0 w 2762250"/>
              <a:gd name="connsiteY0" fmla="*/ 0 h 5456903"/>
              <a:gd name="connsiteX1" fmla="*/ 2762250 w 2762250"/>
              <a:gd name="connsiteY1" fmla="*/ 0 h 5456903"/>
              <a:gd name="connsiteX2" fmla="*/ 2762250 w 2762250"/>
              <a:gd name="connsiteY2" fmla="*/ 5456903 h 5456903"/>
              <a:gd name="connsiteX3" fmla="*/ 0 w 2762250"/>
              <a:gd name="connsiteY3" fmla="*/ 5456903 h 5456903"/>
            </a:gdLst>
            <a:ahLst/>
            <a:cxnLst>
              <a:cxn ang="0">
                <a:pos x="connsiteX0" y="connsiteY0"/>
              </a:cxn>
              <a:cxn ang="0">
                <a:pos x="connsiteX1" y="connsiteY1"/>
              </a:cxn>
              <a:cxn ang="0">
                <a:pos x="connsiteX2" y="connsiteY2"/>
              </a:cxn>
              <a:cxn ang="0">
                <a:pos x="connsiteX3" y="connsiteY3"/>
              </a:cxn>
            </a:cxnLst>
            <a:rect l="l" t="t" r="r" b="b"/>
            <a:pathLst>
              <a:path w="2762250" h="5456903">
                <a:moveTo>
                  <a:pt x="0" y="0"/>
                </a:moveTo>
                <a:lnTo>
                  <a:pt x="2762250" y="0"/>
                </a:lnTo>
                <a:lnTo>
                  <a:pt x="2762250" y="5456903"/>
                </a:lnTo>
                <a:lnTo>
                  <a:pt x="0" y="5456903"/>
                </a:lnTo>
                <a:close/>
              </a:path>
            </a:pathLst>
          </a:custGeom>
          <a:pattFill prst="lgCheck">
            <a:fgClr>
              <a:schemeClr val="accent1"/>
            </a:fgClr>
            <a:bgClr>
              <a:schemeClr val="bg1"/>
            </a:bgClr>
          </a:pattFill>
        </p:spPr>
      </p:pic>
    </p:spTree>
    <p:extLst>
      <p:ext uri="{BB962C8B-B14F-4D97-AF65-F5344CB8AC3E}">
        <p14:creationId xmlns:p14="http://schemas.microsoft.com/office/powerpoint/2010/main" val="31029136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1" name="Group 290"/>
          <p:cNvGrpSpPr/>
          <p:nvPr/>
        </p:nvGrpSpPr>
        <p:grpSpPr>
          <a:xfrm>
            <a:off x="755216" y="804115"/>
            <a:ext cx="4066142" cy="2004022"/>
            <a:chOff x="2957616" y="972905"/>
            <a:chExt cx="4066142" cy="2004022"/>
          </a:xfrm>
        </p:grpSpPr>
        <p:sp>
          <p:nvSpPr>
            <p:cNvPr id="289" name="Rectangle 288"/>
            <p:cNvSpPr/>
            <p:nvPr/>
          </p:nvSpPr>
          <p:spPr>
            <a:xfrm>
              <a:off x="2957616" y="972905"/>
              <a:ext cx="1826895" cy="2004022"/>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TextBox 289"/>
            <p:cNvSpPr txBox="1"/>
            <p:nvPr/>
          </p:nvSpPr>
          <p:spPr>
            <a:xfrm flipH="1">
              <a:off x="3530281" y="1334759"/>
              <a:ext cx="3493477" cy="1446550"/>
            </a:xfrm>
            <a:prstGeom prst="rect">
              <a:avLst/>
            </a:prstGeom>
            <a:solidFill>
              <a:schemeClr val="bg1"/>
            </a:solidFill>
          </p:spPr>
          <p:txBody>
            <a:bodyPr wrap="square" rtlCol="0">
              <a:spAutoFit/>
            </a:bodyPr>
            <a:lstStyle/>
            <a:p>
              <a:r>
                <a:rPr lang="ar-SA" sz="4400" dirty="0">
                  <a:latin typeface="Palatino Sans Arabic Bold" panose="020C0803050509020803" pitchFamily="34" charset="-78"/>
                  <a:ea typeface="Cocon® Next Arabic" panose="020A0503020102020204" pitchFamily="18" charset="-78"/>
                  <a:cs typeface="Palatino Sans Arabic Bold" panose="020C0803050509020803" pitchFamily="34" charset="-78"/>
                </a:rPr>
                <a:t>مفهوم</a:t>
              </a:r>
              <a:r>
                <a:rPr lang="ar-IQ" sz="4400" dirty="0">
                  <a:latin typeface="Palatino Sans Arabic Bold" panose="020C0803050509020803" pitchFamily="34" charset="-78"/>
                  <a:ea typeface="Cocon® Next Arabic" panose="020A0503020102020204" pitchFamily="18" charset="-78"/>
                  <a:cs typeface="Palatino Sans Arabic Bold" panose="020C0803050509020803" pitchFamily="34" charset="-78"/>
                </a:rPr>
                <a:t>     </a:t>
              </a:r>
            </a:p>
            <a:p>
              <a:r>
                <a:rPr lang="ar-SA" sz="4400" dirty="0">
                  <a:latin typeface="Palatino Sans Arabic Bold" panose="020C0803050509020803" pitchFamily="34" charset="-78"/>
                  <a:ea typeface="Cocon® Next Arabic" panose="020A0503020102020204" pitchFamily="18" charset="-78"/>
                  <a:cs typeface="Palatino Sans Arabic Bold" panose="020C0803050509020803" pitchFamily="34" charset="-78"/>
                </a:rPr>
                <a:t>المحاسبة البيئية</a:t>
              </a:r>
            </a:p>
          </p:txBody>
        </p:sp>
      </p:grpSp>
      <p:sp>
        <p:nvSpPr>
          <p:cNvPr id="44" name="TextBox 266">
            <a:extLst>
              <a:ext uri="{FF2B5EF4-FFF2-40B4-BE49-F238E27FC236}">
                <a16:creationId xmlns:a16="http://schemas.microsoft.com/office/drawing/2014/main" id="{C7F92B20-621B-ABB7-2AA3-1BF775D64D4C}"/>
              </a:ext>
            </a:extLst>
          </p:cNvPr>
          <p:cNvSpPr txBox="1"/>
          <p:nvPr/>
        </p:nvSpPr>
        <p:spPr>
          <a:xfrm flipH="1">
            <a:off x="4130040" y="808130"/>
            <a:ext cx="7744545" cy="5678478"/>
          </a:xfrm>
          <a:prstGeom prst="rect">
            <a:avLst/>
          </a:prstGeom>
          <a:noFill/>
        </p:spPr>
        <p:txBody>
          <a:bodyPr wrap="square" rtlCol="0">
            <a:spAutoFit/>
          </a:bodyPr>
          <a:lstStyle/>
          <a:p>
            <a:pPr marL="342900" indent="-342900" algn="just" rtl="1">
              <a:lnSpc>
                <a:spcPct val="150000"/>
              </a:lnSpc>
              <a:buFont typeface="Wingdings" pitchFamily="2" charset="2"/>
              <a:buChar char="ü"/>
            </a:pPr>
            <a:r>
              <a:rPr lang="ar-LB" sz="2000" b="1" dirty="0">
                <a:latin typeface="Simplified Arabic" pitchFamily="18" charset="-78"/>
                <a:ea typeface="Cocon® Next Arabic" panose="020A0503020102020204" pitchFamily="18" charset="-78"/>
                <a:cs typeface="Simplified Arabic" pitchFamily="18" charset="-78"/>
              </a:rPr>
              <a:t>وقد ظهرت عدة مصطلحات في مجال المحاسبة تشير إلى هذا الجانب، من هذه المصطلحات: (المحاسبة الخضراء، المحاسبة البيئية، المحاسبة البيئية والاقتصادية)، وأيا كان المصطلح فإنها تعني شمول عملية القياس والإفصاح المحاسبي والاقتصادي للأنشطة والبرامج التي تؤثر في البيئة، التي تمارسها الشركات للوفاء باحتياجات الأطراف المختلفة</a:t>
            </a:r>
            <a:r>
              <a:rPr lang="ar-IQ" sz="2000" b="1" dirty="0">
                <a:latin typeface="Simplified Arabic" pitchFamily="18" charset="-78"/>
                <a:ea typeface="Cocon® Next Arabic" panose="020A0503020102020204" pitchFamily="18" charset="-78"/>
                <a:cs typeface="Simplified Arabic" pitchFamily="18" charset="-78"/>
              </a:rPr>
              <a:t>.</a:t>
            </a:r>
          </a:p>
          <a:p>
            <a:pPr marL="342900" indent="-342900" algn="just" rtl="1">
              <a:lnSpc>
                <a:spcPct val="150000"/>
              </a:lnSpc>
              <a:buFont typeface="Wingdings" pitchFamily="2" charset="2"/>
              <a:buChar char="ü"/>
            </a:pPr>
            <a:r>
              <a:rPr lang="ar-LB" sz="2400" b="1" dirty="0">
                <a:solidFill>
                  <a:schemeClr val="tx2"/>
                </a:solidFill>
                <a:latin typeface="Simplified Arabic" pitchFamily="18" charset="-78"/>
                <a:ea typeface="Cocon® Next Arabic" panose="020A0503020102020204" pitchFamily="18" charset="-78"/>
                <a:cs typeface="Simplified Arabic" pitchFamily="18" charset="-78"/>
              </a:rPr>
              <a:t>ويتوسع الباحثون في تحديد مفهوم المحاسبة البيئية فيرون بأنها" عملية قياس التكاليف البيئية وتحديدها، واستخدامها في صنع قرارات الإدارة البيئية بهدف تخفيض الاَثار البيئية السلبية للأنشطة البيئية والأنظمة وإزالتها" </a:t>
            </a:r>
            <a:endParaRPr lang="ar-IQ" sz="2400" b="1" dirty="0">
              <a:solidFill>
                <a:schemeClr val="tx2"/>
              </a:solidFill>
              <a:latin typeface="Simplified Arabic" pitchFamily="18" charset="-78"/>
              <a:ea typeface="Cocon® Next Arabic" panose="020A0503020102020204" pitchFamily="18" charset="-78"/>
              <a:cs typeface="Simplified Arabic" pitchFamily="18" charset="-78"/>
            </a:endParaRPr>
          </a:p>
          <a:p>
            <a:pPr algn="just" rtl="1">
              <a:lnSpc>
                <a:spcPct val="150000"/>
              </a:lnSpc>
            </a:pPr>
            <a:endParaRPr lang="ar-IQ" sz="2400" b="1" dirty="0">
              <a:solidFill>
                <a:srgbClr val="FF0000"/>
              </a:solidFill>
              <a:latin typeface="Simplified Arabic" pitchFamily="18" charset="-78"/>
              <a:ea typeface="Cocon® Next Arabic" panose="020A0503020102020204" pitchFamily="18" charset="-78"/>
              <a:cs typeface="Simplified Arabic" pitchFamily="18" charset="-78"/>
            </a:endParaRPr>
          </a:p>
          <a:p>
            <a:pPr algn="just" rtl="1">
              <a:lnSpc>
                <a:spcPct val="150000"/>
              </a:lnSpc>
            </a:pPr>
            <a:endParaRPr lang="ar-LB" sz="2400" b="1" dirty="0">
              <a:solidFill>
                <a:srgbClr val="FF0000"/>
              </a:solidFill>
              <a:latin typeface="Simplified Arabic" pitchFamily="18" charset="-78"/>
              <a:ea typeface="Cocon® Next Arabic" panose="020A0503020102020204" pitchFamily="18" charset="-78"/>
              <a:cs typeface="Simplified Arabic" pitchFamily="18" charset="-7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59408"/>
            <a:ext cx="3493477" cy="3293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195" y="5431569"/>
            <a:ext cx="1212850" cy="1098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AC2CD8BE-2A8E-5769-B9FF-4BBE4BA159AD}"/>
              </a:ext>
            </a:extLst>
          </p:cNvPr>
          <p:cNvSpPr/>
          <p:nvPr/>
        </p:nvSpPr>
        <p:spPr>
          <a:xfrm>
            <a:off x="0" y="6579499"/>
            <a:ext cx="12192000" cy="2785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8" algn="r"/>
            <a:endParaRPr lang="en-US" dirty="0">
              <a:latin typeface="Cocon® Next Arabic" panose="020A0503020102020204" pitchFamily="18" charset="-78"/>
              <a:ea typeface="Cocon® Next Arabic" panose="020A0503020102020204" pitchFamily="18" charset="-78"/>
              <a:cs typeface="DecoType Naskh Variants" pitchFamily="2" charset="-78"/>
            </a:endParaRPr>
          </a:p>
        </p:txBody>
      </p:sp>
    </p:spTree>
    <p:extLst>
      <p:ext uri="{BB962C8B-B14F-4D97-AF65-F5344CB8AC3E}">
        <p14:creationId xmlns:p14="http://schemas.microsoft.com/office/powerpoint/2010/main" val="1073888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1" name="Group 290"/>
          <p:cNvGrpSpPr/>
          <p:nvPr/>
        </p:nvGrpSpPr>
        <p:grpSpPr>
          <a:xfrm>
            <a:off x="755216" y="804115"/>
            <a:ext cx="3820193" cy="2004022"/>
            <a:chOff x="2957616" y="972905"/>
            <a:chExt cx="3820193" cy="2004022"/>
          </a:xfrm>
        </p:grpSpPr>
        <p:sp>
          <p:nvSpPr>
            <p:cNvPr id="289" name="Rectangle 288"/>
            <p:cNvSpPr/>
            <p:nvPr/>
          </p:nvSpPr>
          <p:spPr>
            <a:xfrm>
              <a:off x="2957616" y="972905"/>
              <a:ext cx="1826895" cy="2004022"/>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0" name="TextBox 289"/>
            <p:cNvSpPr txBox="1"/>
            <p:nvPr/>
          </p:nvSpPr>
          <p:spPr>
            <a:xfrm flipH="1">
              <a:off x="3221144" y="1251641"/>
              <a:ext cx="3556665" cy="1446550"/>
            </a:xfrm>
            <a:prstGeom prst="rect">
              <a:avLst/>
            </a:prstGeom>
            <a:solidFill>
              <a:schemeClr val="bg1"/>
            </a:solidFill>
          </p:spPr>
          <p:txBody>
            <a:bodyPr wrap="square" rtlCol="0">
              <a:spAutoFit/>
            </a:bodyPr>
            <a:lstStyle/>
            <a:p>
              <a:r>
                <a:rPr lang="ar-SA" sz="4400" dirty="0">
                  <a:latin typeface="Palatino Sans Arabic Bold" panose="020C0803050509020803" pitchFamily="34" charset="-78"/>
                  <a:ea typeface="Cocon® Next Arabic" panose="020A0503020102020204" pitchFamily="18" charset="-78"/>
                  <a:cs typeface="Palatino Sans Arabic Bold" panose="020C0803050509020803" pitchFamily="34" charset="-78"/>
                </a:rPr>
                <a:t>مفهوم     </a:t>
              </a:r>
            </a:p>
            <a:p>
              <a:r>
                <a:rPr lang="ar-SA" sz="4400" dirty="0">
                  <a:latin typeface="Palatino Sans Arabic Bold" panose="020C0803050509020803" pitchFamily="34" charset="-78"/>
                  <a:ea typeface="Cocon® Next Arabic" panose="020A0503020102020204" pitchFamily="18" charset="-78"/>
                  <a:cs typeface="Palatino Sans Arabic Bold" panose="020C0803050509020803" pitchFamily="34" charset="-78"/>
                </a:rPr>
                <a:t>المحاسبة البيئية</a:t>
              </a:r>
            </a:p>
          </p:txBody>
        </p:sp>
      </p:grpSp>
      <p:sp>
        <p:nvSpPr>
          <p:cNvPr id="44" name="TextBox 266">
            <a:extLst>
              <a:ext uri="{FF2B5EF4-FFF2-40B4-BE49-F238E27FC236}">
                <a16:creationId xmlns:a16="http://schemas.microsoft.com/office/drawing/2014/main" id="{C7F92B20-621B-ABB7-2AA3-1BF775D64D4C}"/>
              </a:ext>
            </a:extLst>
          </p:cNvPr>
          <p:cNvSpPr txBox="1"/>
          <p:nvPr/>
        </p:nvSpPr>
        <p:spPr>
          <a:xfrm flipH="1">
            <a:off x="4008119" y="508527"/>
            <a:ext cx="7848599" cy="7832914"/>
          </a:xfrm>
          <a:prstGeom prst="rect">
            <a:avLst/>
          </a:prstGeom>
          <a:noFill/>
        </p:spPr>
        <p:txBody>
          <a:bodyPr wrap="square" rtlCol="0">
            <a:spAutoFit/>
          </a:bodyPr>
          <a:lstStyle/>
          <a:p>
            <a:pPr algn="just" rtl="1">
              <a:lnSpc>
                <a:spcPct val="200000"/>
              </a:lnSpc>
            </a:pPr>
            <a:r>
              <a:rPr lang="ar-LB" sz="2400" b="1" dirty="0">
                <a:solidFill>
                  <a:srgbClr val="C00000"/>
                </a:solidFill>
                <a:latin typeface="Simplified Arabic" pitchFamily="18" charset="-78"/>
                <a:ea typeface="Cocon® Next Arabic" panose="020A0503020102020204" pitchFamily="18" charset="-78"/>
                <a:cs typeface="Simplified Arabic" pitchFamily="18" charset="-78"/>
              </a:rPr>
              <a:t>هنالك العديد من التعاريف للمحاسبة البيئية</a:t>
            </a:r>
            <a:r>
              <a:rPr lang="ar-IQ" sz="2400" b="1" dirty="0">
                <a:solidFill>
                  <a:srgbClr val="C00000"/>
                </a:solidFill>
                <a:latin typeface="Simplified Arabic" pitchFamily="18" charset="-78"/>
                <a:ea typeface="Cocon® Next Arabic" panose="020A0503020102020204" pitchFamily="18" charset="-78"/>
                <a:cs typeface="Simplified Arabic" pitchFamily="18" charset="-78"/>
              </a:rPr>
              <a:t>:</a:t>
            </a:r>
          </a:p>
          <a:p>
            <a:pPr marL="342900" indent="-342900" algn="just" rtl="1">
              <a:lnSpc>
                <a:spcPct val="150000"/>
              </a:lnSpc>
              <a:buFont typeface="Wingdings" panose="05000000000000000000" pitchFamily="2" charset="2"/>
              <a:buChar char="Ø"/>
            </a:pPr>
            <a:r>
              <a:rPr lang="ar-IQ" sz="2400" b="1" dirty="0">
                <a:solidFill>
                  <a:schemeClr val="tx2"/>
                </a:solidFill>
                <a:latin typeface="Simplified Arabic" pitchFamily="18" charset="-78"/>
                <a:ea typeface="Cocon® Next Arabic" panose="020A0503020102020204" pitchFamily="18" charset="-78"/>
                <a:cs typeface="Simplified Arabic" pitchFamily="18" charset="-78"/>
              </a:rPr>
              <a:t>"هي قياس التكاليف البيئية وتعيينها وتخصيصها لأخذها في الحسبان عند </a:t>
            </a:r>
            <a:r>
              <a:rPr lang="ar-IQ" sz="2400" b="1" dirty="0" err="1">
                <a:solidFill>
                  <a:schemeClr val="tx2"/>
                </a:solidFill>
                <a:latin typeface="Simplified Arabic" pitchFamily="18" charset="-78"/>
                <a:ea typeface="Cocon® Next Arabic" panose="020A0503020102020204" pitchFamily="18" charset="-78"/>
                <a:cs typeface="Simplified Arabic" pitchFamily="18" charset="-78"/>
              </a:rPr>
              <a:t>اتخإِذ</a:t>
            </a:r>
            <a:r>
              <a:rPr lang="ar-IQ" sz="2400" b="1" dirty="0">
                <a:solidFill>
                  <a:schemeClr val="tx2"/>
                </a:solidFill>
                <a:latin typeface="Simplified Arabic" pitchFamily="18" charset="-78"/>
                <a:ea typeface="Cocon® Next Arabic" panose="020A0503020102020204" pitchFamily="18" charset="-78"/>
                <a:cs typeface="Simplified Arabic" pitchFamily="18" charset="-78"/>
              </a:rPr>
              <a:t> القرارات الإدارية لتوصيل المعلومات إلى الأطراف المعنية </a:t>
            </a:r>
          </a:p>
          <a:p>
            <a:pPr marL="342900" indent="-342900" algn="just" rtl="1">
              <a:lnSpc>
                <a:spcPct val="150000"/>
              </a:lnSpc>
              <a:buFont typeface="Wingdings" panose="05000000000000000000" pitchFamily="2" charset="2"/>
              <a:buChar char="Ø"/>
            </a:pPr>
            <a:r>
              <a:rPr lang="ar-IQ" sz="2400" b="1" dirty="0">
                <a:solidFill>
                  <a:schemeClr val="tx2"/>
                </a:solidFill>
                <a:latin typeface="Simplified Arabic" pitchFamily="18" charset="-78"/>
                <a:ea typeface="Cocon® Next Arabic" panose="020A0503020102020204" pitchFamily="18" charset="-78"/>
                <a:cs typeface="Simplified Arabic" pitchFamily="18" charset="-78"/>
              </a:rPr>
              <a:t>"بأنها عملية انتقاء المتغيرات والمقاييس وأساليب القياس، والتطوير المنظم للمعلومات المفيدة، لتقييم الأداء البيئي للشركة، وتوصيلها إلى الأطراف المختلفة داخل الشركة وخارجها، فإن التزام الشركة لا يبقى محصورا بالمحافظة على مصالح الملاك فقط، وإنما المحافظة أيضا على مصالح الفئات الأخرى في المجتمع، كما أن نتيجة أعمال الشركة لا تتحدد بالأسلوب التقليدي لمقابلة الإيرادات بالنفقات، بل يجب توسيع نطاق هذه المقابلة لتشمل التكاليف البيئية"</a:t>
            </a:r>
          </a:p>
          <a:p>
            <a:pPr algn="just" rtl="1">
              <a:lnSpc>
                <a:spcPct val="200000"/>
              </a:lnSpc>
            </a:pPr>
            <a:endParaRPr lang="ar-IQ" sz="2400" b="1" dirty="0">
              <a:solidFill>
                <a:schemeClr val="tx2"/>
              </a:solidFill>
              <a:latin typeface="Simplified Arabic" pitchFamily="18" charset="-78"/>
              <a:ea typeface="Cocon® Next Arabic" panose="020A0503020102020204" pitchFamily="18" charset="-78"/>
              <a:cs typeface="Simplified Arabic" pitchFamily="18" charset="-78"/>
            </a:endParaRPr>
          </a:p>
          <a:p>
            <a:pPr algn="just" rtl="1">
              <a:lnSpc>
                <a:spcPct val="200000"/>
              </a:lnSpc>
            </a:pPr>
            <a:endParaRPr lang="ar-LB" sz="2400" b="1" dirty="0">
              <a:solidFill>
                <a:srgbClr val="C00000"/>
              </a:solidFill>
              <a:latin typeface="Simplified Arabic" pitchFamily="18" charset="-78"/>
              <a:ea typeface="Cocon® Next Arabic" panose="020A0503020102020204" pitchFamily="18" charset="-78"/>
              <a:cs typeface="Simplified Arabic" pitchFamily="18" charset="-78"/>
            </a:endParaRPr>
          </a:p>
          <a:p>
            <a:pPr marL="285750" indent="-285750" algn="r">
              <a:lnSpc>
                <a:spcPct val="200000"/>
              </a:lnSpc>
              <a:buFont typeface="Wingdings" pitchFamily="2" charset="2"/>
              <a:buChar char="ü"/>
            </a:pPr>
            <a:endParaRPr lang="ar-LB" sz="2000" b="1" dirty="0">
              <a:latin typeface="Simplified Arabic" pitchFamily="18" charset="-78"/>
              <a:ea typeface="Cocon® Next Arabic" panose="020A0503020102020204" pitchFamily="18" charset="-78"/>
              <a:cs typeface="Simplified Arabic" pitchFamily="18" charset="-7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39662"/>
            <a:ext cx="3493477" cy="283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195" y="5431569"/>
            <a:ext cx="1212850" cy="1098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6BB8BD7B-5CD5-0E99-B234-9ECAEEB9019B}"/>
              </a:ext>
            </a:extLst>
          </p:cNvPr>
          <p:cNvSpPr/>
          <p:nvPr/>
        </p:nvSpPr>
        <p:spPr>
          <a:xfrm>
            <a:off x="0" y="6579499"/>
            <a:ext cx="12192000" cy="2785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8" algn="r"/>
            <a:endParaRPr lang="en-US" dirty="0">
              <a:latin typeface="Cocon® Next Arabic" panose="020A0503020102020204" pitchFamily="18" charset="-78"/>
              <a:ea typeface="Cocon® Next Arabic" panose="020A0503020102020204" pitchFamily="18" charset="-78"/>
              <a:cs typeface="DecoType Naskh Variants" pitchFamily="2" charset="-78"/>
            </a:endParaRPr>
          </a:p>
        </p:txBody>
      </p:sp>
    </p:spTree>
    <p:extLst>
      <p:ext uri="{BB962C8B-B14F-4D97-AF65-F5344CB8AC3E}">
        <p14:creationId xmlns:p14="http://schemas.microsoft.com/office/powerpoint/2010/main" val="35635561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29F11-4EBC-0009-BC09-B0656C96D3C1}"/>
            </a:ext>
          </a:extLst>
        </p:cNvPr>
        <p:cNvGrpSpPr/>
        <p:nvPr/>
      </p:nvGrpSpPr>
      <p:grpSpPr>
        <a:xfrm>
          <a:off x="0" y="0"/>
          <a:ext cx="0" cy="0"/>
          <a:chOff x="0" y="0"/>
          <a:chExt cx="0" cy="0"/>
        </a:xfrm>
      </p:grpSpPr>
      <p:grpSp>
        <p:nvGrpSpPr>
          <p:cNvPr id="291" name="Group 290">
            <a:extLst>
              <a:ext uri="{FF2B5EF4-FFF2-40B4-BE49-F238E27FC236}">
                <a16:creationId xmlns:a16="http://schemas.microsoft.com/office/drawing/2014/main" id="{7348B5FA-4956-1FA3-3744-875C7B368546}"/>
              </a:ext>
            </a:extLst>
          </p:cNvPr>
          <p:cNvGrpSpPr/>
          <p:nvPr/>
        </p:nvGrpSpPr>
        <p:grpSpPr>
          <a:xfrm>
            <a:off x="755216" y="804115"/>
            <a:ext cx="3820193" cy="2004022"/>
            <a:chOff x="2957616" y="972905"/>
            <a:chExt cx="3820193" cy="2004022"/>
          </a:xfrm>
        </p:grpSpPr>
        <p:sp>
          <p:nvSpPr>
            <p:cNvPr id="289" name="Rectangle 288">
              <a:extLst>
                <a:ext uri="{FF2B5EF4-FFF2-40B4-BE49-F238E27FC236}">
                  <a16:creationId xmlns:a16="http://schemas.microsoft.com/office/drawing/2014/main" id="{76F6996F-2513-5DF9-D4F3-0429684D2261}"/>
                </a:ext>
              </a:extLst>
            </p:cNvPr>
            <p:cNvSpPr/>
            <p:nvPr/>
          </p:nvSpPr>
          <p:spPr>
            <a:xfrm>
              <a:off x="2957616" y="972905"/>
              <a:ext cx="1826895" cy="2004022"/>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0" name="TextBox 289">
              <a:extLst>
                <a:ext uri="{FF2B5EF4-FFF2-40B4-BE49-F238E27FC236}">
                  <a16:creationId xmlns:a16="http://schemas.microsoft.com/office/drawing/2014/main" id="{E91DB45D-54B6-B892-36E3-87446F50CAC5}"/>
                </a:ext>
              </a:extLst>
            </p:cNvPr>
            <p:cNvSpPr txBox="1"/>
            <p:nvPr/>
          </p:nvSpPr>
          <p:spPr>
            <a:xfrm flipH="1">
              <a:off x="3221144" y="1251641"/>
              <a:ext cx="3556665" cy="1446550"/>
            </a:xfrm>
            <a:prstGeom prst="rect">
              <a:avLst/>
            </a:prstGeom>
            <a:solidFill>
              <a:schemeClr val="bg1"/>
            </a:solidFill>
          </p:spPr>
          <p:txBody>
            <a:bodyPr wrap="square" rtlCol="0">
              <a:spAutoFit/>
            </a:bodyPr>
            <a:lstStyle/>
            <a:p>
              <a:r>
                <a:rPr lang="ar-SA" sz="4400" dirty="0">
                  <a:latin typeface="Palatino Sans Arabic Bold" panose="020C0803050509020803" pitchFamily="34" charset="-78"/>
                  <a:ea typeface="Cocon® Next Arabic" panose="020A0503020102020204" pitchFamily="18" charset="-78"/>
                  <a:cs typeface="Palatino Sans Arabic Bold" panose="020C0803050509020803" pitchFamily="34" charset="-78"/>
                </a:rPr>
                <a:t>مفهوم     </a:t>
              </a:r>
            </a:p>
            <a:p>
              <a:r>
                <a:rPr lang="ar-SA" sz="4400" dirty="0">
                  <a:latin typeface="Palatino Sans Arabic Bold" panose="020C0803050509020803" pitchFamily="34" charset="-78"/>
                  <a:ea typeface="Cocon® Next Arabic" panose="020A0503020102020204" pitchFamily="18" charset="-78"/>
                  <a:cs typeface="Palatino Sans Arabic Bold" panose="020C0803050509020803" pitchFamily="34" charset="-78"/>
                </a:rPr>
                <a:t>المحاسبة البيئية</a:t>
              </a:r>
            </a:p>
          </p:txBody>
        </p:sp>
      </p:grpSp>
      <p:sp>
        <p:nvSpPr>
          <p:cNvPr id="44" name="TextBox 266">
            <a:extLst>
              <a:ext uri="{FF2B5EF4-FFF2-40B4-BE49-F238E27FC236}">
                <a16:creationId xmlns:a16="http://schemas.microsoft.com/office/drawing/2014/main" id="{48E6A3A4-1940-105A-280A-2B509CD5878C}"/>
              </a:ext>
            </a:extLst>
          </p:cNvPr>
          <p:cNvSpPr txBox="1"/>
          <p:nvPr/>
        </p:nvSpPr>
        <p:spPr>
          <a:xfrm flipH="1">
            <a:off x="4575409" y="1335473"/>
            <a:ext cx="7197489" cy="5986254"/>
          </a:xfrm>
          <a:prstGeom prst="rect">
            <a:avLst/>
          </a:prstGeom>
          <a:noFill/>
        </p:spPr>
        <p:txBody>
          <a:bodyPr wrap="square" rtlCol="0">
            <a:spAutoFit/>
          </a:bodyPr>
          <a:lstStyle/>
          <a:p>
            <a:pPr marL="342900" indent="-342900" algn="just" rtl="1">
              <a:lnSpc>
                <a:spcPct val="150000"/>
              </a:lnSpc>
              <a:buFont typeface="Wingdings" panose="05000000000000000000" pitchFamily="2" charset="2"/>
              <a:buChar char="Ø"/>
            </a:pPr>
            <a:r>
              <a:rPr lang="ar-IQ" sz="2400" b="1" dirty="0">
                <a:solidFill>
                  <a:schemeClr val="tx2"/>
                </a:solidFill>
                <a:latin typeface="Simplified Arabic" pitchFamily="18" charset="-78"/>
                <a:ea typeface="Cocon® Next Arabic" panose="020A0503020102020204" pitchFamily="18" charset="-78"/>
                <a:cs typeface="Simplified Arabic" pitchFamily="18" charset="-78"/>
              </a:rPr>
              <a:t>هي عملية القياس والتحليل لكمية المدخلات وقيمتها عبر تكاليف البيئية، وهي امتداد للمحاسبة المالية عبر إعداد القوائم المالية وفق المعايير والأسس المحاسبية، إِذ تتضمن هذه القوائم بيانات ومعلومات </a:t>
            </a:r>
            <a:r>
              <a:rPr lang="ar-IQ" sz="2400" b="1" dirty="0" err="1">
                <a:solidFill>
                  <a:schemeClr val="tx2"/>
                </a:solidFill>
                <a:latin typeface="Simplified Arabic" pitchFamily="18" charset="-78"/>
                <a:ea typeface="Cocon® Next Arabic" panose="020A0503020102020204" pitchFamily="18" charset="-78"/>
                <a:cs typeface="Simplified Arabic" pitchFamily="18" charset="-78"/>
              </a:rPr>
              <a:t>للاَثار</a:t>
            </a:r>
            <a:r>
              <a:rPr lang="ar-IQ" sz="2400" b="1" dirty="0">
                <a:solidFill>
                  <a:schemeClr val="tx2"/>
                </a:solidFill>
                <a:latin typeface="Simplified Arabic" pitchFamily="18" charset="-78"/>
                <a:ea typeface="Cocon® Next Arabic" panose="020A0503020102020204" pitchFamily="18" charset="-78"/>
                <a:cs typeface="Simplified Arabic" pitchFamily="18" charset="-78"/>
              </a:rPr>
              <a:t> البيئية لمساعدة الإدارة في </a:t>
            </a:r>
            <a:r>
              <a:rPr lang="ar-IQ" sz="2400" b="1" dirty="0" err="1">
                <a:solidFill>
                  <a:schemeClr val="tx2"/>
                </a:solidFill>
                <a:latin typeface="Simplified Arabic" pitchFamily="18" charset="-78"/>
                <a:ea typeface="Cocon® Next Arabic" panose="020A0503020102020204" pitchFamily="18" charset="-78"/>
                <a:cs typeface="Simplified Arabic" pitchFamily="18" charset="-78"/>
              </a:rPr>
              <a:t>اتخإِذ</a:t>
            </a:r>
            <a:r>
              <a:rPr lang="ar-IQ" sz="2400" b="1" dirty="0">
                <a:solidFill>
                  <a:schemeClr val="tx2"/>
                </a:solidFill>
                <a:latin typeface="Simplified Arabic" pitchFamily="18" charset="-78"/>
                <a:ea typeface="Cocon® Next Arabic" panose="020A0503020102020204" pitchFamily="18" charset="-78"/>
                <a:cs typeface="Simplified Arabic" pitchFamily="18" charset="-78"/>
              </a:rPr>
              <a:t> القرارات الخاصة بالإنتاج، ومساعدة الجهات ذات العلاقة المستفيدين من هذه القوائم كالدائنين والمستثمرين وحملة الأسهم في </a:t>
            </a:r>
            <a:r>
              <a:rPr lang="ar-IQ" sz="2400" b="1" dirty="0" err="1">
                <a:solidFill>
                  <a:schemeClr val="tx2"/>
                </a:solidFill>
                <a:latin typeface="Simplified Arabic" pitchFamily="18" charset="-78"/>
                <a:ea typeface="Cocon® Next Arabic" panose="020A0503020102020204" pitchFamily="18" charset="-78"/>
                <a:cs typeface="Simplified Arabic" pitchFamily="18" charset="-78"/>
              </a:rPr>
              <a:t>اتخإِذ</a:t>
            </a:r>
            <a:r>
              <a:rPr lang="ar-IQ" sz="2400" b="1" dirty="0">
                <a:solidFill>
                  <a:schemeClr val="tx2"/>
                </a:solidFill>
                <a:latin typeface="Simplified Arabic" pitchFamily="18" charset="-78"/>
                <a:ea typeface="Cocon® Next Arabic" panose="020A0503020102020204" pitchFamily="18" charset="-78"/>
                <a:cs typeface="Simplified Arabic" pitchFamily="18" charset="-78"/>
              </a:rPr>
              <a:t> القرارات الخاصة بالشركة"</a:t>
            </a:r>
          </a:p>
          <a:p>
            <a:pPr algn="just" rtl="1">
              <a:lnSpc>
                <a:spcPct val="200000"/>
              </a:lnSpc>
            </a:pPr>
            <a:endParaRPr lang="ar-IQ" sz="2400" b="1" dirty="0">
              <a:solidFill>
                <a:schemeClr val="tx2"/>
              </a:solidFill>
              <a:latin typeface="Simplified Arabic" pitchFamily="18" charset="-78"/>
              <a:ea typeface="Cocon® Next Arabic" panose="020A0503020102020204" pitchFamily="18" charset="-78"/>
              <a:cs typeface="Simplified Arabic" pitchFamily="18" charset="-78"/>
            </a:endParaRPr>
          </a:p>
          <a:p>
            <a:pPr algn="just" rtl="1">
              <a:lnSpc>
                <a:spcPct val="200000"/>
              </a:lnSpc>
            </a:pPr>
            <a:endParaRPr lang="ar-LB" sz="2400" b="1" dirty="0">
              <a:solidFill>
                <a:srgbClr val="C00000"/>
              </a:solidFill>
              <a:latin typeface="Simplified Arabic" pitchFamily="18" charset="-78"/>
              <a:ea typeface="Cocon® Next Arabic" panose="020A0503020102020204" pitchFamily="18" charset="-78"/>
              <a:cs typeface="Simplified Arabic" pitchFamily="18" charset="-78"/>
            </a:endParaRPr>
          </a:p>
          <a:p>
            <a:pPr marL="285750" indent="-285750" algn="r">
              <a:lnSpc>
                <a:spcPct val="200000"/>
              </a:lnSpc>
              <a:buFont typeface="Wingdings" pitchFamily="2" charset="2"/>
              <a:buChar char="ü"/>
            </a:pPr>
            <a:endParaRPr lang="ar-LB" sz="2000" b="1" dirty="0">
              <a:latin typeface="Simplified Arabic" pitchFamily="18" charset="-78"/>
              <a:ea typeface="Cocon® Next Arabic" panose="020A0503020102020204" pitchFamily="18" charset="-78"/>
              <a:cs typeface="Simplified Arabic" pitchFamily="18" charset="-78"/>
            </a:endParaRPr>
          </a:p>
        </p:txBody>
      </p:sp>
      <p:pic>
        <p:nvPicPr>
          <p:cNvPr id="1026" name="Picture 2">
            <a:extLst>
              <a:ext uri="{FF2B5EF4-FFF2-40B4-BE49-F238E27FC236}">
                <a16:creationId xmlns:a16="http://schemas.microsoft.com/office/drawing/2014/main" id="{E4901647-8F48-BDBE-F4D6-A204E9617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39662"/>
            <a:ext cx="3493477" cy="283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extLst>
              <a:ext uri="{FF2B5EF4-FFF2-40B4-BE49-F238E27FC236}">
                <a16:creationId xmlns:a16="http://schemas.microsoft.com/office/drawing/2014/main" id="{FF195D78-07F1-184C-B28A-4A34B93D9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195" y="5431569"/>
            <a:ext cx="1212850" cy="1098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7673B061-03F2-48B5-8366-EBD3FD30B265}"/>
              </a:ext>
            </a:extLst>
          </p:cNvPr>
          <p:cNvSpPr/>
          <p:nvPr/>
        </p:nvSpPr>
        <p:spPr>
          <a:xfrm>
            <a:off x="0" y="6579499"/>
            <a:ext cx="12192000" cy="2785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8" algn="r"/>
            <a:endParaRPr lang="en-US" dirty="0">
              <a:latin typeface="Cocon® Next Arabic" panose="020A0503020102020204" pitchFamily="18" charset="-78"/>
              <a:ea typeface="Cocon® Next Arabic" panose="020A0503020102020204" pitchFamily="18" charset="-78"/>
              <a:cs typeface="DecoType Naskh Variants" pitchFamily="2" charset="-78"/>
            </a:endParaRPr>
          </a:p>
        </p:txBody>
      </p:sp>
    </p:spTree>
    <p:extLst>
      <p:ext uri="{BB962C8B-B14F-4D97-AF65-F5344CB8AC3E}">
        <p14:creationId xmlns:p14="http://schemas.microsoft.com/office/powerpoint/2010/main" val="2020173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33602-7DD2-55E7-547F-005B0B601E9B}"/>
            </a:ext>
          </a:extLst>
        </p:cNvPr>
        <p:cNvGrpSpPr/>
        <p:nvPr/>
      </p:nvGrpSpPr>
      <p:grpSpPr>
        <a:xfrm>
          <a:off x="0" y="0"/>
          <a:ext cx="0" cy="0"/>
          <a:chOff x="0" y="0"/>
          <a:chExt cx="0" cy="0"/>
        </a:xfrm>
      </p:grpSpPr>
      <p:grpSp>
        <p:nvGrpSpPr>
          <p:cNvPr id="291" name="Group 290">
            <a:extLst>
              <a:ext uri="{FF2B5EF4-FFF2-40B4-BE49-F238E27FC236}">
                <a16:creationId xmlns:a16="http://schemas.microsoft.com/office/drawing/2014/main" id="{EEBC43C6-FD5C-77DA-D0ED-495866304A6F}"/>
              </a:ext>
            </a:extLst>
          </p:cNvPr>
          <p:cNvGrpSpPr/>
          <p:nvPr/>
        </p:nvGrpSpPr>
        <p:grpSpPr>
          <a:xfrm>
            <a:off x="755216" y="804115"/>
            <a:ext cx="3820193" cy="2004022"/>
            <a:chOff x="2957616" y="972905"/>
            <a:chExt cx="3820193" cy="2004022"/>
          </a:xfrm>
        </p:grpSpPr>
        <p:sp>
          <p:nvSpPr>
            <p:cNvPr id="289" name="Rectangle 288">
              <a:extLst>
                <a:ext uri="{FF2B5EF4-FFF2-40B4-BE49-F238E27FC236}">
                  <a16:creationId xmlns:a16="http://schemas.microsoft.com/office/drawing/2014/main" id="{FBB57389-A191-99AD-522B-2A28745B10AC}"/>
                </a:ext>
              </a:extLst>
            </p:cNvPr>
            <p:cNvSpPr/>
            <p:nvPr/>
          </p:nvSpPr>
          <p:spPr>
            <a:xfrm>
              <a:off x="2957616" y="972905"/>
              <a:ext cx="1826895" cy="2004022"/>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0" name="TextBox 289">
              <a:extLst>
                <a:ext uri="{FF2B5EF4-FFF2-40B4-BE49-F238E27FC236}">
                  <a16:creationId xmlns:a16="http://schemas.microsoft.com/office/drawing/2014/main" id="{4CB27C62-3052-20DE-084C-99AE7C7D7F20}"/>
                </a:ext>
              </a:extLst>
            </p:cNvPr>
            <p:cNvSpPr txBox="1"/>
            <p:nvPr/>
          </p:nvSpPr>
          <p:spPr>
            <a:xfrm flipH="1">
              <a:off x="3221144" y="1251641"/>
              <a:ext cx="3556665" cy="1446550"/>
            </a:xfrm>
            <a:prstGeom prst="rect">
              <a:avLst/>
            </a:prstGeom>
            <a:solidFill>
              <a:schemeClr val="bg1"/>
            </a:solidFill>
          </p:spPr>
          <p:txBody>
            <a:bodyPr wrap="square" rtlCol="0">
              <a:spAutoFit/>
            </a:bodyPr>
            <a:lstStyle/>
            <a:p>
              <a:pPr algn="ctr"/>
              <a:r>
                <a:rPr lang="ar-IQ" sz="4400" dirty="0">
                  <a:latin typeface="Palatino Sans Arabic Bold" panose="020C0803050509020803" pitchFamily="34" charset="-78"/>
                  <a:ea typeface="Cocon® Next Arabic" panose="020A0503020102020204" pitchFamily="18" charset="-78"/>
                  <a:cs typeface="Palatino Sans Arabic Bold" panose="020C0803050509020803" pitchFamily="34" charset="-78"/>
                </a:rPr>
                <a:t>    أهمية و</a:t>
              </a:r>
              <a:r>
                <a:rPr lang="ar-SA" sz="4400" dirty="0">
                  <a:latin typeface="Palatino Sans Arabic Bold" panose="020C0803050509020803" pitchFamily="34" charset="-78"/>
                  <a:ea typeface="Cocon® Next Arabic" panose="020A0503020102020204" pitchFamily="18" charset="-78"/>
                  <a:cs typeface="Palatino Sans Arabic Bold" panose="020C0803050509020803" pitchFamily="34" charset="-78"/>
                </a:rPr>
                <a:t>أسباب </a:t>
              </a:r>
              <a:endParaRPr lang="ar-IQ" sz="4400" dirty="0">
                <a:latin typeface="Palatino Sans Arabic Bold" panose="020C0803050509020803" pitchFamily="34" charset="-78"/>
                <a:ea typeface="Cocon® Next Arabic" panose="020A0503020102020204" pitchFamily="18" charset="-78"/>
                <a:cs typeface="Palatino Sans Arabic Bold" panose="020C0803050509020803" pitchFamily="34" charset="-78"/>
              </a:endParaRPr>
            </a:p>
            <a:p>
              <a:r>
                <a:rPr lang="ar-SA" sz="4400" dirty="0">
                  <a:latin typeface="Palatino Sans Arabic Bold" panose="020C0803050509020803" pitchFamily="34" charset="-78"/>
                  <a:ea typeface="Cocon® Next Arabic" panose="020A0503020102020204" pitchFamily="18" charset="-78"/>
                  <a:cs typeface="Palatino Sans Arabic Bold" panose="020C0803050509020803" pitchFamily="34" charset="-78"/>
                </a:rPr>
                <a:t>المحاسبة البيئية </a:t>
              </a:r>
            </a:p>
          </p:txBody>
        </p:sp>
      </p:grpSp>
      <p:sp>
        <p:nvSpPr>
          <p:cNvPr id="44" name="TextBox 266">
            <a:extLst>
              <a:ext uri="{FF2B5EF4-FFF2-40B4-BE49-F238E27FC236}">
                <a16:creationId xmlns:a16="http://schemas.microsoft.com/office/drawing/2014/main" id="{4706050D-5C47-DCCE-ED17-0DDE4616CBAA}"/>
              </a:ext>
            </a:extLst>
          </p:cNvPr>
          <p:cNvSpPr txBox="1"/>
          <p:nvPr/>
        </p:nvSpPr>
        <p:spPr>
          <a:xfrm flipH="1">
            <a:off x="4575409" y="375353"/>
            <a:ext cx="7197489" cy="6909584"/>
          </a:xfrm>
          <a:prstGeom prst="rect">
            <a:avLst/>
          </a:prstGeom>
          <a:noFill/>
        </p:spPr>
        <p:txBody>
          <a:bodyPr wrap="square" rtlCol="0">
            <a:spAutoFit/>
          </a:bodyPr>
          <a:lstStyle/>
          <a:p>
            <a:pPr marL="342900" indent="-342900" algn="just" rtl="1">
              <a:lnSpc>
                <a:spcPct val="150000"/>
              </a:lnSpc>
              <a:buFont typeface="Wingdings" panose="05000000000000000000" pitchFamily="2" charset="2"/>
              <a:buChar char="q"/>
            </a:pPr>
            <a:r>
              <a:rPr lang="ar-IQ" sz="2400" dirty="0">
                <a:solidFill>
                  <a:schemeClr val="tx2"/>
                </a:solidFill>
                <a:latin typeface="Simplified Arabic" pitchFamily="18" charset="-78"/>
                <a:ea typeface="Cocon® Next Arabic" panose="020A0503020102020204" pitchFamily="18" charset="-78"/>
                <a:cs typeface="Simplified Arabic" pitchFamily="18" charset="-78"/>
              </a:rPr>
              <a:t>إن تطبيق المحاسبة البيئية له أهمية كبيرة في الشركات الصناعية، على اختلاف أنواعها التي تؤثر في البيئية، إِذ إن عمليات الإنتاج والتشغيل ينتج عنها النفايات وعوادم الإنتاج التي تحتاج بالضرورة إلى القيام بإجراءات التخلص منها، وطريقة تصريف هذه المخلفات تكون عن طريق البيئة المحيطة، مما يؤدي إلى إحداث أضرار كبيرة تتراكم وتصبح مضرة، في نهاية الأمر، للبيئة وللمجتمع.</a:t>
            </a:r>
          </a:p>
          <a:p>
            <a:pPr marL="342900" indent="-342900" algn="just" rtl="1">
              <a:lnSpc>
                <a:spcPct val="150000"/>
              </a:lnSpc>
              <a:buFont typeface="Wingdings" panose="05000000000000000000" pitchFamily="2" charset="2"/>
              <a:buChar char="q"/>
            </a:pPr>
            <a:r>
              <a:rPr lang="ar-IQ" sz="2400" dirty="0">
                <a:solidFill>
                  <a:schemeClr val="tx2"/>
                </a:solidFill>
                <a:latin typeface="Simplified Arabic" pitchFamily="18" charset="-78"/>
                <a:ea typeface="Cocon® Next Arabic" panose="020A0503020102020204" pitchFamily="18" charset="-78"/>
                <a:cs typeface="Simplified Arabic" pitchFamily="18" charset="-78"/>
              </a:rPr>
              <a:t> لذلك ظهرت الكثير من الضغوطات على الشركات لكي تعنى بحماية البيئة من اَثار التلوث الصناعي، إِذ يمكن القول بأن الضغوطات البيئية تجبر كثيرا من الشركات الصناعية للبحث عن طرائق جديدة للتعامل مع التأثيرات البيئية.</a:t>
            </a:r>
          </a:p>
          <a:p>
            <a:pPr algn="just" rtl="1">
              <a:lnSpc>
                <a:spcPct val="200000"/>
              </a:lnSpc>
            </a:pPr>
            <a:endParaRPr lang="ar-LB" sz="2400" b="1" dirty="0">
              <a:solidFill>
                <a:srgbClr val="C00000"/>
              </a:solidFill>
              <a:latin typeface="Simplified Arabic" pitchFamily="18" charset="-78"/>
              <a:ea typeface="Cocon® Next Arabic" panose="020A0503020102020204" pitchFamily="18" charset="-78"/>
              <a:cs typeface="Simplified Arabic" pitchFamily="18" charset="-78"/>
            </a:endParaRPr>
          </a:p>
          <a:p>
            <a:pPr marL="285750" indent="-285750" algn="r">
              <a:lnSpc>
                <a:spcPct val="200000"/>
              </a:lnSpc>
              <a:buFont typeface="Wingdings" pitchFamily="2" charset="2"/>
              <a:buChar char="ü"/>
            </a:pPr>
            <a:endParaRPr lang="ar-LB" sz="2000" b="1" dirty="0">
              <a:latin typeface="Simplified Arabic" pitchFamily="18" charset="-78"/>
              <a:ea typeface="Cocon® Next Arabic" panose="020A0503020102020204" pitchFamily="18" charset="-78"/>
              <a:cs typeface="Simplified Arabic" pitchFamily="18" charset="-78"/>
            </a:endParaRPr>
          </a:p>
        </p:txBody>
      </p:sp>
      <p:pic>
        <p:nvPicPr>
          <p:cNvPr id="1027" name="Picture 3">
            <a:extLst>
              <a:ext uri="{FF2B5EF4-FFF2-40B4-BE49-F238E27FC236}">
                <a16:creationId xmlns:a16="http://schemas.microsoft.com/office/drawing/2014/main" id="{4BBEE83A-7380-B3AE-1E6F-1B72238A1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195" y="5431569"/>
            <a:ext cx="1212850" cy="1098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D9317DD9-D838-90A1-A129-C0D52EDAB6B3}"/>
              </a:ext>
            </a:extLst>
          </p:cNvPr>
          <p:cNvSpPr/>
          <p:nvPr/>
        </p:nvSpPr>
        <p:spPr>
          <a:xfrm>
            <a:off x="0" y="6579499"/>
            <a:ext cx="12192000" cy="2785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8" algn="r"/>
            <a:endParaRPr lang="en-US" dirty="0">
              <a:latin typeface="Cocon® Next Arabic" panose="020A0503020102020204" pitchFamily="18" charset="-78"/>
              <a:ea typeface="Cocon® Next Arabic" panose="020A0503020102020204" pitchFamily="18" charset="-78"/>
              <a:cs typeface="DecoType Naskh Variants" pitchFamily="2" charset="-78"/>
            </a:endParaRPr>
          </a:p>
        </p:txBody>
      </p:sp>
      <p:pic>
        <p:nvPicPr>
          <p:cNvPr id="2" name="صورة 1">
            <a:extLst>
              <a:ext uri="{FF2B5EF4-FFF2-40B4-BE49-F238E27FC236}">
                <a16:creationId xmlns:a16="http://schemas.microsoft.com/office/drawing/2014/main" id="{94DDCBDB-929F-6462-48CA-CF7BAF793314}"/>
              </a:ext>
            </a:extLst>
          </p:cNvPr>
          <p:cNvPicPr>
            <a:picLocks noChangeAspect="1"/>
          </p:cNvPicPr>
          <p:nvPr/>
        </p:nvPicPr>
        <p:blipFill>
          <a:blip r:embed="rId3"/>
          <a:stretch>
            <a:fillRect/>
          </a:stretch>
        </p:blipFill>
        <p:spPr>
          <a:xfrm>
            <a:off x="98854" y="3042826"/>
            <a:ext cx="4283676" cy="3394222"/>
          </a:xfrm>
          <a:prstGeom prst="rect">
            <a:avLst/>
          </a:prstGeom>
        </p:spPr>
      </p:pic>
    </p:spTree>
    <p:extLst>
      <p:ext uri="{BB962C8B-B14F-4D97-AF65-F5344CB8AC3E}">
        <p14:creationId xmlns:p14="http://schemas.microsoft.com/office/powerpoint/2010/main" val="16859383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E4E8B-58E3-7579-D9EC-ED6BB3EA7B8E}"/>
            </a:ext>
          </a:extLst>
        </p:cNvPr>
        <p:cNvGrpSpPr/>
        <p:nvPr/>
      </p:nvGrpSpPr>
      <p:grpSpPr>
        <a:xfrm>
          <a:off x="0" y="0"/>
          <a:ext cx="0" cy="0"/>
          <a:chOff x="0" y="0"/>
          <a:chExt cx="0" cy="0"/>
        </a:xfrm>
      </p:grpSpPr>
      <p:grpSp>
        <p:nvGrpSpPr>
          <p:cNvPr id="291" name="Group 290">
            <a:extLst>
              <a:ext uri="{FF2B5EF4-FFF2-40B4-BE49-F238E27FC236}">
                <a16:creationId xmlns:a16="http://schemas.microsoft.com/office/drawing/2014/main" id="{A34665DD-0287-97E3-414E-49ED4573C208}"/>
              </a:ext>
            </a:extLst>
          </p:cNvPr>
          <p:cNvGrpSpPr/>
          <p:nvPr/>
        </p:nvGrpSpPr>
        <p:grpSpPr>
          <a:xfrm>
            <a:off x="755216" y="804115"/>
            <a:ext cx="3820193" cy="2004022"/>
            <a:chOff x="2957616" y="972905"/>
            <a:chExt cx="3820193" cy="2004022"/>
          </a:xfrm>
        </p:grpSpPr>
        <p:sp>
          <p:nvSpPr>
            <p:cNvPr id="289" name="Rectangle 288">
              <a:extLst>
                <a:ext uri="{FF2B5EF4-FFF2-40B4-BE49-F238E27FC236}">
                  <a16:creationId xmlns:a16="http://schemas.microsoft.com/office/drawing/2014/main" id="{5DDD6B27-1E58-79ED-9DF4-E9D86AF0AF25}"/>
                </a:ext>
              </a:extLst>
            </p:cNvPr>
            <p:cNvSpPr/>
            <p:nvPr/>
          </p:nvSpPr>
          <p:spPr>
            <a:xfrm>
              <a:off x="2957616" y="972905"/>
              <a:ext cx="1826895" cy="2004022"/>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0" name="TextBox 289">
              <a:extLst>
                <a:ext uri="{FF2B5EF4-FFF2-40B4-BE49-F238E27FC236}">
                  <a16:creationId xmlns:a16="http://schemas.microsoft.com/office/drawing/2014/main" id="{F2C488CB-9BF1-744E-D3FC-E7FE0BAAFC2A}"/>
                </a:ext>
              </a:extLst>
            </p:cNvPr>
            <p:cNvSpPr txBox="1"/>
            <p:nvPr/>
          </p:nvSpPr>
          <p:spPr>
            <a:xfrm flipH="1">
              <a:off x="3221144" y="1251641"/>
              <a:ext cx="3556665" cy="1446550"/>
            </a:xfrm>
            <a:prstGeom prst="rect">
              <a:avLst/>
            </a:prstGeom>
            <a:solidFill>
              <a:schemeClr val="bg1"/>
            </a:solidFill>
          </p:spPr>
          <p:txBody>
            <a:bodyPr wrap="square" rtlCol="0">
              <a:spAutoFit/>
            </a:bodyPr>
            <a:lstStyle/>
            <a:p>
              <a:pPr algn="ctr"/>
              <a:r>
                <a:rPr lang="ar-IQ" sz="4400" dirty="0">
                  <a:latin typeface="Palatino Sans Arabic Bold" panose="020C0803050509020803" pitchFamily="34" charset="-78"/>
                  <a:ea typeface="Cocon® Next Arabic" panose="020A0503020102020204" pitchFamily="18" charset="-78"/>
                  <a:cs typeface="Palatino Sans Arabic Bold" panose="020C0803050509020803" pitchFamily="34" charset="-78"/>
                </a:rPr>
                <a:t>    أهمية و</a:t>
              </a:r>
              <a:r>
                <a:rPr lang="ar-SA" sz="4400" dirty="0">
                  <a:latin typeface="Palatino Sans Arabic Bold" panose="020C0803050509020803" pitchFamily="34" charset="-78"/>
                  <a:ea typeface="Cocon® Next Arabic" panose="020A0503020102020204" pitchFamily="18" charset="-78"/>
                  <a:cs typeface="Palatino Sans Arabic Bold" panose="020C0803050509020803" pitchFamily="34" charset="-78"/>
                </a:rPr>
                <a:t>أسباب </a:t>
              </a:r>
              <a:endParaRPr lang="ar-IQ" sz="4400" dirty="0">
                <a:latin typeface="Palatino Sans Arabic Bold" panose="020C0803050509020803" pitchFamily="34" charset="-78"/>
                <a:ea typeface="Cocon® Next Arabic" panose="020A0503020102020204" pitchFamily="18" charset="-78"/>
                <a:cs typeface="Palatino Sans Arabic Bold" panose="020C0803050509020803" pitchFamily="34" charset="-78"/>
              </a:endParaRPr>
            </a:p>
            <a:p>
              <a:r>
                <a:rPr lang="ar-SA" sz="4400" dirty="0">
                  <a:latin typeface="Palatino Sans Arabic Bold" panose="020C0803050509020803" pitchFamily="34" charset="-78"/>
                  <a:ea typeface="Cocon® Next Arabic" panose="020A0503020102020204" pitchFamily="18" charset="-78"/>
                  <a:cs typeface="Palatino Sans Arabic Bold" panose="020C0803050509020803" pitchFamily="34" charset="-78"/>
                </a:rPr>
                <a:t>المحاسبة البيئية </a:t>
              </a:r>
            </a:p>
          </p:txBody>
        </p:sp>
      </p:grpSp>
      <p:sp>
        <p:nvSpPr>
          <p:cNvPr id="44" name="TextBox 266">
            <a:extLst>
              <a:ext uri="{FF2B5EF4-FFF2-40B4-BE49-F238E27FC236}">
                <a16:creationId xmlns:a16="http://schemas.microsoft.com/office/drawing/2014/main" id="{8C19BE02-ED61-8A8C-8CE2-A82EEC0E4835}"/>
              </a:ext>
            </a:extLst>
          </p:cNvPr>
          <p:cNvSpPr txBox="1"/>
          <p:nvPr/>
        </p:nvSpPr>
        <p:spPr>
          <a:xfrm flipH="1">
            <a:off x="4156306" y="-119947"/>
            <a:ext cx="7784231" cy="7648248"/>
          </a:xfrm>
          <a:prstGeom prst="rect">
            <a:avLst/>
          </a:prstGeom>
          <a:noFill/>
        </p:spPr>
        <p:txBody>
          <a:bodyPr wrap="square" rtlCol="0">
            <a:spAutoFit/>
          </a:bodyPr>
          <a:lstStyle/>
          <a:p>
            <a:pPr algn="just" rtl="1">
              <a:lnSpc>
                <a:spcPct val="200000"/>
              </a:lnSpc>
            </a:pPr>
            <a:r>
              <a:rPr lang="ar-LB" sz="2400" b="1" dirty="0">
                <a:solidFill>
                  <a:srgbClr val="FF0000"/>
                </a:solidFill>
                <a:latin typeface="Simplified Arabic" pitchFamily="18" charset="-78"/>
                <a:ea typeface="Cocon® Next Arabic" panose="020A0503020102020204" pitchFamily="18" charset="-78"/>
                <a:cs typeface="Simplified Arabic" pitchFamily="18" charset="-78"/>
              </a:rPr>
              <a:t>وعليه تكمن أهمية المحاسبة البيئية بالاَتي</a:t>
            </a:r>
            <a:r>
              <a:rPr lang="ar-IQ" sz="2400" b="1" dirty="0">
                <a:solidFill>
                  <a:srgbClr val="FF0000"/>
                </a:solidFill>
                <a:latin typeface="Simplified Arabic" pitchFamily="18" charset="-78"/>
                <a:ea typeface="Cocon® Next Arabic" panose="020A0503020102020204" pitchFamily="18" charset="-78"/>
                <a:cs typeface="Simplified Arabic" pitchFamily="18" charset="-78"/>
              </a:rPr>
              <a:t>:</a:t>
            </a:r>
          </a:p>
          <a:p>
            <a:pPr algn="just" rtl="1">
              <a:lnSpc>
                <a:spcPct val="150000"/>
              </a:lnSpc>
            </a:pPr>
            <a:r>
              <a:rPr lang="ar-IQ" sz="2400" b="1" dirty="0">
                <a:solidFill>
                  <a:schemeClr val="tx2"/>
                </a:solidFill>
                <a:latin typeface="Simplified Arabic" pitchFamily="18" charset="-78"/>
                <a:ea typeface="Cocon® Next Arabic" panose="020A0503020102020204" pitchFamily="18" charset="-78"/>
                <a:cs typeface="Simplified Arabic" pitchFamily="18" charset="-78"/>
              </a:rPr>
              <a:t>1.</a:t>
            </a:r>
            <a:r>
              <a:rPr lang="ar-IQ" sz="2000" b="1" dirty="0">
                <a:solidFill>
                  <a:schemeClr val="tx2"/>
                </a:solidFill>
                <a:latin typeface="Simplified Arabic" pitchFamily="18" charset="-78"/>
                <a:ea typeface="Cocon® Next Arabic" panose="020A0503020102020204" pitchFamily="18" charset="-78"/>
                <a:cs typeface="Simplified Arabic" pitchFamily="18" charset="-78"/>
              </a:rPr>
              <a:t> مساعدة الإدارة العليا في </a:t>
            </a:r>
            <a:r>
              <a:rPr lang="ar-IQ" sz="2000" b="1" dirty="0" err="1">
                <a:solidFill>
                  <a:schemeClr val="tx2"/>
                </a:solidFill>
                <a:latin typeface="Simplified Arabic" pitchFamily="18" charset="-78"/>
                <a:ea typeface="Cocon® Next Arabic" panose="020A0503020102020204" pitchFamily="18" charset="-78"/>
                <a:cs typeface="Simplified Arabic" pitchFamily="18" charset="-78"/>
              </a:rPr>
              <a:t>اتخإِذ</a:t>
            </a:r>
            <a:r>
              <a:rPr lang="ar-IQ" sz="2000" b="1" dirty="0">
                <a:solidFill>
                  <a:schemeClr val="tx2"/>
                </a:solidFill>
                <a:latin typeface="Simplified Arabic" pitchFamily="18" charset="-78"/>
                <a:ea typeface="Cocon® Next Arabic" panose="020A0503020102020204" pitchFamily="18" charset="-78"/>
                <a:cs typeface="Simplified Arabic" pitchFamily="18" charset="-78"/>
              </a:rPr>
              <a:t> القرارات التي تعمل على تخفيض التكاليف البيئية.</a:t>
            </a:r>
          </a:p>
          <a:p>
            <a:pPr algn="just" rtl="1">
              <a:lnSpc>
                <a:spcPct val="150000"/>
              </a:lnSpc>
            </a:pPr>
            <a:r>
              <a:rPr lang="ar-IQ" sz="2000" b="1" dirty="0">
                <a:solidFill>
                  <a:schemeClr val="tx2"/>
                </a:solidFill>
                <a:latin typeface="Simplified Arabic" pitchFamily="18" charset="-78"/>
                <a:ea typeface="Cocon® Next Arabic" panose="020A0503020102020204" pitchFamily="18" charset="-78"/>
                <a:cs typeface="Simplified Arabic" pitchFamily="18" charset="-78"/>
              </a:rPr>
              <a:t>2. إن عدم استخدام المحاسبة البيئية في قياس التكاليف البيئية الناتجة عن التلوث الصناعي من شأنه أن يضلل العديد من مؤشرات قياس الأداء البيئي ويضخم النتائج.</a:t>
            </a:r>
          </a:p>
          <a:p>
            <a:pPr algn="just" rtl="1">
              <a:lnSpc>
                <a:spcPct val="150000"/>
              </a:lnSpc>
            </a:pPr>
            <a:r>
              <a:rPr lang="ar-IQ" sz="2000" b="1" dirty="0">
                <a:solidFill>
                  <a:schemeClr val="tx2"/>
                </a:solidFill>
                <a:latin typeface="Simplified Arabic" pitchFamily="18" charset="-78"/>
                <a:ea typeface="Cocon® Next Arabic" panose="020A0503020102020204" pitchFamily="18" charset="-78"/>
                <a:cs typeface="Simplified Arabic" pitchFamily="18" charset="-78"/>
              </a:rPr>
              <a:t>3. المساعدة في تطوير النظام الإداري البيئي للوحدات الإنتاجية وتشغيله.</a:t>
            </a:r>
          </a:p>
          <a:p>
            <a:pPr algn="just" rtl="1">
              <a:lnSpc>
                <a:spcPct val="150000"/>
              </a:lnSpc>
            </a:pPr>
            <a:r>
              <a:rPr lang="ar-IQ" sz="2000" b="1" dirty="0">
                <a:solidFill>
                  <a:schemeClr val="tx2"/>
                </a:solidFill>
                <a:latin typeface="Simplified Arabic" pitchFamily="18" charset="-78"/>
                <a:ea typeface="Cocon® Next Arabic" panose="020A0503020102020204" pitchFamily="18" charset="-78"/>
                <a:cs typeface="Simplified Arabic" pitchFamily="18" charset="-78"/>
              </a:rPr>
              <a:t>4. توسيع نطاق عملية التقييم وتحليل الاستثمار لكي يشمل الاَثار البيئية المحتملة.</a:t>
            </a:r>
          </a:p>
          <a:p>
            <a:pPr algn="just" rtl="1">
              <a:lnSpc>
                <a:spcPct val="150000"/>
              </a:lnSpc>
            </a:pPr>
            <a:r>
              <a:rPr lang="ar-IQ" sz="2000" b="1" dirty="0">
                <a:solidFill>
                  <a:schemeClr val="tx2"/>
                </a:solidFill>
                <a:latin typeface="Simplified Arabic" pitchFamily="18" charset="-78"/>
                <a:ea typeface="Cocon® Next Arabic" panose="020A0503020102020204" pitchFamily="18" charset="-78"/>
                <a:cs typeface="Simplified Arabic" pitchFamily="18" charset="-78"/>
              </a:rPr>
              <a:t>5. التوصيل إلى أفضل النتائج عبر التكاليف البيئية وأداء العمليات والمنتجات وتسعيرها بدقة.</a:t>
            </a:r>
          </a:p>
          <a:p>
            <a:pPr algn="just" rtl="1">
              <a:lnSpc>
                <a:spcPct val="150000"/>
              </a:lnSpc>
            </a:pPr>
            <a:r>
              <a:rPr lang="ar-IQ" sz="2000" b="1" dirty="0">
                <a:solidFill>
                  <a:schemeClr val="tx2"/>
                </a:solidFill>
                <a:latin typeface="Simplified Arabic" pitchFamily="18" charset="-78"/>
                <a:ea typeface="Cocon® Next Arabic" panose="020A0503020102020204" pitchFamily="18" charset="-78"/>
                <a:cs typeface="Simplified Arabic" pitchFamily="18" charset="-78"/>
              </a:rPr>
              <a:t>6. المحاسبة البيئية علم يخدم المجتمع ويفرض عليه ضرورة التفاعل مع مشكلة تلوث البيئة </a:t>
            </a:r>
            <a:r>
              <a:rPr lang="ar-IQ" sz="2000" b="1" dirty="0" err="1">
                <a:solidFill>
                  <a:schemeClr val="tx2"/>
                </a:solidFill>
                <a:latin typeface="Simplified Arabic" pitchFamily="18" charset="-78"/>
                <a:ea typeface="Cocon® Next Arabic" panose="020A0503020102020204" pitchFamily="18" charset="-78"/>
                <a:cs typeface="Simplified Arabic" pitchFamily="18" charset="-78"/>
              </a:rPr>
              <a:t>ونفإِذ</a:t>
            </a:r>
            <a:r>
              <a:rPr lang="ar-IQ" sz="2000" b="1" dirty="0">
                <a:solidFill>
                  <a:schemeClr val="tx2"/>
                </a:solidFill>
                <a:latin typeface="Simplified Arabic" pitchFamily="18" charset="-78"/>
                <a:ea typeface="Cocon® Next Arabic" panose="020A0503020102020204" pitchFamily="18" charset="-78"/>
                <a:cs typeface="Simplified Arabic" pitchFamily="18" charset="-78"/>
              </a:rPr>
              <a:t> الموارد الاقتصادية، لأن تأخرها سيؤدي إلى تأخر هذا العلم مقارنة بالعلوم الأخرى.</a:t>
            </a:r>
          </a:p>
          <a:p>
            <a:pPr algn="just" rtl="1">
              <a:lnSpc>
                <a:spcPct val="150000"/>
              </a:lnSpc>
            </a:pPr>
            <a:r>
              <a:rPr lang="ar-IQ" sz="2000" b="1" dirty="0">
                <a:solidFill>
                  <a:schemeClr val="tx2"/>
                </a:solidFill>
                <a:latin typeface="Simplified Arabic" pitchFamily="18" charset="-78"/>
                <a:ea typeface="Cocon® Next Arabic" panose="020A0503020102020204" pitchFamily="18" charset="-78"/>
                <a:cs typeface="Simplified Arabic" pitchFamily="18" charset="-78"/>
              </a:rPr>
              <a:t>7. تستمد المحاسبة البيئية وجودها من اعتراف المجتمع بنتائجها عبر القياس والتوصيل إلى المعلومات المالية والاقتصادية للمجتمع مع استمرار الطلب على خدمات مهنة المحاسبة والتدقيق مما يستلزم الاحتياجات المتزايدة للمعلومات البيئية بجانب المعلومات المالية.</a:t>
            </a:r>
          </a:p>
          <a:p>
            <a:pPr algn="just" rtl="1">
              <a:lnSpc>
                <a:spcPct val="200000"/>
              </a:lnSpc>
            </a:pPr>
            <a:endParaRPr lang="ar-IQ" sz="2400" b="1" dirty="0">
              <a:solidFill>
                <a:srgbClr val="FF0000"/>
              </a:solidFill>
              <a:latin typeface="Simplified Arabic" pitchFamily="18" charset="-78"/>
              <a:ea typeface="Cocon® Next Arabic" panose="020A0503020102020204" pitchFamily="18" charset="-78"/>
              <a:cs typeface="Simplified Arabic" pitchFamily="18" charset="-78"/>
            </a:endParaRPr>
          </a:p>
          <a:p>
            <a:pPr algn="just" rtl="1"/>
            <a:endParaRPr lang="ar-LB" sz="2400" b="1" dirty="0">
              <a:solidFill>
                <a:srgbClr val="FF0000"/>
              </a:solidFill>
              <a:latin typeface="Simplified Arabic" pitchFamily="18" charset="-78"/>
              <a:ea typeface="Cocon® Next Arabic" panose="020A0503020102020204" pitchFamily="18" charset="-78"/>
              <a:cs typeface="Simplified Arabic" pitchFamily="18" charset="-78"/>
            </a:endParaRPr>
          </a:p>
          <a:p>
            <a:pPr marL="285750" indent="-285750" algn="r">
              <a:lnSpc>
                <a:spcPct val="200000"/>
              </a:lnSpc>
              <a:buFont typeface="Wingdings" pitchFamily="2" charset="2"/>
              <a:buChar char="ü"/>
            </a:pPr>
            <a:endParaRPr lang="ar-LB" sz="2000" b="1" dirty="0">
              <a:latin typeface="Simplified Arabic" pitchFamily="18" charset="-78"/>
              <a:ea typeface="Cocon® Next Arabic" panose="020A0503020102020204" pitchFamily="18" charset="-78"/>
              <a:cs typeface="Simplified Arabic" pitchFamily="18" charset="-78"/>
            </a:endParaRPr>
          </a:p>
        </p:txBody>
      </p:sp>
      <p:sp>
        <p:nvSpPr>
          <p:cNvPr id="10" name="Rectangle 9">
            <a:extLst>
              <a:ext uri="{FF2B5EF4-FFF2-40B4-BE49-F238E27FC236}">
                <a16:creationId xmlns:a16="http://schemas.microsoft.com/office/drawing/2014/main" id="{949BA45D-06D0-E50B-1E7F-8575AF36FCE9}"/>
              </a:ext>
            </a:extLst>
          </p:cNvPr>
          <p:cNvSpPr/>
          <p:nvPr/>
        </p:nvSpPr>
        <p:spPr>
          <a:xfrm>
            <a:off x="0" y="6579499"/>
            <a:ext cx="12192000" cy="2785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8" algn="r"/>
            <a:endParaRPr lang="en-US" dirty="0">
              <a:latin typeface="Cocon® Next Arabic" panose="020A0503020102020204" pitchFamily="18" charset="-78"/>
              <a:ea typeface="Cocon® Next Arabic" panose="020A0503020102020204" pitchFamily="18" charset="-78"/>
              <a:cs typeface="DecoType Naskh Variants" pitchFamily="2" charset="-78"/>
            </a:endParaRPr>
          </a:p>
        </p:txBody>
      </p:sp>
      <p:pic>
        <p:nvPicPr>
          <p:cNvPr id="3" name="صورة 2">
            <a:extLst>
              <a:ext uri="{FF2B5EF4-FFF2-40B4-BE49-F238E27FC236}">
                <a16:creationId xmlns:a16="http://schemas.microsoft.com/office/drawing/2014/main" id="{72089CC9-74E6-8198-6C48-F9FC1D3D72CA}"/>
              </a:ext>
            </a:extLst>
          </p:cNvPr>
          <p:cNvPicPr>
            <a:picLocks noChangeAspect="1"/>
          </p:cNvPicPr>
          <p:nvPr/>
        </p:nvPicPr>
        <p:blipFill>
          <a:blip r:embed="rId2"/>
          <a:stretch>
            <a:fillRect/>
          </a:stretch>
        </p:blipFill>
        <p:spPr>
          <a:xfrm>
            <a:off x="134051" y="3086873"/>
            <a:ext cx="3855253" cy="3380427"/>
          </a:xfrm>
          <a:prstGeom prst="rect">
            <a:avLst/>
          </a:prstGeom>
        </p:spPr>
      </p:pic>
    </p:spTree>
    <p:extLst>
      <p:ext uri="{BB962C8B-B14F-4D97-AF65-F5344CB8AC3E}">
        <p14:creationId xmlns:p14="http://schemas.microsoft.com/office/powerpoint/2010/main" val="4613869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Custom 200">
      <a:dk1>
        <a:srgbClr val="2B2B2B"/>
      </a:dk1>
      <a:lt1>
        <a:srgbClr val="FFFFFF"/>
      </a:lt1>
      <a:dk2>
        <a:srgbClr val="2B2B2B"/>
      </a:dk2>
      <a:lt2>
        <a:srgbClr val="FFFFFF"/>
      </a:lt2>
      <a:accent1>
        <a:srgbClr val="00E640"/>
      </a:accent1>
      <a:accent2>
        <a:srgbClr val="99B332"/>
      </a:accent2>
      <a:accent3>
        <a:srgbClr val="7AAE3B"/>
      </a:accent3>
      <a:accent4>
        <a:srgbClr val="5CA944"/>
      </a:accent4>
      <a:accent5>
        <a:srgbClr val="31A050"/>
      </a:accent5>
      <a:accent6>
        <a:srgbClr val="06975B"/>
      </a:accent6>
      <a:hlink>
        <a:srgbClr val="5B9BD5"/>
      </a:hlink>
      <a:folHlink>
        <a:srgbClr val="70AD47"/>
      </a:folHlink>
    </a:clrScheme>
    <a:fontScheme name="Custom 1">
      <a:majorFont>
        <a:latin typeface="Roboto"/>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2506</TotalTime>
  <Words>2344</Words>
  <Application>Microsoft Office PowerPoint</Application>
  <PresentationFormat>Widescreen</PresentationFormat>
  <Paragraphs>133</Paragraphs>
  <Slides>25</Slides>
  <Notes>2</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QUARKS MEDIA</dc:creator>
  <cp:lastModifiedBy>Unknown User</cp:lastModifiedBy>
  <cp:revision>383</cp:revision>
  <dcterms:created xsi:type="dcterms:W3CDTF">2019-02-28T08:59:55Z</dcterms:created>
  <dcterms:modified xsi:type="dcterms:W3CDTF">2025-05-11T06:22:25Z</dcterms:modified>
</cp:coreProperties>
</file>