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61" r:id="rId3"/>
    <p:sldId id="257" r:id="rId4"/>
    <p:sldId id="258" r:id="rId5"/>
    <p:sldId id="259" r:id="rId6"/>
    <p:sldId id="265" r:id="rId7"/>
    <p:sldId id="262" r:id="rId8"/>
    <p:sldId id="263" r:id="rId9"/>
    <p:sldId id="264" r:id="rId10"/>
    <p:sldId id="266" r:id="rId11"/>
    <p:sldId id="267" r:id="rId12"/>
    <p:sldId id="26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fld id="{7FFC000B-C388-42D8-9528-927A128A1453}" type="datetimeFigureOut">
              <a:rPr lang="en-US" smtClean="0"/>
              <a:t>11/9/2024</a:t>
            </a:fld>
            <a:endParaRPr lang="en-US"/>
          </a:p>
        </p:txBody>
      </p:sp>
      <p:sp>
        <p:nvSpPr>
          <p:cNvPr id="2" name="عنصر نائب للتذييل 1"/>
          <p:cNvSpPr>
            <a:spLocks noGrp="1"/>
          </p:cNvSpPr>
          <p:nvPr>
            <p:ph type="ftr" sz="quarter" idx="11"/>
          </p:nvPr>
        </p:nvSpPr>
        <p:spPr/>
        <p:txBody>
          <a:bodyPr/>
          <a:lstStyle/>
          <a:p>
            <a:endParaRPr lang="en-US"/>
          </a:p>
        </p:txBody>
      </p:sp>
      <p:sp>
        <p:nvSpPr>
          <p:cNvPr id="15" name="عنصر نائب لرقم الشريحة 14"/>
          <p:cNvSpPr>
            <a:spLocks noGrp="1"/>
          </p:cNvSpPr>
          <p:nvPr>
            <p:ph type="sldNum" sz="quarter" idx="12"/>
          </p:nvPr>
        </p:nvSpPr>
        <p:spPr>
          <a:xfrm>
            <a:off x="8229600" y="6473952"/>
            <a:ext cx="758952" cy="246888"/>
          </a:xfrm>
        </p:spPr>
        <p:txBody>
          <a:bodyPr/>
          <a:lstStyle/>
          <a:p>
            <a:fld id="{CAD7FC13-62FE-4827-9642-3637C420BDE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FFC000B-C388-42D8-9528-927A128A1453}" type="datetimeFigureOut">
              <a:rPr lang="en-US" smtClean="0"/>
              <a:t>11/9/2024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AD7FC13-62FE-4827-9642-3637C420BDE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FFC000B-C388-42D8-9528-927A128A1453}" type="datetimeFigureOut">
              <a:rPr lang="en-US" smtClean="0"/>
              <a:t>11/9/2024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AD7FC13-62FE-4827-9642-3637C420BDE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7FFC000B-C388-42D8-9528-927A128A1453}" type="datetimeFigureOut">
              <a:rPr lang="en-US" smtClean="0"/>
              <a:t>11/9/2024</a:t>
            </a:fld>
            <a:endParaRPr lang="en-US"/>
          </a:p>
        </p:txBody>
      </p:sp>
      <p:sp>
        <p:nvSpPr>
          <p:cNvPr id="19" name="عنصر نائب للتذييل 18"/>
          <p:cNvSpPr>
            <a:spLocks noGrp="1"/>
          </p:cNvSpPr>
          <p:nvPr>
            <p:ph type="ftr" sz="quarter" idx="11"/>
          </p:nvPr>
        </p:nvSpPr>
        <p:spPr>
          <a:xfrm>
            <a:off x="3581400" y="76200"/>
            <a:ext cx="2895600" cy="288925"/>
          </a:xfrm>
        </p:spPr>
        <p:txBody>
          <a:bodyPr/>
          <a:lstStyle/>
          <a:p>
            <a:endParaRPr lang="en-US"/>
          </a:p>
        </p:txBody>
      </p:sp>
      <p:sp>
        <p:nvSpPr>
          <p:cNvPr id="16" name="عنصر نائب لرقم الشريحة 15"/>
          <p:cNvSpPr>
            <a:spLocks noGrp="1"/>
          </p:cNvSpPr>
          <p:nvPr>
            <p:ph type="sldNum" sz="quarter" idx="12"/>
          </p:nvPr>
        </p:nvSpPr>
        <p:spPr>
          <a:xfrm>
            <a:off x="8229600" y="6473952"/>
            <a:ext cx="758952" cy="246888"/>
          </a:xfrm>
        </p:spPr>
        <p:txBody>
          <a:bodyPr/>
          <a:lstStyle/>
          <a:p>
            <a:fld id="{CAD7FC13-62FE-4827-9642-3637C420BDE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fld id="{7FFC000B-C388-42D8-9528-927A128A1453}" type="datetimeFigureOut">
              <a:rPr lang="en-US" smtClean="0"/>
              <a:t>11/9/2024</a:t>
            </a:fld>
            <a:endParaRPr lang="en-US"/>
          </a:p>
        </p:txBody>
      </p:sp>
      <p:sp>
        <p:nvSpPr>
          <p:cNvPr id="11" name="عنصر نائب للتذييل 10"/>
          <p:cNvSpPr>
            <a:spLocks noGrp="1"/>
          </p:cNvSpPr>
          <p:nvPr>
            <p:ph type="ftr" sz="quarter" idx="11"/>
          </p:nvPr>
        </p:nvSpPr>
        <p:spPr/>
        <p:txBody>
          <a:bodyPr/>
          <a:lstStyle/>
          <a:p>
            <a:endParaRPr lang="en-US"/>
          </a:p>
        </p:txBody>
      </p:sp>
      <p:sp>
        <p:nvSpPr>
          <p:cNvPr id="16" name="عنصر نائب لرقم الشريحة 15"/>
          <p:cNvSpPr>
            <a:spLocks noGrp="1"/>
          </p:cNvSpPr>
          <p:nvPr>
            <p:ph type="sldNum" sz="quarter" idx="12"/>
          </p:nvPr>
        </p:nvSpPr>
        <p:spPr/>
        <p:txBody>
          <a:bodyPr/>
          <a:lstStyle/>
          <a:p>
            <a:fld id="{CAD7FC13-62FE-4827-9642-3637C420BDE4}" type="slidenum">
              <a:rPr lang="en-US" smtClean="0"/>
              <a:t>‹#›</a:t>
            </a:fld>
            <a:endParaRPr lang="en-US"/>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fld id="{7FFC000B-C388-42D8-9528-927A128A1453}" type="datetimeFigureOut">
              <a:rPr lang="en-US" smtClean="0"/>
              <a:t>11/9/2024</a:t>
            </a:fld>
            <a:endParaRPr lang="en-US"/>
          </a:p>
        </p:txBody>
      </p:sp>
      <p:sp>
        <p:nvSpPr>
          <p:cNvPr id="10" name="عنصر نائب للتذييل 9"/>
          <p:cNvSpPr>
            <a:spLocks noGrp="1"/>
          </p:cNvSpPr>
          <p:nvPr>
            <p:ph type="ftr" sz="quarter" idx="11"/>
          </p:nvPr>
        </p:nvSpPr>
        <p:spPr/>
        <p:txBody>
          <a:bodyPr/>
          <a:lstStyle/>
          <a:p>
            <a:endParaRPr lang="en-US"/>
          </a:p>
        </p:txBody>
      </p:sp>
      <p:sp>
        <p:nvSpPr>
          <p:cNvPr id="31" name="عنصر نائب لرقم الشريحة 30"/>
          <p:cNvSpPr>
            <a:spLocks noGrp="1"/>
          </p:cNvSpPr>
          <p:nvPr>
            <p:ph type="sldNum" sz="quarter" idx="12"/>
          </p:nvPr>
        </p:nvSpPr>
        <p:spPr/>
        <p:txBody>
          <a:bodyPr/>
          <a:lstStyle/>
          <a:p>
            <a:fld id="{CAD7FC13-62FE-4827-9642-3637C420BDE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fld id="{7FFC000B-C388-42D8-9528-927A128A1453}" type="datetimeFigureOut">
              <a:rPr lang="en-US" smtClean="0"/>
              <a:t>11/9/2024</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a:xfrm>
            <a:off x="8229600" y="6477000"/>
            <a:ext cx="762000" cy="246888"/>
          </a:xfrm>
        </p:spPr>
        <p:txBody>
          <a:bodyPr/>
          <a:lstStyle/>
          <a:p>
            <a:fld id="{CAD7FC13-62FE-4827-9642-3637C420BDE4}" type="slidenum">
              <a:rPr lang="en-US" smtClean="0"/>
              <a:t>‹#›</a:t>
            </a:fld>
            <a:endParaRPr lang="en-US"/>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7FFC000B-C388-42D8-9528-927A128A1453}" type="datetimeFigureOut">
              <a:rPr lang="en-US" smtClean="0"/>
              <a:t>11/9/2024</a:t>
            </a:fld>
            <a:endParaRPr lang="en-US"/>
          </a:p>
        </p:txBody>
      </p:sp>
      <p:sp>
        <p:nvSpPr>
          <p:cNvPr id="21" name="عنصر نائب للتذييل 20"/>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AD7FC13-62FE-4827-9642-3637C420BDE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7FFC000B-C388-42D8-9528-927A128A1453}" type="datetimeFigureOut">
              <a:rPr lang="en-US" smtClean="0"/>
              <a:t>11/9/2024</a:t>
            </a:fld>
            <a:endParaRPr lang="en-US"/>
          </a:p>
        </p:txBody>
      </p:sp>
      <p:sp>
        <p:nvSpPr>
          <p:cNvPr id="24" name="عنصر نائب للتذييل 23"/>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CAD7FC13-62FE-4827-9642-3637C420BDE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7FFC000B-C388-42D8-9528-927A128A1453}" type="datetimeFigureOut">
              <a:rPr lang="en-US" smtClean="0"/>
              <a:t>11/9/2024</a:t>
            </a:fld>
            <a:endParaRPr lang="en-US"/>
          </a:p>
        </p:txBody>
      </p:sp>
      <p:sp>
        <p:nvSpPr>
          <p:cNvPr id="29" name="عنصر نائب للتذييل 28"/>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CAD7FC13-62FE-4827-9642-3637C420BDE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7" name="عنصر نائب للتاريخ 6"/>
          <p:cNvSpPr>
            <a:spLocks noGrp="1"/>
          </p:cNvSpPr>
          <p:nvPr>
            <p:ph type="dt" sz="half" idx="10"/>
          </p:nvPr>
        </p:nvSpPr>
        <p:spPr/>
        <p:txBody>
          <a:bodyPr/>
          <a:lstStyle/>
          <a:p>
            <a:fld id="{7FFC000B-C388-42D8-9528-927A128A1453}" type="datetimeFigureOut">
              <a:rPr lang="en-US" smtClean="0"/>
              <a:t>11/9/2024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31" name="عنصر نائب لرقم الشريحة 30"/>
          <p:cNvSpPr>
            <a:spLocks noGrp="1"/>
          </p:cNvSpPr>
          <p:nvPr>
            <p:ph type="sldNum" sz="quarter" idx="12"/>
          </p:nvPr>
        </p:nvSpPr>
        <p:spPr/>
        <p:txBody>
          <a:bodyPr/>
          <a:lstStyle/>
          <a:p>
            <a:fld id="{CAD7FC13-62FE-4827-9642-3637C420BDE4}" type="slidenum">
              <a:rPr lang="en-US" smtClean="0"/>
              <a:t>‹#›</a:t>
            </a:fld>
            <a:endParaRPr lang="en-US"/>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FFC000B-C388-42D8-9528-927A128A1453}" type="datetimeFigureOut">
              <a:rPr lang="en-US" smtClean="0"/>
              <a:t>11/9/2024</a:t>
            </a:fld>
            <a:endParaRPr lang="en-US"/>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AD7FC13-62FE-4827-9642-3637C420BDE4}" type="slidenum">
              <a:rPr lang="en-US" smtClean="0"/>
              <a:t>‹#›</a:t>
            </a:fld>
            <a:endParaRPr lang="en-US"/>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81000" y="2743201"/>
            <a:ext cx="8458200" cy="1828799"/>
          </a:xfrm>
        </p:spPr>
        <p:txBody>
          <a:bodyPr>
            <a:normAutofit/>
          </a:bodyPr>
          <a:lstStyle/>
          <a:p>
            <a:pPr algn="ctr"/>
            <a:endParaRPr lang="en-US" sz="6600" dirty="0"/>
          </a:p>
        </p:txBody>
      </p:sp>
      <p:sp>
        <p:nvSpPr>
          <p:cNvPr id="3" name="عنوان فرعي 2"/>
          <p:cNvSpPr>
            <a:spLocks noGrp="1"/>
          </p:cNvSpPr>
          <p:nvPr>
            <p:ph type="subTitle" idx="1"/>
          </p:nvPr>
        </p:nvSpPr>
        <p:spPr>
          <a:xfrm>
            <a:off x="381000" y="609600"/>
            <a:ext cx="8458200" cy="1752600"/>
          </a:xfrm>
        </p:spPr>
        <p:txBody>
          <a:bodyPr>
            <a:normAutofit/>
          </a:bodyPr>
          <a:lstStyle/>
          <a:p>
            <a:pPr algn="ctr"/>
            <a:r>
              <a:rPr lang="ar-IQ" sz="5400" dirty="0" smtClean="0">
                <a:solidFill>
                  <a:srgbClr val="FF0000"/>
                </a:solidFill>
              </a:rPr>
              <a:t>تعاريف ومفاهيم اساسية</a:t>
            </a:r>
            <a:endParaRPr lang="en-US" sz="5400" dirty="0">
              <a:solidFill>
                <a:srgbClr val="FF0000"/>
              </a:solidFill>
            </a:endParaRPr>
          </a:p>
        </p:txBody>
      </p:sp>
      <p:pic>
        <p:nvPicPr>
          <p:cNvPr id="6146" name="Picture 2" descr="C:\Users\Ehaab\Desktop\ar-artificial-intelligence_ver_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14600"/>
            <a:ext cx="9144000" cy="4343400"/>
          </a:xfrm>
          <a:prstGeom prst="rect">
            <a:avLst/>
          </a:prstGeom>
          <a:noFill/>
          <a:extLst>
            <a:ext uri="{909E8E84-426E-40DD-AFC4-6F175D3DCCD1}">
              <a14:hiddenFill xmlns:a14="http://schemas.microsoft.com/office/drawing/2010/main">
                <a:solidFill>
                  <a:srgbClr val="FFFFFF"/>
                </a:solidFill>
              </a14:hiddenFill>
            </a:ext>
          </a:extLst>
        </p:spPr>
      </p:pic>
      <p:sp>
        <p:nvSpPr>
          <p:cNvPr id="4" name="شكل بيضاوي 3"/>
          <p:cNvSpPr/>
          <p:nvPr/>
        </p:nvSpPr>
        <p:spPr>
          <a:xfrm>
            <a:off x="0" y="5638800"/>
            <a:ext cx="3276600" cy="13716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IQ" sz="2400" dirty="0" err="1" smtClean="0">
                <a:solidFill>
                  <a:srgbClr val="FFFF00"/>
                </a:solidFill>
              </a:rPr>
              <a:t>م.م</a:t>
            </a:r>
            <a:r>
              <a:rPr lang="ar-IQ" sz="2400" dirty="0" smtClean="0">
                <a:solidFill>
                  <a:srgbClr val="FFFF00"/>
                </a:solidFill>
              </a:rPr>
              <a:t> شيماء حليم</a:t>
            </a:r>
            <a:endParaRPr lang="en-US" sz="2400" dirty="0">
              <a:solidFill>
                <a:srgbClr val="FFFF00"/>
              </a:solidFill>
            </a:endParaRPr>
          </a:p>
        </p:txBody>
      </p:sp>
    </p:spTree>
    <p:extLst>
      <p:ext uri="{BB962C8B-B14F-4D97-AF65-F5344CB8AC3E}">
        <p14:creationId xmlns:p14="http://schemas.microsoft.com/office/powerpoint/2010/main" val="1575915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1371600"/>
            <a:ext cx="8763000" cy="2123658"/>
          </a:xfrm>
          <a:prstGeom prst="rect">
            <a:avLst/>
          </a:prstGeom>
        </p:spPr>
        <p:txBody>
          <a:bodyPr wrap="square">
            <a:spAutoFit/>
          </a:bodyPr>
          <a:lstStyle/>
          <a:p>
            <a:pPr algn="r" rtl="1"/>
            <a:r>
              <a:rPr lang="ar-IQ" sz="2400" b="0" i="0" dirty="0" smtClean="0">
                <a:effectLst/>
                <a:latin typeface="-apple-system"/>
              </a:rPr>
              <a:t>3. غوغل </a:t>
            </a:r>
            <a:r>
              <a:rPr lang="ar-IQ" sz="2400" b="0" i="0" dirty="0" err="1" smtClean="0">
                <a:effectLst/>
                <a:latin typeface="-apple-system"/>
              </a:rPr>
              <a:t>آسيستانت</a:t>
            </a:r>
            <a:r>
              <a:rPr lang="ar-IQ" sz="2400" b="0" i="0" dirty="0" smtClean="0">
                <a:effectLst/>
                <a:latin typeface="-apple-system"/>
              </a:rPr>
              <a:t> </a:t>
            </a:r>
            <a:r>
              <a:rPr lang="en-US" sz="3600" b="0" i="0" dirty="0" smtClean="0">
                <a:effectLst/>
                <a:latin typeface="-apple-system"/>
              </a:rPr>
              <a:t>Google</a:t>
            </a:r>
            <a:r>
              <a:rPr lang="en-US" sz="2400" b="0" i="0" dirty="0" smtClean="0">
                <a:effectLst/>
                <a:latin typeface="-apple-system"/>
              </a:rPr>
              <a:t> Assistant):</a:t>
            </a:r>
            <a:r>
              <a:rPr lang="ar-IQ" sz="2400" dirty="0" smtClean="0">
                <a:latin typeface="-apple-system"/>
              </a:rPr>
              <a:t>)ي</a:t>
            </a:r>
            <a:r>
              <a:rPr lang="ar-IQ" sz="2400" b="0" i="0" dirty="0" smtClean="0">
                <a:effectLst/>
                <a:latin typeface="-apple-system"/>
              </a:rPr>
              <a:t>عد غوغل </a:t>
            </a:r>
            <a:r>
              <a:rPr lang="ar-IQ" sz="2400" b="0" i="0" dirty="0" err="1" smtClean="0">
                <a:effectLst/>
                <a:latin typeface="-apple-system"/>
              </a:rPr>
              <a:t>آسيستانت</a:t>
            </a:r>
            <a:r>
              <a:rPr lang="ar-IQ" sz="2400" b="0" i="0" dirty="0" smtClean="0">
                <a:effectLst/>
                <a:latin typeface="-apple-system"/>
              </a:rPr>
              <a:t> واحدًا من أبرز تطبيقات الذكاء الاصطناعي، وهو مساعد صوتي تم تطويره بواسطة شركة غوغل. يستخدم غوغل </a:t>
            </a:r>
            <a:r>
              <a:rPr lang="ar-IQ" sz="2400" b="0" i="0" dirty="0" err="1" smtClean="0">
                <a:effectLst/>
                <a:latin typeface="-apple-system"/>
              </a:rPr>
              <a:t>آسيستانت</a:t>
            </a:r>
            <a:r>
              <a:rPr lang="ar-IQ" sz="2400" b="0" i="0" dirty="0" smtClean="0">
                <a:effectLst/>
                <a:latin typeface="-apple-system"/>
              </a:rPr>
              <a:t> التعلم الآلي وتقنيات معالجة اللغة الطبيعية لتقديم إجابات دقيقة على أسئلة المستخدمين وتنفيذ مجموعة متنوعة من المهام.</a:t>
            </a:r>
            <a:endParaRPr lang="en-US" sz="2400" dirty="0"/>
          </a:p>
        </p:txBody>
      </p:sp>
    </p:spTree>
    <p:extLst>
      <p:ext uri="{BB962C8B-B14F-4D97-AF65-F5344CB8AC3E}">
        <p14:creationId xmlns:p14="http://schemas.microsoft.com/office/powerpoint/2010/main" val="2686344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197346"/>
            <a:ext cx="8077200" cy="6186309"/>
          </a:xfrm>
          <a:prstGeom prst="rect">
            <a:avLst/>
          </a:prstGeom>
        </p:spPr>
        <p:txBody>
          <a:bodyPr wrap="square">
            <a:spAutoFit/>
          </a:bodyPr>
          <a:lstStyle/>
          <a:p>
            <a:pPr algn="r" rtl="1"/>
            <a:r>
              <a:rPr lang="ar-IQ" b="0" i="0" dirty="0" smtClean="0">
                <a:effectLst/>
                <a:latin typeface="-apple-system"/>
              </a:rPr>
              <a:t>4</a:t>
            </a:r>
            <a:r>
              <a:rPr lang="ar-IQ" sz="2000" i="0" dirty="0" smtClean="0">
                <a:effectLst/>
                <a:latin typeface="-apple-system"/>
              </a:rPr>
              <a:t>. فيسبوك ماسنجر (</a:t>
            </a:r>
            <a:r>
              <a:rPr lang="en-US" sz="2000" i="0" dirty="0" smtClean="0">
                <a:effectLst/>
                <a:latin typeface="-apple-system"/>
              </a:rPr>
              <a:t>Facebook Messenger): </a:t>
            </a:r>
            <a:r>
              <a:rPr lang="ar-IQ" sz="2400" i="0" dirty="0" smtClean="0">
                <a:effectLst/>
                <a:latin typeface="-apple-system"/>
              </a:rPr>
              <a:t>يستخدم فيسبوك ماسنجر تقنيات الذكاء الاصطناعي لتحسين تجربة المستخدم وتوفير ميزات مثل المحادثات الآلية والترجمة الفورية والتوصيات الشخصية</a:t>
            </a:r>
            <a:r>
              <a:rPr lang="ar-IQ" sz="2000" i="0" dirty="0" smtClean="0">
                <a:effectLst/>
                <a:latin typeface="-apple-system"/>
              </a:rPr>
              <a:t>.</a:t>
            </a:r>
          </a:p>
          <a:p>
            <a:pPr algn="r" rtl="1"/>
            <a:r>
              <a:rPr lang="ar-IQ" sz="2000" i="0" dirty="0" smtClean="0">
                <a:effectLst/>
                <a:latin typeface="-apple-system"/>
              </a:rPr>
              <a:t/>
            </a:r>
            <a:br>
              <a:rPr lang="ar-IQ" sz="2000" i="0" dirty="0" smtClean="0">
                <a:effectLst/>
                <a:latin typeface="-apple-system"/>
              </a:rPr>
            </a:br>
            <a:endParaRPr lang="ar-IQ" sz="2000" i="0" dirty="0" smtClean="0">
              <a:effectLst/>
              <a:latin typeface="-apple-system"/>
            </a:endParaRPr>
          </a:p>
          <a:p>
            <a:pPr algn="r" rtl="1"/>
            <a:r>
              <a:rPr lang="ar-IQ" sz="2000" i="0" dirty="0" smtClean="0">
                <a:effectLst/>
                <a:latin typeface="-apple-system"/>
              </a:rPr>
              <a:t>5. واتساب (</a:t>
            </a:r>
            <a:r>
              <a:rPr lang="en-US" sz="2000" i="0" dirty="0" err="1" smtClean="0">
                <a:effectLst/>
                <a:latin typeface="-apple-system"/>
              </a:rPr>
              <a:t>WhatsApp</a:t>
            </a:r>
            <a:r>
              <a:rPr lang="en-US" sz="2000" i="0" dirty="0" smtClean="0">
                <a:effectLst/>
                <a:latin typeface="-apple-system"/>
              </a:rPr>
              <a:t>): </a:t>
            </a:r>
            <a:r>
              <a:rPr lang="ar-IQ" sz="2000" i="0" dirty="0" smtClean="0">
                <a:effectLst/>
                <a:latin typeface="-apple-system"/>
              </a:rPr>
              <a:t> </a:t>
            </a:r>
            <a:r>
              <a:rPr lang="en-US" sz="2000" i="0" dirty="0" smtClean="0">
                <a:effectLst/>
                <a:latin typeface="-apple-system"/>
              </a:rPr>
              <a:t>(</a:t>
            </a:r>
            <a:r>
              <a:rPr lang="ar-IQ" sz="2000" i="0" dirty="0" smtClean="0">
                <a:effectLst/>
                <a:latin typeface="-apple-system"/>
              </a:rPr>
              <a:t>يستخدم واتساب أيضًا تقنيات الذكاء الاصطناعي لتحسين تجربة المستخدم، بما في ذلك توفير خدمة الترجمة الآلية والتعرف على الصور والفيديوهات.</a:t>
            </a:r>
          </a:p>
          <a:p>
            <a:pPr algn="r" rtl="1"/>
            <a:r>
              <a:rPr lang="ar-IQ" sz="2000" i="0" dirty="0" smtClean="0">
                <a:effectLst/>
                <a:latin typeface="-apple-system"/>
              </a:rPr>
              <a:t/>
            </a:r>
            <a:br>
              <a:rPr lang="ar-IQ" sz="2000" i="0" dirty="0" smtClean="0">
                <a:effectLst/>
                <a:latin typeface="-apple-system"/>
              </a:rPr>
            </a:br>
            <a:endParaRPr lang="ar-IQ" sz="2000" i="0" dirty="0" smtClean="0">
              <a:effectLst/>
              <a:latin typeface="-apple-system"/>
            </a:endParaRPr>
          </a:p>
          <a:p>
            <a:pPr algn="r" rtl="1"/>
            <a:r>
              <a:rPr lang="ar-IQ" sz="2000" i="0" dirty="0" smtClean="0">
                <a:effectLst/>
                <a:latin typeface="-apple-system"/>
              </a:rPr>
              <a:t>6. </a:t>
            </a:r>
            <a:r>
              <a:rPr lang="ar-IQ" sz="2000" i="0" dirty="0" err="1" smtClean="0">
                <a:effectLst/>
                <a:latin typeface="-apple-system"/>
              </a:rPr>
              <a:t>تويتر</a:t>
            </a:r>
            <a:r>
              <a:rPr lang="ar-IQ" sz="2000" i="0" dirty="0" smtClean="0">
                <a:effectLst/>
                <a:latin typeface="-apple-system"/>
              </a:rPr>
              <a:t> </a:t>
            </a:r>
            <a:r>
              <a:rPr lang="en-US" sz="2000" i="0" dirty="0" smtClean="0">
                <a:effectLst/>
                <a:latin typeface="-apple-system"/>
              </a:rPr>
              <a:t>(Twitter):   </a:t>
            </a:r>
            <a:r>
              <a:rPr lang="ar-IQ" sz="2000" i="0" dirty="0" smtClean="0">
                <a:effectLst/>
                <a:latin typeface="-apple-system"/>
              </a:rPr>
              <a:t>يستخدم </a:t>
            </a:r>
            <a:r>
              <a:rPr lang="ar-IQ" sz="2000" i="0" dirty="0" err="1" smtClean="0">
                <a:effectLst/>
                <a:latin typeface="-apple-system"/>
              </a:rPr>
              <a:t>تويتر</a:t>
            </a:r>
            <a:r>
              <a:rPr lang="ar-IQ" sz="2000" i="0" dirty="0" smtClean="0">
                <a:effectLst/>
                <a:latin typeface="-apple-system"/>
              </a:rPr>
              <a:t> تقنيات الذكاء الاصطناعي لتحسين خوارزميات التغذية المخصصة وتوفير تجربة مستخدم مخصصة وفقًا لاهتمامات المستخدم.</a:t>
            </a:r>
          </a:p>
          <a:p>
            <a:pPr algn="r" rtl="1"/>
            <a:r>
              <a:rPr lang="ar-IQ" sz="2000" i="0" dirty="0" smtClean="0">
                <a:effectLst/>
                <a:latin typeface="-apple-system"/>
              </a:rPr>
              <a:t/>
            </a:r>
            <a:br>
              <a:rPr lang="ar-IQ" sz="2000" i="0" dirty="0" smtClean="0">
                <a:effectLst/>
                <a:latin typeface="-apple-system"/>
              </a:rPr>
            </a:br>
            <a:endParaRPr lang="ar-IQ" sz="2000" i="0" dirty="0" smtClean="0">
              <a:effectLst/>
              <a:latin typeface="-apple-system"/>
            </a:endParaRPr>
          </a:p>
          <a:p>
            <a:pPr algn="r" rtl="1"/>
            <a:r>
              <a:rPr lang="ar-IQ" sz="2000" i="0" dirty="0" smtClean="0">
                <a:effectLst/>
                <a:latin typeface="-apple-system"/>
              </a:rPr>
              <a:t>7. </a:t>
            </a:r>
            <a:r>
              <a:rPr lang="ar-IQ" sz="2000" i="0" dirty="0" err="1" smtClean="0">
                <a:effectLst/>
                <a:latin typeface="-apple-system"/>
              </a:rPr>
              <a:t>إنستغرام</a:t>
            </a:r>
            <a:r>
              <a:rPr lang="ar-IQ" sz="2000" i="0" dirty="0" smtClean="0">
                <a:effectLst/>
                <a:latin typeface="-apple-system"/>
              </a:rPr>
              <a:t> (</a:t>
            </a:r>
            <a:r>
              <a:rPr lang="en-US" sz="2000" i="0" dirty="0" err="1" smtClean="0">
                <a:effectLst/>
                <a:latin typeface="-apple-system"/>
              </a:rPr>
              <a:t>Instagram</a:t>
            </a:r>
            <a:r>
              <a:rPr lang="en-US" sz="2000" i="0" dirty="0" smtClean="0">
                <a:effectLst/>
                <a:latin typeface="-apple-system"/>
              </a:rPr>
              <a:t>): </a:t>
            </a:r>
            <a:r>
              <a:rPr lang="ar-IQ" sz="2000" i="0" dirty="0" smtClean="0">
                <a:effectLst/>
                <a:latin typeface="-apple-system"/>
              </a:rPr>
              <a:t>يستخدم </a:t>
            </a:r>
            <a:r>
              <a:rPr lang="ar-IQ" sz="2000" i="0" dirty="0" err="1" smtClean="0">
                <a:effectLst/>
                <a:latin typeface="-apple-system"/>
              </a:rPr>
              <a:t>إنستغرام</a:t>
            </a:r>
            <a:r>
              <a:rPr lang="ar-IQ" sz="2000" i="0" dirty="0" smtClean="0">
                <a:effectLst/>
                <a:latin typeface="-apple-system"/>
              </a:rPr>
              <a:t> أيضًا تقنيات الذكاء الاصطناعي لتحسين خوارزميات التغذية المخصصة وتوفير تجربة مستخدم مخصصة وفقًا لاهتمامات المستخدم.</a:t>
            </a:r>
            <a:endParaRPr lang="ar-IQ" i="0" dirty="0">
              <a:effectLst/>
              <a:latin typeface="-apple-system"/>
            </a:endParaRPr>
          </a:p>
        </p:txBody>
      </p:sp>
    </p:spTree>
    <p:extLst>
      <p:ext uri="{BB962C8B-B14F-4D97-AF65-F5344CB8AC3E}">
        <p14:creationId xmlns:p14="http://schemas.microsoft.com/office/powerpoint/2010/main" val="19376207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Ehaab\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722" y="-36214"/>
            <a:ext cx="9423722" cy="68942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44874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Ehaab\Desktop\imag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719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0324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52400" y="609600"/>
            <a:ext cx="8839200" cy="3046988"/>
          </a:xfrm>
          <a:prstGeom prst="rect">
            <a:avLst/>
          </a:prstGeom>
          <a:solidFill>
            <a:schemeClr val="accent1">
              <a:lumMod val="60000"/>
              <a:lumOff val="40000"/>
            </a:schemeClr>
          </a:solidFill>
        </p:spPr>
        <p:txBody>
          <a:bodyPr wrap="square">
            <a:spAutoFit/>
          </a:bodyPr>
          <a:lstStyle/>
          <a:p>
            <a:pPr algn="r"/>
            <a:endParaRPr lang="ar-IQ" sz="3200" b="1" dirty="0" smtClean="0">
              <a:solidFill>
                <a:schemeClr val="accent2">
                  <a:lumMod val="60000"/>
                  <a:lumOff val="40000"/>
                </a:schemeClr>
              </a:solidFill>
            </a:endParaRPr>
          </a:p>
          <a:p>
            <a:pPr algn="r"/>
            <a:r>
              <a:rPr lang="ar-IQ" sz="3200" b="1" dirty="0" smtClean="0">
                <a:solidFill>
                  <a:srgbClr val="FF0000"/>
                </a:solidFill>
              </a:rPr>
              <a:t>الذكاء الاصطناعي</a:t>
            </a:r>
            <a:r>
              <a:rPr lang="ar-IQ" sz="3200" b="1" dirty="0" smtClean="0"/>
              <a:t>:</a:t>
            </a:r>
            <a:endParaRPr lang="ar-IQ" sz="3200" dirty="0" smtClean="0"/>
          </a:p>
          <a:p>
            <a:pPr algn="r"/>
            <a:r>
              <a:rPr lang="ar-IQ" sz="3200" dirty="0" smtClean="0"/>
              <a:t>  </a:t>
            </a:r>
          </a:p>
          <a:p>
            <a:pPr algn="r"/>
            <a:r>
              <a:rPr lang="ar-IQ" sz="3200" dirty="0"/>
              <a:t> </a:t>
            </a:r>
            <a:r>
              <a:rPr lang="ar-IQ" sz="3200" dirty="0" smtClean="0"/>
              <a:t>           يهدف الذكاء الاصطناعي إلى محاكاة الذكاء             البشري في الآلات، وذلك من خلال تطوير                خوارزميات وانظمة قادرة على:- </a:t>
            </a:r>
          </a:p>
        </p:txBody>
      </p:sp>
    </p:spTree>
    <p:extLst>
      <p:ext uri="{BB962C8B-B14F-4D97-AF65-F5344CB8AC3E}">
        <p14:creationId xmlns:p14="http://schemas.microsoft.com/office/powerpoint/2010/main" val="2271615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rot="10800000" flipV="1">
            <a:off x="990600" y="475411"/>
            <a:ext cx="7563474"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3" algn="r" rtl="1" fontAlgn="base">
              <a:spcBef>
                <a:spcPct val="0"/>
              </a:spcBef>
              <a:spcAft>
                <a:spcPct val="0"/>
              </a:spcAft>
              <a:buFontTx/>
              <a:buChar char="•"/>
            </a:pPr>
            <a:r>
              <a:rPr kumimoji="0" lang="ar-SA" sz="3600" b="1" i="0" u="none" strike="noStrike" cap="none" normalizeH="0" baseline="0" dirty="0" smtClean="0">
                <a:ln>
                  <a:noFill/>
                </a:ln>
                <a:solidFill>
                  <a:schemeClr val="tx1"/>
                </a:solidFill>
                <a:effectLst/>
                <a:latin typeface="Arial" charset="0"/>
                <a:cs typeface="Arial" charset="0"/>
              </a:rPr>
              <a:t>التعلم الآلي</a:t>
            </a:r>
            <a:r>
              <a:rPr kumimoji="0" lang="en-US" sz="3600" b="1" i="0" u="none" strike="noStrike" cap="none" normalizeH="0" baseline="0" dirty="0" smtClean="0">
                <a:ln>
                  <a:noFill/>
                </a:ln>
                <a:solidFill>
                  <a:schemeClr val="tx1"/>
                </a:solidFill>
                <a:effectLst/>
                <a:latin typeface="Arial" charset="0"/>
                <a:cs typeface="Arial" charset="0"/>
              </a:rPr>
              <a:t>:</a:t>
            </a:r>
            <a:r>
              <a:rPr kumimoji="0" lang="en-US" sz="3600" b="0" i="0" u="none" strike="noStrike" cap="none" normalizeH="0" baseline="0" dirty="0" smtClean="0">
                <a:ln>
                  <a:noFill/>
                </a:ln>
                <a:solidFill>
                  <a:schemeClr val="tx1"/>
                </a:solidFill>
                <a:effectLst/>
                <a:latin typeface="Arial" charset="0"/>
                <a:cs typeface="Arial" charset="0"/>
              </a:rPr>
              <a:t> </a:t>
            </a:r>
            <a:r>
              <a:rPr kumimoji="0" lang="ar-IQ" sz="3600" b="0" i="0" u="none" strike="noStrike" cap="none" normalizeH="0" baseline="0" dirty="0" smtClean="0">
                <a:ln>
                  <a:noFill/>
                </a:ln>
                <a:solidFill>
                  <a:schemeClr val="tx1"/>
                </a:solidFill>
                <a:effectLst/>
                <a:latin typeface="Arial" charset="0"/>
                <a:cs typeface="Arial" charset="0"/>
              </a:rPr>
              <a:t> </a:t>
            </a:r>
            <a:r>
              <a:rPr kumimoji="0" lang="ar-SA" sz="3600" b="0" i="0" u="none" strike="noStrike" cap="none" normalizeH="0" baseline="0" dirty="0" smtClean="0">
                <a:ln>
                  <a:noFill/>
                </a:ln>
                <a:solidFill>
                  <a:schemeClr val="tx1"/>
                </a:solidFill>
                <a:effectLst/>
                <a:latin typeface="Arial" charset="0"/>
                <a:cs typeface="Arial" charset="0"/>
              </a:rPr>
              <a:t>حيث تتعلم الآلات من البيانات الضخمة وتستخلص الأنماط والقواعد التي</a:t>
            </a:r>
            <a:r>
              <a:rPr kumimoji="0" lang="ar-IQ" sz="3600" b="0" i="0" u="none" strike="noStrike" cap="none" normalizeH="0" baseline="0" dirty="0" smtClean="0">
                <a:ln>
                  <a:noFill/>
                </a:ln>
                <a:solidFill>
                  <a:schemeClr val="tx1"/>
                </a:solidFill>
                <a:effectLst/>
                <a:latin typeface="Arial" charset="0"/>
                <a:cs typeface="Arial" charset="0"/>
              </a:rPr>
              <a:t> تمكنها من اتخاذ القرارات</a:t>
            </a:r>
            <a:r>
              <a:rPr kumimoji="0" lang="ar-SA" sz="3600" b="0" i="0" u="none" strike="noStrike" cap="none" normalizeH="0" baseline="0" dirty="0" smtClean="0">
                <a:ln>
                  <a:noFill/>
                </a:ln>
                <a:solidFill>
                  <a:schemeClr val="tx1"/>
                </a:solidFill>
                <a:effectLst/>
                <a:latin typeface="Arial" charset="0"/>
                <a:cs typeface="Arial" charset="0"/>
              </a:rPr>
              <a:t> </a:t>
            </a:r>
            <a:endParaRPr kumimoji="0" lang="ar-IQ" sz="3600" b="0" i="0" u="none" strike="noStrike" cap="none" normalizeH="0" baseline="0" dirty="0" smtClean="0">
              <a:ln>
                <a:noFill/>
              </a:ln>
              <a:solidFill>
                <a:schemeClr val="tx1"/>
              </a:solidFill>
              <a:effectLst/>
              <a:latin typeface="Arial" charset="0"/>
              <a:cs typeface="Arial" charset="0"/>
            </a:endParaRPr>
          </a:p>
          <a:p>
            <a:pPr lvl="3" algn="r" rtl="1" fontAlgn="base">
              <a:spcBef>
                <a:spcPct val="0"/>
              </a:spcBef>
              <a:spcAft>
                <a:spcPct val="0"/>
              </a:spcAft>
            </a:pPr>
            <a:endParaRPr kumimoji="0" lang="ar-IQ" sz="3600" b="0" i="0" u="none" strike="noStrike" cap="none" normalizeH="0" baseline="0" dirty="0" smtClean="0">
              <a:ln>
                <a:noFill/>
              </a:ln>
              <a:solidFill>
                <a:schemeClr val="tx1"/>
              </a:solidFill>
              <a:effectLst/>
              <a:latin typeface="Arial" charset="0"/>
              <a:cs typeface="Arial" charset="0"/>
            </a:endParaRPr>
          </a:p>
          <a:p>
            <a:pPr lvl="3" algn="r" rtl="1" fontAlgn="base">
              <a:spcBef>
                <a:spcPct val="0"/>
              </a:spcBef>
              <a:spcAft>
                <a:spcPct val="0"/>
              </a:spcAft>
              <a:buFontTx/>
              <a:buChar char="•"/>
            </a:pPr>
            <a:r>
              <a:rPr kumimoji="0" lang="ar-SA" sz="3600" b="1" i="0" u="none" strike="noStrike" cap="none" normalizeH="0" baseline="0" dirty="0" smtClean="0">
                <a:ln>
                  <a:noFill/>
                </a:ln>
                <a:solidFill>
                  <a:schemeClr val="tx1"/>
                </a:solidFill>
                <a:effectLst/>
                <a:latin typeface="Arial" charset="0"/>
                <a:cs typeface="Arial" charset="0"/>
              </a:rPr>
              <a:t>التعلم العميق</a:t>
            </a:r>
            <a:r>
              <a:rPr kumimoji="0" lang="en-US" sz="3600" b="1" i="0" u="none" strike="noStrike" cap="none" normalizeH="0" baseline="0" dirty="0" smtClean="0">
                <a:ln>
                  <a:noFill/>
                </a:ln>
                <a:solidFill>
                  <a:schemeClr val="tx1"/>
                </a:solidFill>
                <a:effectLst/>
                <a:latin typeface="Arial" charset="0"/>
                <a:cs typeface="Arial" charset="0"/>
              </a:rPr>
              <a:t>:</a:t>
            </a:r>
            <a:r>
              <a:rPr kumimoji="0" lang="en-US" sz="3600" b="0" i="0" u="none" strike="noStrike" cap="none" normalizeH="0" baseline="0" dirty="0" smtClean="0">
                <a:ln>
                  <a:noFill/>
                </a:ln>
                <a:solidFill>
                  <a:schemeClr val="tx1"/>
                </a:solidFill>
                <a:effectLst/>
                <a:latin typeface="Arial" charset="0"/>
                <a:cs typeface="Arial" charset="0"/>
              </a:rPr>
              <a:t> </a:t>
            </a:r>
            <a:r>
              <a:rPr kumimoji="0" lang="ar-IQ" sz="3600" b="0" i="0" u="none" strike="noStrike" cap="none" normalizeH="0" baseline="0" dirty="0" smtClean="0">
                <a:ln>
                  <a:noFill/>
                </a:ln>
                <a:solidFill>
                  <a:schemeClr val="tx1"/>
                </a:solidFill>
                <a:effectLst/>
                <a:latin typeface="Arial" charset="0"/>
                <a:cs typeface="Arial" charset="0"/>
              </a:rPr>
              <a:t> </a:t>
            </a:r>
            <a:r>
              <a:rPr kumimoji="0" lang="ar-SA" sz="3600" b="0" i="0" u="none" strike="noStrike" cap="none" normalizeH="0" baseline="0" dirty="0" smtClean="0">
                <a:ln>
                  <a:noFill/>
                </a:ln>
                <a:solidFill>
                  <a:schemeClr val="tx1"/>
                </a:solidFill>
                <a:effectLst/>
                <a:latin typeface="Arial" charset="0"/>
                <a:cs typeface="Arial" charset="0"/>
              </a:rPr>
              <a:t>وهو فرع من التعلم الآلي يستخدم شبكات عصبية اصطناعية معقدة لتحليل البيانات المعقدة مثل الصور والفيديوهات والنصوص</a:t>
            </a:r>
            <a:r>
              <a:rPr kumimoji="0" lang="en-US" sz="2800" b="0" i="0" u="none" strike="noStrike" cap="none" normalizeH="0" baseline="0" dirty="0" smtClean="0">
                <a:ln>
                  <a:noFill/>
                </a:ln>
                <a:solidFill>
                  <a:schemeClr val="tx1"/>
                </a:solidFill>
                <a:effectLst/>
                <a:latin typeface="Arial" charset="0"/>
                <a:cs typeface="Arial" charset="0"/>
              </a:rPr>
              <a:t>. </a:t>
            </a:r>
          </a:p>
        </p:txBody>
      </p:sp>
    </p:spTree>
    <p:extLst>
      <p:ext uri="{BB962C8B-B14F-4D97-AF65-F5344CB8AC3E}">
        <p14:creationId xmlns:p14="http://schemas.microsoft.com/office/powerpoint/2010/main" val="3704223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2400" y="1295401"/>
            <a:ext cx="8534400" cy="2677656"/>
          </a:xfrm>
          <a:prstGeom prst="rect">
            <a:avLst/>
          </a:prstGeom>
        </p:spPr>
        <p:txBody>
          <a:bodyPr wrap="square">
            <a:spAutoFit/>
          </a:bodyPr>
          <a:lstStyle/>
          <a:p>
            <a:pPr algn="r" rtl="1"/>
            <a:r>
              <a:rPr lang="ar-IQ" sz="2800" b="1" dirty="0" smtClean="0">
                <a:solidFill>
                  <a:srgbClr val="FF0000"/>
                </a:solidFill>
              </a:rPr>
              <a:t>اهمية الذكاء الاصطناعي</a:t>
            </a:r>
            <a:r>
              <a:rPr lang="ar-IQ" sz="2000" b="1" dirty="0" smtClean="0"/>
              <a:t>:</a:t>
            </a:r>
            <a:endParaRPr lang="ar-IQ" sz="2800" b="1" dirty="0" smtClean="0"/>
          </a:p>
          <a:p>
            <a:pPr algn="r" rtl="1"/>
            <a:r>
              <a:rPr lang="ar-IQ" sz="2800" b="1" dirty="0" smtClean="0"/>
              <a:t>الذكاء هو مفتاح التقدم والتطور في جميع المجالات، فهو يمكّن الأفراد والمجتمعات من:</a:t>
            </a:r>
          </a:p>
          <a:p>
            <a:pPr algn="r" rtl="1">
              <a:buFont typeface="Arial"/>
              <a:buChar char="•"/>
            </a:pPr>
            <a:r>
              <a:rPr lang="ar-IQ" sz="2800" b="1" dirty="0" smtClean="0"/>
              <a:t>حل المشكلات المعقدة في اي مجال</a:t>
            </a:r>
          </a:p>
          <a:p>
            <a:pPr algn="r" rtl="1">
              <a:buFont typeface="Arial"/>
              <a:buChar char="•"/>
            </a:pPr>
            <a:r>
              <a:rPr lang="ar-IQ" sz="2800" b="1" dirty="0" smtClean="0"/>
              <a:t>ابتكار حلول جديدة لتلبية احتياجات المجتمع </a:t>
            </a:r>
          </a:p>
          <a:p>
            <a:pPr algn="r" rtl="1">
              <a:buFont typeface="Arial"/>
              <a:buChar char="•"/>
            </a:pPr>
            <a:r>
              <a:rPr lang="ar-IQ" sz="2800" b="1" dirty="0" smtClean="0"/>
              <a:t>التكيف مع التغيرات </a:t>
            </a:r>
            <a:r>
              <a:rPr lang="ar-IQ" sz="2800" b="1" dirty="0" err="1" smtClean="0"/>
              <a:t>المستمرةفي</a:t>
            </a:r>
            <a:r>
              <a:rPr lang="ar-IQ" sz="2800" b="1" dirty="0" smtClean="0"/>
              <a:t> العالم المعاصر</a:t>
            </a:r>
            <a:endParaRPr lang="ar-IQ" sz="2800" b="1" dirty="0"/>
          </a:p>
        </p:txBody>
      </p:sp>
    </p:spTree>
    <p:extLst>
      <p:ext uri="{BB962C8B-B14F-4D97-AF65-F5344CB8AC3E}">
        <p14:creationId xmlns:p14="http://schemas.microsoft.com/office/powerpoint/2010/main" val="356197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914400" y="990600"/>
            <a:ext cx="7315200" cy="769441"/>
          </a:xfrm>
          <a:prstGeom prst="rect">
            <a:avLst/>
          </a:prstGeom>
          <a:noFill/>
        </p:spPr>
        <p:txBody>
          <a:bodyPr wrap="square" rtlCol="0">
            <a:spAutoFit/>
          </a:bodyPr>
          <a:lstStyle/>
          <a:p>
            <a:pPr algn="r" rtl="1"/>
            <a:r>
              <a:rPr lang="ar-IQ" sz="4400" dirty="0" smtClean="0">
                <a:solidFill>
                  <a:srgbClr val="FF0000"/>
                </a:solidFill>
              </a:rPr>
              <a:t>ابرز تطبيقات الذكاء الاصطناعي</a:t>
            </a:r>
            <a:endParaRPr lang="en-US" sz="4400" dirty="0">
              <a:solidFill>
                <a:srgbClr val="FF0000"/>
              </a:solidFill>
            </a:endParaRPr>
          </a:p>
        </p:txBody>
      </p:sp>
    </p:spTree>
    <p:extLst>
      <p:ext uri="{BB962C8B-B14F-4D97-AF65-F5344CB8AC3E}">
        <p14:creationId xmlns:p14="http://schemas.microsoft.com/office/powerpoint/2010/main" val="4222797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1219201"/>
            <a:ext cx="7162800" cy="3785652"/>
          </a:xfrm>
          <a:prstGeom prst="rect">
            <a:avLst/>
          </a:prstGeom>
        </p:spPr>
        <p:txBody>
          <a:bodyPr wrap="square">
            <a:spAutoFit/>
          </a:bodyPr>
          <a:lstStyle/>
          <a:p>
            <a:pPr algn="r" rtl="1"/>
            <a:r>
              <a:rPr lang="ar-IQ" sz="2800" b="0" i="0" dirty="0" smtClean="0">
                <a:effectLst/>
                <a:latin typeface="-apple-system"/>
              </a:rPr>
              <a:t>تطبيقات الذكاء الاصطناعي أصبحت جزءًا لا يتجزأ من حياتنا اليومية، حيث توفر حلولًا مبتكرة وذكية في مجموعة متنوعة من المجالات. هناك العديد من التطبيقات المشهورة للذكاء الاصطناعي التي تستخدمها الملايين حول العالم. </a:t>
            </a:r>
          </a:p>
          <a:p>
            <a:pPr algn="r" rtl="1"/>
            <a:r>
              <a:rPr lang="ar-IQ" sz="2800" b="0" i="0" dirty="0" smtClean="0">
                <a:effectLst/>
                <a:latin typeface="-apple-system"/>
              </a:rPr>
              <a:t>أبرز هذه التطبيقات:</a:t>
            </a:r>
          </a:p>
          <a:p>
            <a:r>
              <a:rPr lang="ar-IQ" b="0" i="0" dirty="0" smtClean="0">
                <a:effectLst/>
                <a:latin typeface="-apple-system"/>
              </a:rPr>
              <a:t/>
            </a:r>
            <a:br>
              <a:rPr lang="ar-IQ" b="0" i="0" dirty="0" smtClean="0">
                <a:effectLst/>
                <a:latin typeface="-apple-system"/>
              </a:rPr>
            </a:br>
            <a:endParaRPr lang="ar-IQ" b="0" i="0" dirty="0" smtClean="0">
              <a:effectLst/>
              <a:latin typeface="-apple-system"/>
            </a:endParaRPr>
          </a:p>
          <a:p>
            <a:r>
              <a:rPr lang="ar-IQ" b="0" i="0" dirty="0" smtClean="0">
                <a:effectLst/>
                <a:latin typeface="-apple-system"/>
              </a:rPr>
              <a:t/>
            </a:r>
            <a:br>
              <a:rPr lang="ar-IQ" b="0" i="0" dirty="0" smtClean="0">
                <a:effectLst/>
                <a:latin typeface="-apple-system"/>
              </a:rPr>
            </a:br>
            <a:endParaRPr lang="en-US" dirty="0"/>
          </a:p>
        </p:txBody>
      </p:sp>
    </p:spTree>
    <p:extLst>
      <p:ext uri="{BB962C8B-B14F-4D97-AF65-F5344CB8AC3E}">
        <p14:creationId xmlns:p14="http://schemas.microsoft.com/office/powerpoint/2010/main" val="1823878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Ehaab\Desktop\1689921706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222171"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مستطيل 1"/>
          <p:cNvSpPr/>
          <p:nvPr/>
        </p:nvSpPr>
        <p:spPr>
          <a:xfrm>
            <a:off x="3352800" y="152400"/>
            <a:ext cx="5791200" cy="3046988"/>
          </a:xfrm>
          <a:prstGeom prst="rect">
            <a:avLst/>
          </a:prstGeom>
        </p:spPr>
        <p:txBody>
          <a:bodyPr wrap="square">
            <a:spAutoFit/>
          </a:bodyPr>
          <a:lstStyle/>
          <a:p>
            <a:pPr algn="r" rtl="1"/>
            <a:r>
              <a:rPr lang="ar-IQ" b="0" i="0" dirty="0" smtClean="0">
                <a:effectLst/>
                <a:latin typeface="-apple-system"/>
              </a:rPr>
              <a:t>1</a:t>
            </a:r>
            <a:r>
              <a:rPr lang="ar-IQ" sz="2400" b="0" i="0" dirty="0" smtClean="0">
                <a:effectLst/>
                <a:latin typeface="-apple-system"/>
              </a:rPr>
              <a:t>. سيري (</a:t>
            </a:r>
            <a:r>
              <a:rPr lang="en-US" sz="2400" b="0" i="0" dirty="0" err="1" smtClean="0">
                <a:effectLst/>
                <a:latin typeface="-apple-system"/>
              </a:rPr>
              <a:t>Siri</a:t>
            </a:r>
            <a:r>
              <a:rPr lang="en-US" sz="2400" b="0" i="0" dirty="0" smtClean="0">
                <a:effectLst/>
                <a:latin typeface="-apple-system"/>
              </a:rPr>
              <a:t>): </a:t>
            </a:r>
            <a:r>
              <a:rPr lang="ar-IQ" sz="2400" b="0" i="0" dirty="0" smtClean="0">
                <a:effectLst/>
                <a:latin typeface="-apple-system"/>
              </a:rPr>
              <a:t>يُعد سيري واحدًا من أشهر تطبيقات الذكاء الاصطناعي، وهو مساعد صوتي شخصي تم تطويره بواسطة شركة آبل. يستخدم سيري تقنيات التعلم الآلي ومعالجة اللغة الطبيعية لفهم أوامر المستخدم وتنفيذها، مثل إجراء المكالمات أو إرسال رسائل البريد الإلكتروني أو تشغيل الموسيقى.</a:t>
            </a:r>
            <a:endParaRPr lang="en-US" sz="1600" dirty="0"/>
          </a:p>
        </p:txBody>
      </p:sp>
    </p:spTree>
    <p:extLst>
      <p:ext uri="{BB962C8B-B14F-4D97-AF65-F5344CB8AC3E}">
        <p14:creationId xmlns:p14="http://schemas.microsoft.com/office/powerpoint/2010/main" val="42904096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1066800"/>
            <a:ext cx="8458200" cy="2246769"/>
          </a:xfrm>
          <a:prstGeom prst="rect">
            <a:avLst/>
          </a:prstGeom>
        </p:spPr>
        <p:txBody>
          <a:bodyPr wrap="square">
            <a:spAutoFit/>
          </a:bodyPr>
          <a:lstStyle/>
          <a:p>
            <a:pPr algn="r" rtl="1"/>
            <a:r>
              <a:rPr lang="ar-IQ" b="0" i="0" dirty="0" smtClean="0">
                <a:effectLst/>
                <a:latin typeface="-apple-system"/>
              </a:rPr>
              <a:t>2</a:t>
            </a:r>
            <a:r>
              <a:rPr lang="ar-IQ" sz="2800" b="0" i="0" dirty="0" smtClean="0">
                <a:effectLst/>
                <a:latin typeface="-apple-system"/>
              </a:rPr>
              <a:t>. </a:t>
            </a:r>
            <a:r>
              <a:rPr lang="ar-IQ" sz="2800" b="0" i="0" dirty="0" err="1" smtClean="0">
                <a:effectLst/>
                <a:latin typeface="-apple-system"/>
              </a:rPr>
              <a:t>ألكسا</a:t>
            </a:r>
            <a:r>
              <a:rPr lang="ar-IQ" sz="2800" b="0" i="0" dirty="0" smtClean="0">
                <a:effectLst/>
                <a:latin typeface="-apple-system"/>
              </a:rPr>
              <a:t> </a:t>
            </a:r>
            <a:r>
              <a:rPr lang="en-US" sz="2800" b="0" i="0" dirty="0" smtClean="0">
                <a:effectLst/>
                <a:latin typeface="-apple-system"/>
              </a:rPr>
              <a:t> (</a:t>
            </a:r>
            <a:r>
              <a:rPr lang="en-US" sz="2800" b="0" i="0" dirty="0" err="1" smtClean="0">
                <a:effectLst/>
                <a:latin typeface="-apple-system"/>
              </a:rPr>
              <a:t>Alexa</a:t>
            </a:r>
            <a:r>
              <a:rPr lang="en-US" sz="2800" b="0" i="0" dirty="0" smtClean="0">
                <a:effectLst/>
                <a:latin typeface="-apple-system"/>
              </a:rPr>
              <a:t>): </a:t>
            </a:r>
            <a:r>
              <a:rPr lang="ar-IQ" sz="2800" b="0" i="0" dirty="0" smtClean="0">
                <a:effectLst/>
                <a:latin typeface="-apple-system"/>
              </a:rPr>
              <a:t>يُعد </a:t>
            </a:r>
            <a:r>
              <a:rPr lang="ar-IQ" sz="2800" b="0" i="0" dirty="0" err="1" smtClean="0">
                <a:effectLst/>
                <a:latin typeface="-apple-system"/>
              </a:rPr>
              <a:t>ألكسا</a:t>
            </a:r>
            <a:r>
              <a:rPr lang="ar-IQ" sz="2800" b="0" i="0" dirty="0" smtClean="0">
                <a:effectLst/>
                <a:latin typeface="-apple-system"/>
              </a:rPr>
              <a:t> واحدًا من أشهر مساعدي الصوت الذكية، وهو تطبيق تم تطويره بواسطة شركة أمازون. يستخدم </a:t>
            </a:r>
            <a:r>
              <a:rPr lang="ar-IQ" sz="2800" b="0" i="0" dirty="0" err="1" smtClean="0">
                <a:effectLst/>
                <a:latin typeface="-apple-system"/>
              </a:rPr>
              <a:t>ألكسا</a:t>
            </a:r>
            <a:r>
              <a:rPr lang="ar-IQ" sz="2800" b="0" i="0" dirty="0" smtClean="0">
                <a:effectLst/>
                <a:latin typeface="-apple-system"/>
              </a:rPr>
              <a:t> التعلم الآلي وتقنيات معالجة اللغة الطبيعية للرد على أسئلة المستخدمين وتنفيذ الأوامر، بالإضافة إلى تحكمه في الأجهزة المنزلية الذكية.</a:t>
            </a:r>
            <a:endParaRPr lang="en-US" sz="2800" dirty="0"/>
          </a:p>
        </p:txBody>
      </p:sp>
    </p:spTree>
    <p:extLst>
      <p:ext uri="{BB962C8B-B14F-4D97-AF65-F5344CB8AC3E}">
        <p14:creationId xmlns:p14="http://schemas.microsoft.com/office/powerpoint/2010/main" val="22238077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90</TotalTime>
  <Words>319</Words>
  <Application>Microsoft Office PowerPoint</Application>
  <PresentationFormat>عرض على الشاشة (3:4)‏</PresentationFormat>
  <Paragraphs>29</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رحلة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الذكاء الاصطناعــي</dc:title>
  <dc:creator>Maher</dc:creator>
  <cp:lastModifiedBy>Maher</cp:lastModifiedBy>
  <cp:revision>16</cp:revision>
  <dcterms:created xsi:type="dcterms:W3CDTF">2024-11-09T14:04:47Z</dcterms:created>
  <dcterms:modified xsi:type="dcterms:W3CDTF">2024-11-09T15:36:03Z</dcterms:modified>
</cp:coreProperties>
</file>