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742113" cy="9872663"/>
  <p:defaultTextStyle>
    <a:defPPr lvl="0">
      <a:defRPr lang="ar-IQ"/>
    </a:defPPr>
    <a:lvl1pPr lvl="0" algn="r" rtl="1" fontAlgn="base">
      <a:spcBef>
        <a:spcPct val="0"/>
      </a:spcBef>
      <a:spcAft>
        <a:spcPct val="0"/>
      </a:spcAft>
      <a:defRPr kern="1200">
        <a:solidFill>
          <a:schemeClr val="tx1"/>
        </a:solidFill>
        <a:latin typeface="Arial" pitchFamily="34" charset="0"/>
        <a:ea typeface="+mn-ea"/>
        <a:cs typeface="Arial" pitchFamily="34" charset="0"/>
      </a:defRPr>
    </a:lvl1pPr>
    <a:lvl2pPr marL="457200" lvl="1" algn="r" rtl="1" fontAlgn="base">
      <a:spcBef>
        <a:spcPct val="0"/>
      </a:spcBef>
      <a:spcAft>
        <a:spcPct val="0"/>
      </a:spcAft>
      <a:defRPr kern="1200">
        <a:solidFill>
          <a:schemeClr val="tx1"/>
        </a:solidFill>
        <a:latin typeface="Arial" pitchFamily="34" charset="0"/>
        <a:ea typeface="+mn-ea"/>
        <a:cs typeface="Arial" pitchFamily="34" charset="0"/>
      </a:defRPr>
    </a:lvl2pPr>
    <a:lvl3pPr marL="914400" lvl="2"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lvl="3"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lvl="4"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lvl="5" algn="r" defTabSz="914400" rtl="1" eaLnBrk="1" latinLnBrk="0" hangingPunct="1">
      <a:defRPr kern="1200">
        <a:solidFill>
          <a:schemeClr val="tx1"/>
        </a:solidFill>
        <a:latin typeface="Arial" pitchFamily="34" charset="0"/>
        <a:ea typeface="+mn-ea"/>
        <a:cs typeface="Arial" pitchFamily="34" charset="0"/>
      </a:defRPr>
    </a:lvl6pPr>
    <a:lvl7pPr marL="2743200" lvl="6" algn="r" defTabSz="914400" rtl="1" eaLnBrk="1" latinLnBrk="0" hangingPunct="1">
      <a:defRPr kern="1200">
        <a:solidFill>
          <a:schemeClr val="tx1"/>
        </a:solidFill>
        <a:latin typeface="Arial" pitchFamily="34" charset="0"/>
        <a:ea typeface="+mn-ea"/>
        <a:cs typeface="Arial" pitchFamily="34" charset="0"/>
      </a:defRPr>
    </a:lvl7pPr>
    <a:lvl8pPr marL="3200400" lvl="7" algn="r" defTabSz="914400" rtl="1" eaLnBrk="1" latinLnBrk="0" hangingPunct="1">
      <a:defRPr kern="1200">
        <a:solidFill>
          <a:schemeClr val="tx1"/>
        </a:solidFill>
        <a:latin typeface="Arial" pitchFamily="34" charset="0"/>
        <a:ea typeface="+mn-ea"/>
        <a:cs typeface="Arial" pitchFamily="34" charset="0"/>
      </a:defRPr>
    </a:lvl8pPr>
    <a:lvl9pPr marL="3657600" lvl="8"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1113" y="0"/>
            <a:ext cx="2921000" cy="493713"/>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588" y="0"/>
            <a:ext cx="2921000" cy="493713"/>
          </a:xfrm>
          <a:prstGeom prst="rect">
            <a:avLst/>
          </a:prstGeom>
        </p:spPr>
        <p:txBody>
          <a:bodyPr vert="horz" lIns="91440" tIns="45720" rIns="91440" bIns="45720" rtlCol="1"/>
          <a:lstStyle>
            <a:lvl1pPr algn="l">
              <a:defRPr sz="1200"/>
            </a:lvl1pPr>
          </a:lstStyle>
          <a:p>
            <a:pPr>
              <a:defRPr/>
            </a:pPr>
            <a:fld id="{86936C51-7823-48B6-973D-E648323DD990}" type="datetimeFigureOut">
              <a:rPr lang="ar-IQ"/>
              <a:pPr>
                <a:defRPr/>
              </a:pPr>
              <a:t>27/03/1445</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21113" y="9377363"/>
            <a:ext cx="2921000" cy="493712"/>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588" y="9377363"/>
            <a:ext cx="2921000" cy="493712"/>
          </a:xfrm>
          <a:prstGeom prst="rect">
            <a:avLst/>
          </a:prstGeom>
        </p:spPr>
        <p:txBody>
          <a:bodyPr vert="horz" lIns="91440" tIns="45720" rIns="91440" bIns="45720" rtlCol="1" anchor="b"/>
          <a:lstStyle>
            <a:lvl1pPr algn="l">
              <a:defRPr sz="1200"/>
            </a:lvl1pPr>
          </a:lstStyle>
          <a:p>
            <a:pPr>
              <a:defRPr/>
            </a:pPr>
            <a:fld id="{FA9D10D3-A524-468C-8703-E098A7C529E9}" type="slidenum">
              <a:rPr lang="ar-IQ"/>
              <a:pPr>
                <a:defRPr/>
              </a:pPr>
              <a:t>‹#›</a:t>
            </a:fld>
            <a:endParaRPr lang="ar-IQ"/>
          </a:p>
        </p:txBody>
      </p:sp>
    </p:spTree>
    <p:extLst>
      <p:ext uri="{BB962C8B-B14F-4D97-AF65-F5344CB8AC3E}">
        <p14:creationId xmlns:p14="http://schemas.microsoft.com/office/powerpoint/2010/main" val="100730292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20C50C-761D-4ADC-8786-81580C50ACB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8AACFF-4BC9-489D-A301-02556B58DF3D}"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4C37D5-27F3-4C72-B080-9382038B881E}"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B0ACB4-8D95-4181-9E1A-0EDC7802AD4B}"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hart Placeholder 3"/>
          <p:cNvSpPr>
            <a:spLocks noGrp="1"/>
          </p:cNvSpPr>
          <p:nvPr>
            <p:ph type="chart" sz="half" idx="2"/>
          </p:nvPr>
        </p:nvSpPr>
        <p:spPr>
          <a:xfrm>
            <a:off x="4648200" y="1600200"/>
            <a:ext cx="4038600" cy="4525963"/>
          </a:xfrm>
        </p:spPr>
        <p:txBody>
          <a:bodyPr/>
          <a:lstStyle/>
          <a:p>
            <a:pPr lvl="0"/>
            <a:endParaRPr lang="ar-IQ"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DF92A6-6E60-48F7-9D58-C0BE9CFA8EE4}"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FCC08D-8493-4214-A255-54D8757E475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B4B9FC-95AE-47F7-9F1F-ED638FB8F888}"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AAA85E-543E-487A-B507-69F8C5F32905}"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8708E-DEB5-43AC-A7BD-AE84C5F9BB1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5D318C-4D5D-4560-94D3-AF58E9143197}"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7F54FE-4E6F-4982-9D86-82017BCAA5A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DF7A1A-E03E-4DFE-990C-DEA549DF659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1AD3DC-521D-4B94-98B9-4E6F1DB3B421}"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AF8F71-87C1-4DD8-A5BE-75CCEDE132E4}"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6564"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6566"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65CB3D91-C125-4B13-A024-163CBB3EDFE5}"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2988" y="161429"/>
            <a:ext cx="7415212" cy="2043435"/>
          </a:xfrm>
          <a:solidFill>
            <a:srgbClr val="FFFF00"/>
          </a:solidFill>
          <a:ln>
            <a:solidFill>
              <a:srgbClr val="002060"/>
            </a:solidFill>
          </a:ln>
        </p:spPr>
        <p:txBody>
          <a:bodyPr/>
          <a:lstStyle/>
          <a:p>
            <a:pPr rtl="0" eaLnBrk="1" hangingPunct="1"/>
            <a:r>
              <a:rPr lang="en-US" b="1" dirty="0">
                <a:solidFill>
                  <a:srgbClr val="993366"/>
                </a:solidFill>
              </a:rPr>
              <a:t>SAMPLING TECHNIQUES</a:t>
            </a:r>
          </a:p>
        </p:txBody>
      </p:sp>
      <p:sp>
        <p:nvSpPr>
          <p:cNvPr id="2051" name="Slide Number Placeholder 4"/>
          <p:cNvSpPr>
            <a:spLocks noGrp="1"/>
          </p:cNvSpPr>
          <p:nvPr>
            <p:ph type="sldNum" sz="quarter" idx="12"/>
          </p:nvPr>
        </p:nvSpPr>
        <p:spPr>
          <a:noFill/>
        </p:spPr>
        <p:txBody>
          <a:bodyPr/>
          <a:lstStyle/>
          <a:p>
            <a:fld id="{8550EE0A-3287-4437-8DA4-5AE98CE46DB7}" type="slidenum">
              <a:rPr lang="ar-SA" smtClean="0"/>
              <a:pPr/>
              <a:t>1</a:t>
            </a:fld>
            <a:endParaRPr lang="en-US"/>
          </a:p>
        </p:txBody>
      </p:sp>
      <p:sp>
        <p:nvSpPr>
          <p:cNvPr id="5" name="Rectangle 2"/>
          <p:cNvSpPr txBox="1">
            <a:spLocks noChangeArrowheads="1"/>
          </p:cNvSpPr>
          <p:nvPr/>
        </p:nvSpPr>
        <p:spPr bwMode="auto">
          <a:xfrm>
            <a:off x="1043608" y="2708920"/>
            <a:ext cx="7415212" cy="3672409"/>
          </a:xfrm>
          <a:prstGeom prst="rect">
            <a:avLst/>
          </a:prstGeom>
          <a:solidFill>
            <a:srgbClr val="FFFF00"/>
          </a:solidFill>
          <a:ln w="9525">
            <a:solidFill>
              <a:srgbClr val="002060"/>
            </a:solid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lvl="0" rtl="0" eaLnBrk="1" hangingPunct="1">
              <a:spcAft>
                <a:spcPts val="1000"/>
              </a:spcAft>
            </a:pPr>
            <a:r>
              <a:rPr lang="en-US" sz="3200" b="1" dirty="0">
                <a:solidFill>
                  <a:schemeClr val="tx1"/>
                </a:solidFill>
                <a:latin typeface="Calibri" pitchFamily="34" charset="0"/>
                <a:ea typeface="Arial" pitchFamily="34" charset="0"/>
                <a:cs typeface="Arial" pitchFamily="34" charset="0"/>
              </a:rPr>
              <a:t>Dr. Humam Ghanim Ibrahim Zubeer</a:t>
            </a:r>
          </a:p>
          <a:p>
            <a:pPr lvl="0" rtl="0" eaLnBrk="1" hangingPunct="1">
              <a:spcAft>
                <a:spcPts val="1000"/>
              </a:spcAft>
            </a:pPr>
            <a:r>
              <a:rPr lang="en-US" sz="3200" b="1" dirty="0">
                <a:solidFill>
                  <a:schemeClr val="tx1"/>
                </a:solidFill>
                <a:latin typeface="Calibri" pitchFamily="34" charset="0"/>
                <a:ea typeface="Arial" pitchFamily="34" charset="0"/>
                <a:cs typeface="Arial" pitchFamily="34" charset="0"/>
              </a:rPr>
              <a:t>Asst. Prof. in Community Medicine</a:t>
            </a:r>
          </a:p>
          <a:p>
            <a:pPr lvl="0" rtl="0" eaLnBrk="1" hangingPunct="1">
              <a:spcAft>
                <a:spcPts val="1000"/>
              </a:spcAft>
            </a:pPr>
            <a:r>
              <a:rPr lang="en-US" sz="3200" b="1" dirty="0">
                <a:solidFill>
                  <a:schemeClr val="tx1"/>
                </a:solidFill>
                <a:latin typeface="Calibri" pitchFamily="34" charset="0"/>
                <a:ea typeface="Arial" pitchFamily="34" charset="0"/>
                <a:cs typeface="Arial" pitchFamily="34" charset="0"/>
              </a:rPr>
              <a:t>Depart. of Family and Community Medicine</a:t>
            </a:r>
          </a:p>
          <a:p>
            <a:pPr lvl="0" rtl="0" eaLnBrk="1" hangingPunct="1">
              <a:spcAft>
                <a:spcPts val="1000"/>
              </a:spcAft>
            </a:pPr>
            <a:r>
              <a:rPr lang="en-US" sz="3200" b="1" dirty="0">
                <a:solidFill>
                  <a:schemeClr val="tx1"/>
                </a:solidFill>
                <a:latin typeface="Calibri" pitchFamily="34" charset="0"/>
                <a:ea typeface="Arial" pitchFamily="34" charset="0"/>
                <a:cs typeface="Arial" pitchFamily="34" charset="0"/>
              </a:rPr>
              <a:t>College of Medicine / University of Mosul </a:t>
            </a:r>
            <a:r>
              <a:rPr lang="en-US" sz="2800" b="1" dirty="0">
                <a:solidFill>
                  <a:schemeClr val="tx1"/>
                </a:solidFill>
                <a:latin typeface="Bookman Old Style" pitchFamily="18" charset="0"/>
                <a:ea typeface="Arial" pitchFamily="34" charset="0"/>
                <a:cs typeface="Arial" pitchFamily="34" charset="0"/>
              </a:rPr>
              <a:t>September, 2023</a:t>
            </a:r>
            <a:endParaRPr lang="ar-IQ" sz="2800" dirty="0">
              <a:solidFill>
                <a:schemeClr val="tx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2000"/>
                                        <p:tgtEl>
                                          <p:spTgt spid="2050"/>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06437"/>
          </a:xfrm>
        </p:spPr>
        <p:txBody>
          <a:bodyPr/>
          <a:lstStyle/>
          <a:p>
            <a:pPr eaLnBrk="1" hangingPunct="1"/>
            <a:r>
              <a:rPr lang="en-US" sz="4000" b="1" dirty="0"/>
              <a:t>Simple random sample</a:t>
            </a:r>
          </a:p>
        </p:txBody>
      </p:sp>
      <p:sp>
        <p:nvSpPr>
          <p:cNvPr id="12291" name="Rectangle 3"/>
          <p:cNvSpPr>
            <a:spLocks noGrp="1" noChangeArrowheads="1"/>
          </p:cNvSpPr>
          <p:nvPr>
            <p:ph type="body" idx="1"/>
          </p:nvPr>
        </p:nvSpPr>
        <p:spPr>
          <a:xfrm>
            <a:off x="251520" y="1341438"/>
            <a:ext cx="8712968" cy="3743746"/>
          </a:xfrm>
        </p:spPr>
        <p:txBody>
          <a:bodyPr/>
          <a:lstStyle/>
          <a:p>
            <a:pPr marL="0" indent="0" algn="just" rtl="0" eaLnBrk="1" hangingPunct="1">
              <a:lnSpc>
                <a:spcPct val="90000"/>
              </a:lnSpc>
              <a:buNone/>
            </a:pPr>
            <a:r>
              <a:rPr lang="en-US" b="1" dirty="0">
                <a:solidFill>
                  <a:srgbClr val="990033"/>
                </a:solidFill>
              </a:rPr>
              <a:t>	If your population is not well defined and you do not know the constitution of the population, the members cannot have an equal chance of inclusion.</a:t>
            </a:r>
          </a:p>
          <a:p>
            <a:pPr marL="0" indent="0" algn="just" rtl="0" eaLnBrk="1" hangingPunct="1">
              <a:lnSpc>
                <a:spcPct val="90000"/>
              </a:lnSpc>
              <a:buNone/>
            </a:pPr>
            <a:endParaRPr lang="en-US" b="1" dirty="0">
              <a:solidFill>
                <a:srgbClr val="990033"/>
              </a:solidFill>
            </a:endParaRPr>
          </a:p>
          <a:p>
            <a:pPr marL="0" indent="0" algn="ctr" rtl="0" eaLnBrk="1" hangingPunct="1">
              <a:lnSpc>
                <a:spcPct val="90000"/>
              </a:lnSpc>
              <a:buNone/>
            </a:pPr>
            <a:r>
              <a:rPr lang="en-US" b="1" dirty="0">
                <a:solidFill>
                  <a:srgbClr val="002060"/>
                </a:solidFill>
                <a:latin typeface="Times New Roman" pitchFamily="18" charset="0"/>
                <a:cs typeface="Times New Roman" pitchFamily="18" charset="0"/>
              </a:rPr>
              <a:t>Homogenous Vs. Heterogeneous Population</a:t>
            </a:r>
          </a:p>
        </p:txBody>
      </p:sp>
      <p:sp>
        <p:nvSpPr>
          <p:cNvPr id="11268" name="Slide Number Placeholder 5"/>
          <p:cNvSpPr>
            <a:spLocks noGrp="1"/>
          </p:cNvSpPr>
          <p:nvPr>
            <p:ph type="sldNum" sz="quarter" idx="12"/>
          </p:nvPr>
        </p:nvSpPr>
        <p:spPr>
          <a:noFill/>
        </p:spPr>
        <p:txBody>
          <a:bodyPr/>
          <a:lstStyle/>
          <a:p>
            <a:fld id="{B8A7EDD4-3A47-46EA-8E6D-9ECA97B6C2CD}" type="slidenum">
              <a:rPr lang="ar-SA"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805264"/>
            <a:ext cx="8229600" cy="634082"/>
          </a:xfrm>
        </p:spPr>
        <p:txBody>
          <a:bodyPr/>
          <a:lstStyle/>
          <a:p>
            <a:r>
              <a:rPr lang="en-US" sz="3600" b="1" dirty="0"/>
              <a:t>Simple random sample</a:t>
            </a:r>
            <a:endParaRPr lang="ar-IQ" sz="3600" dirty="0"/>
          </a:p>
        </p:txBody>
      </p:sp>
      <p:sp>
        <p:nvSpPr>
          <p:cNvPr id="4" name="عنصر نائب لرقم الشريحة 3"/>
          <p:cNvSpPr>
            <a:spLocks noGrp="1"/>
          </p:cNvSpPr>
          <p:nvPr>
            <p:ph type="sldNum" sz="quarter" idx="12"/>
          </p:nvPr>
        </p:nvSpPr>
        <p:spPr/>
        <p:txBody>
          <a:bodyPr/>
          <a:lstStyle/>
          <a:p>
            <a:pPr>
              <a:defRPr/>
            </a:pPr>
            <a:fld id="{F3B4B9FC-95AE-47F7-9F1F-ED638FB8F888}" type="slidenum">
              <a:rPr lang="ar-SA" smtClean="0"/>
              <a:pPr>
                <a:defRPr/>
              </a:pPr>
              <a:t>11</a:t>
            </a:fld>
            <a:endParaRPr lang="en-US"/>
          </a:p>
        </p:txBody>
      </p:sp>
      <p:pic>
        <p:nvPicPr>
          <p:cNvPr id="1026" name="Picture 2" descr="D:\Sampling Techniques\Simple_random_sampl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8407012"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1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6632"/>
            <a:ext cx="8229600" cy="706437"/>
          </a:xfrm>
        </p:spPr>
        <p:txBody>
          <a:bodyPr/>
          <a:lstStyle/>
          <a:p>
            <a:pPr rtl="0" eaLnBrk="1" hangingPunct="1"/>
            <a:r>
              <a:rPr lang="en-US" sz="3200" b="1" dirty="0">
                <a:solidFill>
                  <a:srgbClr val="002060"/>
                </a:solidFill>
                <a:latin typeface="Times New Roman" pitchFamily="18" charset="0"/>
                <a:cs typeface="Times New Roman" pitchFamily="18" charset="0"/>
              </a:rPr>
              <a:t>Homogenous Vs. Heterogeneous Population</a:t>
            </a:r>
            <a:endParaRPr lang="en-US" sz="3200" b="1" dirty="0"/>
          </a:p>
        </p:txBody>
      </p:sp>
      <p:sp>
        <p:nvSpPr>
          <p:cNvPr id="12291" name="Rectangle 3"/>
          <p:cNvSpPr>
            <a:spLocks noGrp="1" noChangeArrowheads="1"/>
          </p:cNvSpPr>
          <p:nvPr>
            <p:ph type="body" idx="1"/>
          </p:nvPr>
        </p:nvSpPr>
        <p:spPr>
          <a:xfrm>
            <a:off x="107504" y="908720"/>
            <a:ext cx="8892480" cy="5877272"/>
          </a:xfrm>
        </p:spPr>
        <p:txBody>
          <a:bodyPr/>
          <a:lstStyle/>
          <a:p>
            <a:pPr algn="l" rtl="0"/>
            <a:r>
              <a:rPr lang="en-US" sz="2400" dirty="0"/>
              <a:t>Variables that make a population </a:t>
            </a:r>
            <a:r>
              <a:rPr lang="en-US" sz="2400" i="1" dirty="0"/>
              <a:t>heterogeneous </a:t>
            </a:r>
            <a:r>
              <a:rPr lang="en-US" sz="2400" dirty="0"/>
              <a:t>vary greatly from research to research.</a:t>
            </a:r>
          </a:p>
          <a:p>
            <a:pPr algn="l" rtl="0"/>
            <a:r>
              <a:rPr lang="en-US" sz="2400" dirty="0"/>
              <a:t>Common variables that make a population </a:t>
            </a:r>
            <a:r>
              <a:rPr lang="en-US" sz="2400" i="1" dirty="0"/>
              <a:t>heterogeneous </a:t>
            </a:r>
            <a:r>
              <a:rPr lang="en-US" sz="2400" dirty="0"/>
              <a:t>are </a:t>
            </a:r>
            <a:r>
              <a:rPr lang="en-US" sz="2400" b="1" dirty="0"/>
              <a:t>sex, age, ethnicity, socioeconomic status </a:t>
            </a:r>
            <a:r>
              <a:rPr lang="en-US" sz="2400" dirty="0"/>
              <a:t>etc.</a:t>
            </a:r>
          </a:p>
          <a:p>
            <a:pPr algn="l" rtl="0"/>
            <a:r>
              <a:rPr lang="en-US" sz="2400" dirty="0"/>
              <a:t>Moreover, the homogeneity and heterogeneity of population depends on the goal and nature of your research.</a:t>
            </a:r>
          </a:p>
          <a:p>
            <a:pPr algn="l" rtl="0"/>
            <a:r>
              <a:rPr lang="en-US" sz="2400" dirty="0"/>
              <a:t>Same population may be </a:t>
            </a:r>
            <a:r>
              <a:rPr lang="en-US" sz="2400" i="1" dirty="0"/>
              <a:t>homogenous </a:t>
            </a:r>
            <a:r>
              <a:rPr lang="en-US" sz="2400" dirty="0"/>
              <a:t>for one research project and </a:t>
            </a:r>
            <a:r>
              <a:rPr lang="en-US" sz="2400" i="1" dirty="0"/>
              <a:t>heterogeneous </a:t>
            </a:r>
            <a:r>
              <a:rPr lang="en-US" sz="2400" dirty="0"/>
              <a:t>for the other.</a:t>
            </a:r>
          </a:p>
          <a:p>
            <a:pPr algn="l" rtl="0"/>
            <a:r>
              <a:rPr lang="en-US" sz="2400" dirty="0"/>
              <a:t>For instance, if the goal of a research is to investigate average IQ of the employs of XYZ Company. The population is </a:t>
            </a:r>
            <a:r>
              <a:rPr lang="en-US" sz="2400" i="1" dirty="0"/>
              <a:t>homogenous </a:t>
            </a:r>
            <a:r>
              <a:rPr lang="en-US" sz="2400" dirty="0"/>
              <a:t>which is composed of people who work at the company. It does not matter for the research purpose whatever socioeconomic, religious or sex group the workers may belong to.</a:t>
            </a:r>
          </a:p>
        </p:txBody>
      </p:sp>
      <p:sp>
        <p:nvSpPr>
          <p:cNvPr id="11268" name="Slide Number Placeholder 5"/>
          <p:cNvSpPr>
            <a:spLocks noGrp="1"/>
          </p:cNvSpPr>
          <p:nvPr>
            <p:ph type="sldNum" sz="quarter" idx="12"/>
          </p:nvPr>
        </p:nvSpPr>
        <p:spPr>
          <a:noFill/>
        </p:spPr>
        <p:txBody>
          <a:bodyPr/>
          <a:lstStyle/>
          <a:p>
            <a:fld id="{B8A7EDD4-3A47-46EA-8E6D-9ECA97B6C2CD}" type="slidenum">
              <a:rPr lang="ar-SA" smtClean="0"/>
              <a:pPr/>
              <a:t>12</a:t>
            </a:fld>
            <a:endParaRPr lang="en-US"/>
          </a:p>
        </p:txBody>
      </p:sp>
    </p:spTree>
    <p:extLst>
      <p:ext uri="{BB962C8B-B14F-4D97-AF65-F5344CB8AC3E}">
        <p14:creationId xmlns:p14="http://schemas.microsoft.com/office/powerpoint/2010/main" val="75010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6632"/>
            <a:ext cx="8229600" cy="706437"/>
          </a:xfrm>
        </p:spPr>
        <p:txBody>
          <a:bodyPr/>
          <a:lstStyle/>
          <a:p>
            <a:pPr rtl="0" eaLnBrk="1" hangingPunct="1"/>
            <a:r>
              <a:rPr lang="en-US" sz="3200" b="1" dirty="0">
                <a:solidFill>
                  <a:srgbClr val="002060"/>
                </a:solidFill>
                <a:latin typeface="Times New Roman" pitchFamily="18" charset="0"/>
                <a:cs typeface="Times New Roman" pitchFamily="18" charset="0"/>
              </a:rPr>
              <a:t>Homogenous Vs. Heterogeneous Population</a:t>
            </a:r>
            <a:endParaRPr lang="en-US" sz="3200" b="1" dirty="0"/>
          </a:p>
        </p:txBody>
      </p:sp>
      <p:sp>
        <p:nvSpPr>
          <p:cNvPr id="12291" name="Rectangle 3"/>
          <p:cNvSpPr>
            <a:spLocks noGrp="1" noChangeArrowheads="1"/>
          </p:cNvSpPr>
          <p:nvPr>
            <p:ph type="body" idx="1"/>
          </p:nvPr>
        </p:nvSpPr>
        <p:spPr>
          <a:xfrm>
            <a:off x="107504" y="908720"/>
            <a:ext cx="8892480" cy="5877272"/>
          </a:xfrm>
        </p:spPr>
        <p:txBody>
          <a:bodyPr/>
          <a:lstStyle/>
          <a:p>
            <a:pPr algn="l" rtl="0"/>
            <a:r>
              <a:rPr lang="en-US" sz="2800" dirty="0"/>
              <a:t>Now consider another research the purpose of which is to find if the environment of the Company is satisfactory for its employs. In this case, men and women are likely to keep different opinions (as our prior knowledge tells us women encounter issues of discomfort, gender indiscrimination etc. at work places). Now the population needs to be divided into two groups: male workers of XYZ Company and female workers of XYZ Company.</a:t>
            </a:r>
          </a:p>
          <a:p>
            <a:pPr algn="l" rtl="0"/>
            <a:r>
              <a:rPr lang="en-US" sz="2800" dirty="0"/>
              <a:t>In this way, the same population that was </a:t>
            </a:r>
            <a:r>
              <a:rPr lang="en-US" sz="2800" i="1" dirty="0"/>
              <a:t>homogenous </a:t>
            </a:r>
            <a:r>
              <a:rPr lang="en-US" sz="2800" dirty="0"/>
              <a:t>for the former research becomes </a:t>
            </a:r>
            <a:r>
              <a:rPr lang="en-US" sz="2800" i="1" dirty="0"/>
              <a:t>heterogeneous </a:t>
            </a:r>
            <a:r>
              <a:rPr lang="en-US" sz="2800" dirty="0"/>
              <a:t>on gender basis for the later.</a:t>
            </a:r>
          </a:p>
        </p:txBody>
      </p:sp>
      <p:sp>
        <p:nvSpPr>
          <p:cNvPr id="11268" name="Slide Number Placeholder 5"/>
          <p:cNvSpPr>
            <a:spLocks noGrp="1"/>
          </p:cNvSpPr>
          <p:nvPr>
            <p:ph type="sldNum" sz="quarter" idx="12"/>
          </p:nvPr>
        </p:nvSpPr>
        <p:spPr>
          <a:noFill/>
        </p:spPr>
        <p:txBody>
          <a:bodyPr/>
          <a:lstStyle/>
          <a:p>
            <a:fld id="{B8A7EDD4-3A47-46EA-8E6D-9ECA97B6C2CD}" type="slidenum">
              <a:rPr lang="ar-SA" smtClean="0"/>
              <a:pPr/>
              <a:t>13</a:t>
            </a:fld>
            <a:endParaRPr lang="en-US"/>
          </a:p>
        </p:txBody>
      </p:sp>
    </p:spTree>
    <p:extLst>
      <p:ext uri="{BB962C8B-B14F-4D97-AF65-F5344CB8AC3E}">
        <p14:creationId xmlns:p14="http://schemas.microsoft.com/office/powerpoint/2010/main" val="207543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8098"/>
          </a:xfrm>
        </p:spPr>
        <p:txBody>
          <a:bodyPr/>
          <a:lstStyle/>
          <a:p>
            <a:pPr eaLnBrk="1" hangingPunct="1"/>
            <a:r>
              <a:rPr lang="en-US" sz="4000" b="1" dirty="0"/>
              <a:t>Systematic random sample</a:t>
            </a:r>
            <a:endParaRPr lang="en-US" sz="4000" dirty="0"/>
          </a:p>
        </p:txBody>
      </p:sp>
      <p:sp>
        <p:nvSpPr>
          <p:cNvPr id="13315" name="Rectangle 3"/>
          <p:cNvSpPr>
            <a:spLocks noGrp="1" noChangeArrowheads="1"/>
          </p:cNvSpPr>
          <p:nvPr>
            <p:ph type="body" idx="1"/>
          </p:nvPr>
        </p:nvSpPr>
        <p:spPr>
          <a:xfrm>
            <a:off x="285750" y="1000125"/>
            <a:ext cx="8686800" cy="5732463"/>
          </a:xfrm>
        </p:spPr>
        <p:txBody>
          <a:bodyPr/>
          <a:lstStyle/>
          <a:p>
            <a:pPr marL="0" indent="0" algn="just" rtl="0" eaLnBrk="1" hangingPunct="1">
              <a:buFontTx/>
              <a:buNone/>
            </a:pPr>
            <a:r>
              <a:rPr lang="en-US" sz="2800" dirty="0"/>
              <a:t>	Choosing units or observations from the sample frame at regular interval (every n</a:t>
            </a:r>
            <a:r>
              <a:rPr lang="en-US" sz="2800" baseline="30000" dirty="0"/>
              <a:t>th</a:t>
            </a:r>
            <a:r>
              <a:rPr lang="en-US" sz="2800" dirty="0"/>
              <a:t> ).</a:t>
            </a:r>
          </a:p>
          <a:p>
            <a:pPr marL="0" indent="0" algn="just" rtl="0" eaLnBrk="1" hangingPunct="1">
              <a:buFontTx/>
              <a:buNone/>
            </a:pPr>
            <a:r>
              <a:rPr lang="en-US" sz="2800" dirty="0"/>
              <a:t>	To find the “system” we divide the population size by the required sample size. </a:t>
            </a:r>
          </a:p>
          <a:p>
            <a:pPr marL="0" indent="0" algn="just" rtl="0" eaLnBrk="1" hangingPunct="1">
              <a:buFontTx/>
              <a:buNone/>
            </a:pPr>
            <a:r>
              <a:rPr lang="en-US" sz="2800" b="1" i="1" dirty="0"/>
              <a:t>e.g. </a:t>
            </a:r>
            <a:r>
              <a:rPr lang="en-US" sz="2800" dirty="0"/>
              <a:t>	If the population is composed of 1200 units &amp; we want to select a sample of 100:</a:t>
            </a:r>
          </a:p>
          <a:p>
            <a:pPr marL="0" indent="0" algn="just" rtl="0" eaLnBrk="1" hangingPunct="1">
              <a:buFontTx/>
              <a:buNone/>
            </a:pPr>
            <a:r>
              <a:rPr lang="en-US" sz="2800" dirty="0"/>
              <a:t>  </a:t>
            </a:r>
            <a:r>
              <a:rPr lang="en-US" sz="2800" b="1" i="1" dirty="0"/>
              <a:t>Sampling interval 	I = N/n</a:t>
            </a:r>
            <a:r>
              <a:rPr lang="en-US" sz="2800" dirty="0"/>
              <a:t>, </a:t>
            </a:r>
            <a:r>
              <a:rPr lang="en-US" sz="2800" b="1" dirty="0"/>
              <a:t>1200/100 = 12</a:t>
            </a:r>
          </a:p>
          <a:p>
            <a:pPr marL="0" indent="0" algn="just" rtl="0" eaLnBrk="1" hangingPunct="1">
              <a:buFontTx/>
              <a:buNone/>
            </a:pPr>
            <a:r>
              <a:rPr lang="en-US" sz="2800" dirty="0"/>
              <a:t>	So we will choose every 12</a:t>
            </a:r>
            <a:r>
              <a:rPr lang="en-US" sz="2800" baseline="30000" dirty="0"/>
              <a:t>th</a:t>
            </a:r>
            <a:r>
              <a:rPr lang="en-US" sz="2800" dirty="0"/>
              <a:t> person. The starting point can be chosen at random like 2, so the selected units will be 2</a:t>
            </a:r>
            <a:r>
              <a:rPr lang="en-US" sz="2800" baseline="30000" dirty="0"/>
              <a:t>nd</a:t>
            </a:r>
            <a:r>
              <a:rPr lang="en-US" sz="2800" dirty="0"/>
              <a:t> , 14</a:t>
            </a:r>
            <a:r>
              <a:rPr lang="en-US" sz="2800" baseline="30000" dirty="0"/>
              <a:t>th</a:t>
            </a:r>
            <a:r>
              <a:rPr lang="en-US" sz="2800" dirty="0"/>
              <a:t> , 26</a:t>
            </a:r>
            <a:r>
              <a:rPr lang="en-US" sz="2800" baseline="30000" dirty="0"/>
              <a:t>th</a:t>
            </a:r>
            <a:r>
              <a:rPr lang="en-US" sz="2800" dirty="0"/>
              <a:t> , 38</a:t>
            </a:r>
            <a:r>
              <a:rPr lang="en-US" sz="2800" baseline="30000" dirty="0"/>
              <a:t>th</a:t>
            </a:r>
            <a:r>
              <a:rPr lang="en-US" sz="2800" dirty="0"/>
              <a:t>,…	</a:t>
            </a:r>
          </a:p>
          <a:p>
            <a:pPr marL="0" indent="0" algn="just" rtl="0" eaLnBrk="1" hangingPunct="1">
              <a:buFontTx/>
              <a:buNone/>
            </a:pPr>
            <a:r>
              <a:rPr lang="en-US" sz="2800" dirty="0"/>
              <a:t>	Or	</a:t>
            </a:r>
            <a:r>
              <a:rPr lang="en-US" sz="2800" b="1" dirty="0"/>
              <a:t>“Circular sample”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933056"/>
            <a:ext cx="8229600" cy="706437"/>
          </a:xfrm>
        </p:spPr>
        <p:txBody>
          <a:bodyPr/>
          <a:lstStyle/>
          <a:p>
            <a:pPr rtl="0" eaLnBrk="1" hangingPunct="1"/>
            <a:r>
              <a:rPr lang="en-US" sz="4000" dirty="0"/>
              <a:t>Advantages</a:t>
            </a:r>
          </a:p>
        </p:txBody>
      </p:sp>
      <p:sp>
        <p:nvSpPr>
          <p:cNvPr id="14339" name="Rectangle 3"/>
          <p:cNvSpPr>
            <a:spLocks noGrp="1" noChangeArrowheads="1"/>
          </p:cNvSpPr>
          <p:nvPr>
            <p:ph type="body" idx="1"/>
          </p:nvPr>
        </p:nvSpPr>
        <p:spPr>
          <a:xfrm>
            <a:off x="573782" y="4797152"/>
            <a:ext cx="8030666" cy="1584176"/>
          </a:xfrm>
          <a:ln>
            <a:solidFill>
              <a:srgbClr val="002060"/>
            </a:solidFill>
          </a:ln>
        </p:spPr>
        <p:txBody>
          <a:bodyPr/>
          <a:lstStyle/>
          <a:p>
            <a:pPr marL="519113" indent="-519113" algn="ctr" rtl="0" eaLnBrk="1" hangingPunct="1">
              <a:buFontTx/>
              <a:buNone/>
            </a:pPr>
            <a:r>
              <a:rPr lang="en-US" dirty="0"/>
              <a:t>Very easy to execute; when patients coming to clinic.</a:t>
            </a:r>
          </a:p>
        </p:txBody>
      </p:sp>
      <p:sp>
        <p:nvSpPr>
          <p:cNvPr id="13316" name="Slide Number Placeholder 5"/>
          <p:cNvSpPr>
            <a:spLocks noGrp="1"/>
          </p:cNvSpPr>
          <p:nvPr>
            <p:ph type="sldNum" sz="quarter" idx="12"/>
          </p:nvPr>
        </p:nvSpPr>
        <p:spPr>
          <a:noFill/>
        </p:spPr>
        <p:txBody>
          <a:bodyPr/>
          <a:lstStyle/>
          <a:p>
            <a:fld id="{30683BD0-B839-44DD-A4FD-DF0B6EC1CA3E}" type="slidenum">
              <a:rPr lang="ar-SA" smtClean="0"/>
              <a:pPr/>
              <a:t>15</a:t>
            </a:fld>
            <a:endParaRPr lang="en-US"/>
          </a:p>
        </p:txBody>
      </p:sp>
      <p:sp>
        <p:nvSpPr>
          <p:cNvPr id="5" name="Rectangle 3"/>
          <p:cNvSpPr txBox="1">
            <a:spLocks noChangeArrowheads="1"/>
          </p:cNvSpPr>
          <p:nvPr/>
        </p:nvSpPr>
        <p:spPr bwMode="auto">
          <a:xfrm>
            <a:off x="395536" y="476672"/>
            <a:ext cx="8496944" cy="3168352"/>
          </a:xfrm>
          <a:prstGeom prst="rect">
            <a:avLst/>
          </a:prstGeom>
          <a:no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lgn="l" rtl="0">
              <a:buFontTx/>
              <a:buNone/>
            </a:pPr>
            <a:r>
              <a:rPr lang="en-US" dirty="0"/>
              <a:t>The interval may be in terms of time, space or order. For instance, element appearing</a:t>
            </a:r>
          </a:p>
          <a:p>
            <a:pPr marL="0" indent="0" algn="l" rtl="0">
              <a:buFontTx/>
              <a:buNone/>
            </a:pPr>
            <a:r>
              <a:rPr lang="en-US" dirty="0"/>
              <a:t>after every 30 minutes, or present at a distance of two meters, or every 5</a:t>
            </a:r>
            <a:r>
              <a:rPr lang="en-US" baseline="30000" dirty="0"/>
              <a:t>th</a:t>
            </a:r>
            <a:r>
              <a:rPr lang="en-US" dirty="0"/>
              <a:t> element present on a 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bg/>
                                          </p:spTgt>
                                        </p:tgtEl>
                                        <p:attrNameLst>
                                          <p:attrName>style.visibility</p:attrName>
                                        </p:attrNameLst>
                                      </p:cBhvr>
                                      <p:to>
                                        <p:strVal val="visible"/>
                                      </p:to>
                                    </p:set>
                                    <p:anim calcmode="lin" valueType="num">
                                      <p:cBhvr additive="base">
                                        <p:cTn id="11" dur="500" fill="hold"/>
                                        <p:tgtEl>
                                          <p:spTgt spid="14339">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 calcmode="lin" valueType="num">
                                      <p:cBhvr additive="base">
                                        <p:cTn id="1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4339"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06437"/>
          </a:xfrm>
        </p:spPr>
        <p:txBody>
          <a:bodyPr/>
          <a:lstStyle/>
          <a:p>
            <a:pPr eaLnBrk="1" hangingPunct="1"/>
            <a:r>
              <a:rPr lang="en-US" sz="4000"/>
              <a:t>limitation</a:t>
            </a:r>
          </a:p>
        </p:txBody>
      </p:sp>
      <p:sp>
        <p:nvSpPr>
          <p:cNvPr id="14339" name="Rectangle 3"/>
          <p:cNvSpPr>
            <a:spLocks noGrp="1" noChangeArrowheads="1"/>
          </p:cNvSpPr>
          <p:nvPr>
            <p:ph type="body" idx="1"/>
          </p:nvPr>
        </p:nvSpPr>
        <p:spPr>
          <a:xfrm>
            <a:off x="457200" y="1428736"/>
            <a:ext cx="8229600" cy="3052763"/>
          </a:xfrm>
          <a:ln>
            <a:solidFill>
              <a:srgbClr val="002060"/>
            </a:solidFill>
          </a:ln>
        </p:spPr>
        <p:txBody>
          <a:bodyPr/>
          <a:lstStyle/>
          <a:p>
            <a:pPr marL="0" indent="0" algn="just" rtl="0" eaLnBrk="1" hangingPunct="1">
              <a:buFontTx/>
              <a:buNone/>
            </a:pPr>
            <a:r>
              <a:rPr lang="en-US" dirty="0"/>
              <a:t>	Simple random sample &amp; systematic samples can't ensure that the structure of the sample will be similar to the structure of the underlying population regarding certain characteristics, as age, sex,…etc.</a:t>
            </a:r>
          </a:p>
        </p:txBody>
      </p:sp>
      <p:sp>
        <p:nvSpPr>
          <p:cNvPr id="14340" name="Slide Number Placeholder 5"/>
          <p:cNvSpPr>
            <a:spLocks noGrp="1"/>
          </p:cNvSpPr>
          <p:nvPr>
            <p:ph type="sldNum" sz="quarter" idx="12"/>
          </p:nvPr>
        </p:nvSpPr>
        <p:spPr>
          <a:noFill/>
        </p:spPr>
        <p:txBody>
          <a:bodyPr/>
          <a:lstStyle/>
          <a:p>
            <a:fld id="{55F0B4FA-A01E-4CB3-A086-36F604510887}" type="slidenum">
              <a:rPr lang="ar-SA"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5157192"/>
            <a:ext cx="8229600" cy="706437"/>
          </a:xfrm>
        </p:spPr>
        <p:txBody>
          <a:bodyPr/>
          <a:lstStyle/>
          <a:p>
            <a:pPr eaLnBrk="1" hangingPunct="1"/>
            <a:r>
              <a:rPr lang="en-US" sz="3600" b="1" dirty="0"/>
              <a:t>Systematic random sample</a:t>
            </a:r>
            <a:endParaRPr lang="en-US" sz="3600" dirty="0"/>
          </a:p>
        </p:txBody>
      </p:sp>
      <p:sp>
        <p:nvSpPr>
          <p:cNvPr id="14340" name="Slide Number Placeholder 5"/>
          <p:cNvSpPr>
            <a:spLocks noGrp="1"/>
          </p:cNvSpPr>
          <p:nvPr>
            <p:ph type="sldNum" sz="quarter" idx="12"/>
          </p:nvPr>
        </p:nvSpPr>
        <p:spPr>
          <a:noFill/>
        </p:spPr>
        <p:txBody>
          <a:bodyPr/>
          <a:lstStyle/>
          <a:p>
            <a:fld id="{55F0B4FA-A01E-4CB3-A086-36F604510887}" type="slidenum">
              <a:rPr lang="ar-SA" smtClean="0"/>
              <a:pPr/>
              <a:t>17</a:t>
            </a:fld>
            <a:endParaRPr lang="en-US"/>
          </a:p>
        </p:txBody>
      </p:sp>
      <p:pic>
        <p:nvPicPr>
          <p:cNvPr id="2050" name="Picture 2" descr="D:\Sampling Techniques\Systematic_sampl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88" y="692696"/>
            <a:ext cx="8764224" cy="4163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173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0034" y="428604"/>
            <a:ext cx="8229600" cy="1571636"/>
          </a:xfrm>
          <a:ln>
            <a:solidFill>
              <a:srgbClr val="002060"/>
            </a:solidFill>
          </a:ln>
        </p:spPr>
        <p:txBody>
          <a:bodyPr/>
          <a:lstStyle/>
          <a:p>
            <a:pPr eaLnBrk="1" hangingPunct="1"/>
            <a:r>
              <a:rPr lang="en-US" b="1" dirty="0"/>
              <a:t>Stratified random sample</a:t>
            </a:r>
            <a:br>
              <a:rPr lang="en-US" b="1" dirty="0"/>
            </a:br>
            <a:r>
              <a:rPr lang="en-US" sz="2800" b="1" dirty="0"/>
              <a:t>Subgroups according to characteristics as age sex, race. </a:t>
            </a:r>
            <a:endParaRPr lang="en-US" b="1" dirty="0"/>
          </a:p>
        </p:txBody>
      </p:sp>
      <p:sp>
        <p:nvSpPr>
          <p:cNvPr id="15363" name="Rectangle 3"/>
          <p:cNvSpPr>
            <a:spLocks noGrp="1" noChangeArrowheads="1"/>
          </p:cNvSpPr>
          <p:nvPr>
            <p:ph type="body" idx="1"/>
          </p:nvPr>
        </p:nvSpPr>
        <p:spPr>
          <a:xfrm>
            <a:off x="323528" y="2165360"/>
            <a:ext cx="8568952" cy="4071952"/>
          </a:xfrm>
          <a:ln>
            <a:solidFill>
              <a:srgbClr val="002060"/>
            </a:solidFill>
          </a:ln>
        </p:spPr>
        <p:txBody>
          <a:bodyPr/>
          <a:lstStyle/>
          <a:p>
            <a:pPr marL="0" indent="0" algn="just" rtl="0" eaLnBrk="1" hangingPunct="1">
              <a:buNone/>
            </a:pPr>
            <a:r>
              <a:rPr lang="en-US" dirty="0"/>
              <a:t>     </a:t>
            </a:r>
            <a:r>
              <a:rPr lang="en-US" dirty="0">
                <a:latin typeface="Euphemia" pitchFamily="34" charset="0"/>
                <a:ea typeface="FangSong" pitchFamily="49" charset="-122"/>
              </a:rPr>
              <a:t>This type of sampling method is used when population is heterogeneous. The sample frame is divided into strata (or groups) according to certain characteristic (s), and then a simple random sampling will be applied on each stratum. </a:t>
            </a:r>
          </a:p>
        </p:txBody>
      </p:sp>
      <p:sp>
        <p:nvSpPr>
          <p:cNvPr id="15364" name="Slide Number Placeholder 5"/>
          <p:cNvSpPr>
            <a:spLocks noGrp="1"/>
          </p:cNvSpPr>
          <p:nvPr>
            <p:ph type="sldNum" sz="quarter" idx="12"/>
          </p:nvPr>
        </p:nvSpPr>
        <p:spPr>
          <a:noFill/>
        </p:spPr>
        <p:txBody>
          <a:bodyPr/>
          <a:lstStyle/>
          <a:p>
            <a:fld id="{10B49274-3CAB-47C5-836E-6DAB6BEDDC52}" type="slidenum">
              <a:rPr lang="ar-SA"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195736" y="44449"/>
            <a:ext cx="4464496" cy="936625"/>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2400" b="1" dirty="0"/>
              <a:t>1000 population</a:t>
            </a:r>
          </a:p>
          <a:p>
            <a:pPr algn="ctr" rtl="0">
              <a:defRPr/>
            </a:pPr>
            <a:r>
              <a:rPr lang="en-US" sz="2400" b="1" dirty="0"/>
              <a:t>[700 males + 300 females]</a:t>
            </a:r>
          </a:p>
        </p:txBody>
      </p:sp>
      <p:sp>
        <p:nvSpPr>
          <p:cNvPr id="8195" name="Rectangle 3"/>
          <p:cNvSpPr>
            <a:spLocks noChangeArrowheads="1"/>
          </p:cNvSpPr>
          <p:nvPr/>
        </p:nvSpPr>
        <p:spPr bwMode="auto">
          <a:xfrm>
            <a:off x="179388" y="1771600"/>
            <a:ext cx="2016348" cy="649288"/>
          </a:xfrm>
          <a:prstGeom prst="rect">
            <a:avLst/>
          </a:prstGeom>
          <a:solidFill>
            <a:srgbClr val="FFCC99"/>
          </a:solidFill>
          <a:ln w="9525">
            <a:solidFill>
              <a:schemeClr val="tx1"/>
            </a:solidFill>
            <a:miter lim="800000"/>
            <a:headEnd/>
            <a:tailEnd/>
          </a:ln>
        </p:spPr>
        <p:txBody>
          <a:bodyPr wrap="none" anchor="ctr"/>
          <a:lstStyle/>
          <a:p>
            <a:pPr algn="ctr"/>
            <a:r>
              <a:rPr lang="en-US" sz="2000" b="1" dirty="0"/>
              <a:t>Gender stratum</a:t>
            </a:r>
          </a:p>
        </p:txBody>
      </p:sp>
      <p:sp>
        <p:nvSpPr>
          <p:cNvPr id="30727" name="Rectangle 7"/>
          <p:cNvSpPr>
            <a:spLocks noChangeArrowheads="1"/>
          </p:cNvSpPr>
          <p:nvPr/>
        </p:nvSpPr>
        <p:spPr bwMode="auto">
          <a:xfrm>
            <a:off x="2915816" y="4291930"/>
            <a:ext cx="1944216" cy="577230"/>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2000" b="1" dirty="0"/>
              <a:t>70 males</a:t>
            </a:r>
          </a:p>
        </p:txBody>
      </p:sp>
      <p:sp>
        <p:nvSpPr>
          <p:cNvPr id="30732" name="Rectangle 12"/>
          <p:cNvSpPr>
            <a:spLocks noChangeArrowheads="1"/>
          </p:cNvSpPr>
          <p:nvPr/>
        </p:nvSpPr>
        <p:spPr bwMode="auto">
          <a:xfrm>
            <a:off x="6948488" y="332656"/>
            <a:ext cx="2016000" cy="647700"/>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2000" b="1" dirty="0"/>
              <a:t>Sample </a:t>
            </a:r>
          </a:p>
          <a:p>
            <a:pPr algn="ctr" rtl="0">
              <a:defRPr/>
            </a:pPr>
            <a:r>
              <a:rPr lang="en-US" sz="2000" b="1" dirty="0"/>
              <a:t>100 patients</a:t>
            </a:r>
          </a:p>
        </p:txBody>
      </p:sp>
      <p:sp>
        <p:nvSpPr>
          <p:cNvPr id="8206" name="AutoShape 13"/>
          <p:cNvSpPr>
            <a:spLocks noChangeArrowheads="1"/>
          </p:cNvSpPr>
          <p:nvPr/>
        </p:nvSpPr>
        <p:spPr bwMode="auto">
          <a:xfrm>
            <a:off x="2339429" y="1988840"/>
            <a:ext cx="360363" cy="287338"/>
          </a:xfrm>
          <a:prstGeom prst="rightArrow">
            <a:avLst>
              <a:gd name="adj1" fmla="val 50000"/>
              <a:gd name="adj2" fmla="val 31354"/>
            </a:avLst>
          </a:prstGeom>
          <a:solidFill>
            <a:srgbClr val="D60093"/>
          </a:solidFill>
          <a:ln w="9525">
            <a:solidFill>
              <a:srgbClr val="D60093"/>
            </a:solidFill>
            <a:miter lim="800000"/>
            <a:headEnd/>
            <a:tailEnd/>
          </a:ln>
        </p:spPr>
        <p:txBody>
          <a:bodyPr wrap="none" anchor="ctr"/>
          <a:lstStyle/>
          <a:p>
            <a:endParaRPr lang="ar-IQ"/>
          </a:p>
        </p:txBody>
      </p:sp>
      <p:sp>
        <p:nvSpPr>
          <p:cNvPr id="8213" name="AutoShape 20"/>
          <p:cNvSpPr>
            <a:spLocks noChangeArrowheads="1"/>
          </p:cNvSpPr>
          <p:nvPr/>
        </p:nvSpPr>
        <p:spPr bwMode="auto">
          <a:xfrm>
            <a:off x="3644443" y="2705346"/>
            <a:ext cx="274479" cy="1299718"/>
          </a:xfrm>
          <a:prstGeom prst="downArrow">
            <a:avLst>
              <a:gd name="adj1" fmla="val 50000"/>
              <a:gd name="adj2" fmla="val 37363"/>
            </a:avLst>
          </a:prstGeom>
          <a:solidFill>
            <a:srgbClr val="D60093"/>
          </a:solidFill>
          <a:ln w="9525">
            <a:solidFill>
              <a:schemeClr val="tx1"/>
            </a:solidFill>
            <a:miter lim="800000"/>
            <a:headEnd/>
            <a:tailEnd/>
          </a:ln>
        </p:spPr>
        <p:txBody>
          <a:bodyPr wrap="none" anchor="ctr"/>
          <a:lstStyle/>
          <a:p>
            <a:endParaRPr lang="ar-IQ"/>
          </a:p>
        </p:txBody>
      </p:sp>
      <p:sp>
        <p:nvSpPr>
          <p:cNvPr id="22" name="Rectangle 3"/>
          <p:cNvSpPr>
            <a:spLocks noChangeArrowheads="1"/>
          </p:cNvSpPr>
          <p:nvPr/>
        </p:nvSpPr>
        <p:spPr bwMode="auto">
          <a:xfrm>
            <a:off x="2881965" y="1755616"/>
            <a:ext cx="1907505" cy="649288"/>
          </a:xfrm>
          <a:prstGeom prst="rect">
            <a:avLst/>
          </a:prstGeom>
          <a:solidFill>
            <a:srgbClr val="FFCC99"/>
          </a:solidFill>
          <a:ln w="9525">
            <a:solidFill>
              <a:schemeClr val="tx1"/>
            </a:solidFill>
            <a:miter lim="800000"/>
            <a:headEnd/>
            <a:tailEnd/>
          </a:ln>
        </p:spPr>
        <p:txBody>
          <a:bodyPr wrap="none" anchor="ctr"/>
          <a:lstStyle/>
          <a:p>
            <a:pPr algn="ctr" rtl="0"/>
            <a:r>
              <a:rPr lang="en-US" sz="2400" b="1" dirty="0"/>
              <a:t>700 males</a:t>
            </a:r>
          </a:p>
        </p:txBody>
      </p:sp>
      <p:sp>
        <p:nvSpPr>
          <p:cNvPr id="23" name="Rectangle 3"/>
          <p:cNvSpPr>
            <a:spLocks noChangeArrowheads="1"/>
          </p:cNvSpPr>
          <p:nvPr/>
        </p:nvSpPr>
        <p:spPr bwMode="auto">
          <a:xfrm>
            <a:off x="6156325" y="1788368"/>
            <a:ext cx="1899493" cy="649288"/>
          </a:xfrm>
          <a:prstGeom prst="rect">
            <a:avLst/>
          </a:prstGeom>
          <a:solidFill>
            <a:srgbClr val="FFCC99"/>
          </a:solidFill>
          <a:ln w="9525">
            <a:solidFill>
              <a:schemeClr val="tx1"/>
            </a:solidFill>
            <a:miter lim="800000"/>
            <a:headEnd/>
            <a:tailEnd/>
          </a:ln>
        </p:spPr>
        <p:txBody>
          <a:bodyPr wrap="none" anchor="ctr"/>
          <a:lstStyle/>
          <a:p>
            <a:pPr algn="ctr" rtl="0"/>
            <a:r>
              <a:rPr lang="en-US" sz="2400" b="1" dirty="0"/>
              <a:t>300 females</a:t>
            </a:r>
          </a:p>
        </p:txBody>
      </p:sp>
      <p:cxnSp>
        <p:nvCxnSpPr>
          <p:cNvPr id="4" name="رابط كسهم مستقيم 3"/>
          <p:cNvCxnSpPr/>
          <p:nvPr/>
        </p:nvCxnSpPr>
        <p:spPr>
          <a:xfrm flipH="1">
            <a:off x="3779242" y="1052736"/>
            <a:ext cx="432321"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a:off x="4211563" y="1052736"/>
            <a:ext cx="1944762" cy="718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7"/>
          <p:cNvSpPr>
            <a:spLocks noChangeArrowheads="1"/>
          </p:cNvSpPr>
          <p:nvPr/>
        </p:nvSpPr>
        <p:spPr bwMode="auto">
          <a:xfrm>
            <a:off x="6156176" y="4293096"/>
            <a:ext cx="1944216" cy="577230"/>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2000" b="1" dirty="0"/>
              <a:t>30 females</a:t>
            </a:r>
          </a:p>
        </p:txBody>
      </p:sp>
      <p:sp>
        <p:nvSpPr>
          <p:cNvPr id="33" name="Rectangle 3"/>
          <p:cNvSpPr>
            <a:spLocks noChangeArrowheads="1"/>
          </p:cNvSpPr>
          <p:nvPr/>
        </p:nvSpPr>
        <p:spPr bwMode="auto">
          <a:xfrm>
            <a:off x="4139828" y="2851720"/>
            <a:ext cx="2520404" cy="1081336"/>
          </a:xfrm>
          <a:prstGeom prst="rect">
            <a:avLst/>
          </a:prstGeom>
          <a:solidFill>
            <a:srgbClr val="FFCC99"/>
          </a:solidFill>
          <a:ln w="9525">
            <a:solidFill>
              <a:schemeClr val="tx1"/>
            </a:solidFill>
            <a:miter lim="800000"/>
            <a:headEnd/>
            <a:tailEnd/>
          </a:ln>
        </p:spPr>
        <p:txBody>
          <a:bodyPr wrap="none" anchor="ctr"/>
          <a:lstStyle/>
          <a:p>
            <a:pPr algn="ctr"/>
            <a:r>
              <a:rPr lang="en-US" sz="2000" b="1" dirty="0"/>
              <a:t>Simple random</a:t>
            </a:r>
          </a:p>
          <a:p>
            <a:pPr algn="ctr"/>
            <a:r>
              <a:rPr lang="en-US" sz="2000" b="1" dirty="0"/>
              <a:t>Method from </a:t>
            </a:r>
          </a:p>
          <a:p>
            <a:pPr algn="ctr"/>
            <a:r>
              <a:rPr lang="en-US" sz="2000" b="1" dirty="0"/>
              <a:t>each subgroup</a:t>
            </a:r>
          </a:p>
        </p:txBody>
      </p:sp>
      <p:sp>
        <p:nvSpPr>
          <p:cNvPr id="34" name="Rectangle 12"/>
          <p:cNvSpPr>
            <a:spLocks noChangeArrowheads="1"/>
          </p:cNvSpPr>
          <p:nvPr/>
        </p:nvSpPr>
        <p:spPr bwMode="auto">
          <a:xfrm>
            <a:off x="4499992" y="5373588"/>
            <a:ext cx="2016000" cy="647700"/>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2000" b="1" dirty="0"/>
              <a:t>Sample </a:t>
            </a:r>
          </a:p>
          <a:p>
            <a:pPr algn="ctr" rtl="0">
              <a:defRPr/>
            </a:pPr>
            <a:r>
              <a:rPr lang="en-US" sz="2000" b="1" dirty="0"/>
              <a:t>100 patients</a:t>
            </a:r>
          </a:p>
        </p:txBody>
      </p:sp>
      <p:sp>
        <p:nvSpPr>
          <p:cNvPr id="35" name="Rectangle 7"/>
          <p:cNvSpPr>
            <a:spLocks noChangeArrowheads="1"/>
          </p:cNvSpPr>
          <p:nvPr/>
        </p:nvSpPr>
        <p:spPr bwMode="auto">
          <a:xfrm>
            <a:off x="5220072" y="4293096"/>
            <a:ext cx="684076" cy="577230"/>
          </a:xfrm>
          <a:prstGeom prst="rect">
            <a:avLst/>
          </a:prstGeom>
          <a:solidFill>
            <a:schemeClr val="accent3"/>
          </a:solidFill>
          <a:ln w="9525">
            <a:solidFill>
              <a:schemeClr val="tx1"/>
            </a:solidFill>
            <a:miter lim="800000"/>
            <a:headEnd/>
            <a:tailEnd/>
          </a:ln>
          <a:effectLst/>
        </p:spPr>
        <p:txBody>
          <a:bodyPr wrap="none" anchor="ctr"/>
          <a:lstStyle/>
          <a:p>
            <a:pPr algn="ctr" rtl="0">
              <a:defRPr/>
            </a:pPr>
            <a:r>
              <a:rPr lang="en-US" sz="4000" b="1" dirty="0"/>
              <a:t>+</a:t>
            </a:r>
          </a:p>
        </p:txBody>
      </p:sp>
      <p:sp>
        <p:nvSpPr>
          <p:cNvPr id="36" name="AutoShape 20"/>
          <p:cNvSpPr>
            <a:spLocks noChangeArrowheads="1"/>
          </p:cNvSpPr>
          <p:nvPr/>
        </p:nvSpPr>
        <p:spPr bwMode="auto">
          <a:xfrm>
            <a:off x="7105833" y="2705346"/>
            <a:ext cx="274479" cy="1299718"/>
          </a:xfrm>
          <a:prstGeom prst="downArrow">
            <a:avLst>
              <a:gd name="adj1" fmla="val 50000"/>
              <a:gd name="adj2" fmla="val 37363"/>
            </a:avLst>
          </a:prstGeom>
          <a:solidFill>
            <a:srgbClr val="D60093"/>
          </a:solidFill>
          <a:ln w="9525">
            <a:solidFill>
              <a:schemeClr val="tx1"/>
            </a:solidFill>
            <a:miter lim="800000"/>
            <a:headEnd/>
            <a:tailEnd/>
          </a:ln>
        </p:spPr>
        <p:txBody>
          <a:bodyPr wrap="none" anchor="ctr"/>
          <a:lstStyle/>
          <a:p>
            <a:endParaRPr lang="ar-IQ"/>
          </a:p>
        </p:txBody>
      </p:sp>
    </p:spTree>
    <p:extLst>
      <p:ext uri="{BB962C8B-B14F-4D97-AF65-F5344CB8AC3E}">
        <p14:creationId xmlns:p14="http://schemas.microsoft.com/office/powerpoint/2010/main" val="2776600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206"/>
                                        </p:tgtEl>
                                        <p:attrNameLst>
                                          <p:attrName>style.visibility</p:attrName>
                                        </p:attrNameLst>
                                      </p:cBhvr>
                                      <p:to>
                                        <p:strVal val="visible"/>
                                      </p:to>
                                    </p:set>
                                    <p:anim calcmode="lin" valueType="num">
                                      <p:cBhvr additive="base">
                                        <p:cTn id="12" dur="500" fill="hold"/>
                                        <p:tgtEl>
                                          <p:spTgt spid="8206"/>
                                        </p:tgtEl>
                                        <p:attrNameLst>
                                          <p:attrName>ppt_x</p:attrName>
                                        </p:attrNameLst>
                                      </p:cBhvr>
                                      <p:tavLst>
                                        <p:tav tm="0">
                                          <p:val>
                                            <p:strVal val="0-#ppt_w/2"/>
                                          </p:val>
                                        </p:tav>
                                        <p:tav tm="100000">
                                          <p:val>
                                            <p:strVal val="#ppt_x"/>
                                          </p:val>
                                        </p:tav>
                                      </p:tavLst>
                                    </p:anim>
                                    <p:anim calcmode="lin" valueType="num">
                                      <p:cBhvr additive="base">
                                        <p:cTn id="13" dur="500" fill="hold"/>
                                        <p:tgtEl>
                                          <p:spTgt spid="820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213"/>
                                        </p:tgtEl>
                                        <p:attrNameLst>
                                          <p:attrName>style.visibility</p:attrName>
                                        </p:attrNameLst>
                                      </p:cBhvr>
                                      <p:to>
                                        <p:strVal val="visible"/>
                                      </p:to>
                                    </p:set>
                                    <p:anim calcmode="lin" valueType="num">
                                      <p:cBhvr additive="base">
                                        <p:cTn id="30" dur="500" fill="hold"/>
                                        <p:tgtEl>
                                          <p:spTgt spid="8213"/>
                                        </p:tgtEl>
                                        <p:attrNameLst>
                                          <p:attrName>ppt_x</p:attrName>
                                        </p:attrNameLst>
                                      </p:cBhvr>
                                      <p:tavLst>
                                        <p:tav tm="0">
                                          <p:val>
                                            <p:strVal val="#ppt_x"/>
                                          </p:val>
                                        </p:tav>
                                        <p:tav tm="100000">
                                          <p:val>
                                            <p:strVal val="#ppt_x"/>
                                          </p:val>
                                        </p:tav>
                                      </p:tavLst>
                                    </p:anim>
                                    <p:anim calcmode="lin" valueType="num">
                                      <p:cBhvr additive="base">
                                        <p:cTn id="31" dur="500" fill="hold"/>
                                        <p:tgtEl>
                                          <p:spTgt spid="821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ppt_x"/>
                                          </p:val>
                                        </p:tav>
                                        <p:tav tm="100000">
                                          <p:val>
                                            <p:strVal val="#ppt_x"/>
                                          </p:val>
                                        </p:tav>
                                      </p:tavLst>
                                    </p:anim>
                                    <p:anim calcmode="lin" valueType="num">
                                      <p:cBhvr additive="base">
                                        <p:cTn id="3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500" fill="hold"/>
                                        <p:tgtEl>
                                          <p:spTgt spid="33"/>
                                        </p:tgtEl>
                                        <p:attrNameLst>
                                          <p:attrName>ppt_x</p:attrName>
                                        </p:attrNameLst>
                                      </p:cBhvr>
                                      <p:tavLst>
                                        <p:tav tm="0">
                                          <p:val>
                                            <p:strVal val="#ppt_x"/>
                                          </p:val>
                                        </p:tav>
                                        <p:tav tm="100000">
                                          <p:val>
                                            <p:strVal val="#ppt_x"/>
                                          </p:val>
                                        </p:tav>
                                      </p:tavLst>
                                    </p:anim>
                                    <p:anim calcmode="lin" valueType="num">
                                      <p:cBhvr additive="base">
                                        <p:cTn id="4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0727"/>
                                        </p:tgtEl>
                                        <p:attrNameLst>
                                          <p:attrName>style.visibility</p:attrName>
                                        </p:attrNameLst>
                                      </p:cBhvr>
                                      <p:to>
                                        <p:strVal val="visible"/>
                                      </p:to>
                                    </p:set>
                                    <p:anim calcmode="lin" valueType="num">
                                      <p:cBhvr additive="base">
                                        <p:cTn id="46" dur="500" fill="hold"/>
                                        <p:tgtEl>
                                          <p:spTgt spid="30727"/>
                                        </p:tgtEl>
                                        <p:attrNameLst>
                                          <p:attrName>ppt_x</p:attrName>
                                        </p:attrNameLst>
                                      </p:cBhvr>
                                      <p:tavLst>
                                        <p:tav tm="0">
                                          <p:val>
                                            <p:strVal val="#ppt_x"/>
                                          </p:val>
                                        </p:tav>
                                        <p:tav tm="100000">
                                          <p:val>
                                            <p:strVal val="#ppt_x"/>
                                          </p:val>
                                        </p:tav>
                                      </p:tavLst>
                                    </p:anim>
                                    <p:anim calcmode="lin" valueType="num">
                                      <p:cBhvr additive="base">
                                        <p:cTn id="47" dur="500" fill="hold"/>
                                        <p:tgtEl>
                                          <p:spTgt spid="3072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ppt_x"/>
                                          </p:val>
                                        </p:tav>
                                        <p:tav tm="100000">
                                          <p:val>
                                            <p:strVal val="#ppt_x"/>
                                          </p:val>
                                        </p:tav>
                                      </p:tavLst>
                                    </p:anim>
                                    <p:anim calcmode="lin" valueType="num">
                                      <p:cBhvr additive="base">
                                        <p:cTn id="59" dur="500" fill="hold"/>
                                        <p:tgtEl>
                                          <p:spTgt spid="35"/>
                                        </p:tgtEl>
                                        <p:attrNameLst>
                                          <p:attrName>ppt_y</p:attrName>
                                        </p:attrNameLst>
                                      </p:cBhvr>
                                      <p:tavLst>
                                        <p:tav tm="0">
                                          <p:val>
                                            <p:strVal val="1+#ppt_h/2"/>
                                          </p:val>
                                        </p:tav>
                                        <p:tav tm="100000">
                                          <p:val>
                                            <p:strVal val="#ppt_y"/>
                                          </p:val>
                                        </p:tav>
                                      </p:tavLst>
                                    </p:anim>
                                  </p:childTnLst>
                                </p:cTn>
                              </p:par>
                            </p:childTnLst>
                          </p:cTn>
                        </p:par>
                        <p:par>
                          <p:cTn id="60" fill="hold">
                            <p:stCondLst>
                              <p:cond delay="500"/>
                            </p:stCondLst>
                            <p:childTnLst>
                              <p:par>
                                <p:cTn id="61" presetID="2" presetClass="entr" presetSubtype="4"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500" fill="hold"/>
                                        <p:tgtEl>
                                          <p:spTgt spid="34"/>
                                        </p:tgtEl>
                                        <p:attrNameLst>
                                          <p:attrName>ppt_x</p:attrName>
                                        </p:attrNameLst>
                                      </p:cBhvr>
                                      <p:tavLst>
                                        <p:tav tm="0">
                                          <p:val>
                                            <p:strVal val="#ppt_x"/>
                                          </p:val>
                                        </p:tav>
                                        <p:tav tm="100000">
                                          <p:val>
                                            <p:strVal val="#ppt_x"/>
                                          </p:val>
                                        </p:tav>
                                      </p:tavLst>
                                    </p:anim>
                                    <p:anim calcmode="lin" valueType="num">
                                      <p:cBhvr additive="base">
                                        <p:cTn id="6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30727" grpId="0" animBg="1"/>
      <p:bldP spid="8206" grpId="0" animBg="1"/>
      <p:bldP spid="8213" grpId="0" animBg="1"/>
      <p:bldP spid="22" grpId="0" animBg="1"/>
      <p:bldP spid="23" grpId="0" animBg="1"/>
      <p:bldP spid="32" grpId="0" animBg="1"/>
      <p:bldP spid="33" grpId="0" animBg="1"/>
      <p:bldP spid="34" grpId="0" animBg="1"/>
      <p:bldP spid="35"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lstStyle/>
          <a:p>
            <a:pPr rtl="0" eaLnBrk="1" hangingPunct="1"/>
            <a:r>
              <a:rPr lang="en-US" sz="4000" b="1" dirty="0"/>
              <a:t>When to do sampling ?</a:t>
            </a:r>
          </a:p>
        </p:txBody>
      </p:sp>
      <p:sp>
        <p:nvSpPr>
          <p:cNvPr id="6147" name="Rectangle 3"/>
          <p:cNvSpPr>
            <a:spLocks noGrp="1" noChangeArrowheads="1"/>
          </p:cNvSpPr>
          <p:nvPr>
            <p:ph type="body" idx="1"/>
          </p:nvPr>
        </p:nvSpPr>
        <p:spPr>
          <a:xfrm>
            <a:off x="215900" y="1268759"/>
            <a:ext cx="8713788" cy="5184577"/>
          </a:xfrm>
        </p:spPr>
        <p:txBody>
          <a:bodyPr/>
          <a:lstStyle/>
          <a:p>
            <a:pPr marL="0" indent="0" algn="just" rtl="0" eaLnBrk="1" hangingPunct="1">
              <a:lnSpc>
                <a:spcPct val="90000"/>
              </a:lnSpc>
              <a:buFontTx/>
              <a:buNone/>
            </a:pPr>
            <a:r>
              <a:rPr lang="en-US" sz="3600" b="1" dirty="0">
                <a:latin typeface="Calibri" pitchFamily="34" charset="0"/>
                <a:cs typeface="Calibri" pitchFamily="34" charset="0"/>
              </a:rPr>
              <a:t>Definitions</a:t>
            </a:r>
            <a:endParaRPr lang="en-US" sz="3600" b="1" u="sng" dirty="0">
              <a:latin typeface="Calibri" pitchFamily="34" charset="0"/>
              <a:cs typeface="Calibri" pitchFamily="34" charset="0"/>
            </a:endParaRPr>
          </a:p>
          <a:p>
            <a:pPr marL="0" indent="0" algn="just" rtl="0" eaLnBrk="1" hangingPunct="1">
              <a:lnSpc>
                <a:spcPct val="90000"/>
              </a:lnSpc>
              <a:buFontTx/>
              <a:buNone/>
            </a:pPr>
            <a:endParaRPr lang="en-US" sz="2400" b="1" u="sng" dirty="0"/>
          </a:p>
          <a:p>
            <a:pPr marL="0" indent="0" algn="just" rtl="0" eaLnBrk="1" hangingPunct="1">
              <a:lnSpc>
                <a:spcPct val="90000"/>
              </a:lnSpc>
              <a:buFontTx/>
              <a:buNone/>
            </a:pPr>
            <a:r>
              <a:rPr lang="en-US" b="1" u="sng" dirty="0">
                <a:latin typeface="Calibri" pitchFamily="34" charset="0"/>
                <a:cs typeface="Calibri" pitchFamily="34" charset="0"/>
              </a:rPr>
              <a:t>Sampling frame</a:t>
            </a:r>
            <a:r>
              <a:rPr lang="en-US" b="1" dirty="0">
                <a:latin typeface="Calibri" pitchFamily="34" charset="0"/>
                <a:cs typeface="Calibri" pitchFamily="34" charset="0"/>
              </a:rPr>
              <a:t>: </a:t>
            </a:r>
          </a:p>
          <a:p>
            <a:pPr marL="365125" indent="0" algn="just" rtl="0" eaLnBrk="1" hangingPunct="1">
              <a:lnSpc>
                <a:spcPct val="90000"/>
              </a:lnSpc>
              <a:buFontTx/>
              <a:buNone/>
            </a:pPr>
            <a:r>
              <a:rPr lang="en-US" dirty="0">
                <a:latin typeface="Calibri" pitchFamily="34" charset="0"/>
                <a:cs typeface="Calibri" pitchFamily="34" charset="0"/>
              </a:rPr>
              <a:t>It is a numerical list of all the units in the target  population.</a:t>
            </a:r>
          </a:p>
          <a:p>
            <a:pPr marL="365125" indent="0" algn="just" rtl="0" eaLnBrk="1" hangingPunct="1">
              <a:lnSpc>
                <a:spcPct val="90000"/>
              </a:lnSpc>
              <a:buFontTx/>
              <a:buNone/>
            </a:pPr>
            <a:r>
              <a:rPr lang="en-US" dirty="0">
                <a:latin typeface="Calibri" pitchFamily="34" charset="0"/>
                <a:cs typeface="Calibri" pitchFamily="34" charset="0"/>
              </a:rPr>
              <a:t>i.e. every member of the population has a unique identification number.</a:t>
            </a:r>
            <a:endParaRPr lang="en-US" b="1" u="sng" dirty="0">
              <a:latin typeface="Calibri" pitchFamily="34" charset="0"/>
              <a:cs typeface="Calibri" pitchFamily="34" charset="0"/>
            </a:endParaRPr>
          </a:p>
          <a:p>
            <a:pPr marL="0" indent="0" algn="just" rtl="0" eaLnBrk="1" hangingPunct="1">
              <a:lnSpc>
                <a:spcPct val="90000"/>
              </a:lnSpc>
              <a:buFontTx/>
              <a:buNone/>
            </a:pPr>
            <a:endParaRPr lang="en-US" sz="1400" b="1" u="sng" dirty="0">
              <a:latin typeface="Calibri" pitchFamily="34" charset="0"/>
              <a:cs typeface="Calibri" pitchFamily="34" charset="0"/>
            </a:endParaRPr>
          </a:p>
          <a:p>
            <a:pPr marL="0" indent="0" algn="just" rtl="0" eaLnBrk="1" hangingPunct="1">
              <a:lnSpc>
                <a:spcPct val="90000"/>
              </a:lnSpc>
              <a:buFontTx/>
              <a:buNone/>
            </a:pPr>
            <a:r>
              <a:rPr lang="en-US" b="1" u="sng" dirty="0">
                <a:latin typeface="Calibri" pitchFamily="34" charset="0"/>
                <a:cs typeface="Calibri" pitchFamily="34" charset="0"/>
              </a:rPr>
              <a:t>Sampling fraction</a:t>
            </a:r>
            <a:r>
              <a:rPr lang="en-US" b="1" dirty="0">
                <a:latin typeface="Calibri" pitchFamily="34" charset="0"/>
                <a:cs typeface="Calibri" pitchFamily="34" charset="0"/>
              </a:rPr>
              <a:t>: </a:t>
            </a:r>
            <a:r>
              <a:rPr lang="en-US" dirty="0">
                <a:latin typeface="Calibri" pitchFamily="34" charset="0"/>
                <a:cs typeface="Calibri" pitchFamily="34" charset="0"/>
              </a:rPr>
              <a:t>it is a sample size (n) divided on population size (N).	 </a:t>
            </a:r>
            <a:r>
              <a:rPr lang="en-US" b="1" dirty="0">
                <a:latin typeface="Calibri" pitchFamily="34" charset="0"/>
                <a:cs typeface="Calibri" pitchFamily="34" charset="0"/>
              </a:rPr>
              <a:t>Sampling fraction = n / N.</a:t>
            </a:r>
            <a:r>
              <a:rPr lang="en-US" dirty="0">
                <a:latin typeface="Calibri" pitchFamily="34" charset="0"/>
                <a:cs typeface="Calibri" pitchFamily="34" charset="0"/>
              </a:rPr>
              <a:t> </a:t>
            </a:r>
          </a:p>
        </p:txBody>
      </p:sp>
      <p:sp>
        <p:nvSpPr>
          <p:cNvPr id="3076" name="Slide Number Placeholder 5"/>
          <p:cNvSpPr>
            <a:spLocks noGrp="1"/>
          </p:cNvSpPr>
          <p:nvPr>
            <p:ph type="sldNum" sz="quarter" idx="12"/>
          </p:nvPr>
        </p:nvSpPr>
        <p:spPr>
          <a:noFill/>
        </p:spPr>
        <p:txBody>
          <a:bodyPr/>
          <a:lstStyle/>
          <a:p>
            <a:fld id="{1F75DE0C-D136-4B97-AF8F-B50DB6689C50}" type="slidenum">
              <a:rPr lang="ar-SA"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4624"/>
            <a:ext cx="8229600" cy="850106"/>
          </a:xfrm>
        </p:spPr>
        <p:txBody>
          <a:bodyPr/>
          <a:lstStyle/>
          <a:p>
            <a:pPr eaLnBrk="1" hangingPunct="1"/>
            <a:r>
              <a:rPr lang="en-US" b="1" dirty="0">
                <a:latin typeface="Calibri" pitchFamily="34" charset="0"/>
                <a:cs typeface="Calibri" pitchFamily="34" charset="0"/>
              </a:rPr>
              <a:t>Stratified sample</a:t>
            </a:r>
          </a:p>
        </p:txBody>
      </p:sp>
      <p:sp>
        <p:nvSpPr>
          <p:cNvPr id="16387" name="Rectangle 3"/>
          <p:cNvSpPr>
            <a:spLocks noGrp="1" noChangeArrowheads="1"/>
          </p:cNvSpPr>
          <p:nvPr>
            <p:ph type="body" idx="1"/>
          </p:nvPr>
        </p:nvSpPr>
        <p:spPr>
          <a:xfrm>
            <a:off x="107504" y="692696"/>
            <a:ext cx="8856983" cy="6165304"/>
          </a:xfrm>
        </p:spPr>
        <p:txBody>
          <a:bodyPr/>
          <a:lstStyle/>
          <a:p>
            <a:pPr marL="0" indent="0" algn="just" rtl="0" eaLnBrk="1" hangingPunct="1">
              <a:buFontTx/>
              <a:buNone/>
            </a:pPr>
            <a:r>
              <a:rPr lang="en-US" dirty="0"/>
              <a:t>   	</a:t>
            </a:r>
            <a:r>
              <a:rPr lang="en-US" dirty="0">
                <a:latin typeface="Calibri" pitchFamily="34" charset="0"/>
                <a:cs typeface="Calibri" pitchFamily="34" charset="0"/>
              </a:rPr>
              <a:t>The number of units included in the sample from each stratum be achieved by: </a:t>
            </a:r>
          </a:p>
          <a:p>
            <a:pPr marL="365125" indent="-365125" algn="l" rtl="0">
              <a:buNone/>
            </a:pPr>
            <a:r>
              <a:rPr lang="en-US" dirty="0">
                <a:latin typeface="Calibri" pitchFamily="34" charset="0"/>
                <a:cs typeface="Calibri" pitchFamily="34" charset="0"/>
              </a:rPr>
              <a:t>- </a:t>
            </a:r>
            <a:r>
              <a:rPr lang="en-US" b="1" dirty="0">
                <a:latin typeface="Calibri" pitchFamily="34" charset="0"/>
                <a:cs typeface="Calibri" pitchFamily="34" charset="0"/>
              </a:rPr>
              <a:t>Equal allocation from each stratum: </a:t>
            </a:r>
            <a:r>
              <a:rPr lang="en-US" sz="2800" dirty="0">
                <a:latin typeface="Calibri" pitchFamily="34" charset="0"/>
                <a:cs typeface="Calibri" pitchFamily="34" charset="0"/>
              </a:rPr>
              <a:t>Same number of participants are drawn from each stratum regardless of the number of elements in each stratum.</a:t>
            </a:r>
          </a:p>
          <a:p>
            <a:pPr marL="0" indent="0" algn="just" rtl="0" eaLnBrk="1" hangingPunct="1">
              <a:buFontTx/>
              <a:buNone/>
            </a:pPr>
            <a:r>
              <a:rPr lang="en-US" dirty="0">
                <a:latin typeface="Calibri" pitchFamily="34" charset="0"/>
                <a:cs typeface="Calibri" pitchFamily="34" charset="0"/>
              </a:rPr>
              <a:t>- </a:t>
            </a:r>
            <a:r>
              <a:rPr lang="en-US" b="1" dirty="0">
                <a:latin typeface="Calibri" pitchFamily="34" charset="0"/>
                <a:cs typeface="Calibri" pitchFamily="34" charset="0"/>
              </a:rPr>
              <a:t>Proportional allocation</a:t>
            </a:r>
            <a:r>
              <a:rPr lang="en-US" dirty="0">
                <a:latin typeface="Calibri" pitchFamily="34" charset="0"/>
                <a:cs typeface="Calibri" pitchFamily="34" charset="0"/>
              </a:rPr>
              <a:t>: The number from each stratum is proportional to the size of the stratum, this is possible only if we know the proportion of population in each stratum to the whole  study population:</a:t>
            </a:r>
          </a:p>
          <a:p>
            <a:pPr marL="0" indent="0" algn="just" rtl="0" eaLnBrk="1" hangingPunct="1">
              <a:buFontTx/>
              <a:buNone/>
            </a:pPr>
            <a:r>
              <a:rPr lang="en-US" dirty="0">
                <a:latin typeface="Calibri" pitchFamily="34" charset="0"/>
                <a:cs typeface="Calibri" pitchFamily="34" charset="0"/>
              </a:rPr>
              <a:t>       n/N= n</a:t>
            </a:r>
            <a:r>
              <a:rPr lang="en-US" baseline="-25000" dirty="0">
                <a:latin typeface="Calibri" pitchFamily="34" charset="0"/>
                <a:cs typeface="Calibri" pitchFamily="34" charset="0"/>
              </a:rPr>
              <a:t>1</a:t>
            </a:r>
            <a:r>
              <a:rPr lang="en-US" dirty="0">
                <a:latin typeface="Calibri" pitchFamily="34" charset="0"/>
                <a:cs typeface="Calibri" pitchFamily="34" charset="0"/>
              </a:rPr>
              <a:t>/N</a:t>
            </a:r>
            <a:r>
              <a:rPr lang="en-US" baseline="-25000" dirty="0">
                <a:latin typeface="Calibri" pitchFamily="34" charset="0"/>
                <a:cs typeface="Calibri" pitchFamily="34" charset="0"/>
              </a:rPr>
              <a:t>1</a:t>
            </a:r>
            <a:r>
              <a:rPr lang="en-US" dirty="0">
                <a:latin typeface="Calibri" pitchFamily="34" charset="0"/>
                <a:cs typeface="Calibri" pitchFamily="34" charset="0"/>
              </a:rPr>
              <a:t>= n</a:t>
            </a:r>
            <a:r>
              <a:rPr lang="en-US" baseline="-25000" dirty="0">
                <a:latin typeface="Calibri" pitchFamily="34" charset="0"/>
                <a:cs typeface="Calibri" pitchFamily="34" charset="0"/>
              </a:rPr>
              <a:t>2</a:t>
            </a:r>
            <a:r>
              <a:rPr lang="en-US" dirty="0">
                <a:latin typeface="Calibri" pitchFamily="34" charset="0"/>
                <a:cs typeface="Calibri" pitchFamily="34" charset="0"/>
              </a:rPr>
              <a:t>/N</a:t>
            </a:r>
            <a:r>
              <a:rPr lang="en-US" baseline="-25000" dirty="0">
                <a:latin typeface="Calibri" pitchFamily="34" charset="0"/>
                <a:cs typeface="Calibri" pitchFamily="34" charset="0"/>
              </a:rPr>
              <a:t>2</a:t>
            </a:r>
            <a:r>
              <a:rPr lang="en-US" dirty="0">
                <a:latin typeface="Calibri" pitchFamily="34" charset="0"/>
                <a:cs typeface="Calibri" pitchFamily="34" charset="0"/>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k</a:t>
            </a:r>
            <a:r>
              <a:rPr lang="en-US" dirty="0">
                <a:latin typeface="Calibri" pitchFamily="34" charset="0"/>
                <a:cs typeface="Calibri" pitchFamily="34" charset="0"/>
              </a:rPr>
              <a:t>/</a:t>
            </a:r>
            <a:r>
              <a:rPr lang="en-US" dirty="0" err="1">
                <a:latin typeface="Calibri" pitchFamily="34" charset="0"/>
                <a:cs typeface="Calibri" pitchFamily="34" charset="0"/>
              </a:rPr>
              <a:t>N</a:t>
            </a:r>
            <a:r>
              <a:rPr lang="en-US" baseline="-25000" dirty="0" err="1">
                <a:latin typeface="Calibri" pitchFamily="34" charset="0"/>
                <a:cs typeface="Calibri" pitchFamily="34" charset="0"/>
              </a:rPr>
              <a:t>k</a:t>
            </a:r>
            <a:r>
              <a:rPr lang="en-US" dirty="0">
                <a:latin typeface="Calibri" pitchFamily="34" charset="0"/>
                <a:cs typeface="Calibri" pitchFamily="34" charset="0"/>
              </a:rPr>
              <a:t> .	</a:t>
            </a:r>
          </a:p>
        </p:txBody>
      </p:sp>
      <p:sp>
        <p:nvSpPr>
          <p:cNvPr id="16388" name="Slide Number Placeholder 5"/>
          <p:cNvSpPr>
            <a:spLocks noGrp="1"/>
          </p:cNvSpPr>
          <p:nvPr>
            <p:ph type="sldNum" sz="quarter" idx="12"/>
          </p:nvPr>
        </p:nvSpPr>
        <p:spPr>
          <a:noFill/>
        </p:spPr>
        <p:txBody>
          <a:bodyPr/>
          <a:lstStyle/>
          <a:p>
            <a:fld id="{83F59C58-63BB-4379-A7A6-70649C495828}" type="slidenum">
              <a:rPr lang="ar-SA"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1077"/>
            <a:ext cx="8229600" cy="900251"/>
          </a:xfrm>
        </p:spPr>
        <p:txBody>
          <a:bodyPr/>
          <a:lstStyle/>
          <a:p>
            <a:pPr rtl="0"/>
            <a:r>
              <a:rPr lang="en-US" sz="3600" b="1" dirty="0">
                <a:latin typeface="Calibri" pitchFamily="34" charset="0"/>
                <a:cs typeface="Calibri" pitchFamily="34" charset="0"/>
              </a:rPr>
              <a:t>Stratified sample</a:t>
            </a:r>
            <a:endParaRPr lang="ar-IQ" sz="3600" dirty="0"/>
          </a:p>
        </p:txBody>
      </p:sp>
      <p:sp>
        <p:nvSpPr>
          <p:cNvPr id="4" name="عنصر نائب لرقم الشريحة 3"/>
          <p:cNvSpPr>
            <a:spLocks noGrp="1"/>
          </p:cNvSpPr>
          <p:nvPr>
            <p:ph type="sldNum" sz="quarter" idx="12"/>
          </p:nvPr>
        </p:nvSpPr>
        <p:spPr/>
        <p:txBody>
          <a:bodyPr/>
          <a:lstStyle/>
          <a:p>
            <a:pPr>
              <a:defRPr/>
            </a:pPr>
            <a:fld id="{F3B4B9FC-95AE-47F7-9F1F-ED638FB8F888}" type="slidenum">
              <a:rPr lang="ar-SA" smtClean="0"/>
              <a:pPr>
                <a:defRPr/>
              </a:pPr>
              <a:t>21</a:t>
            </a:fld>
            <a:endParaRPr lang="en-US"/>
          </a:p>
        </p:txBody>
      </p:sp>
      <p:pic>
        <p:nvPicPr>
          <p:cNvPr id="3074" name="Picture 2" descr="D:\Sampling Techniques\Stratified_sampl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142" y="116632"/>
            <a:ext cx="7393282" cy="5220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9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p:cNvSpPr>
            <a:spLocks noGrp="1"/>
          </p:cNvSpPr>
          <p:nvPr>
            <p:ph type="title"/>
          </p:nvPr>
        </p:nvSpPr>
        <p:spPr>
          <a:xfrm>
            <a:off x="457200" y="71438"/>
            <a:ext cx="8229600" cy="582612"/>
          </a:xfrm>
        </p:spPr>
        <p:txBody>
          <a:bodyPr/>
          <a:lstStyle/>
          <a:p>
            <a:pPr rtl="0"/>
            <a:r>
              <a:rPr lang="en-US" sz="3600"/>
              <a:t>Stratified Sampling technique</a:t>
            </a:r>
            <a:endParaRPr lang="ar-SA" sz="3600"/>
          </a:p>
        </p:txBody>
      </p:sp>
      <p:sp>
        <p:nvSpPr>
          <p:cNvPr id="17411" name="عنصر نائب لرقم الشريحة 3"/>
          <p:cNvSpPr>
            <a:spLocks noGrp="1"/>
          </p:cNvSpPr>
          <p:nvPr>
            <p:ph type="sldNum" sz="quarter" idx="12"/>
          </p:nvPr>
        </p:nvSpPr>
        <p:spPr>
          <a:noFill/>
        </p:spPr>
        <p:txBody>
          <a:bodyPr/>
          <a:lstStyle/>
          <a:p>
            <a:fld id="{F6ED0102-24F6-4521-870F-9C76AC659DAD}" type="slidenum">
              <a:rPr lang="ar-SA" smtClean="0"/>
              <a:pPr/>
              <a:t>22</a:t>
            </a:fld>
            <a:endParaRPr lang="en-US"/>
          </a:p>
        </p:txBody>
      </p:sp>
      <p:pic>
        <p:nvPicPr>
          <p:cNvPr id="17412" name="Picture 2"/>
          <p:cNvPicPr>
            <a:picLocks noGrp="1" noChangeAspect="1" noChangeArrowheads="1"/>
          </p:cNvPicPr>
          <p:nvPr>
            <p:ph idx="1"/>
          </p:nvPr>
        </p:nvPicPr>
        <p:blipFill>
          <a:blip r:embed="rId2"/>
          <a:srcRect/>
          <a:stretch>
            <a:fillRect/>
          </a:stretch>
        </p:blipFill>
        <p:spPr>
          <a:xfrm>
            <a:off x="285750" y="785813"/>
            <a:ext cx="8655050" cy="5643562"/>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20"/>
            <a:ext cx="8229600" cy="582612"/>
          </a:xfrm>
        </p:spPr>
        <p:txBody>
          <a:bodyPr/>
          <a:lstStyle/>
          <a:p>
            <a:pPr eaLnBrk="1" hangingPunct="1"/>
            <a:r>
              <a:rPr lang="en-US" b="1" dirty="0"/>
              <a:t>Cluster random sample</a:t>
            </a:r>
          </a:p>
        </p:txBody>
      </p:sp>
      <p:sp>
        <p:nvSpPr>
          <p:cNvPr id="17411" name="Rectangle 3"/>
          <p:cNvSpPr>
            <a:spLocks noGrp="1" noChangeArrowheads="1"/>
          </p:cNvSpPr>
          <p:nvPr>
            <p:ph type="body" idx="1"/>
          </p:nvPr>
        </p:nvSpPr>
        <p:spPr>
          <a:xfrm>
            <a:off x="255240" y="1000127"/>
            <a:ext cx="8531602" cy="5093169"/>
          </a:xfrm>
        </p:spPr>
        <p:txBody>
          <a:bodyPr/>
          <a:lstStyle/>
          <a:p>
            <a:pPr lvl="0" algn="just" rtl="0"/>
            <a:r>
              <a:rPr lang="en-US" sz="2800" dirty="0">
                <a:latin typeface="Euphemia" pitchFamily="34" charset="0"/>
              </a:rPr>
              <a:t>The group of elements residing in one geographical region is called as cluster.</a:t>
            </a:r>
          </a:p>
          <a:p>
            <a:pPr lvl="0" algn="just" rtl="0"/>
            <a:r>
              <a:rPr lang="en-US" sz="2800" dirty="0">
                <a:latin typeface="Euphemia" pitchFamily="34" charset="0"/>
              </a:rPr>
              <a:t>This sampling technique is used when the elements of population are spread over a wide geographical area.</a:t>
            </a:r>
          </a:p>
          <a:p>
            <a:pPr lvl="0" algn="just" rtl="0"/>
            <a:r>
              <a:rPr lang="en-US" sz="2800" dirty="0">
                <a:latin typeface="Euphemia" pitchFamily="34" charset="0"/>
              </a:rPr>
              <a:t>The population is divided into sub-groups called as </a:t>
            </a:r>
            <a:r>
              <a:rPr lang="en-US" sz="2800" b="1" i="1" dirty="0">
                <a:latin typeface="Euphemia" pitchFamily="34" charset="0"/>
              </a:rPr>
              <a:t>clusters</a:t>
            </a:r>
            <a:r>
              <a:rPr lang="en-US" sz="2800" dirty="0">
                <a:latin typeface="Euphemia" pitchFamily="34" charset="0"/>
              </a:rPr>
              <a:t> on the basis of their geographical allocation.</a:t>
            </a:r>
          </a:p>
          <a:p>
            <a:pPr lvl="0" algn="just" rtl="0"/>
            <a:r>
              <a:rPr lang="en-US" sz="2800" dirty="0">
                <a:latin typeface="Euphemia" pitchFamily="34" charset="0"/>
              </a:rPr>
              <a:t>The selection here will be of groups of units rather than individual units.</a:t>
            </a:r>
          </a:p>
        </p:txBody>
      </p:sp>
      <p:sp>
        <p:nvSpPr>
          <p:cNvPr id="18436" name="Slide Number Placeholder 5"/>
          <p:cNvSpPr>
            <a:spLocks noGrp="1"/>
          </p:cNvSpPr>
          <p:nvPr>
            <p:ph type="sldNum" sz="quarter" idx="12"/>
          </p:nvPr>
        </p:nvSpPr>
        <p:spPr>
          <a:noFill/>
        </p:spPr>
        <p:txBody>
          <a:bodyPr/>
          <a:lstStyle/>
          <a:p>
            <a:fld id="{D6120CE2-B15F-4122-919C-B6840AC22E9F}" type="slidenum">
              <a:rPr lang="ar-SA"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1438"/>
            <a:ext cx="8229600" cy="582612"/>
          </a:xfrm>
        </p:spPr>
        <p:txBody>
          <a:bodyPr/>
          <a:lstStyle/>
          <a:p>
            <a:pPr eaLnBrk="1" hangingPunct="1"/>
            <a:r>
              <a:rPr lang="en-US" b="1" dirty="0">
                <a:latin typeface="Calibri" pitchFamily="34" charset="0"/>
                <a:cs typeface="Calibri" pitchFamily="34" charset="0"/>
              </a:rPr>
              <a:t>Cluster random sample</a:t>
            </a:r>
          </a:p>
        </p:txBody>
      </p:sp>
      <p:sp>
        <p:nvSpPr>
          <p:cNvPr id="17411" name="Rectangle 3"/>
          <p:cNvSpPr>
            <a:spLocks noGrp="1" noChangeArrowheads="1"/>
          </p:cNvSpPr>
          <p:nvPr>
            <p:ph type="body" idx="1"/>
          </p:nvPr>
        </p:nvSpPr>
        <p:spPr>
          <a:xfrm>
            <a:off x="183802" y="714375"/>
            <a:ext cx="8745916" cy="6000750"/>
          </a:xfrm>
        </p:spPr>
        <p:txBody>
          <a:bodyPr/>
          <a:lstStyle/>
          <a:p>
            <a:pPr marL="469900" indent="-469900" algn="just" rtl="0" eaLnBrk="1" hangingPunct="1">
              <a:lnSpc>
                <a:spcPct val="90000"/>
              </a:lnSpc>
              <a:defRPr/>
            </a:pPr>
            <a:r>
              <a:rPr lang="en-US" dirty="0">
                <a:latin typeface="Calibri" pitchFamily="34" charset="0"/>
                <a:cs typeface="Calibri" pitchFamily="34" charset="0"/>
              </a:rPr>
              <a:t>A sample frame of groups of study units (cluster) should be available, </a:t>
            </a:r>
          </a:p>
          <a:p>
            <a:pPr marL="469900" indent="-469900" algn="just" rtl="0" eaLnBrk="1" hangingPunct="1">
              <a:lnSpc>
                <a:spcPct val="90000"/>
              </a:lnSpc>
              <a:defRPr/>
            </a:pPr>
            <a:r>
              <a:rPr lang="en-US" dirty="0">
                <a:latin typeface="Calibri" pitchFamily="34" charset="0"/>
                <a:cs typeface="Calibri" pitchFamily="34" charset="0"/>
              </a:rPr>
              <a:t>Then a random sample of these clusters will be chosen.</a:t>
            </a:r>
          </a:p>
          <a:p>
            <a:pPr marL="469900" indent="-469900" algn="just" rtl="0" eaLnBrk="1" hangingPunct="1">
              <a:lnSpc>
                <a:spcPct val="90000"/>
              </a:lnSpc>
              <a:defRPr/>
            </a:pPr>
            <a:r>
              <a:rPr lang="en-US" dirty="0">
                <a:latin typeface="Calibri" pitchFamily="34" charset="0"/>
                <a:cs typeface="Calibri" pitchFamily="34" charset="0"/>
              </a:rPr>
              <a:t>After that the whole population of the chosen clusters will be included in our sample. </a:t>
            </a:r>
          </a:p>
          <a:p>
            <a:pPr marL="469900" indent="-469900" algn="just" rtl="0" eaLnBrk="1" hangingPunct="1">
              <a:lnSpc>
                <a:spcPct val="90000"/>
              </a:lnSpc>
              <a:defRPr/>
            </a:pPr>
            <a:r>
              <a:rPr lang="en-US" dirty="0">
                <a:latin typeface="Calibri" pitchFamily="34" charset="0"/>
                <a:cs typeface="Calibri" pitchFamily="34" charset="0"/>
              </a:rPr>
              <a:t>Its convenient when the number inside each cluster is relatively small.</a:t>
            </a:r>
          </a:p>
          <a:p>
            <a:pPr marL="469900" indent="-469900" algn="just" rtl="0" eaLnBrk="1" hangingPunct="1">
              <a:lnSpc>
                <a:spcPct val="90000"/>
              </a:lnSpc>
              <a:defRPr/>
            </a:pPr>
            <a:r>
              <a:rPr lang="en-US" dirty="0">
                <a:latin typeface="Calibri" pitchFamily="34" charset="0"/>
                <a:cs typeface="Calibri" pitchFamily="34" charset="0"/>
              </a:rPr>
              <a:t>Cluster could be schools, clinics, hospitals, villages, factories,…etc.</a:t>
            </a:r>
          </a:p>
        </p:txBody>
      </p:sp>
      <p:sp>
        <p:nvSpPr>
          <p:cNvPr id="18436" name="Slide Number Placeholder 5"/>
          <p:cNvSpPr>
            <a:spLocks noGrp="1"/>
          </p:cNvSpPr>
          <p:nvPr>
            <p:ph type="sldNum" sz="quarter" idx="12"/>
          </p:nvPr>
        </p:nvSpPr>
        <p:spPr>
          <a:noFill/>
        </p:spPr>
        <p:txBody>
          <a:bodyPr/>
          <a:lstStyle/>
          <a:p>
            <a:fld id="{D6120CE2-B15F-4122-919C-B6840AC22E9F}" type="slidenum">
              <a:rPr lang="ar-SA"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516166"/>
            <a:ext cx="6707088" cy="710952"/>
          </a:xfrm>
        </p:spPr>
        <p:txBody>
          <a:bodyPr/>
          <a:lstStyle/>
          <a:p>
            <a:pPr rtl="0"/>
            <a:r>
              <a:rPr lang="en-US" sz="3600" b="1" dirty="0">
                <a:latin typeface="Calibri" pitchFamily="34" charset="0"/>
                <a:cs typeface="Calibri" pitchFamily="34" charset="0"/>
              </a:rPr>
              <a:t>Cluster random sample</a:t>
            </a:r>
            <a:endParaRPr lang="ar-IQ" sz="3600" dirty="0"/>
          </a:p>
        </p:txBody>
      </p:sp>
      <p:sp>
        <p:nvSpPr>
          <p:cNvPr id="4" name="عنصر نائب لرقم الشريحة 3"/>
          <p:cNvSpPr>
            <a:spLocks noGrp="1"/>
          </p:cNvSpPr>
          <p:nvPr>
            <p:ph type="sldNum" sz="quarter" idx="12"/>
          </p:nvPr>
        </p:nvSpPr>
        <p:spPr/>
        <p:txBody>
          <a:bodyPr/>
          <a:lstStyle/>
          <a:p>
            <a:pPr>
              <a:defRPr/>
            </a:pPr>
            <a:fld id="{F3B4B9FC-95AE-47F7-9F1F-ED638FB8F888}" type="slidenum">
              <a:rPr lang="ar-SA" smtClean="0"/>
              <a:pPr>
                <a:defRPr/>
              </a:pPr>
              <a:t>25</a:t>
            </a:fld>
            <a:endParaRPr lang="en-US"/>
          </a:p>
        </p:txBody>
      </p:sp>
      <p:pic>
        <p:nvPicPr>
          <p:cNvPr id="4098" name="Picture 2" descr="D:\Sampling Techniques\Cluster_sampl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803196" cy="5172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838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dirty="0"/>
              <a:t>Multi-stage random sample</a:t>
            </a:r>
            <a:br>
              <a:rPr lang="ar-IQ" sz="4000" dirty="0"/>
            </a:br>
            <a:endParaRPr lang="en-US" sz="4000" dirty="0"/>
          </a:p>
        </p:txBody>
      </p:sp>
      <p:sp>
        <p:nvSpPr>
          <p:cNvPr id="18435" name="Rectangle 3"/>
          <p:cNvSpPr>
            <a:spLocks noGrp="1" noChangeArrowheads="1"/>
          </p:cNvSpPr>
          <p:nvPr>
            <p:ph type="body" idx="1"/>
          </p:nvPr>
        </p:nvSpPr>
        <p:spPr>
          <a:xfrm>
            <a:off x="214313" y="928688"/>
            <a:ext cx="8786812" cy="5715000"/>
          </a:xfrm>
        </p:spPr>
        <p:txBody>
          <a:bodyPr/>
          <a:lstStyle/>
          <a:p>
            <a:pPr marL="0" indent="0" algn="just" rtl="0">
              <a:buNone/>
            </a:pPr>
            <a:r>
              <a:rPr lang="en-US" dirty="0">
                <a:latin typeface="Calibri" pitchFamily="34" charset="0"/>
                <a:cs typeface="Calibri" pitchFamily="34" charset="0"/>
              </a:rPr>
              <a:t>It is a sampling technique where two or more probability techniques are combined. This procedure is carried out in phases (stages). When the selection in each stage is random, this becomes multi-stage random sampling. Popular uses in prevalence studies. It can involve more than one of the above random sampling methods. </a:t>
            </a:r>
          </a:p>
          <a:p>
            <a:pPr marL="0" indent="0" algn="just" rtl="0" eaLnBrk="1" hangingPunct="1">
              <a:buFontTx/>
              <a:buNone/>
            </a:pPr>
            <a:r>
              <a:rPr lang="en-US" dirty="0">
                <a:latin typeface="Calibri" pitchFamily="34" charset="0"/>
                <a:cs typeface="Calibri" pitchFamily="34" charset="0"/>
              </a:rPr>
              <a:t>	It is used for very large population &amp; when the sample frame is not available for the whole population.</a:t>
            </a:r>
            <a:r>
              <a:rPr lang="ar-IQ" dirty="0">
                <a:latin typeface="Calibri" pitchFamily="34" charset="0"/>
              </a:rPr>
              <a:t> </a:t>
            </a:r>
            <a:endParaRPr lang="en-US" dirty="0">
              <a:latin typeface="Calibri" pitchFamily="34" charset="0"/>
              <a:cs typeface="Calibri" pitchFamily="34" charset="0"/>
            </a:endParaRPr>
          </a:p>
        </p:txBody>
      </p:sp>
      <p:sp>
        <p:nvSpPr>
          <p:cNvPr id="19460" name="Slide Number Placeholder 5"/>
          <p:cNvSpPr>
            <a:spLocks noGrp="1"/>
          </p:cNvSpPr>
          <p:nvPr>
            <p:ph type="sldNum" sz="quarter" idx="12"/>
          </p:nvPr>
        </p:nvSpPr>
        <p:spPr>
          <a:noFill/>
        </p:spPr>
        <p:txBody>
          <a:bodyPr/>
          <a:lstStyle/>
          <a:p>
            <a:fld id="{587B4E74-7508-4CE5-AA00-7C178FA6C0CF}" type="slidenum">
              <a:rPr lang="ar-SA"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796925"/>
          </a:xfrm>
        </p:spPr>
        <p:txBody>
          <a:bodyPr/>
          <a:lstStyle/>
          <a:p>
            <a:pPr rtl="0" eaLnBrk="1" hangingPunct="1"/>
            <a:r>
              <a:rPr lang="en-US" sz="4000" b="1"/>
              <a:t>Advantages</a:t>
            </a:r>
            <a:endParaRPr lang="en-US" sz="4000"/>
          </a:p>
        </p:txBody>
      </p:sp>
      <p:sp>
        <p:nvSpPr>
          <p:cNvPr id="18435" name="Rectangle 3"/>
          <p:cNvSpPr>
            <a:spLocks noGrp="1" noChangeArrowheads="1"/>
          </p:cNvSpPr>
          <p:nvPr>
            <p:ph type="body" idx="1"/>
          </p:nvPr>
        </p:nvSpPr>
        <p:spPr>
          <a:xfrm>
            <a:off x="357188" y="928688"/>
            <a:ext cx="8501062" cy="2714625"/>
          </a:xfrm>
        </p:spPr>
        <p:txBody>
          <a:bodyPr/>
          <a:lstStyle/>
          <a:p>
            <a:pPr marL="395288" indent="-395288" algn="l" rtl="0" eaLnBrk="1" hangingPunct="1"/>
            <a:r>
              <a:rPr lang="en-US" dirty="0"/>
              <a:t>It  reduce the cost and time.</a:t>
            </a:r>
          </a:p>
          <a:p>
            <a:pPr marL="395288" indent="-395288" algn="l" rtl="0" eaLnBrk="1" hangingPunct="1"/>
            <a:r>
              <a:rPr lang="en-US" dirty="0"/>
              <a:t>A full sample frame of the smaller units is not required.</a:t>
            </a:r>
          </a:p>
        </p:txBody>
      </p:sp>
      <p:sp>
        <p:nvSpPr>
          <p:cNvPr id="20484" name="Slide Number Placeholder 5"/>
          <p:cNvSpPr>
            <a:spLocks noGrp="1"/>
          </p:cNvSpPr>
          <p:nvPr>
            <p:ph type="sldNum" sz="quarter" idx="12"/>
          </p:nvPr>
        </p:nvSpPr>
        <p:spPr>
          <a:noFill/>
        </p:spPr>
        <p:txBody>
          <a:bodyPr/>
          <a:lstStyle/>
          <a:p>
            <a:fld id="{084DE6E2-1DB9-4096-8ACE-096124295350}" type="slidenum">
              <a:rPr lang="ar-SA"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مجموعة 54"/>
          <p:cNvGrpSpPr>
            <a:grpSpLocks/>
          </p:cNvGrpSpPr>
          <p:nvPr/>
        </p:nvGrpSpPr>
        <p:grpSpPr bwMode="auto">
          <a:xfrm>
            <a:off x="250825" y="71438"/>
            <a:ext cx="8607425" cy="6237287"/>
            <a:chOff x="250825" y="71414"/>
            <a:chExt cx="8607455" cy="6237311"/>
          </a:xfrm>
        </p:grpSpPr>
        <p:sp>
          <p:nvSpPr>
            <p:cNvPr id="24579" name="Rectangle 5"/>
            <p:cNvSpPr>
              <a:spLocks noChangeArrowheads="1"/>
            </p:cNvSpPr>
            <p:nvPr/>
          </p:nvSpPr>
          <p:spPr bwMode="auto">
            <a:xfrm>
              <a:off x="3043238" y="71414"/>
              <a:ext cx="2889250" cy="576263"/>
            </a:xfrm>
            <a:prstGeom prst="rect">
              <a:avLst/>
            </a:prstGeom>
            <a:noFill/>
            <a:ln w="57150" cmpd="thinThick">
              <a:solidFill>
                <a:srgbClr val="333333"/>
              </a:solidFill>
              <a:miter lim="800000"/>
              <a:headEnd/>
              <a:tailEnd/>
            </a:ln>
          </p:spPr>
          <p:txBody>
            <a:bodyPr/>
            <a:lstStyle/>
            <a:p>
              <a:pPr algn="ctr"/>
              <a:r>
                <a:rPr lang="en-US" sz="2600" b="1">
                  <a:solidFill>
                    <a:srgbClr val="3366FF"/>
                  </a:solidFill>
                  <a:latin typeface="Times New Roman" pitchFamily="18" charset="0"/>
                </a:rPr>
                <a:t>Mosul  City</a:t>
              </a:r>
              <a:endParaRPr lang="en-US"/>
            </a:p>
          </p:txBody>
        </p:sp>
        <p:sp>
          <p:nvSpPr>
            <p:cNvPr id="24580" name="Line 6"/>
            <p:cNvSpPr>
              <a:spLocks noChangeShapeType="1"/>
            </p:cNvSpPr>
            <p:nvPr/>
          </p:nvSpPr>
          <p:spPr bwMode="auto">
            <a:xfrm flipH="1">
              <a:off x="4448175" y="634983"/>
              <a:ext cx="1588" cy="365125"/>
            </a:xfrm>
            <a:prstGeom prst="line">
              <a:avLst/>
            </a:prstGeom>
            <a:noFill/>
            <a:ln w="57150" cmpd="thickThin">
              <a:solidFill>
                <a:srgbClr val="000080"/>
              </a:solidFill>
              <a:round/>
              <a:headEnd/>
              <a:tailEnd/>
            </a:ln>
          </p:spPr>
          <p:txBody>
            <a:bodyPr/>
            <a:lstStyle/>
            <a:p>
              <a:endParaRPr lang="ar-IQ"/>
            </a:p>
          </p:txBody>
        </p:sp>
        <p:sp>
          <p:nvSpPr>
            <p:cNvPr id="24581" name="Line 7"/>
            <p:cNvSpPr>
              <a:spLocks noChangeShapeType="1"/>
            </p:cNvSpPr>
            <p:nvPr/>
          </p:nvSpPr>
          <p:spPr bwMode="auto">
            <a:xfrm flipH="1">
              <a:off x="2341563" y="1000108"/>
              <a:ext cx="4071937" cy="1587"/>
            </a:xfrm>
            <a:prstGeom prst="line">
              <a:avLst/>
            </a:prstGeom>
            <a:noFill/>
            <a:ln w="38100" cmpd="dbl">
              <a:solidFill>
                <a:srgbClr val="000080"/>
              </a:solidFill>
              <a:round/>
              <a:headEnd/>
              <a:tailEnd/>
            </a:ln>
          </p:spPr>
          <p:txBody>
            <a:bodyPr/>
            <a:lstStyle/>
            <a:p>
              <a:endParaRPr lang="ar-IQ"/>
            </a:p>
          </p:txBody>
        </p:sp>
        <p:sp>
          <p:nvSpPr>
            <p:cNvPr id="24582" name="Line 8"/>
            <p:cNvSpPr>
              <a:spLocks noChangeShapeType="1"/>
            </p:cNvSpPr>
            <p:nvPr/>
          </p:nvSpPr>
          <p:spPr bwMode="auto">
            <a:xfrm flipH="1">
              <a:off x="6415086" y="1000108"/>
              <a:ext cx="45719" cy="541339"/>
            </a:xfrm>
            <a:prstGeom prst="line">
              <a:avLst/>
            </a:prstGeom>
            <a:noFill/>
            <a:ln w="38100" cmpd="dbl">
              <a:solidFill>
                <a:srgbClr val="000000"/>
              </a:solidFill>
              <a:round/>
              <a:headEnd/>
              <a:tailEnd type="arrow" w="med" len="med"/>
            </a:ln>
          </p:spPr>
          <p:txBody>
            <a:bodyPr/>
            <a:lstStyle/>
            <a:p>
              <a:endParaRPr lang="ar-IQ"/>
            </a:p>
          </p:txBody>
        </p:sp>
        <p:sp>
          <p:nvSpPr>
            <p:cNvPr id="24583" name="Line 9"/>
            <p:cNvSpPr>
              <a:spLocks noChangeShapeType="1"/>
            </p:cNvSpPr>
            <p:nvPr/>
          </p:nvSpPr>
          <p:spPr bwMode="auto">
            <a:xfrm flipH="1">
              <a:off x="2343150" y="1000109"/>
              <a:ext cx="45719" cy="500066"/>
            </a:xfrm>
            <a:prstGeom prst="line">
              <a:avLst/>
            </a:prstGeom>
            <a:noFill/>
            <a:ln w="38100" cmpd="dbl">
              <a:solidFill>
                <a:srgbClr val="000000"/>
              </a:solidFill>
              <a:round/>
              <a:headEnd/>
              <a:tailEnd type="arrow" w="med" len="med"/>
            </a:ln>
          </p:spPr>
          <p:txBody>
            <a:bodyPr/>
            <a:lstStyle/>
            <a:p>
              <a:endParaRPr lang="ar-IQ"/>
            </a:p>
          </p:txBody>
        </p:sp>
        <p:sp>
          <p:nvSpPr>
            <p:cNvPr id="24584" name="Rectangle 10"/>
            <p:cNvSpPr>
              <a:spLocks noChangeArrowheads="1"/>
            </p:cNvSpPr>
            <p:nvPr/>
          </p:nvSpPr>
          <p:spPr bwMode="auto">
            <a:xfrm>
              <a:off x="5580062" y="1500174"/>
              <a:ext cx="3278218" cy="785826"/>
            </a:xfrm>
            <a:prstGeom prst="rect">
              <a:avLst/>
            </a:prstGeom>
            <a:solidFill>
              <a:srgbClr val="FFFFFF"/>
            </a:solidFill>
            <a:ln w="57150" cmpd="thinThick">
              <a:solidFill>
                <a:srgbClr val="0000FF"/>
              </a:solidFill>
              <a:miter lim="800000"/>
              <a:headEnd/>
              <a:tailEnd/>
            </a:ln>
          </p:spPr>
          <p:txBody>
            <a:bodyPr rIns="0"/>
            <a:lstStyle/>
            <a:p>
              <a:pPr algn="ctr" rtl="0"/>
              <a:r>
                <a:rPr lang="en-US" sz="1400" b="1">
                  <a:solidFill>
                    <a:srgbClr val="3366FF"/>
                  </a:solidFill>
                  <a:latin typeface="Times New Roman" pitchFamily="18" charset="0"/>
                </a:rPr>
                <a:t>Right  health  Sector  (10 PHCCs)  </a:t>
              </a:r>
            </a:p>
            <a:p>
              <a:pPr algn="ctr" rtl="0"/>
              <a:r>
                <a:rPr lang="en-US" sz="1400" b="1">
                  <a:solidFill>
                    <a:srgbClr val="3366FF"/>
                  </a:solidFill>
                  <a:latin typeface="Times New Roman" pitchFamily="18" charset="0"/>
                </a:rPr>
                <a:t>(46  intermediate  &amp; secondary school</a:t>
              </a:r>
              <a:endParaRPr lang="en-US" sz="1400"/>
            </a:p>
          </p:txBody>
        </p:sp>
        <p:sp>
          <p:nvSpPr>
            <p:cNvPr id="24585" name="Rectangle 11"/>
            <p:cNvSpPr>
              <a:spLocks noChangeArrowheads="1"/>
            </p:cNvSpPr>
            <p:nvPr/>
          </p:nvSpPr>
          <p:spPr bwMode="auto">
            <a:xfrm>
              <a:off x="500034" y="1428736"/>
              <a:ext cx="2919441" cy="857264"/>
            </a:xfrm>
            <a:prstGeom prst="rect">
              <a:avLst/>
            </a:prstGeom>
            <a:solidFill>
              <a:srgbClr val="FFFFFF"/>
            </a:solidFill>
            <a:ln w="57150" cmpd="thickThin">
              <a:solidFill>
                <a:srgbClr val="0000FF"/>
              </a:solidFill>
              <a:miter lim="800000"/>
              <a:headEnd/>
              <a:tailEnd/>
            </a:ln>
          </p:spPr>
          <p:txBody>
            <a:bodyPr/>
            <a:lstStyle/>
            <a:p>
              <a:pPr algn="ctr" rtl="0"/>
              <a:r>
                <a:rPr lang="en-US" sz="1400" b="1">
                  <a:solidFill>
                    <a:srgbClr val="3366FF"/>
                  </a:solidFill>
                  <a:latin typeface="Times New Roman" pitchFamily="18" charset="0"/>
                </a:rPr>
                <a:t>Left  health  Sector </a:t>
              </a:r>
            </a:p>
            <a:p>
              <a:pPr algn="ctr" rtl="0"/>
              <a:r>
                <a:rPr lang="en-US" sz="1400" b="1">
                  <a:solidFill>
                    <a:srgbClr val="3366FF"/>
                  </a:solidFill>
                  <a:latin typeface="Times New Roman" pitchFamily="18" charset="0"/>
                </a:rPr>
                <a:t>(13 PHCCs) (61  intermediate  &amp; secondary school )</a:t>
              </a:r>
            </a:p>
            <a:p>
              <a:pPr algn="l" rtl="0"/>
              <a:endParaRPr lang="en-US" sz="1400"/>
            </a:p>
          </p:txBody>
        </p:sp>
        <p:sp>
          <p:nvSpPr>
            <p:cNvPr id="24586" name="Line 12"/>
            <p:cNvSpPr>
              <a:spLocks noChangeShapeType="1"/>
            </p:cNvSpPr>
            <p:nvPr/>
          </p:nvSpPr>
          <p:spPr bwMode="auto">
            <a:xfrm>
              <a:off x="6553200" y="2298700"/>
              <a:ext cx="1588" cy="325438"/>
            </a:xfrm>
            <a:prstGeom prst="line">
              <a:avLst/>
            </a:prstGeom>
            <a:noFill/>
            <a:ln w="9525">
              <a:solidFill>
                <a:srgbClr val="000080"/>
              </a:solidFill>
              <a:round/>
              <a:headEnd/>
              <a:tailEnd type="arrow" w="med" len="med"/>
            </a:ln>
          </p:spPr>
          <p:txBody>
            <a:bodyPr/>
            <a:lstStyle/>
            <a:p>
              <a:endParaRPr lang="ar-IQ"/>
            </a:p>
          </p:txBody>
        </p:sp>
        <p:sp>
          <p:nvSpPr>
            <p:cNvPr id="24587" name="Line 13"/>
            <p:cNvSpPr>
              <a:spLocks noChangeShapeType="1"/>
            </p:cNvSpPr>
            <p:nvPr/>
          </p:nvSpPr>
          <p:spPr bwMode="auto">
            <a:xfrm>
              <a:off x="2341563" y="2298700"/>
              <a:ext cx="1587" cy="325438"/>
            </a:xfrm>
            <a:prstGeom prst="line">
              <a:avLst/>
            </a:prstGeom>
            <a:noFill/>
            <a:ln w="9525">
              <a:solidFill>
                <a:srgbClr val="000080"/>
              </a:solidFill>
              <a:round/>
              <a:headEnd/>
              <a:tailEnd type="arrow" w="med" len="med"/>
            </a:ln>
          </p:spPr>
          <p:txBody>
            <a:bodyPr/>
            <a:lstStyle/>
            <a:p>
              <a:endParaRPr lang="ar-IQ"/>
            </a:p>
          </p:txBody>
        </p:sp>
        <p:sp>
          <p:nvSpPr>
            <p:cNvPr id="24588" name="Rectangle 14"/>
            <p:cNvSpPr>
              <a:spLocks noChangeArrowheads="1"/>
            </p:cNvSpPr>
            <p:nvPr/>
          </p:nvSpPr>
          <p:spPr bwMode="auto">
            <a:xfrm>
              <a:off x="5651500" y="2428868"/>
              <a:ext cx="2921028" cy="496895"/>
            </a:xfrm>
            <a:prstGeom prst="rect">
              <a:avLst/>
            </a:prstGeom>
            <a:solidFill>
              <a:srgbClr val="FFFFFF"/>
            </a:solidFill>
            <a:ln w="57150" cmpd="thickThin">
              <a:solidFill>
                <a:srgbClr val="0000FF"/>
              </a:solidFill>
              <a:miter lim="800000"/>
              <a:headEnd/>
              <a:tailEnd/>
            </a:ln>
          </p:spPr>
          <p:txBody>
            <a:bodyPr/>
            <a:lstStyle/>
            <a:p>
              <a:pPr algn="ctr" rtl="0"/>
              <a:r>
                <a:rPr lang="en-US" sz="1600" b="1">
                  <a:solidFill>
                    <a:srgbClr val="3366FF"/>
                  </a:solidFill>
                  <a:latin typeface="Times New Roman" pitchFamily="18" charset="0"/>
                </a:rPr>
                <a:t>5 PHCCs  (serving  35 school) </a:t>
              </a:r>
              <a:endParaRPr lang="en-US" sz="1600"/>
            </a:p>
          </p:txBody>
        </p:sp>
        <p:sp>
          <p:nvSpPr>
            <p:cNvPr id="24589" name="Rectangle 15"/>
            <p:cNvSpPr>
              <a:spLocks noChangeArrowheads="1"/>
            </p:cNvSpPr>
            <p:nvPr/>
          </p:nvSpPr>
          <p:spPr bwMode="auto">
            <a:xfrm>
              <a:off x="571472" y="2428868"/>
              <a:ext cx="2776566" cy="508007"/>
            </a:xfrm>
            <a:prstGeom prst="rect">
              <a:avLst/>
            </a:prstGeom>
            <a:solidFill>
              <a:srgbClr val="FFFFFF"/>
            </a:solidFill>
            <a:ln w="57150" cmpd="thickThin">
              <a:solidFill>
                <a:srgbClr val="0000FF"/>
              </a:solidFill>
              <a:miter lim="800000"/>
              <a:headEnd/>
              <a:tailEnd/>
            </a:ln>
          </p:spPr>
          <p:txBody>
            <a:bodyPr/>
            <a:lstStyle/>
            <a:p>
              <a:pPr algn="ctr" rtl="0"/>
              <a:r>
                <a:rPr lang="en-US" sz="1600" b="1">
                  <a:solidFill>
                    <a:srgbClr val="3366FF"/>
                  </a:solidFill>
                  <a:latin typeface="Times New Roman" pitchFamily="18" charset="0"/>
                </a:rPr>
                <a:t>6 PHCCs (serving   49 school)</a:t>
              </a:r>
              <a:endParaRPr lang="en-US" sz="1600"/>
            </a:p>
          </p:txBody>
        </p:sp>
        <p:sp>
          <p:nvSpPr>
            <p:cNvPr id="24590" name="Rectangle 16"/>
            <p:cNvSpPr>
              <a:spLocks noChangeArrowheads="1"/>
            </p:cNvSpPr>
            <p:nvPr/>
          </p:nvSpPr>
          <p:spPr bwMode="auto">
            <a:xfrm>
              <a:off x="3500430" y="1714488"/>
              <a:ext cx="2000264" cy="325438"/>
            </a:xfrm>
            <a:prstGeom prst="rect">
              <a:avLst/>
            </a:prstGeom>
            <a:noFill/>
            <a:ln w="9525">
              <a:solidFill>
                <a:schemeClr val="tx1"/>
              </a:solidFill>
              <a:miter lim="800000"/>
              <a:headEnd/>
              <a:tailEnd/>
            </a:ln>
          </p:spPr>
          <p:txBody>
            <a:bodyPr/>
            <a:lstStyle/>
            <a:p>
              <a:pPr algn="ctr" rtl="0"/>
              <a:r>
                <a:rPr lang="en-US">
                  <a:latin typeface="Times New Roman" pitchFamily="18" charset="0"/>
                </a:rPr>
                <a:t>Geographic stratum</a:t>
              </a:r>
              <a:endParaRPr lang="en-US"/>
            </a:p>
          </p:txBody>
        </p:sp>
        <p:sp>
          <p:nvSpPr>
            <p:cNvPr id="24591" name="Line 17"/>
            <p:cNvSpPr>
              <a:spLocks noChangeShapeType="1"/>
            </p:cNvSpPr>
            <p:nvPr/>
          </p:nvSpPr>
          <p:spPr bwMode="auto">
            <a:xfrm>
              <a:off x="6553200" y="2938463"/>
              <a:ext cx="1588" cy="325437"/>
            </a:xfrm>
            <a:prstGeom prst="line">
              <a:avLst/>
            </a:prstGeom>
            <a:noFill/>
            <a:ln w="9525">
              <a:solidFill>
                <a:srgbClr val="000080"/>
              </a:solidFill>
              <a:round/>
              <a:headEnd/>
              <a:tailEnd type="arrow" w="med" len="med"/>
            </a:ln>
          </p:spPr>
          <p:txBody>
            <a:bodyPr/>
            <a:lstStyle/>
            <a:p>
              <a:endParaRPr lang="ar-IQ"/>
            </a:p>
          </p:txBody>
        </p:sp>
        <p:sp>
          <p:nvSpPr>
            <p:cNvPr id="24592" name="Line 18"/>
            <p:cNvSpPr>
              <a:spLocks noChangeShapeType="1"/>
            </p:cNvSpPr>
            <p:nvPr/>
          </p:nvSpPr>
          <p:spPr bwMode="auto">
            <a:xfrm>
              <a:off x="2293938" y="2954338"/>
              <a:ext cx="1587" cy="325437"/>
            </a:xfrm>
            <a:prstGeom prst="line">
              <a:avLst/>
            </a:prstGeom>
            <a:noFill/>
            <a:ln w="9525">
              <a:solidFill>
                <a:srgbClr val="000080"/>
              </a:solidFill>
              <a:round/>
              <a:headEnd/>
              <a:tailEnd type="arrow" w="med" len="med"/>
            </a:ln>
          </p:spPr>
          <p:txBody>
            <a:bodyPr/>
            <a:lstStyle/>
            <a:p>
              <a:endParaRPr lang="ar-IQ"/>
            </a:p>
          </p:txBody>
        </p:sp>
        <p:sp>
          <p:nvSpPr>
            <p:cNvPr id="24593" name="Rectangle 19"/>
            <p:cNvSpPr>
              <a:spLocks noChangeArrowheads="1"/>
            </p:cNvSpPr>
            <p:nvPr/>
          </p:nvSpPr>
          <p:spPr bwMode="auto">
            <a:xfrm>
              <a:off x="5876950" y="3263900"/>
              <a:ext cx="2338388" cy="808042"/>
            </a:xfrm>
            <a:prstGeom prst="rect">
              <a:avLst/>
            </a:prstGeom>
            <a:solidFill>
              <a:srgbClr val="FFFFFF"/>
            </a:solidFill>
            <a:ln w="57150" cmpd="thickThin">
              <a:solidFill>
                <a:srgbClr val="0000FF"/>
              </a:solidFill>
              <a:miter lim="800000"/>
              <a:headEnd/>
              <a:tailEnd/>
            </a:ln>
          </p:spPr>
          <p:txBody>
            <a:bodyPr/>
            <a:lstStyle/>
            <a:p>
              <a:pPr algn="ctr" rtl="0"/>
              <a:r>
                <a:rPr lang="en-US" sz="1600" b="1">
                  <a:solidFill>
                    <a:srgbClr val="3366FF"/>
                  </a:solidFill>
                  <a:latin typeface="Times New Roman" pitchFamily="18" charset="0"/>
                </a:rPr>
                <a:t>10 intermediate  &amp;secondary schools  (5  for boy &amp; 5 for girls) </a:t>
              </a:r>
              <a:endParaRPr lang="en-US" sz="1600"/>
            </a:p>
          </p:txBody>
        </p:sp>
        <p:sp>
          <p:nvSpPr>
            <p:cNvPr id="24594" name="Rectangle 20"/>
            <p:cNvSpPr>
              <a:spLocks noChangeArrowheads="1"/>
            </p:cNvSpPr>
            <p:nvPr/>
          </p:nvSpPr>
          <p:spPr bwMode="auto">
            <a:xfrm>
              <a:off x="857224" y="3336924"/>
              <a:ext cx="2554287" cy="806455"/>
            </a:xfrm>
            <a:prstGeom prst="rect">
              <a:avLst/>
            </a:prstGeom>
            <a:solidFill>
              <a:srgbClr val="FFFFFF"/>
            </a:solidFill>
            <a:ln w="57150" cmpd="thinThick">
              <a:solidFill>
                <a:srgbClr val="0000FF"/>
              </a:solidFill>
              <a:miter lim="800000"/>
              <a:headEnd/>
              <a:tailEnd/>
            </a:ln>
          </p:spPr>
          <p:txBody>
            <a:bodyPr/>
            <a:lstStyle/>
            <a:p>
              <a:pPr algn="ctr" rtl="0"/>
              <a:r>
                <a:rPr lang="en-US" sz="1600" b="1">
                  <a:solidFill>
                    <a:srgbClr val="3366FF"/>
                  </a:solidFill>
                  <a:latin typeface="Times New Roman" pitchFamily="18" charset="0"/>
                </a:rPr>
                <a:t>12 intermediate &amp; secondary schools  (6  for boy &amp; 6 for girls) </a:t>
              </a:r>
              <a:endParaRPr lang="en-US" sz="1600"/>
            </a:p>
          </p:txBody>
        </p:sp>
        <p:sp>
          <p:nvSpPr>
            <p:cNvPr id="24595" name="Line 21"/>
            <p:cNvSpPr>
              <a:spLocks noChangeShapeType="1"/>
            </p:cNvSpPr>
            <p:nvPr/>
          </p:nvSpPr>
          <p:spPr bwMode="auto">
            <a:xfrm>
              <a:off x="6478906" y="4143379"/>
              <a:ext cx="45719" cy="84133"/>
            </a:xfrm>
            <a:prstGeom prst="line">
              <a:avLst/>
            </a:prstGeom>
            <a:noFill/>
            <a:ln w="9525">
              <a:solidFill>
                <a:srgbClr val="000080"/>
              </a:solidFill>
              <a:round/>
              <a:headEnd/>
              <a:tailEnd/>
            </a:ln>
          </p:spPr>
          <p:txBody>
            <a:bodyPr/>
            <a:lstStyle/>
            <a:p>
              <a:endParaRPr lang="ar-IQ"/>
            </a:p>
          </p:txBody>
        </p:sp>
        <p:sp>
          <p:nvSpPr>
            <p:cNvPr id="24596" name="Line 22"/>
            <p:cNvSpPr>
              <a:spLocks noChangeShapeType="1"/>
            </p:cNvSpPr>
            <p:nvPr/>
          </p:nvSpPr>
          <p:spPr bwMode="auto">
            <a:xfrm flipH="1">
              <a:off x="5227638" y="4233863"/>
              <a:ext cx="2808287" cy="1587"/>
            </a:xfrm>
            <a:prstGeom prst="line">
              <a:avLst/>
            </a:prstGeom>
            <a:noFill/>
            <a:ln w="3175">
              <a:solidFill>
                <a:srgbClr val="000080"/>
              </a:solidFill>
              <a:round/>
              <a:headEnd/>
              <a:tailEnd/>
            </a:ln>
          </p:spPr>
          <p:txBody>
            <a:bodyPr/>
            <a:lstStyle/>
            <a:p>
              <a:endParaRPr lang="ar-IQ"/>
            </a:p>
          </p:txBody>
        </p:sp>
        <p:sp>
          <p:nvSpPr>
            <p:cNvPr id="24597" name="Line 23"/>
            <p:cNvSpPr>
              <a:spLocks noChangeShapeType="1"/>
            </p:cNvSpPr>
            <p:nvPr/>
          </p:nvSpPr>
          <p:spPr bwMode="auto">
            <a:xfrm>
              <a:off x="8020050" y="4802188"/>
              <a:ext cx="1588" cy="325437"/>
            </a:xfrm>
            <a:prstGeom prst="line">
              <a:avLst/>
            </a:prstGeom>
            <a:noFill/>
            <a:ln w="3175">
              <a:solidFill>
                <a:srgbClr val="000080"/>
              </a:solidFill>
              <a:round/>
              <a:headEnd/>
              <a:tailEnd type="arrow" w="med" len="med"/>
            </a:ln>
          </p:spPr>
          <p:txBody>
            <a:bodyPr/>
            <a:lstStyle/>
            <a:p>
              <a:endParaRPr lang="ar-IQ"/>
            </a:p>
          </p:txBody>
        </p:sp>
        <p:sp>
          <p:nvSpPr>
            <p:cNvPr id="24598" name="Line 24"/>
            <p:cNvSpPr>
              <a:spLocks noChangeShapeType="1"/>
            </p:cNvSpPr>
            <p:nvPr/>
          </p:nvSpPr>
          <p:spPr bwMode="auto">
            <a:xfrm>
              <a:off x="6550025" y="4810125"/>
              <a:ext cx="1588" cy="325438"/>
            </a:xfrm>
            <a:prstGeom prst="line">
              <a:avLst/>
            </a:prstGeom>
            <a:noFill/>
            <a:ln w="3175">
              <a:solidFill>
                <a:srgbClr val="000080"/>
              </a:solidFill>
              <a:round/>
              <a:headEnd/>
              <a:tailEnd type="arrow" w="med" len="med"/>
            </a:ln>
          </p:spPr>
          <p:txBody>
            <a:bodyPr/>
            <a:lstStyle/>
            <a:p>
              <a:endParaRPr lang="ar-IQ"/>
            </a:p>
          </p:txBody>
        </p:sp>
        <p:sp>
          <p:nvSpPr>
            <p:cNvPr id="24599" name="Line 25"/>
            <p:cNvSpPr>
              <a:spLocks noChangeShapeType="1"/>
            </p:cNvSpPr>
            <p:nvPr/>
          </p:nvSpPr>
          <p:spPr bwMode="auto">
            <a:xfrm>
              <a:off x="5227638" y="4826000"/>
              <a:ext cx="1587" cy="325438"/>
            </a:xfrm>
            <a:prstGeom prst="line">
              <a:avLst/>
            </a:prstGeom>
            <a:noFill/>
            <a:ln w="3175">
              <a:solidFill>
                <a:srgbClr val="000080"/>
              </a:solidFill>
              <a:round/>
              <a:headEnd/>
              <a:tailEnd type="arrow" w="med" len="med"/>
            </a:ln>
          </p:spPr>
          <p:txBody>
            <a:bodyPr/>
            <a:lstStyle/>
            <a:p>
              <a:endParaRPr lang="ar-IQ"/>
            </a:p>
          </p:txBody>
        </p:sp>
        <p:sp>
          <p:nvSpPr>
            <p:cNvPr id="24600" name="Rectangle 26"/>
            <p:cNvSpPr>
              <a:spLocks noChangeArrowheads="1"/>
            </p:cNvSpPr>
            <p:nvPr/>
          </p:nvSpPr>
          <p:spPr bwMode="auto">
            <a:xfrm>
              <a:off x="7370763" y="4567238"/>
              <a:ext cx="1304925" cy="301625"/>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3rd grade</a:t>
              </a:r>
            </a:p>
            <a:p>
              <a:endParaRPr lang="en-US"/>
            </a:p>
          </p:txBody>
        </p:sp>
        <p:sp>
          <p:nvSpPr>
            <p:cNvPr id="24601" name="Rectangle 27"/>
            <p:cNvSpPr>
              <a:spLocks noChangeArrowheads="1"/>
            </p:cNvSpPr>
            <p:nvPr/>
          </p:nvSpPr>
          <p:spPr bwMode="auto">
            <a:xfrm>
              <a:off x="7380288" y="5141913"/>
              <a:ext cx="1289050" cy="374650"/>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02" name="Rectangle 28"/>
            <p:cNvSpPr>
              <a:spLocks noChangeArrowheads="1"/>
            </p:cNvSpPr>
            <p:nvPr/>
          </p:nvSpPr>
          <p:spPr bwMode="auto">
            <a:xfrm>
              <a:off x="4500563" y="5143500"/>
              <a:ext cx="1398587" cy="373063"/>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03" name="Rectangle 29"/>
            <p:cNvSpPr>
              <a:spLocks noChangeArrowheads="1"/>
            </p:cNvSpPr>
            <p:nvPr/>
          </p:nvSpPr>
          <p:spPr bwMode="auto">
            <a:xfrm>
              <a:off x="6007100" y="5141913"/>
              <a:ext cx="1265238" cy="374650"/>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04" name="Rectangle 30"/>
            <p:cNvSpPr>
              <a:spLocks noChangeArrowheads="1"/>
            </p:cNvSpPr>
            <p:nvPr/>
          </p:nvSpPr>
          <p:spPr bwMode="auto">
            <a:xfrm>
              <a:off x="5961063" y="4575175"/>
              <a:ext cx="1304925" cy="293688"/>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2nd grade</a:t>
              </a:r>
            </a:p>
            <a:p>
              <a:endParaRPr lang="en-US"/>
            </a:p>
          </p:txBody>
        </p:sp>
        <p:sp>
          <p:nvSpPr>
            <p:cNvPr id="24605" name="Rectangle 31"/>
            <p:cNvSpPr>
              <a:spLocks noChangeArrowheads="1"/>
            </p:cNvSpPr>
            <p:nvPr/>
          </p:nvSpPr>
          <p:spPr bwMode="auto">
            <a:xfrm>
              <a:off x="4525963" y="4583113"/>
              <a:ext cx="1303337" cy="358775"/>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1st grade</a:t>
              </a:r>
            </a:p>
            <a:p>
              <a:endParaRPr lang="en-US"/>
            </a:p>
          </p:txBody>
        </p:sp>
        <p:sp>
          <p:nvSpPr>
            <p:cNvPr id="24606" name="Line 32"/>
            <p:cNvSpPr>
              <a:spLocks noChangeShapeType="1"/>
            </p:cNvSpPr>
            <p:nvPr/>
          </p:nvSpPr>
          <p:spPr bwMode="auto">
            <a:xfrm>
              <a:off x="8020050" y="4243388"/>
              <a:ext cx="1588" cy="325437"/>
            </a:xfrm>
            <a:prstGeom prst="line">
              <a:avLst/>
            </a:prstGeom>
            <a:noFill/>
            <a:ln w="3175">
              <a:solidFill>
                <a:srgbClr val="000080"/>
              </a:solidFill>
              <a:round/>
              <a:headEnd/>
              <a:tailEnd type="arrow" w="med" len="med"/>
            </a:ln>
          </p:spPr>
          <p:txBody>
            <a:bodyPr/>
            <a:lstStyle/>
            <a:p>
              <a:endParaRPr lang="ar-IQ"/>
            </a:p>
          </p:txBody>
        </p:sp>
        <p:sp>
          <p:nvSpPr>
            <p:cNvPr id="24607" name="Line 33"/>
            <p:cNvSpPr>
              <a:spLocks noChangeShapeType="1"/>
            </p:cNvSpPr>
            <p:nvPr/>
          </p:nvSpPr>
          <p:spPr bwMode="auto">
            <a:xfrm>
              <a:off x="6856429" y="4243388"/>
              <a:ext cx="1587" cy="325437"/>
            </a:xfrm>
            <a:prstGeom prst="line">
              <a:avLst/>
            </a:prstGeom>
            <a:noFill/>
            <a:ln w="3175">
              <a:solidFill>
                <a:srgbClr val="000080"/>
              </a:solidFill>
              <a:round/>
              <a:headEnd/>
              <a:tailEnd type="arrow" w="med" len="med"/>
            </a:ln>
          </p:spPr>
          <p:txBody>
            <a:bodyPr/>
            <a:lstStyle/>
            <a:p>
              <a:endParaRPr lang="ar-IQ"/>
            </a:p>
          </p:txBody>
        </p:sp>
        <p:sp>
          <p:nvSpPr>
            <p:cNvPr id="24608" name="Line 34"/>
            <p:cNvSpPr>
              <a:spLocks noChangeShapeType="1"/>
            </p:cNvSpPr>
            <p:nvPr/>
          </p:nvSpPr>
          <p:spPr bwMode="auto">
            <a:xfrm>
              <a:off x="5211763" y="4243388"/>
              <a:ext cx="1587" cy="325437"/>
            </a:xfrm>
            <a:prstGeom prst="line">
              <a:avLst/>
            </a:prstGeom>
            <a:noFill/>
            <a:ln w="3175">
              <a:solidFill>
                <a:srgbClr val="000080"/>
              </a:solidFill>
              <a:round/>
              <a:headEnd/>
              <a:tailEnd type="arrow" w="med" len="med"/>
            </a:ln>
          </p:spPr>
          <p:txBody>
            <a:bodyPr/>
            <a:lstStyle/>
            <a:p>
              <a:endParaRPr lang="ar-IQ"/>
            </a:p>
          </p:txBody>
        </p:sp>
        <p:sp>
          <p:nvSpPr>
            <p:cNvPr id="24609" name="Line 35"/>
            <p:cNvSpPr>
              <a:spLocks noChangeShapeType="1"/>
            </p:cNvSpPr>
            <p:nvPr/>
          </p:nvSpPr>
          <p:spPr bwMode="auto">
            <a:xfrm flipH="1">
              <a:off x="2278062" y="4143380"/>
              <a:ext cx="45719" cy="92070"/>
            </a:xfrm>
            <a:prstGeom prst="line">
              <a:avLst/>
            </a:prstGeom>
            <a:noFill/>
            <a:ln w="9525">
              <a:solidFill>
                <a:srgbClr val="000080"/>
              </a:solidFill>
              <a:round/>
              <a:headEnd/>
              <a:tailEnd/>
            </a:ln>
          </p:spPr>
          <p:txBody>
            <a:bodyPr/>
            <a:lstStyle/>
            <a:p>
              <a:endParaRPr lang="ar-IQ"/>
            </a:p>
          </p:txBody>
        </p:sp>
        <p:sp>
          <p:nvSpPr>
            <p:cNvPr id="24610" name="Line 36"/>
            <p:cNvSpPr>
              <a:spLocks noChangeShapeType="1"/>
            </p:cNvSpPr>
            <p:nvPr/>
          </p:nvSpPr>
          <p:spPr bwMode="auto">
            <a:xfrm flipH="1">
              <a:off x="981075" y="4243388"/>
              <a:ext cx="2808288" cy="1587"/>
            </a:xfrm>
            <a:prstGeom prst="line">
              <a:avLst/>
            </a:prstGeom>
            <a:noFill/>
            <a:ln w="3175">
              <a:solidFill>
                <a:srgbClr val="000080"/>
              </a:solidFill>
              <a:round/>
              <a:headEnd/>
              <a:tailEnd/>
            </a:ln>
          </p:spPr>
          <p:txBody>
            <a:bodyPr/>
            <a:lstStyle/>
            <a:p>
              <a:endParaRPr lang="ar-IQ"/>
            </a:p>
          </p:txBody>
        </p:sp>
        <p:sp>
          <p:nvSpPr>
            <p:cNvPr id="24611" name="Line 37"/>
            <p:cNvSpPr>
              <a:spLocks noChangeShapeType="1"/>
            </p:cNvSpPr>
            <p:nvPr/>
          </p:nvSpPr>
          <p:spPr bwMode="auto">
            <a:xfrm>
              <a:off x="3775075" y="4810125"/>
              <a:ext cx="1588" cy="325438"/>
            </a:xfrm>
            <a:prstGeom prst="line">
              <a:avLst/>
            </a:prstGeom>
            <a:noFill/>
            <a:ln w="3175">
              <a:solidFill>
                <a:srgbClr val="000080"/>
              </a:solidFill>
              <a:round/>
              <a:headEnd/>
              <a:tailEnd type="arrow" w="med" len="med"/>
            </a:ln>
          </p:spPr>
          <p:txBody>
            <a:bodyPr/>
            <a:lstStyle/>
            <a:p>
              <a:endParaRPr lang="ar-IQ"/>
            </a:p>
          </p:txBody>
        </p:sp>
        <p:sp>
          <p:nvSpPr>
            <p:cNvPr id="24612" name="Line 38"/>
            <p:cNvSpPr>
              <a:spLocks noChangeShapeType="1"/>
            </p:cNvSpPr>
            <p:nvPr/>
          </p:nvSpPr>
          <p:spPr bwMode="auto">
            <a:xfrm>
              <a:off x="2303463" y="4818063"/>
              <a:ext cx="1587" cy="325437"/>
            </a:xfrm>
            <a:prstGeom prst="line">
              <a:avLst/>
            </a:prstGeom>
            <a:noFill/>
            <a:ln w="3175">
              <a:solidFill>
                <a:srgbClr val="000080"/>
              </a:solidFill>
              <a:round/>
              <a:headEnd/>
              <a:tailEnd type="arrow" w="med" len="med"/>
            </a:ln>
          </p:spPr>
          <p:txBody>
            <a:bodyPr/>
            <a:lstStyle/>
            <a:p>
              <a:endParaRPr lang="ar-IQ"/>
            </a:p>
          </p:txBody>
        </p:sp>
        <p:sp>
          <p:nvSpPr>
            <p:cNvPr id="24613" name="Line 39"/>
            <p:cNvSpPr>
              <a:spLocks noChangeShapeType="1"/>
            </p:cNvSpPr>
            <p:nvPr/>
          </p:nvSpPr>
          <p:spPr bwMode="auto">
            <a:xfrm>
              <a:off x="981075" y="4833938"/>
              <a:ext cx="1588" cy="325437"/>
            </a:xfrm>
            <a:prstGeom prst="line">
              <a:avLst/>
            </a:prstGeom>
            <a:noFill/>
            <a:ln w="3175">
              <a:solidFill>
                <a:srgbClr val="000080"/>
              </a:solidFill>
              <a:round/>
              <a:headEnd/>
              <a:tailEnd type="arrow" w="med" len="med"/>
            </a:ln>
          </p:spPr>
          <p:txBody>
            <a:bodyPr/>
            <a:lstStyle/>
            <a:p>
              <a:endParaRPr lang="ar-IQ"/>
            </a:p>
          </p:txBody>
        </p:sp>
        <p:sp>
          <p:nvSpPr>
            <p:cNvPr id="24614" name="Rectangle 40"/>
            <p:cNvSpPr>
              <a:spLocks noChangeArrowheads="1"/>
            </p:cNvSpPr>
            <p:nvPr/>
          </p:nvSpPr>
          <p:spPr bwMode="auto">
            <a:xfrm>
              <a:off x="3125788" y="4575175"/>
              <a:ext cx="1303337" cy="366713"/>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3rd grade</a:t>
              </a:r>
              <a:endParaRPr lang="en-US" sz="1200">
                <a:latin typeface="Times New Roman" pitchFamily="18" charset="0"/>
              </a:endParaRPr>
            </a:p>
            <a:p>
              <a:endParaRPr lang="en-US"/>
            </a:p>
          </p:txBody>
        </p:sp>
        <p:sp>
          <p:nvSpPr>
            <p:cNvPr id="24615" name="Rectangle 41"/>
            <p:cNvSpPr>
              <a:spLocks noChangeArrowheads="1"/>
            </p:cNvSpPr>
            <p:nvPr/>
          </p:nvSpPr>
          <p:spPr bwMode="auto">
            <a:xfrm>
              <a:off x="3119438" y="5149850"/>
              <a:ext cx="1303337" cy="366713"/>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16" name="Rectangle 42"/>
            <p:cNvSpPr>
              <a:spLocks noChangeArrowheads="1"/>
            </p:cNvSpPr>
            <p:nvPr/>
          </p:nvSpPr>
          <p:spPr bwMode="auto">
            <a:xfrm>
              <a:off x="250825" y="5151438"/>
              <a:ext cx="1401763" cy="365125"/>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17" name="Rectangle 43"/>
            <p:cNvSpPr>
              <a:spLocks noChangeArrowheads="1"/>
            </p:cNvSpPr>
            <p:nvPr/>
          </p:nvSpPr>
          <p:spPr bwMode="auto">
            <a:xfrm>
              <a:off x="1762125" y="5149850"/>
              <a:ext cx="1263650" cy="366713"/>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   class</a:t>
              </a:r>
            </a:p>
            <a:p>
              <a:endParaRPr lang="en-US"/>
            </a:p>
          </p:txBody>
        </p:sp>
        <p:sp>
          <p:nvSpPr>
            <p:cNvPr id="24618" name="Rectangle 44"/>
            <p:cNvSpPr>
              <a:spLocks noChangeArrowheads="1"/>
            </p:cNvSpPr>
            <p:nvPr/>
          </p:nvSpPr>
          <p:spPr bwMode="auto">
            <a:xfrm>
              <a:off x="1714500" y="4583113"/>
              <a:ext cx="1304925" cy="358775"/>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2nd grade</a:t>
              </a:r>
            </a:p>
            <a:p>
              <a:endParaRPr lang="en-US"/>
            </a:p>
          </p:txBody>
        </p:sp>
        <p:sp>
          <p:nvSpPr>
            <p:cNvPr id="24619" name="Rectangle 45"/>
            <p:cNvSpPr>
              <a:spLocks noChangeArrowheads="1"/>
            </p:cNvSpPr>
            <p:nvPr/>
          </p:nvSpPr>
          <p:spPr bwMode="auto">
            <a:xfrm>
              <a:off x="279400" y="4591050"/>
              <a:ext cx="1304925" cy="350838"/>
            </a:xfrm>
            <a:prstGeom prst="rect">
              <a:avLst/>
            </a:prstGeom>
            <a:solidFill>
              <a:srgbClr val="FFFFFF"/>
            </a:solidFill>
            <a:ln w="57150" cmpd="thinThick">
              <a:solidFill>
                <a:srgbClr val="0000FF"/>
              </a:solidFill>
              <a:miter lim="800000"/>
              <a:headEnd/>
              <a:tailEnd/>
            </a:ln>
          </p:spPr>
          <p:txBody>
            <a:bodyPr/>
            <a:lstStyle/>
            <a:p>
              <a:pPr algn="ctr"/>
              <a:r>
                <a:rPr lang="en-US" sz="1300" b="1">
                  <a:solidFill>
                    <a:srgbClr val="3366FF"/>
                  </a:solidFill>
                  <a:latin typeface="Times New Roman" pitchFamily="18" charset="0"/>
                </a:rPr>
                <a:t>1st grade</a:t>
              </a:r>
            </a:p>
            <a:p>
              <a:endParaRPr lang="en-US"/>
            </a:p>
          </p:txBody>
        </p:sp>
        <p:sp>
          <p:nvSpPr>
            <p:cNvPr id="24620" name="Line 46"/>
            <p:cNvSpPr>
              <a:spLocks noChangeShapeType="1"/>
            </p:cNvSpPr>
            <p:nvPr/>
          </p:nvSpPr>
          <p:spPr bwMode="auto">
            <a:xfrm>
              <a:off x="3775075" y="4251325"/>
              <a:ext cx="1588" cy="325438"/>
            </a:xfrm>
            <a:prstGeom prst="line">
              <a:avLst/>
            </a:prstGeom>
            <a:noFill/>
            <a:ln w="3175">
              <a:solidFill>
                <a:srgbClr val="000080"/>
              </a:solidFill>
              <a:round/>
              <a:headEnd/>
              <a:tailEnd type="arrow" w="med" len="med"/>
            </a:ln>
          </p:spPr>
          <p:txBody>
            <a:bodyPr/>
            <a:lstStyle/>
            <a:p>
              <a:endParaRPr lang="ar-IQ"/>
            </a:p>
          </p:txBody>
        </p:sp>
        <p:sp>
          <p:nvSpPr>
            <p:cNvPr id="24621" name="Line 47"/>
            <p:cNvSpPr>
              <a:spLocks noChangeShapeType="1"/>
            </p:cNvSpPr>
            <p:nvPr/>
          </p:nvSpPr>
          <p:spPr bwMode="auto">
            <a:xfrm>
              <a:off x="2276475" y="4251325"/>
              <a:ext cx="1588" cy="325438"/>
            </a:xfrm>
            <a:prstGeom prst="line">
              <a:avLst/>
            </a:prstGeom>
            <a:noFill/>
            <a:ln w="3175">
              <a:solidFill>
                <a:srgbClr val="000080"/>
              </a:solidFill>
              <a:round/>
              <a:headEnd/>
              <a:tailEnd type="arrow" w="med" len="med"/>
            </a:ln>
          </p:spPr>
          <p:txBody>
            <a:bodyPr/>
            <a:lstStyle/>
            <a:p>
              <a:endParaRPr lang="ar-IQ"/>
            </a:p>
          </p:txBody>
        </p:sp>
        <p:sp>
          <p:nvSpPr>
            <p:cNvPr id="24622" name="Line 48"/>
            <p:cNvSpPr>
              <a:spLocks noChangeShapeType="1"/>
            </p:cNvSpPr>
            <p:nvPr/>
          </p:nvSpPr>
          <p:spPr bwMode="auto">
            <a:xfrm>
              <a:off x="966788" y="4251325"/>
              <a:ext cx="1587" cy="325438"/>
            </a:xfrm>
            <a:prstGeom prst="line">
              <a:avLst/>
            </a:prstGeom>
            <a:noFill/>
            <a:ln w="3175">
              <a:solidFill>
                <a:srgbClr val="000080"/>
              </a:solidFill>
              <a:round/>
              <a:headEnd/>
              <a:tailEnd type="arrow" w="med" len="med"/>
            </a:ln>
          </p:spPr>
          <p:txBody>
            <a:bodyPr/>
            <a:lstStyle/>
            <a:p>
              <a:endParaRPr lang="ar-IQ"/>
            </a:p>
          </p:txBody>
        </p:sp>
        <p:sp>
          <p:nvSpPr>
            <p:cNvPr id="24623" name="Rectangle 51"/>
            <p:cNvSpPr>
              <a:spLocks noChangeArrowheads="1"/>
            </p:cNvSpPr>
            <p:nvPr/>
          </p:nvSpPr>
          <p:spPr bwMode="auto">
            <a:xfrm>
              <a:off x="3428992" y="2357430"/>
              <a:ext cx="2066932" cy="612777"/>
            </a:xfrm>
            <a:prstGeom prst="rect">
              <a:avLst/>
            </a:prstGeom>
            <a:noFill/>
            <a:ln w="9525">
              <a:solidFill>
                <a:schemeClr val="tx1"/>
              </a:solidFill>
              <a:miter lim="800000"/>
              <a:headEnd/>
              <a:tailEnd/>
            </a:ln>
          </p:spPr>
          <p:txBody>
            <a:bodyPr/>
            <a:lstStyle/>
            <a:p>
              <a:pPr algn="ctr" rtl="0"/>
              <a:r>
                <a:rPr lang="en-US" sz="1600" b="1">
                  <a:solidFill>
                    <a:srgbClr val="000080"/>
                  </a:solidFill>
                  <a:latin typeface="Times New Roman" pitchFamily="18" charset="0"/>
                </a:rPr>
                <a:t>Simple random sample</a:t>
              </a:r>
              <a:endParaRPr lang="en-US" sz="1600"/>
            </a:p>
          </p:txBody>
        </p:sp>
        <p:sp>
          <p:nvSpPr>
            <p:cNvPr id="24624" name="Line 55"/>
            <p:cNvSpPr>
              <a:spLocks noChangeShapeType="1"/>
            </p:cNvSpPr>
            <p:nvPr/>
          </p:nvSpPr>
          <p:spPr bwMode="auto">
            <a:xfrm flipH="1">
              <a:off x="936625" y="5045075"/>
              <a:ext cx="2949575" cy="1588"/>
            </a:xfrm>
            <a:prstGeom prst="line">
              <a:avLst/>
            </a:prstGeom>
            <a:noFill/>
            <a:ln w="3175">
              <a:solidFill>
                <a:srgbClr val="000080"/>
              </a:solidFill>
              <a:round/>
              <a:headEnd/>
              <a:tailEnd type="arrow" w="med" len="med"/>
            </a:ln>
          </p:spPr>
          <p:txBody>
            <a:bodyPr/>
            <a:lstStyle/>
            <a:p>
              <a:endParaRPr lang="ar-IQ"/>
            </a:p>
          </p:txBody>
        </p:sp>
        <p:sp>
          <p:nvSpPr>
            <p:cNvPr id="24625" name="Line 57"/>
            <p:cNvSpPr>
              <a:spLocks noChangeShapeType="1"/>
            </p:cNvSpPr>
            <p:nvPr/>
          </p:nvSpPr>
          <p:spPr bwMode="auto">
            <a:xfrm flipH="1" flipV="1">
              <a:off x="3744913" y="4883150"/>
              <a:ext cx="280987" cy="0"/>
            </a:xfrm>
            <a:prstGeom prst="line">
              <a:avLst/>
            </a:prstGeom>
            <a:noFill/>
            <a:ln w="3175">
              <a:solidFill>
                <a:srgbClr val="000080"/>
              </a:solidFill>
              <a:round/>
              <a:headEnd/>
              <a:tailEnd type="arrow" w="med" len="med"/>
            </a:ln>
          </p:spPr>
          <p:txBody>
            <a:bodyPr/>
            <a:lstStyle/>
            <a:p>
              <a:endParaRPr lang="ar-IQ"/>
            </a:p>
          </p:txBody>
        </p:sp>
        <p:sp>
          <p:nvSpPr>
            <p:cNvPr id="24626" name="Line 58"/>
            <p:cNvSpPr>
              <a:spLocks noChangeShapeType="1"/>
            </p:cNvSpPr>
            <p:nvPr/>
          </p:nvSpPr>
          <p:spPr bwMode="auto">
            <a:xfrm flipV="1">
              <a:off x="4946650" y="4875213"/>
              <a:ext cx="280988" cy="0"/>
            </a:xfrm>
            <a:prstGeom prst="line">
              <a:avLst/>
            </a:prstGeom>
            <a:noFill/>
            <a:ln w="3175">
              <a:solidFill>
                <a:srgbClr val="000080"/>
              </a:solidFill>
              <a:round/>
              <a:headEnd/>
              <a:tailEnd type="arrow" w="med" len="med"/>
            </a:ln>
          </p:spPr>
          <p:txBody>
            <a:bodyPr/>
            <a:lstStyle/>
            <a:p>
              <a:endParaRPr lang="ar-IQ"/>
            </a:p>
          </p:txBody>
        </p:sp>
        <p:sp>
          <p:nvSpPr>
            <p:cNvPr id="24627" name="Line 60"/>
            <p:cNvSpPr>
              <a:spLocks noChangeShapeType="1"/>
            </p:cNvSpPr>
            <p:nvPr/>
          </p:nvSpPr>
          <p:spPr bwMode="auto">
            <a:xfrm>
              <a:off x="4962525" y="5037138"/>
              <a:ext cx="3089275" cy="1587"/>
            </a:xfrm>
            <a:prstGeom prst="line">
              <a:avLst/>
            </a:prstGeom>
            <a:noFill/>
            <a:ln w="3175">
              <a:solidFill>
                <a:srgbClr val="000080"/>
              </a:solidFill>
              <a:round/>
              <a:headEnd/>
              <a:tailEnd type="arrow" w="med" len="med"/>
            </a:ln>
          </p:spPr>
          <p:txBody>
            <a:bodyPr/>
            <a:lstStyle/>
            <a:p>
              <a:endParaRPr lang="ar-IQ"/>
            </a:p>
          </p:txBody>
        </p:sp>
        <p:sp>
          <p:nvSpPr>
            <p:cNvPr id="24628" name="Text Box 61"/>
            <p:cNvSpPr txBox="1">
              <a:spLocks noChangeArrowheads="1"/>
            </p:cNvSpPr>
            <p:nvPr/>
          </p:nvSpPr>
          <p:spPr bwMode="auto">
            <a:xfrm>
              <a:off x="1779588" y="5726113"/>
              <a:ext cx="5757862" cy="582612"/>
            </a:xfrm>
            <a:prstGeom prst="rect">
              <a:avLst/>
            </a:prstGeom>
            <a:noFill/>
            <a:ln w="9525">
              <a:noFill/>
              <a:miter lim="800000"/>
              <a:headEnd/>
              <a:tailEnd/>
            </a:ln>
          </p:spPr>
          <p:txBody>
            <a:bodyPr/>
            <a:lstStyle/>
            <a:p>
              <a:pPr algn="ctr"/>
              <a:r>
                <a:rPr lang="en-US" sz="1400" b="1">
                  <a:latin typeface="Times New Roman" pitchFamily="18" charset="0"/>
                </a:rPr>
                <a:t>Schematic diagram :Multistage  random sampling technique of the studied population</a:t>
              </a:r>
              <a:endParaRPr lang="en-US"/>
            </a:p>
          </p:txBody>
        </p:sp>
        <p:sp>
          <p:nvSpPr>
            <p:cNvPr id="24629" name="Rectangle 51"/>
            <p:cNvSpPr>
              <a:spLocks noChangeArrowheads="1"/>
            </p:cNvSpPr>
            <p:nvPr/>
          </p:nvSpPr>
          <p:spPr bwMode="auto">
            <a:xfrm>
              <a:off x="3571868" y="3071810"/>
              <a:ext cx="1924056" cy="285752"/>
            </a:xfrm>
            <a:prstGeom prst="rect">
              <a:avLst/>
            </a:prstGeom>
            <a:noFill/>
            <a:ln w="9525">
              <a:solidFill>
                <a:schemeClr val="tx1"/>
              </a:solidFill>
              <a:miter lim="800000"/>
              <a:headEnd/>
              <a:tailEnd/>
            </a:ln>
          </p:spPr>
          <p:txBody>
            <a:bodyPr/>
            <a:lstStyle/>
            <a:p>
              <a:pPr algn="ctr" rtl="0"/>
              <a:r>
                <a:rPr lang="en-US" sz="1600" b="1">
                  <a:solidFill>
                    <a:srgbClr val="000080"/>
                  </a:solidFill>
                  <a:latin typeface="Times New Roman" pitchFamily="18" charset="0"/>
                </a:rPr>
                <a:t>Gender stratum</a:t>
              </a:r>
              <a:endParaRPr lang="en-US" sz="1600"/>
            </a:p>
          </p:txBody>
        </p:sp>
        <p:sp>
          <p:nvSpPr>
            <p:cNvPr id="24630" name="Rectangle 51"/>
            <p:cNvSpPr>
              <a:spLocks noChangeArrowheads="1"/>
            </p:cNvSpPr>
            <p:nvPr/>
          </p:nvSpPr>
          <p:spPr bwMode="auto">
            <a:xfrm>
              <a:off x="3571868" y="3429000"/>
              <a:ext cx="2066932" cy="857256"/>
            </a:xfrm>
            <a:prstGeom prst="rect">
              <a:avLst/>
            </a:prstGeom>
            <a:noFill/>
            <a:ln w="9525">
              <a:solidFill>
                <a:schemeClr val="tx1"/>
              </a:solidFill>
              <a:miter lim="800000"/>
              <a:headEnd/>
              <a:tailEnd/>
            </a:ln>
          </p:spPr>
          <p:txBody>
            <a:bodyPr/>
            <a:lstStyle/>
            <a:p>
              <a:pPr algn="ctr" rtl="0"/>
              <a:r>
                <a:rPr lang="en-US" sz="1600" b="1">
                  <a:solidFill>
                    <a:srgbClr val="000080"/>
                  </a:solidFill>
                  <a:latin typeface="Times New Roman" pitchFamily="18" charset="0"/>
                </a:rPr>
                <a:t>Simple random sample from each strata</a:t>
              </a:r>
              <a:endParaRPr lang="en-US" sz="1600"/>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rgbClr val="00FFFF"/>
          </a:solidFill>
        </p:spPr>
        <p:txBody>
          <a:bodyPr/>
          <a:lstStyle/>
          <a:p>
            <a:r>
              <a:rPr lang="en-US"/>
              <a:t>Information Needed </a:t>
            </a:r>
          </a:p>
        </p:txBody>
      </p:sp>
      <p:sp>
        <p:nvSpPr>
          <p:cNvPr id="22531" name="AutoShape 4"/>
          <p:cNvSpPr>
            <a:spLocks noChangeArrowheads="1"/>
          </p:cNvSpPr>
          <p:nvPr/>
        </p:nvSpPr>
        <p:spPr bwMode="auto">
          <a:xfrm>
            <a:off x="4645025" y="1917700"/>
            <a:ext cx="3959225" cy="3816350"/>
          </a:xfrm>
          <a:prstGeom prst="roundRect">
            <a:avLst>
              <a:gd name="adj" fmla="val 16667"/>
            </a:avLst>
          </a:prstGeom>
          <a:solidFill>
            <a:srgbClr val="CCFFCC"/>
          </a:solidFill>
          <a:ln w="57150">
            <a:solidFill>
              <a:srgbClr val="DA8FFF"/>
            </a:solidFill>
            <a:round/>
            <a:headEnd/>
            <a:tailEnd/>
          </a:ln>
        </p:spPr>
        <p:txBody>
          <a:bodyPr wrap="none" anchor="ctr"/>
          <a:lstStyle/>
          <a:p>
            <a:endParaRPr lang="ar-SA"/>
          </a:p>
        </p:txBody>
      </p:sp>
      <p:sp>
        <p:nvSpPr>
          <p:cNvPr id="22532" name="AutoShape 5"/>
          <p:cNvSpPr>
            <a:spLocks noChangeArrowheads="1"/>
          </p:cNvSpPr>
          <p:nvPr/>
        </p:nvSpPr>
        <p:spPr bwMode="auto">
          <a:xfrm>
            <a:off x="395288" y="2060575"/>
            <a:ext cx="3959225" cy="3816350"/>
          </a:xfrm>
          <a:prstGeom prst="roundRect">
            <a:avLst>
              <a:gd name="adj" fmla="val 16667"/>
            </a:avLst>
          </a:prstGeom>
          <a:solidFill>
            <a:srgbClr val="CCFF33"/>
          </a:solidFill>
          <a:ln w="38100">
            <a:solidFill>
              <a:srgbClr val="FF0066"/>
            </a:solidFill>
            <a:round/>
            <a:headEnd/>
            <a:tailEnd/>
          </a:ln>
        </p:spPr>
        <p:txBody>
          <a:bodyPr wrap="none" anchor="ctr"/>
          <a:lstStyle/>
          <a:p>
            <a:pPr algn="ctr"/>
            <a:endParaRPr lang="en-US"/>
          </a:p>
        </p:txBody>
      </p:sp>
      <p:sp>
        <p:nvSpPr>
          <p:cNvPr id="22533" name="Text Box 6"/>
          <p:cNvSpPr txBox="1">
            <a:spLocks noChangeArrowheads="1"/>
          </p:cNvSpPr>
          <p:nvPr/>
        </p:nvSpPr>
        <p:spPr bwMode="auto">
          <a:xfrm>
            <a:off x="900113" y="2420938"/>
            <a:ext cx="3095625" cy="2041525"/>
          </a:xfrm>
          <a:prstGeom prst="rect">
            <a:avLst/>
          </a:prstGeom>
          <a:noFill/>
          <a:ln w="9525">
            <a:noFill/>
            <a:miter lim="800000"/>
            <a:headEnd/>
            <a:tailEnd/>
          </a:ln>
        </p:spPr>
        <p:txBody>
          <a:bodyPr>
            <a:spAutoFit/>
          </a:bodyPr>
          <a:lstStyle/>
          <a:p>
            <a:pPr marL="342900" indent="-342900" algn="l" rtl="0">
              <a:spcBef>
                <a:spcPct val="50000"/>
              </a:spcBef>
            </a:pPr>
            <a:r>
              <a:rPr lang="en-US" sz="3200" b="1">
                <a:solidFill>
                  <a:srgbClr val="FF00FF"/>
                </a:solidFill>
              </a:rPr>
              <a:t>1- list of schools (list of first stage units)</a:t>
            </a:r>
          </a:p>
        </p:txBody>
      </p:sp>
      <p:sp>
        <p:nvSpPr>
          <p:cNvPr id="22534" name="Text Box 7"/>
          <p:cNvSpPr txBox="1">
            <a:spLocks noChangeArrowheads="1"/>
          </p:cNvSpPr>
          <p:nvPr/>
        </p:nvSpPr>
        <p:spPr bwMode="auto">
          <a:xfrm>
            <a:off x="4787900" y="2492375"/>
            <a:ext cx="3671888" cy="1570038"/>
          </a:xfrm>
          <a:prstGeom prst="rect">
            <a:avLst/>
          </a:prstGeom>
          <a:noFill/>
          <a:ln w="9525">
            <a:noFill/>
            <a:miter lim="800000"/>
            <a:headEnd/>
            <a:tailEnd/>
          </a:ln>
        </p:spPr>
        <p:txBody>
          <a:bodyPr>
            <a:spAutoFit/>
          </a:bodyPr>
          <a:lstStyle/>
          <a:p>
            <a:pPr algn="l">
              <a:spcBef>
                <a:spcPct val="50000"/>
              </a:spcBef>
            </a:pPr>
            <a:r>
              <a:rPr lang="en-US" sz="3200" b="1">
                <a:solidFill>
                  <a:srgbClr val="FF0066"/>
                </a:solidFill>
              </a:rPr>
              <a:t>2- List of classes for the selected schools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p>
            <a:fld id="{A7478B3E-1432-4538-BA2A-80141267BBA9}" type="slidenum">
              <a:rPr lang="ar-SA" smtClean="0"/>
              <a:pPr/>
              <a:t>3</a:t>
            </a:fld>
            <a:endParaRPr lang="en-US"/>
          </a:p>
        </p:txBody>
      </p:sp>
      <p:sp>
        <p:nvSpPr>
          <p:cNvPr id="4099" name="مربع نص 3"/>
          <p:cNvSpPr txBox="1">
            <a:spLocks noChangeArrowheads="1"/>
          </p:cNvSpPr>
          <p:nvPr/>
        </p:nvSpPr>
        <p:spPr bwMode="auto">
          <a:xfrm>
            <a:off x="357188" y="478631"/>
            <a:ext cx="6429375" cy="646113"/>
          </a:xfrm>
          <a:prstGeom prst="rect">
            <a:avLst/>
          </a:prstGeom>
          <a:noFill/>
          <a:ln w="9525">
            <a:noFill/>
            <a:miter lim="800000"/>
            <a:headEnd/>
            <a:tailEnd/>
          </a:ln>
        </p:spPr>
        <p:txBody>
          <a:bodyPr anchor="ctr">
            <a:spAutoFit/>
          </a:bodyPr>
          <a:lstStyle/>
          <a:p>
            <a:pPr algn="l" rtl="0"/>
            <a:r>
              <a:rPr lang="en-US" sz="3600" b="1" dirty="0">
                <a:solidFill>
                  <a:srgbClr val="7030A0"/>
                </a:solidFill>
                <a:latin typeface="Cambria" pitchFamily="18" charset="0"/>
              </a:rPr>
              <a:t>Advantages of sampling:</a:t>
            </a:r>
            <a:endParaRPr lang="ar-SA" sz="3600" dirty="0"/>
          </a:p>
        </p:txBody>
      </p:sp>
      <p:sp>
        <p:nvSpPr>
          <p:cNvPr id="4100" name="مربع نص 6"/>
          <p:cNvSpPr txBox="1">
            <a:spLocks noChangeArrowheads="1"/>
          </p:cNvSpPr>
          <p:nvPr/>
        </p:nvSpPr>
        <p:spPr bwMode="auto">
          <a:xfrm>
            <a:off x="500063" y="1628800"/>
            <a:ext cx="8429625" cy="3539430"/>
          </a:xfrm>
          <a:prstGeom prst="rect">
            <a:avLst/>
          </a:prstGeom>
          <a:noFill/>
          <a:ln w="9525">
            <a:noFill/>
            <a:miter lim="800000"/>
            <a:headEnd/>
            <a:tailEnd/>
          </a:ln>
        </p:spPr>
        <p:txBody>
          <a:bodyPr anchor="ctr">
            <a:spAutoFit/>
          </a:bodyPr>
          <a:lstStyle/>
          <a:p>
            <a:pPr marL="395288" indent="-395288" algn="l" rtl="0"/>
            <a:r>
              <a:rPr lang="en-US" sz="3200" dirty="0">
                <a:latin typeface="Sylfaen" pitchFamily="18" charset="0"/>
              </a:rPr>
              <a:t>1- It </a:t>
            </a:r>
            <a:r>
              <a:rPr lang="en-US" sz="3200" dirty="0">
                <a:latin typeface="Sylfaen" pitchFamily="18" charset="0"/>
                <a:ea typeface="Calibri" pitchFamily="34" charset="0"/>
                <a:cs typeface="Times New Roman" pitchFamily="18" charset="0"/>
              </a:rPr>
              <a:t>reduces demands on resources such as finance, personnel and materials.</a:t>
            </a:r>
          </a:p>
          <a:p>
            <a:pPr marL="395288" indent="-395288" algn="l" rtl="0"/>
            <a:r>
              <a:rPr lang="en-US" sz="3200" dirty="0">
                <a:latin typeface="Sylfaen" pitchFamily="18" charset="0"/>
                <a:ea typeface="Calibri" pitchFamily="34" charset="0"/>
                <a:cs typeface="Times New Roman" pitchFamily="18" charset="0"/>
              </a:rPr>
              <a:t>2- </a:t>
            </a:r>
            <a:r>
              <a:rPr lang="en-US" sz="3200" dirty="0">
                <a:latin typeface="Sylfaen" pitchFamily="18" charset="0"/>
              </a:rPr>
              <a:t>Providing time as </a:t>
            </a:r>
            <a:r>
              <a:rPr lang="en-US" sz="3200" dirty="0">
                <a:latin typeface="Sylfaen" pitchFamily="18" charset="0"/>
                <a:cs typeface="Times New Roman" pitchFamily="18" charset="0"/>
              </a:rPr>
              <a:t>results are obtained more quickly.</a:t>
            </a:r>
          </a:p>
          <a:p>
            <a:pPr marL="395288" indent="-395288" algn="l" rtl="0"/>
            <a:r>
              <a:rPr lang="en-US" sz="3200" dirty="0">
                <a:latin typeface="Sylfaen" pitchFamily="18" charset="0"/>
              </a:rPr>
              <a:t>3- Sampling may be the only feasible method for collecting of the data; </a:t>
            </a:r>
            <a:r>
              <a:rPr lang="en-US" sz="3200" dirty="0" err="1">
                <a:latin typeface="Sylfaen" pitchFamily="18" charset="0"/>
              </a:rPr>
              <a:t>e.g</a:t>
            </a:r>
            <a:r>
              <a:rPr lang="en-US" sz="3200" dirty="0">
                <a:latin typeface="Sylfaen" pitchFamily="18" charset="0"/>
              </a:rPr>
              <a:t> blood, urine, </a:t>
            </a:r>
            <a:r>
              <a:rPr lang="en-US" sz="3200" dirty="0" err="1">
                <a:latin typeface="Sylfaen" pitchFamily="18" charset="0"/>
              </a:rPr>
              <a:t>etc</a:t>
            </a:r>
            <a:r>
              <a:rPr lang="en-US" sz="3200" dirty="0">
                <a:latin typeface="Sylfaen" pitchFamily="18" charset="0"/>
              </a:rPr>
              <a:t> are every day examples in medicine.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ChangeArrowheads="1"/>
          </p:cNvSpPr>
          <p:nvPr/>
        </p:nvSpPr>
        <p:spPr bwMode="auto">
          <a:xfrm>
            <a:off x="1692275" y="620713"/>
            <a:ext cx="5689600" cy="4752975"/>
          </a:xfrm>
          <a:prstGeom prst="downArrowCallout">
            <a:avLst>
              <a:gd name="adj1" fmla="val 29927"/>
              <a:gd name="adj2" fmla="val 29927"/>
              <a:gd name="adj3" fmla="val 16667"/>
              <a:gd name="adj4" fmla="val 66667"/>
            </a:avLst>
          </a:prstGeom>
          <a:solidFill>
            <a:srgbClr val="FFFF66"/>
          </a:solidFill>
          <a:ln w="9525">
            <a:solidFill>
              <a:schemeClr val="tx1"/>
            </a:solidFill>
            <a:miter lim="800000"/>
            <a:headEnd/>
            <a:tailEnd/>
          </a:ln>
        </p:spPr>
        <p:txBody>
          <a:bodyPr wrap="none" anchor="ctr"/>
          <a:lstStyle/>
          <a:p>
            <a:endParaRPr lang="ar-SA"/>
          </a:p>
        </p:txBody>
      </p:sp>
      <p:sp>
        <p:nvSpPr>
          <p:cNvPr id="23555" name="Text Box 5"/>
          <p:cNvSpPr txBox="1">
            <a:spLocks noChangeArrowheads="1"/>
          </p:cNvSpPr>
          <p:nvPr/>
        </p:nvSpPr>
        <p:spPr bwMode="auto">
          <a:xfrm>
            <a:off x="2195513" y="1196975"/>
            <a:ext cx="4897437" cy="2227263"/>
          </a:xfrm>
          <a:prstGeom prst="rect">
            <a:avLst/>
          </a:prstGeom>
          <a:gradFill rotWithShape="1">
            <a:gsLst>
              <a:gs pos="0">
                <a:srgbClr val="FFFF66"/>
              </a:gs>
              <a:gs pos="100000">
                <a:schemeClr val="bg1"/>
              </a:gs>
            </a:gsLst>
            <a:lin ang="5400000" scaled="1"/>
          </a:gradFill>
          <a:ln w="9525">
            <a:noFill/>
            <a:miter lim="800000"/>
            <a:headEnd/>
            <a:tailEnd/>
          </a:ln>
        </p:spPr>
        <p:txBody>
          <a:bodyPr>
            <a:spAutoFit/>
          </a:bodyPr>
          <a:lstStyle/>
          <a:p>
            <a:pPr algn="ctr">
              <a:spcBef>
                <a:spcPct val="50000"/>
              </a:spcBef>
            </a:pPr>
            <a:r>
              <a:rPr lang="en-US" sz="2800" b="1"/>
              <a:t>It is also possible to have a scheme with more than two levels sampling e.g.  Towns, districts , street , houses , individuals </a:t>
            </a:r>
          </a:p>
        </p:txBody>
      </p:sp>
      <p:sp>
        <p:nvSpPr>
          <p:cNvPr id="23556" name="Text Box 6"/>
          <p:cNvSpPr txBox="1">
            <a:spLocks noChangeArrowheads="1"/>
          </p:cNvSpPr>
          <p:nvPr/>
        </p:nvSpPr>
        <p:spPr bwMode="auto">
          <a:xfrm>
            <a:off x="1906588" y="5451475"/>
            <a:ext cx="5761037" cy="641350"/>
          </a:xfrm>
          <a:prstGeom prst="rect">
            <a:avLst/>
          </a:prstGeom>
          <a:solidFill>
            <a:srgbClr val="FF9900"/>
          </a:solidFill>
          <a:ln w="9525">
            <a:noFill/>
            <a:miter lim="800000"/>
            <a:headEnd/>
            <a:tailEnd/>
          </a:ln>
        </p:spPr>
        <p:txBody>
          <a:bodyPr>
            <a:spAutoFit/>
          </a:bodyPr>
          <a:lstStyle/>
          <a:p>
            <a:pPr algn="ctr">
              <a:spcBef>
                <a:spcPct val="50000"/>
              </a:spcBef>
            </a:pPr>
            <a:r>
              <a:rPr lang="en-US" sz="3600"/>
              <a:t>Multi-stage sampling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0">
              <a:buNone/>
            </a:pPr>
            <a:r>
              <a:rPr lang="en-US" dirty="0"/>
              <a:t>1. Convenient sampling </a:t>
            </a:r>
          </a:p>
          <a:p>
            <a:pPr marL="0" indent="0" algn="just" rtl="0">
              <a:buNone/>
            </a:pPr>
            <a:r>
              <a:rPr lang="en-US" dirty="0"/>
              <a:t>2. Volunteer sampling</a:t>
            </a:r>
          </a:p>
          <a:p>
            <a:pPr marL="0" indent="0" algn="just" rtl="0">
              <a:buNone/>
            </a:pPr>
            <a:r>
              <a:rPr lang="en-US" dirty="0"/>
              <a:t>3. Quota sampling </a:t>
            </a:r>
          </a:p>
          <a:p>
            <a:pPr marL="0" indent="0" algn="just" rtl="0">
              <a:buNone/>
            </a:pPr>
            <a:r>
              <a:rPr lang="en-US" dirty="0"/>
              <a:t>4. Snowball sampling</a:t>
            </a:r>
          </a:p>
          <a:p>
            <a:pPr marL="0" indent="0" algn="just" rtl="0">
              <a:buNone/>
            </a:pPr>
            <a:r>
              <a:rPr lang="en-US" dirty="0"/>
              <a:t>5. Matched Sampling</a:t>
            </a:r>
          </a:p>
          <a:p>
            <a:pPr marL="0" indent="0" algn="just" rtl="0">
              <a:buNone/>
            </a:pPr>
            <a:r>
              <a:rPr lang="en-US" dirty="0"/>
              <a:t>6.</a:t>
            </a:r>
            <a:r>
              <a:rPr lang="en-US" b="1" dirty="0"/>
              <a:t> </a:t>
            </a:r>
            <a:r>
              <a:rPr lang="en-US" dirty="0"/>
              <a:t>Purposive sampling</a:t>
            </a:r>
          </a:p>
        </p:txBody>
      </p:sp>
      <p:sp>
        <p:nvSpPr>
          <p:cNvPr id="4" name="عنصر نائب لرقم الشريحة 3"/>
          <p:cNvSpPr>
            <a:spLocks noGrp="1"/>
          </p:cNvSpPr>
          <p:nvPr>
            <p:ph type="sldNum" sz="quarter" idx="12"/>
          </p:nvPr>
        </p:nvSpPr>
        <p:spPr/>
        <p:txBody>
          <a:bodyPr/>
          <a:lstStyle/>
          <a:p>
            <a:pPr>
              <a:defRPr/>
            </a:pPr>
            <a:fld id="{F3B4B9FC-95AE-47F7-9F1F-ED638FB8F888}" type="slidenum">
              <a:rPr lang="ar-SA" smtClean="0"/>
              <a:pPr>
                <a:defRPr/>
              </a:pPr>
              <a:t>31</a:t>
            </a:fld>
            <a:endParaRPr lang="en-US"/>
          </a:p>
        </p:txBody>
      </p:sp>
      <p:sp>
        <p:nvSpPr>
          <p:cNvPr id="5" name="Rectangle 2"/>
          <p:cNvSpPr>
            <a:spLocks noGrp="1" noChangeArrowheads="1"/>
          </p:cNvSpPr>
          <p:nvPr>
            <p:ph type="title"/>
          </p:nvPr>
        </p:nvSpPr>
        <p:spPr>
          <a:xfrm>
            <a:off x="457200" y="274638"/>
            <a:ext cx="8229600" cy="706437"/>
          </a:xfrm>
        </p:spPr>
        <p:txBody>
          <a:bodyPr/>
          <a:lstStyle/>
          <a:p>
            <a:pPr algn="l" eaLnBrk="1" hangingPunct="1"/>
            <a:r>
              <a:rPr lang="en-US" sz="4000" b="1" dirty="0"/>
              <a:t>Non- probability sampling</a:t>
            </a:r>
          </a:p>
        </p:txBody>
      </p:sp>
    </p:spTree>
    <p:extLst>
      <p:ext uri="{BB962C8B-B14F-4D97-AF65-F5344CB8AC3E}">
        <p14:creationId xmlns:p14="http://schemas.microsoft.com/office/powerpoint/2010/main" val="1825219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r>
              <a:rPr lang="en-US" sz="4000" b="1" dirty="0"/>
              <a:t>Non- probability sampling</a:t>
            </a:r>
          </a:p>
        </p:txBody>
      </p:sp>
      <p:sp>
        <p:nvSpPr>
          <p:cNvPr id="19459" name="Rectangle 3"/>
          <p:cNvSpPr>
            <a:spLocks noGrp="1" noChangeArrowheads="1"/>
          </p:cNvSpPr>
          <p:nvPr>
            <p:ph type="body" idx="1"/>
          </p:nvPr>
        </p:nvSpPr>
        <p:spPr>
          <a:xfrm>
            <a:off x="457200" y="1125538"/>
            <a:ext cx="8507413" cy="5472112"/>
          </a:xfrm>
        </p:spPr>
        <p:txBody>
          <a:bodyPr/>
          <a:lstStyle/>
          <a:p>
            <a:pPr marL="0" indent="0" algn="l" rtl="0" eaLnBrk="1" hangingPunct="1">
              <a:lnSpc>
                <a:spcPct val="80000"/>
              </a:lnSpc>
              <a:buFontTx/>
              <a:buNone/>
            </a:pPr>
            <a:r>
              <a:rPr lang="en-US" sz="3600" b="1" dirty="0">
                <a:latin typeface="Calibri" pitchFamily="34" charset="0"/>
                <a:cs typeface="Calibri" pitchFamily="34" charset="0"/>
              </a:rPr>
              <a:t>1. </a:t>
            </a:r>
            <a:r>
              <a:rPr lang="en-US" sz="3600" b="1" u="sng" dirty="0">
                <a:latin typeface="Calibri" pitchFamily="34" charset="0"/>
                <a:cs typeface="Calibri" pitchFamily="34" charset="0"/>
              </a:rPr>
              <a:t>Convenience sample</a:t>
            </a:r>
            <a:r>
              <a:rPr lang="en-US" sz="3600" b="1" dirty="0">
                <a:latin typeface="Calibri" pitchFamily="34" charset="0"/>
                <a:cs typeface="Calibri" pitchFamily="34" charset="0"/>
              </a:rPr>
              <a:t>:</a:t>
            </a:r>
            <a:r>
              <a:rPr lang="en-US" sz="3600" dirty="0">
                <a:latin typeface="Calibri" pitchFamily="34" charset="0"/>
                <a:cs typeface="Calibri" pitchFamily="34" charset="0"/>
              </a:rPr>
              <a:t> </a:t>
            </a:r>
          </a:p>
          <a:p>
            <a:pPr marL="0" indent="0" algn="just" rtl="0">
              <a:buNone/>
            </a:pPr>
            <a:r>
              <a:rPr lang="en-US" sz="2800" dirty="0">
                <a:latin typeface="Calibri" pitchFamily="34" charset="0"/>
                <a:cs typeface="Calibri" pitchFamily="34" charset="0"/>
              </a:rPr>
              <a:t>It is also called as </a:t>
            </a:r>
            <a:r>
              <a:rPr lang="en-US" sz="2800" b="1" i="1" dirty="0">
                <a:latin typeface="Calibri" pitchFamily="34" charset="0"/>
                <a:cs typeface="Calibri" pitchFamily="34" charset="0"/>
              </a:rPr>
              <a:t>accidental</a:t>
            </a:r>
            <a:r>
              <a:rPr lang="en-US" sz="2800" dirty="0">
                <a:latin typeface="Calibri" pitchFamily="34" charset="0"/>
                <a:cs typeface="Calibri" pitchFamily="34" charset="0"/>
              </a:rPr>
              <a:t> sampling or </a:t>
            </a:r>
            <a:r>
              <a:rPr lang="en-US" sz="2800" b="1" i="1" dirty="0">
                <a:latin typeface="Calibri" pitchFamily="34" charset="0"/>
                <a:cs typeface="Calibri" pitchFamily="34" charset="0"/>
              </a:rPr>
              <a:t>opportunity</a:t>
            </a:r>
            <a:r>
              <a:rPr lang="en-US" sz="2800" dirty="0">
                <a:latin typeface="Calibri" pitchFamily="34" charset="0"/>
                <a:cs typeface="Calibri" pitchFamily="34" charset="0"/>
              </a:rPr>
              <a:t> sampling. The researcher includes those participants who are easy or convenient to approach i.e. any member of the target population who is available at the moment is approached. He or she is asked for participation in the research.</a:t>
            </a:r>
          </a:p>
          <a:p>
            <a:pPr marL="0" indent="0" algn="l" rtl="0" eaLnBrk="1" hangingPunct="1">
              <a:lnSpc>
                <a:spcPct val="80000"/>
              </a:lnSpc>
              <a:buFontTx/>
              <a:buNone/>
            </a:pPr>
            <a:r>
              <a:rPr lang="en-US" sz="2800" dirty="0">
                <a:latin typeface="Calibri" pitchFamily="34" charset="0"/>
                <a:cs typeface="Calibri" pitchFamily="34" charset="0"/>
              </a:rPr>
              <a:t>  </a:t>
            </a:r>
          </a:p>
          <a:p>
            <a:pPr marL="0" indent="0" algn="just" rtl="0" eaLnBrk="1" hangingPunct="1">
              <a:lnSpc>
                <a:spcPct val="80000"/>
              </a:lnSpc>
              <a:buFontTx/>
              <a:buNone/>
            </a:pPr>
            <a:r>
              <a:rPr lang="en-US" sz="2800" dirty="0">
                <a:latin typeface="Calibri" pitchFamily="34" charset="0"/>
                <a:cs typeface="Calibri" pitchFamily="34" charset="0"/>
              </a:rPr>
              <a:t>Convenience sample is not representative to the population we want to study.</a:t>
            </a:r>
          </a:p>
        </p:txBody>
      </p:sp>
      <p:sp>
        <p:nvSpPr>
          <p:cNvPr id="25604" name="Slide Number Placeholder 5"/>
          <p:cNvSpPr>
            <a:spLocks noGrp="1"/>
          </p:cNvSpPr>
          <p:nvPr>
            <p:ph type="sldNum" sz="quarter" idx="12"/>
          </p:nvPr>
        </p:nvSpPr>
        <p:spPr>
          <a:noFill/>
        </p:spPr>
        <p:txBody>
          <a:bodyPr/>
          <a:lstStyle/>
          <a:p>
            <a:fld id="{663DE8EA-A8DE-4788-9BAF-C8FB12EC3F5D}" type="slidenum">
              <a:rPr lang="ar-SA"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r>
              <a:rPr lang="en-US" sz="4000" b="1" dirty="0"/>
              <a:t>Non- probability sampling</a:t>
            </a:r>
          </a:p>
        </p:txBody>
      </p:sp>
      <p:sp>
        <p:nvSpPr>
          <p:cNvPr id="19459" name="Rectangle 3"/>
          <p:cNvSpPr>
            <a:spLocks noGrp="1" noChangeArrowheads="1"/>
          </p:cNvSpPr>
          <p:nvPr>
            <p:ph type="body" idx="1"/>
          </p:nvPr>
        </p:nvSpPr>
        <p:spPr>
          <a:xfrm>
            <a:off x="457200" y="1125538"/>
            <a:ext cx="8507413" cy="5472112"/>
          </a:xfrm>
        </p:spPr>
        <p:txBody>
          <a:bodyPr/>
          <a:lstStyle/>
          <a:p>
            <a:pPr marL="0" indent="0" algn="just" rtl="0">
              <a:buNone/>
            </a:pPr>
            <a:r>
              <a:rPr lang="en-US" sz="3600" b="1" dirty="0">
                <a:latin typeface="Calibri" pitchFamily="34" charset="0"/>
                <a:cs typeface="Calibri" pitchFamily="34" charset="0"/>
              </a:rPr>
              <a:t>2. Volunteer Sampling</a:t>
            </a:r>
            <a:endParaRPr lang="en-US" sz="3600" dirty="0">
              <a:latin typeface="Calibri" pitchFamily="34" charset="0"/>
              <a:cs typeface="Calibri" pitchFamily="34" charset="0"/>
            </a:endParaRPr>
          </a:p>
          <a:p>
            <a:pPr marL="0" indent="0" algn="just" rtl="0">
              <a:buNone/>
            </a:pPr>
            <a:r>
              <a:rPr lang="en-US" sz="3600" dirty="0">
                <a:latin typeface="Calibri" pitchFamily="34" charset="0"/>
                <a:cs typeface="Calibri" pitchFamily="34" charset="0"/>
              </a:rPr>
              <a:t>The members of the sample self-select themselves for being the part of the study.</a:t>
            </a:r>
            <a:endParaRPr lang="en-US" sz="2800" dirty="0">
              <a:latin typeface="Calibri" pitchFamily="34" charset="0"/>
              <a:cs typeface="Calibri" pitchFamily="34" charset="0"/>
            </a:endParaRPr>
          </a:p>
        </p:txBody>
      </p:sp>
      <p:sp>
        <p:nvSpPr>
          <p:cNvPr id="25604" name="Slide Number Placeholder 5"/>
          <p:cNvSpPr>
            <a:spLocks noGrp="1"/>
          </p:cNvSpPr>
          <p:nvPr>
            <p:ph type="sldNum" sz="quarter" idx="12"/>
          </p:nvPr>
        </p:nvSpPr>
        <p:spPr>
          <a:noFill/>
        </p:spPr>
        <p:txBody>
          <a:bodyPr/>
          <a:lstStyle/>
          <a:p>
            <a:fld id="{663DE8EA-A8DE-4788-9BAF-C8FB12EC3F5D}" type="slidenum">
              <a:rPr lang="ar-SA" smtClean="0"/>
              <a:pPr/>
              <a:t>33</a:t>
            </a:fld>
            <a:endParaRPr lang="en-US"/>
          </a:p>
        </p:txBody>
      </p:sp>
    </p:spTree>
    <p:extLst>
      <p:ext uri="{BB962C8B-B14F-4D97-AF65-F5344CB8AC3E}">
        <p14:creationId xmlns:p14="http://schemas.microsoft.com/office/powerpoint/2010/main" val="2092824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r>
              <a:rPr lang="en-US" sz="4000" b="1"/>
              <a:t>Non- probability sampling</a:t>
            </a:r>
          </a:p>
        </p:txBody>
      </p:sp>
      <p:sp>
        <p:nvSpPr>
          <p:cNvPr id="19459" name="Rectangle 3"/>
          <p:cNvSpPr>
            <a:spLocks noGrp="1" noChangeArrowheads="1"/>
          </p:cNvSpPr>
          <p:nvPr>
            <p:ph type="body" idx="1"/>
          </p:nvPr>
        </p:nvSpPr>
        <p:spPr>
          <a:xfrm>
            <a:off x="457200" y="1125538"/>
            <a:ext cx="8507413" cy="5472112"/>
          </a:xfrm>
        </p:spPr>
        <p:txBody>
          <a:bodyPr/>
          <a:lstStyle/>
          <a:p>
            <a:pPr marL="0" indent="0" algn="l" rtl="0" eaLnBrk="1" hangingPunct="1">
              <a:lnSpc>
                <a:spcPct val="80000"/>
              </a:lnSpc>
              <a:buFontTx/>
              <a:buNone/>
            </a:pPr>
            <a:r>
              <a:rPr lang="en-US" sz="3600" b="1" dirty="0"/>
              <a:t>3</a:t>
            </a:r>
            <a:r>
              <a:rPr lang="en-US" sz="3600" dirty="0"/>
              <a:t>. </a:t>
            </a:r>
            <a:r>
              <a:rPr lang="en-US" sz="3600" b="1" dirty="0"/>
              <a:t>Quota sample:</a:t>
            </a:r>
            <a:r>
              <a:rPr lang="en-US" sz="3600" dirty="0"/>
              <a:t> </a:t>
            </a:r>
          </a:p>
          <a:p>
            <a:pPr marL="0" indent="0" algn="just" rtl="0">
              <a:buNone/>
            </a:pPr>
            <a:r>
              <a:rPr lang="en-US" sz="2800" dirty="0"/>
              <a:t>	</a:t>
            </a:r>
            <a:r>
              <a:rPr lang="en-US" sz="2800" dirty="0">
                <a:latin typeface="Calibri" pitchFamily="34" charset="0"/>
                <a:cs typeface="Calibri" pitchFamily="34" charset="0"/>
              </a:rPr>
              <a:t>This type of sampling method is used when population is heterogeneous. The composition of the sample regarding certain characteristic and the number of units having these characteristics are decided from the beginning, and the only requirement is to find the people fitting these quotas. The participants are selected non-randomly from each sub group on the basis of some fixed quota.</a:t>
            </a:r>
          </a:p>
        </p:txBody>
      </p:sp>
      <p:sp>
        <p:nvSpPr>
          <p:cNvPr id="25604" name="Slide Number Placeholder 5"/>
          <p:cNvSpPr>
            <a:spLocks noGrp="1"/>
          </p:cNvSpPr>
          <p:nvPr>
            <p:ph type="sldNum" sz="quarter" idx="12"/>
          </p:nvPr>
        </p:nvSpPr>
        <p:spPr>
          <a:noFill/>
        </p:spPr>
        <p:txBody>
          <a:bodyPr/>
          <a:lstStyle/>
          <a:p>
            <a:fld id="{663DE8EA-A8DE-4788-9BAF-C8FB12EC3F5D}" type="slidenum">
              <a:rPr lang="ar-SA"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r>
              <a:rPr lang="en-US" sz="4000" b="1"/>
              <a:t>Non- probability sampling</a:t>
            </a:r>
          </a:p>
        </p:txBody>
      </p:sp>
      <p:sp>
        <p:nvSpPr>
          <p:cNvPr id="19459" name="Rectangle 3"/>
          <p:cNvSpPr>
            <a:spLocks noGrp="1" noChangeArrowheads="1"/>
          </p:cNvSpPr>
          <p:nvPr>
            <p:ph type="body" idx="1"/>
          </p:nvPr>
        </p:nvSpPr>
        <p:spPr>
          <a:xfrm>
            <a:off x="457200" y="1125538"/>
            <a:ext cx="8507413" cy="5472112"/>
          </a:xfrm>
        </p:spPr>
        <p:txBody>
          <a:bodyPr/>
          <a:lstStyle/>
          <a:p>
            <a:pPr marL="0" indent="0" algn="just" rtl="0">
              <a:buNone/>
            </a:pPr>
            <a:r>
              <a:rPr lang="en-US" sz="3600" b="1" dirty="0">
                <a:latin typeface="Calibri" pitchFamily="34" charset="0"/>
                <a:cs typeface="Calibri" pitchFamily="34" charset="0"/>
              </a:rPr>
              <a:t>4. Snowball Sampling:</a:t>
            </a:r>
            <a:endParaRPr lang="en-US" sz="3600" dirty="0">
              <a:latin typeface="Calibri" pitchFamily="34" charset="0"/>
              <a:cs typeface="Calibri" pitchFamily="34" charset="0"/>
            </a:endParaRPr>
          </a:p>
          <a:p>
            <a:pPr marL="0" indent="0" algn="just" rtl="0">
              <a:buNone/>
            </a:pPr>
            <a:r>
              <a:rPr lang="en-US" sz="3600" dirty="0">
                <a:latin typeface="Calibri" pitchFamily="34" charset="0"/>
                <a:cs typeface="Calibri" pitchFamily="34" charset="0"/>
              </a:rPr>
              <a:t>It is also called as chain sampling. One element of the population is approached at a time and then is asked to refer the investigator to the other elements of the population.</a:t>
            </a:r>
          </a:p>
        </p:txBody>
      </p:sp>
      <p:sp>
        <p:nvSpPr>
          <p:cNvPr id="25604" name="Slide Number Placeholder 5"/>
          <p:cNvSpPr>
            <a:spLocks noGrp="1"/>
          </p:cNvSpPr>
          <p:nvPr>
            <p:ph type="sldNum" sz="quarter" idx="12"/>
          </p:nvPr>
        </p:nvSpPr>
        <p:spPr>
          <a:noFill/>
        </p:spPr>
        <p:txBody>
          <a:bodyPr/>
          <a:lstStyle/>
          <a:p>
            <a:fld id="{663DE8EA-A8DE-4788-9BAF-C8FB12EC3F5D}" type="slidenum">
              <a:rPr lang="ar-SA" smtClean="0"/>
              <a:pPr/>
              <a:t>35</a:t>
            </a:fld>
            <a:endParaRPr lang="en-US"/>
          </a:p>
        </p:txBody>
      </p:sp>
    </p:spTree>
    <p:extLst>
      <p:ext uri="{BB962C8B-B14F-4D97-AF65-F5344CB8AC3E}">
        <p14:creationId xmlns:p14="http://schemas.microsoft.com/office/powerpoint/2010/main" val="1295748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r>
              <a:rPr lang="en-US" sz="4000" b="1"/>
              <a:t>Non- probability sampling</a:t>
            </a:r>
          </a:p>
        </p:txBody>
      </p:sp>
      <p:sp>
        <p:nvSpPr>
          <p:cNvPr id="19459" name="Rectangle 3"/>
          <p:cNvSpPr>
            <a:spLocks noGrp="1" noChangeArrowheads="1"/>
          </p:cNvSpPr>
          <p:nvPr>
            <p:ph type="body" idx="1"/>
          </p:nvPr>
        </p:nvSpPr>
        <p:spPr>
          <a:xfrm>
            <a:off x="457200" y="1125538"/>
            <a:ext cx="8507413" cy="5472112"/>
          </a:xfrm>
        </p:spPr>
        <p:txBody>
          <a:bodyPr/>
          <a:lstStyle/>
          <a:p>
            <a:pPr marL="0" indent="0" algn="just" rtl="0">
              <a:buNone/>
            </a:pPr>
            <a:r>
              <a:rPr lang="en-US" sz="3600" b="1" dirty="0">
                <a:latin typeface="Calibri" pitchFamily="34" charset="0"/>
                <a:cs typeface="Calibri" pitchFamily="34" charset="0"/>
              </a:rPr>
              <a:t>5. Matched Sampling (Non-RCT)</a:t>
            </a:r>
            <a:endParaRPr lang="en-US" sz="3600" dirty="0">
              <a:latin typeface="Calibri" pitchFamily="34" charset="0"/>
              <a:cs typeface="Calibri" pitchFamily="34" charset="0"/>
            </a:endParaRPr>
          </a:p>
          <a:p>
            <a:pPr marL="0" indent="0" algn="just" rtl="0">
              <a:buNone/>
            </a:pPr>
            <a:r>
              <a:rPr lang="en-US" dirty="0">
                <a:latin typeface="Calibri" pitchFamily="34" charset="0"/>
                <a:cs typeface="Calibri" pitchFamily="34" charset="0"/>
              </a:rPr>
              <a:t>This technique is used in experimental researches.</a:t>
            </a:r>
            <a:r>
              <a:rPr lang="en-US" b="1" dirty="0">
                <a:latin typeface="Calibri" pitchFamily="34" charset="0"/>
                <a:cs typeface="Calibri" pitchFamily="34" charset="0"/>
              </a:rPr>
              <a:t> </a:t>
            </a:r>
            <a:r>
              <a:rPr lang="en-US" dirty="0">
                <a:latin typeface="Calibri" pitchFamily="34" charset="0"/>
                <a:cs typeface="Calibri" pitchFamily="34" charset="0"/>
              </a:rPr>
              <a:t>The main purpose of this sampling is to take a control group to assess the effects of an intervention.</a:t>
            </a:r>
          </a:p>
          <a:p>
            <a:pPr marL="0" indent="0" algn="just" rtl="0">
              <a:buNone/>
            </a:pPr>
            <a:r>
              <a:rPr lang="en-US" dirty="0">
                <a:latin typeface="Calibri" pitchFamily="34" charset="0"/>
                <a:cs typeface="Calibri" pitchFamily="34" charset="0"/>
              </a:rPr>
              <a:t>Two groups of elements that resemble on a variety of variables are selected. Intervention is introduced on only one group. The other group is used to compare with the first one to see what impacts the intervention produced.</a:t>
            </a:r>
          </a:p>
        </p:txBody>
      </p:sp>
      <p:sp>
        <p:nvSpPr>
          <p:cNvPr id="25604" name="Slide Number Placeholder 5"/>
          <p:cNvSpPr>
            <a:spLocks noGrp="1"/>
          </p:cNvSpPr>
          <p:nvPr>
            <p:ph type="sldNum" sz="quarter" idx="12"/>
          </p:nvPr>
        </p:nvSpPr>
        <p:spPr>
          <a:noFill/>
        </p:spPr>
        <p:txBody>
          <a:bodyPr/>
          <a:lstStyle/>
          <a:p>
            <a:fld id="{663DE8EA-A8DE-4788-9BAF-C8FB12EC3F5D}" type="slidenum">
              <a:rPr lang="ar-SA" smtClean="0"/>
              <a:pPr/>
              <a:t>36</a:t>
            </a:fld>
            <a:endParaRPr lang="en-US"/>
          </a:p>
        </p:txBody>
      </p:sp>
    </p:spTree>
    <p:extLst>
      <p:ext uri="{BB962C8B-B14F-4D97-AF65-F5344CB8AC3E}">
        <p14:creationId xmlns:p14="http://schemas.microsoft.com/office/powerpoint/2010/main" val="1412205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a:t>Non- probability sampling</a:t>
            </a:r>
          </a:p>
        </p:txBody>
      </p:sp>
      <p:sp>
        <p:nvSpPr>
          <p:cNvPr id="21507" name="Rectangle 3"/>
          <p:cNvSpPr>
            <a:spLocks noGrp="1" noChangeArrowheads="1"/>
          </p:cNvSpPr>
          <p:nvPr>
            <p:ph type="body" idx="1"/>
          </p:nvPr>
        </p:nvSpPr>
        <p:spPr/>
        <p:txBody>
          <a:bodyPr/>
          <a:lstStyle/>
          <a:p>
            <a:pPr algn="just" rtl="0" eaLnBrk="1" hangingPunct="1"/>
            <a:r>
              <a:rPr lang="en-US" dirty="0">
                <a:latin typeface="Calibri" pitchFamily="34" charset="0"/>
                <a:cs typeface="Calibri" pitchFamily="34" charset="0"/>
              </a:rPr>
              <a:t>The results of non probability sample are valid (to the studied sample) but are not generalizable to the underlying population.</a:t>
            </a:r>
          </a:p>
          <a:p>
            <a:pPr algn="just" rtl="0" eaLnBrk="1" hangingPunct="1"/>
            <a:r>
              <a:rPr lang="en-US" dirty="0">
                <a:latin typeface="Calibri" pitchFamily="34" charset="0"/>
                <a:cs typeface="Calibri" pitchFamily="34" charset="0"/>
              </a:rPr>
              <a:t>So non probability sample are inappropriate if the aim is to generalize finding obtained from the sample to the total study population. </a:t>
            </a:r>
          </a:p>
        </p:txBody>
      </p:sp>
      <p:sp>
        <p:nvSpPr>
          <p:cNvPr id="26628" name="Slide Number Placeholder 5"/>
          <p:cNvSpPr>
            <a:spLocks noGrp="1"/>
          </p:cNvSpPr>
          <p:nvPr>
            <p:ph type="sldNum" sz="quarter" idx="12"/>
          </p:nvPr>
        </p:nvSpPr>
        <p:spPr>
          <a:noFill/>
        </p:spPr>
        <p:txBody>
          <a:bodyPr/>
          <a:lstStyle/>
          <a:p>
            <a:fld id="{EE9C1127-780D-4F03-A0CF-0A290720D8EF}" type="slidenum">
              <a:rPr lang="ar-SA"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20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 calcmode="lin" valueType="num">
                                      <p:cBhvr additive="base">
                                        <p:cTn id="12" dur="20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913"/>
            <a:ext cx="8147050" cy="719807"/>
          </a:xfrm>
          <a:ln>
            <a:solidFill>
              <a:schemeClr val="accent1"/>
            </a:solidFill>
          </a:ln>
        </p:spPr>
        <p:txBody>
          <a:bodyPr/>
          <a:lstStyle/>
          <a:p>
            <a:pPr marL="898525" indent="-898525" algn="l" rtl="0" eaLnBrk="1" hangingPunct="1">
              <a:lnSpc>
                <a:spcPct val="90000"/>
              </a:lnSpc>
            </a:pPr>
            <a:r>
              <a:rPr lang="en-US" sz="3200" b="1" dirty="0">
                <a:solidFill>
                  <a:schemeClr val="tx1"/>
                </a:solidFill>
                <a:latin typeface="Calibri" pitchFamily="34" charset="0"/>
                <a:cs typeface="Calibri" pitchFamily="34" charset="0"/>
              </a:rPr>
              <a:t>Sampling Error: </a:t>
            </a:r>
            <a:endParaRPr lang="en-US" sz="2800" dirty="0">
              <a:solidFill>
                <a:schemeClr val="tx1"/>
              </a:solidFill>
              <a:latin typeface="Calibri" pitchFamily="34" charset="0"/>
              <a:cs typeface="Calibri" pitchFamily="34" charset="0"/>
            </a:endParaRPr>
          </a:p>
        </p:txBody>
      </p:sp>
      <p:sp>
        <p:nvSpPr>
          <p:cNvPr id="22531" name="Rectangle 3"/>
          <p:cNvSpPr>
            <a:spLocks noGrp="1" noChangeArrowheads="1"/>
          </p:cNvSpPr>
          <p:nvPr>
            <p:ph type="body" idx="1"/>
          </p:nvPr>
        </p:nvSpPr>
        <p:spPr>
          <a:xfrm>
            <a:off x="457200" y="3068960"/>
            <a:ext cx="8229600" cy="3744416"/>
          </a:xfrm>
        </p:spPr>
        <p:txBody>
          <a:bodyPr/>
          <a:lstStyle/>
          <a:p>
            <a:pPr algn="l" rtl="0" eaLnBrk="1" hangingPunct="1">
              <a:lnSpc>
                <a:spcPct val="90000"/>
              </a:lnSpc>
              <a:buFontTx/>
              <a:buNone/>
            </a:pPr>
            <a:r>
              <a:rPr lang="en-US" dirty="0"/>
              <a:t>	</a:t>
            </a:r>
            <a:r>
              <a:rPr lang="en-US" b="1" dirty="0">
                <a:latin typeface="Calibri" pitchFamily="34" charset="0"/>
                <a:cs typeface="Calibri" pitchFamily="34" charset="0"/>
              </a:rPr>
              <a:t>The magnitude of this “error” depends primarily on 3 factors:</a:t>
            </a:r>
          </a:p>
          <a:p>
            <a:pPr algn="l" rtl="0" eaLnBrk="1" hangingPunct="1">
              <a:lnSpc>
                <a:spcPct val="90000"/>
              </a:lnSpc>
            </a:pPr>
            <a:r>
              <a:rPr lang="en-US" dirty="0">
                <a:latin typeface="Calibri" pitchFamily="34" charset="0"/>
                <a:cs typeface="Calibri" pitchFamily="34" charset="0"/>
              </a:rPr>
              <a:t>The size of the sample: the bigger the sample → the smaller the error.</a:t>
            </a:r>
          </a:p>
          <a:p>
            <a:pPr algn="l" rtl="0" eaLnBrk="1" hangingPunct="1">
              <a:lnSpc>
                <a:spcPct val="90000"/>
              </a:lnSpc>
            </a:pPr>
            <a:r>
              <a:rPr lang="en-US" dirty="0">
                <a:latin typeface="Calibri" pitchFamily="34" charset="0"/>
                <a:cs typeface="Calibri" pitchFamily="34" charset="0"/>
              </a:rPr>
              <a:t>Variability among the subjects in the population (precision of the data).</a:t>
            </a:r>
          </a:p>
          <a:p>
            <a:pPr algn="l" rtl="0" eaLnBrk="1" hangingPunct="1">
              <a:lnSpc>
                <a:spcPct val="90000"/>
              </a:lnSpc>
            </a:pPr>
            <a:r>
              <a:rPr lang="en-US" dirty="0">
                <a:latin typeface="Calibri" pitchFamily="34" charset="0"/>
                <a:cs typeface="Calibri" pitchFamily="34" charset="0"/>
              </a:rPr>
              <a:t>The method of sampling.</a:t>
            </a:r>
          </a:p>
        </p:txBody>
      </p:sp>
      <p:sp>
        <p:nvSpPr>
          <p:cNvPr id="6148" name="Slide Number Placeholder 5"/>
          <p:cNvSpPr>
            <a:spLocks noGrp="1"/>
          </p:cNvSpPr>
          <p:nvPr>
            <p:ph type="sldNum" sz="quarter" idx="12"/>
          </p:nvPr>
        </p:nvSpPr>
        <p:spPr>
          <a:noFill/>
        </p:spPr>
        <p:txBody>
          <a:bodyPr/>
          <a:lstStyle/>
          <a:p>
            <a:fld id="{7FD8C2AE-FA2C-45AA-ACE3-CE6D0727AB58}" type="slidenum">
              <a:rPr lang="ar-SA" smtClean="0"/>
              <a:pPr/>
              <a:t>38</a:t>
            </a:fld>
            <a:endParaRPr lang="en-US"/>
          </a:p>
        </p:txBody>
      </p:sp>
      <p:sp>
        <p:nvSpPr>
          <p:cNvPr id="5" name="Rectangle 2"/>
          <p:cNvSpPr txBox="1">
            <a:spLocks noChangeArrowheads="1"/>
          </p:cNvSpPr>
          <p:nvPr/>
        </p:nvSpPr>
        <p:spPr bwMode="auto">
          <a:xfrm>
            <a:off x="467544" y="980728"/>
            <a:ext cx="8451850" cy="1957535"/>
          </a:xfrm>
          <a:prstGeom prst="rect">
            <a:avLst/>
          </a:prstGeom>
          <a:no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marL="441325" algn="l" rtl="0" eaLnBrk="1" hangingPunct="1">
              <a:lnSpc>
                <a:spcPct val="90000"/>
              </a:lnSpc>
            </a:pPr>
            <a:r>
              <a:rPr lang="en-US" sz="3200" dirty="0">
                <a:solidFill>
                  <a:schemeClr val="tx1"/>
                </a:solidFill>
                <a:latin typeface="Calibri" pitchFamily="34" charset="0"/>
                <a:cs typeface="Calibri" pitchFamily="34" charset="0"/>
              </a:rPr>
              <a:t>It is the difference between a sample measure and its corresponding population measure. </a:t>
            </a:r>
            <a:r>
              <a:rPr lang="en-US" sz="3200" dirty="0">
                <a:latin typeface="Calibri" pitchFamily="34" charset="0"/>
                <a:cs typeface="Calibri" pitchFamily="34" charset="0"/>
              </a:rPr>
              <a:t>Sampling error is not a mistake, but it is a calculated error that should be quantify</a:t>
            </a:r>
            <a:r>
              <a:rPr lang="en-US" sz="3200" b="1" dirty="0">
                <a:latin typeface="Calibri" pitchFamily="34" charset="0"/>
                <a:cs typeface="Calibri" pitchFamily="34" charset="0"/>
              </a:rPr>
              <a:t>.</a:t>
            </a:r>
            <a:endParaRPr lang="en-US" sz="3200" dirty="0">
              <a:solidFill>
                <a:schemeClr val="tx1"/>
              </a:solidFill>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438" y="0"/>
            <a:ext cx="7572375" cy="704850"/>
          </a:xfrm>
        </p:spPr>
        <p:txBody>
          <a:bodyPr/>
          <a:lstStyle/>
          <a:p>
            <a:pPr eaLnBrk="1" hangingPunct="1"/>
            <a:r>
              <a:rPr lang="en-US" sz="4000" b="1"/>
              <a:t>Disadvantages of sampling</a:t>
            </a:r>
            <a:endParaRPr lang="en-US" sz="4000"/>
          </a:p>
        </p:txBody>
      </p:sp>
      <p:sp>
        <p:nvSpPr>
          <p:cNvPr id="8195" name="Rectangle 3"/>
          <p:cNvSpPr>
            <a:spLocks noGrp="1" noChangeArrowheads="1"/>
          </p:cNvSpPr>
          <p:nvPr>
            <p:ph type="body" idx="1"/>
          </p:nvPr>
        </p:nvSpPr>
        <p:spPr>
          <a:xfrm>
            <a:off x="214313" y="785813"/>
            <a:ext cx="8686800" cy="5929312"/>
          </a:xfrm>
        </p:spPr>
        <p:txBody>
          <a:bodyPr/>
          <a:lstStyle/>
          <a:p>
            <a:pPr algn="just" rtl="0"/>
            <a:r>
              <a:rPr lang="en-US" dirty="0">
                <a:solidFill>
                  <a:srgbClr val="000000"/>
                </a:solidFill>
                <a:latin typeface="Cambria" pitchFamily="18" charset="0"/>
                <a:ea typeface="Calibri" pitchFamily="34" charset="0"/>
                <a:cs typeface="Times New Roman" pitchFamily="18" charset="0"/>
              </a:rPr>
              <a:t>If the sample is not representative of the population, the result will be biased (selection bias).</a:t>
            </a:r>
          </a:p>
          <a:p>
            <a:pPr algn="just" rtl="0"/>
            <a:r>
              <a:rPr lang="en-US" dirty="0">
                <a:solidFill>
                  <a:srgbClr val="000000"/>
                </a:solidFill>
                <a:latin typeface="Cambria" pitchFamily="18" charset="0"/>
                <a:ea typeface="Calibri" pitchFamily="34" charset="0"/>
                <a:cs typeface="Times New Roman" pitchFamily="18" charset="0"/>
              </a:rPr>
              <a:t>An estimate based on a sample will be subject to sampling error.</a:t>
            </a:r>
          </a:p>
          <a:p>
            <a:pPr algn="just" rtl="0"/>
            <a:r>
              <a:rPr lang="en-US" dirty="0">
                <a:solidFill>
                  <a:srgbClr val="000000"/>
                </a:solidFill>
                <a:latin typeface="Cambria" pitchFamily="18" charset="0"/>
                <a:ea typeface="Calibri" pitchFamily="34" charset="0"/>
                <a:cs typeface="Times New Roman" pitchFamily="18" charset="0"/>
              </a:rPr>
              <a:t>Sampling may create a feeling of discrimination within the population.</a:t>
            </a:r>
          </a:p>
        </p:txBody>
      </p:sp>
      <p:sp>
        <p:nvSpPr>
          <p:cNvPr id="5124" name="Slide Number Placeholder 5"/>
          <p:cNvSpPr>
            <a:spLocks noGrp="1"/>
          </p:cNvSpPr>
          <p:nvPr>
            <p:ph type="sldNum" sz="quarter" idx="12"/>
          </p:nvPr>
        </p:nvSpPr>
        <p:spPr>
          <a:noFill/>
        </p:spPr>
        <p:txBody>
          <a:bodyPr/>
          <a:lstStyle/>
          <a:p>
            <a:fld id="{A38EDA15-65BC-4628-9715-1D9245E219ED}" type="slidenum">
              <a:rPr lang="ar-SA"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 calcmode="lin" valueType="num">
                                      <p:cBhvr additive="base">
                                        <p:cTn id="12"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561975"/>
          </a:xfrm>
        </p:spPr>
        <p:txBody>
          <a:bodyPr/>
          <a:lstStyle/>
          <a:p>
            <a:pPr eaLnBrk="1" hangingPunct="1"/>
            <a:r>
              <a:rPr lang="en-US" sz="4000" b="1" dirty="0">
                <a:latin typeface="Calibri" pitchFamily="34" charset="0"/>
                <a:cs typeface="Calibri" pitchFamily="34" charset="0"/>
              </a:rPr>
              <a:t>Methods of sampling</a:t>
            </a:r>
            <a:endParaRPr lang="en-US" sz="4000" dirty="0">
              <a:latin typeface="Calibri" pitchFamily="34" charset="0"/>
              <a:cs typeface="Calibri" pitchFamily="34" charset="0"/>
            </a:endParaRPr>
          </a:p>
        </p:txBody>
      </p:sp>
      <p:sp>
        <p:nvSpPr>
          <p:cNvPr id="8195" name="Rectangle 3"/>
          <p:cNvSpPr>
            <a:spLocks noGrp="1" noChangeArrowheads="1"/>
          </p:cNvSpPr>
          <p:nvPr>
            <p:ph type="body" idx="1"/>
          </p:nvPr>
        </p:nvSpPr>
        <p:spPr>
          <a:xfrm>
            <a:off x="179512" y="836712"/>
            <a:ext cx="8820472" cy="5832648"/>
          </a:xfrm>
        </p:spPr>
        <p:txBody>
          <a:bodyPr/>
          <a:lstStyle/>
          <a:p>
            <a:pPr marL="0" indent="0" algn="l" rtl="0" eaLnBrk="1" hangingPunct="1">
              <a:lnSpc>
                <a:spcPct val="90000"/>
              </a:lnSpc>
              <a:buFontTx/>
              <a:buNone/>
            </a:pPr>
            <a:r>
              <a:rPr lang="en-US" b="1" dirty="0">
                <a:latin typeface="Calibri" pitchFamily="34" charset="0"/>
                <a:cs typeface="Calibri" pitchFamily="34" charset="0"/>
              </a:rPr>
              <a:t>Probability sampling (random):</a:t>
            </a:r>
          </a:p>
          <a:p>
            <a:pPr marL="0" indent="0" algn="just" rtl="0" eaLnBrk="1" hangingPunct="1">
              <a:lnSpc>
                <a:spcPct val="90000"/>
              </a:lnSpc>
              <a:buFontTx/>
              <a:buNone/>
            </a:pPr>
            <a:r>
              <a:rPr lang="en-US" dirty="0">
                <a:latin typeface="Calibri" pitchFamily="34" charset="0"/>
                <a:cs typeface="Calibri" pitchFamily="34" charset="0"/>
              </a:rPr>
              <a:t>  	</a:t>
            </a:r>
            <a:r>
              <a:rPr lang="en-US" sz="2800" dirty="0">
                <a:latin typeface="Calibri" pitchFamily="34" charset="0"/>
                <a:cs typeface="Calibri" pitchFamily="34" charset="0"/>
              </a:rPr>
              <a:t>In probability sampling every member of the population has an equal chance of being included in the sample. The results of studying the sample are generalizable to the underlying population from which this sample had been drawn.</a:t>
            </a:r>
          </a:p>
          <a:p>
            <a:pPr marL="0" indent="0" algn="l" rtl="0" eaLnBrk="1" hangingPunct="1">
              <a:lnSpc>
                <a:spcPct val="90000"/>
              </a:lnSpc>
              <a:buFontTx/>
              <a:buNone/>
            </a:pPr>
            <a:endParaRPr lang="en-US" sz="1600" b="1" dirty="0">
              <a:latin typeface="Calibri" pitchFamily="34" charset="0"/>
              <a:cs typeface="Calibri" pitchFamily="34" charset="0"/>
            </a:endParaRPr>
          </a:p>
          <a:p>
            <a:pPr marL="0" indent="0" algn="l" rtl="0" eaLnBrk="1" hangingPunct="1">
              <a:lnSpc>
                <a:spcPct val="90000"/>
              </a:lnSpc>
              <a:buFontTx/>
              <a:buNone/>
            </a:pPr>
            <a:r>
              <a:rPr lang="en-US" b="1" dirty="0">
                <a:latin typeface="Calibri" pitchFamily="34" charset="0"/>
                <a:cs typeface="Calibri" pitchFamily="34" charset="0"/>
              </a:rPr>
              <a:t>Non-probability sampling (non-random):</a:t>
            </a:r>
            <a:r>
              <a:rPr lang="en-US" dirty="0">
                <a:latin typeface="Calibri" pitchFamily="34" charset="0"/>
                <a:cs typeface="Calibri" pitchFamily="34" charset="0"/>
              </a:rPr>
              <a:t> </a:t>
            </a:r>
          </a:p>
          <a:p>
            <a:pPr marL="0" indent="0" algn="just" rtl="0" eaLnBrk="1" hangingPunct="1">
              <a:lnSpc>
                <a:spcPct val="90000"/>
              </a:lnSpc>
              <a:buFontTx/>
              <a:buNone/>
            </a:pPr>
            <a:r>
              <a:rPr lang="en-US" dirty="0">
                <a:latin typeface="Calibri" pitchFamily="34" charset="0"/>
                <a:cs typeface="Calibri" pitchFamily="34" charset="0"/>
              </a:rPr>
              <a:t>   	</a:t>
            </a:r>
            <a:r>
              <a:rPr lang="en-US" sz="2800" dirty="0">
                <a:latin typeface="Calibri" pitchFamily="34" charset="0"/>
                <a:cs typeface="Calibri" pitchFamily="34" charset="0"/>
              </a:rPr>
              <a:t>Every unit of population does not get an equal chance of participation in the investigation. The results of studying the sample can not be generalized to the underlying population from which this sample had been drawn.</a:t>
            </a:r>
          </a:p>
        </p:txBody>
      </p:sp>
      <p:sp>
        <p:nvSpPr>
          <p:cNvPr id="7172" name="Slide Number Placeholder 5"/>
          <p:cNvSpPr>
            <a:spLocks noGrp="1"/>
          </p:cNvSpPr>
          <p:nvPr>
            <p:ph type="sldNum" sz="quarter" idx="12"/>
          </p:nvPr>
        </p:nvSpPr>
        <p:spPr>
          <a:noFill/>
        </p:spPr>
        <p:txBody>
          <a:bodyPr/>
          <a:lstStyle/>
          <a:p>
            <a:fld id="{6ADDFD3D-A73F-451A-8E4A-199367D3B81A}" type="slidenum">
              <a:rPr lang="ar-SA"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633412"/>
          </a:xfrm>
        </p:spPr>
        <p:txBody>
          <a:bodyPr/>
          <a:lstStyle/>
          <a:p>
            <a:pPr eaLnBrk="1" hangingPunct="1"/>
            <a:r>
              <a:rPr lang="en-US" sz="4000" b="1" dirty="0">
                <a:latin typeface="Calibri" pitchFamily="34" charset="0"/>
                <a:cs typeface="Calibri" pitchFamily="34" charset="0"/>
              </a:rPr>
              <a:t>Probability sample</a:t>
            </a:r>
          </a:p>
        </p:txBody>
      </p:sp>
      <p:sp>
        <p:nvSpPr>
          <p:cNvPr id="9219" name="Rectangle 3"/>
          <p:cNvSpPr>
            <a:spLocks noGrp="1" noChangeArrowheads="1"/>
          </p:cNvSpPr>
          <p:nvPr>
            <p:ph type="body" idx="1"/>
          </p:nvPr>
        </p:nvSpPr>
        <p:spPr>
          <a:xfrm>
            <a:off x="457200" y="1125538"/>
            <a:ext cx="8362950" cy="5327650"/>
          </a:xfrm>
        </p:spPr>
        <p:txBody>
          <a:bodyPr/>
          <a:lstStyle/>
          <a:p>
            <a:pPr marL="0" indent="0" algn="just" rtl="0" eaLnBrk="1" hangingPunct="1">
              <a:lnSpc>
                <a:spcPct val="90000"/>
              </a:lnSpc>
              <a:buFontTx/>
              <a:buNone/>
            </a:pPr>
            <a:r>
              <a:rPr lang="en-US" dirty="0"/>
              <a:t>	</a:t>
            </a:r>
            <a:r>
              <a:rPr lang="en-US" dirty="0">
                <a:latin typeface="Calibri" pitchFamily="34" charset="0"/>
                <a:cs typeface="Calibri" pitchFamily="34" charset="0"/>
              </a:rPr>
              <a:t>The sample is drawn from the population in such a way that every member of the population has the same probability (chance) to be  included in the sample.</a:t>
            </a:r>
          </a:p>
          <a:p>
            <a:pPr marL="0" indent="0" algn="just" rtl="0" eaLnBrk="1" hangingPunct="1">
              <a:lnSpc>
                <a:spcPct val="90000"/>
              </a:lnSpc>
              <a:buFontTx/>
              <a:buNone/>
            </a:pPr>
            <a:r>
              <a:rPr lang="en-US" b="1" dirty="0">
                <a:latin typeface="Calibri" pitchFamily="34" charset="0"/>
                <a:cs typeface="Calibri" pitchFamily="34" charset="0"/>
              </a:rPr>
              <a:t>Types of probability (random) samples:</a:t>
            </a:r>
          </a:p>
          <a:p>
            <a:pPr marL="625475" indent="-260350" algn="just" rtl="0" eaLnBrk="1" hangingPunct="1">
              <a:lnSpc>
                <a:spcPct val="90000"/>
              </a:lnSpc>
              <a:buFontTx/>
              <a:buAutoNum type="arabicPeriod"/>
            </a:pPr>
            <a:r>
              <a:rPr lang="en-US" b="1" dirty="0">
                <a:latin typeface="Calibri" pitchFamily="34" charset="0"/>
                <a:cs typeface="Calibri" pitchFamily="34" charset="0"/>
              </a:rPr>
              <a:t> Simple random sample.</a:t>
            </a:r>
          </a:p>
          <a:p>
            <a:pPr marL="625475" indent="-260350" algn="just" rtl="0" eaLnBrk="1" hangingPunct="1">
              <a:lnSpc>
                <a:spcPct val="90000"/>
              </a:lnSpc>
              <a:buFontTx/>
              <a:buAutoNum type="arabicPeriod"/>
            </a:pPr>
            <a:r>
              <a:rPr lang="en-US" b="1" dirty="0">
                <a:latin typeface="Calibri" pitchFamily="34" charset="0"/>
                <a:cs typeface="Calibri" pitchFamily="34" charset="0"/>
              </a:rPr>
              <a:t> Systematic random sample.</a:t>
            </a:r>
          </a:p>
          <a:p>
            <a:pPr marL="625475" indent="-260350" algn="just" rtl="0" eaLnBrk="1" hangingPunct="1">
              <a:lnSpc>
                <a:spcPct val="90000"/>
              </a:lnSpc>
              <a:buFontTx/>
              <a:buAutoNum type="arabicPeriod"/>
            </a:pPr>
            <a:r>
              <a:rPr lang="en-US" b="1" dirty="0">
                <a:latin typeface="Calibri" pitchFamily="34" charset="0"/>
                <a:cs typeface="Calibri" pitchFamily="34" charset="0"/>
              </a:rPr>
              <a:t> Stratified random sample.</a:t>
            </a:r>
          </a:p>
          <a:p>
            <a:pPr marL="625475" indent="-260350" algn="just" rtl="0" eaLnBrk="1" hangingPunct="1">
              <a:lnSpc>
                <a:spcPct val="90000"/>
              </a:lnSpc>
              <a:buFontTx/>
              <a:buAutoNum type="arabicPeriod"/>
            </a:pPr>
            <a:r>
              <a:rPr lang="en-US" b="1" dirty="0">
                <a:latin typeface="Calibri" pitchFamily="34" charset="0"/>
                <a:cs typeface="Calibri" pitchFamily="34" charset="0"/>
              </a:rPr>
              <a:t> Cluster random sample.</a:t>
            </a:r>
          </a:p>
          <a:p>
            <a:pPr marL="625475" indent="-260350" algn="just" rtl="0" eaLnBrk="1" hangingPunct="1">
              <a:lnSpc>
                <a:spcPct val="90000"/>
              </a:lnSpc>
              <a:buFontTx/>
              <a:buAutoNum type="arabicPeriod"/>
            </a:pPr>
            <a:r>
              <a:rPr lang="en-US" b="1" dirty="0">
                <a:latin typeface="Calibri" pitchFamily="34" charset="0"/>
                <a:cs typeface="Calibri" pitchFamily="34" charset="0"/>
              </a:rPr>
              <a:t> Multi-stage random sample.</a:t>
            </a:r>
          </a:p>
        </p:txBody>
      </p:sp>
      <p:sp>
        <p:nvSpPr>
          <p:cNvPr id="8196" name="Slide Number Placeholder 5"/>
          <p:cNvSpPr>
            <a:spLocks noGrp="1"/>
          </p:cNvSpPr>
          <p:nvPr>
            <p:ph type="sldNum" sz="quarter" idx="12"/>
          </p:nvPr>
        </p:nvSpPr>
        <p:spPr>
          <a:noFill/>
        </p:spPr>
        <p:txBody>
          <a:bodyPr/>
          <a:lstStyle/>
          <a:p>
            <a:fld id="{F7E7089D-4760-4E15-904F-8DC855AC7406}" type="slidenum">
              <a:rPr lang="ar-SA"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561975"/>
          </a:xfrm>
        </p:spPr>
        <p:txBody>
          <a:bodyPr/>
          <a:lstStyle/>
          <a:p>
            <a:pPr eaLnBrk="1" hangingPunct="1"/>
            <a:r>
              <a:rPr lang="en-US" sz="4000" b="1"/>
              <a:t>Simple random sample</a:t>
            </a:r>
          </a:p>
        </p:txBody>
      </p:sp>
      <p:sp>
        <p:nvSpPr>
          <p:cNvPr id="10243" name="Rectangle 3"/>
          <p:cNvSpPr>
            <a:spLocks noGrp="1" noChangeArrowheads="1"/>
          </p:cNvSpPr>
          <p:nvPr>
            <p:ph type="body" idx="1"/>
          </p:nvPr>
        </p:nvSpPr>
        <p:spPr>
          <a:xfrm>
            <a:off x="250825" y="1341438"/>
            <a:ext cx="8713788" cy="5256212"/>
          </a:xfrm>
        </p:spPr>
        <p:txBody>
          <a:bodyPr/>
          <a:lstStyle/>
          <a:p>
            <a:pPr algn="l" rtl="0" eaLnBrk="1" hangingPunct="1">
              <a:lnSpc>
                <a:spcPct val="90000"/>
              </a:lnSpc>
              <a:buFontTx/>
              <a:buNone/>
              <a:defRPr/>
            </a:pPr>
            <a:r>
              <a:rPr lang="en-US" sz="2800" dirty="0"/>
              <a:t>   </a:t>
            </a:r>
            <a:r>
              <a:rPr lang="en-US" sz="2800" b="1" dirty="0"/>
              <a:t>It requires</a:t>
            </a:r>
            <a:r>
              <a:rPr lang="en-US" sz="2800" dirty="0"/>
              <a:t>:</a:t>
            </a:r>
          </a:p>
          <a:p>
            <a:pPr marL="514350" indent="-514350" algn="just" rtl="0" eaLnBrk="1" hangingPunct="1">
              <a:lnSpc>
                <a:spcPct val="90000"/>
              </a:lnSpc>
              <a:buFont typeface="+mj-lt"/>
              <a:buAutoNum type="arabicPeriod"/>
              <a:defRPr/>
            </a:pPr>
            <a:r>
              <a:rPr lang="en-US" sz="2800" b="1" i="1" dirty="0"/>
              <a:t>Sample frame</a:t>
            </a:r>
            <a:r>
              <a:rPr lang="en-US" sz="2800" dirty="0"/>
              <a:t>: a numerical list of all observations (or units) composing the population</a:t>
            </a:r>
          </a:p>
          <a:p>
            <a:pPr marL="514350" indent="-514350" algn="just" rtl="0" eaLnBrk="1" hangingPunct="1">
              <a:lnSpc>
                <a:spcPct val="90000"/>
              </a:lnSpc>
              <a:buFont typeface="+mj-lt"/>
              <a:buAutoNum type="arabicPeriod"/>
              <a:defRPr/>
            </a:pPr>
            <a:r>
              <a:rPr lang="en-US" sz="2800" b="1" i="1" dirty="0"/>
              <a:t>Sample fraction</a:t>
            </a:r>
            <a:r>
              <a:rPr lang="en-US" sz="2800" dirty="0"/>
              <a:t>: sample size to the total population</a:t>
            </a:r>
          </a:p>
          <a:p>
            <a:pPr algn="l" rtl="0" eaLnBrk="1" hangingPunct="1">
              <a:lnSpc>
                <a:spcPct val="90000"/>
              </a:lnSpc>
              <a:buFontTx/>
              <a:buNone/>
              <a:defRPr/>
            </a:pPr>
            <a:r>
              <a:rPr lang="en-US" sz="2800" b="1" dirty="0"/>
              <a:t>	Selection of simple random sample from the population can be done by:</a:t>
            </a:r>
          </a:p>
          <a:p>
            <a:pPr algn="l" rtl="0" eaLnBrk="1" hangingPunct="1">
              <a:lnSpc>
                <a:spcPct val="90000"/>
              </a:lnSpc>
              <a:buFontTx/>
              <a:buNone/>
              <a:defRPr/>
            </a:pPr>
            <a:r>
              <a:rPr lang="en-US" sz="2800" dirty="0"/>
              <a:t>     - Lottery method.</a:t>
            </a:r>
          </a:p>
          <a:p>
            <a:pPr lvl="1" algn="l" rtl="0" eaLnBrk="1" hangingPunct="1">
              <a:lnSpc>
                <a:spcPct val="90000"/>
              </a:lnSpc>
              <a:buFontTx/>
              <a:buNone/>
              <a:defRPr/>
            </a:pPr>
            <a:r>
              <a:rPr lang="en-US" dirty="0"/>
              <a:t>- Computer generated random sampling.</a:t>
            </a:r>
          </a:p>
          <a:p>
            <a:pPr lvl="1" algn="l" rtl="0" eaLnBrk="1" hangingPunct="1">
              <a:lnSpc>
                <a:spcPct val="90000"/>
              </a:lnSpc>
              <a:buFontTx/>
              <a:buNone/>
              <a:defRPr/>
            </a:pPr>
            <a:r>
              <a:rPr lang="en-US" dirty="0"/>
              <a:t>- Random number table (random digit).</a:t>
            </a:r>
          </a:p>
          <a:p>
            <a:pPr algn="l" rtl="0" eaLnBrk="1" hangingPunct="1">
              <a:lnSpc>
                <a:spcPct val="90000"/>
              </a:lnSpc>
              <a:buFontTx/>
              <a:buNone/>
              <a:defRPr/>
            </a:pPr>
            <a:r>
              <a:rPr lang="en-US" sz="2800" dirty="0"/>
              <a:t>    </a:t>
            </a:r>
          </a:p>
        </p:txBody>
      </p:sp>
      <p:sp>
        <p:nvSpPr>
          <p:cNvPr id="9220" name="Slide Number Placeholder 5"/>
          <p:cNvSpPr>
            <a:spLocks noGrp="1"/>
          </p:cNvSpPr>
          <p:nvPr>
            <p:ph type="sldNum" sz="quarter" idx="12"/>
          </p:nvPr>
        </p:nvSpPr>
        <p:spPr>
          <a:noFill/>
        </p:spPr>
        <p:txBody>
          <a:bodyPr/>
          <a:lstStyle/>
          <a:p>
            <a:fld id="{FC0B1841-8FE1-4D4A-94CA-81B94CA1CF05}" type="slidenum">
              <a:rPr lang="ar-SA"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anim calcmode="lin" valueType="num">
                                      <p:cBhvr additive="base">
                                        <p:cTn id="7" dur="2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10243">
                                            <p:txEl>
                                              <p:pRg st="5" end="5"/>
                                            </p:txEl>
                                          </p:spTgt>
                                        </p:tgtEl>
                                        <p:attrNameLst>
                                          <p:attrName>style.visibility</p:attrName>
                                        </p:attrNameLst>
                                      </p:cBhvr>
                                      <p:to>
                                        <p:strVal val="visible"/>
                                      </p:to>
                                    </p:set>
                                    <p:anim calcmode="lin" valueType="num">
                                      <p:cBhvr additive="base">
                                        <p:cTn id="12" dur="2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anim calcmode="lin" valueType="num">
                                      <p:cBhvr additive="base">
                                        <p:cTn id="17" dur="2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10243">
                                            <p:txEl>
                                              <p:pRg st="7" end="7"/>
                                            </p:txEl>
                                          </p:spTgt>
                                        </p:tgtEl>
                                        <p:attrNameLst>
                                          <p:attrName>style.visibility</p:attrName>
                                        </p:attrNameLst>
                                      </p:cBhvr>
                                      <p:to>
                                        <p:strVal val="visible"/>
                                      </p:to>
                                    </p:set>
                                    <p:anim calcmode="lin" valueType="num">
                                      <p:cBhvr additive="base">
                                        <p:cTn id="22" dur="20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Picture b 00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3" name="Slide Number Placeholder 4"/>
          <p:cNvSpPr>
            <a:spLocks noGrp="1"/>
          </p:cNvSpPr>
          <p:nvPr>
            <p:ph type="sldNum" sz="quarter" idx="12"/>
          </p:nvPr>
        </p:nvSpPr>
        <p:spPr>
          <a:noFill/>
        </p:spPr>
        <p:txBody>
          <a:bodyPr/>
          <a:lstStyle/>
          <a:p>
            <a:fld id="{1AEFC082-8AA6-446D-9A66-6D5E5223E091}" type="slidenum">
              <a:rPr lang="ar-SA"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384"/>
            <a:ext cx="8229600" cy="706437"/>
          </a:xfrm>
        </p:spPr>
        <p:txBody>
          <a:bodyPr/>
          <a:lstStyle/>
          <a:p>
            <a:pPr eaLnBrk="1" hangingPunct="1"/>
            <a:r>
              <a:rPr lang="en-US" sz="3600" b="1" dirty="0"/>
              <a:t>Simple random sample</a:t>
            </a:r>
          </a:p>
        </p:txBody>
      </p:sp>
      <p:sp>
        <p:nvSpPr>
          <p:cNvPr id="12291" name="Rectangle 3"/>
          <p:cNvSpPr>
            <a:spLocks noGrp="1" noChangeArrowheads="1"/>
          </p:cNvSpPr>
          <p:nvPr>
            <p:ph type="body" idx="1"/>
          </p:nvPr>
        </p:nvSpPr>
        <p:spPr>
          <a:xfrm>
            <a:off x="179512" y="620688"/>
            <a:ext cx="8820472" cy="6093296"/>
          </a:xfrm>
        </p:spPr>
        <p:txBody>
          <a:bodyPr/>
          <a:lstStyle/>
          <a:p>
            <a:pPr marL="0" indent="0" algn="l" rtl="0">
              <a:buNone/>
            </a:pPr>
            <a:r>
              <a:rPr lang="en-US" sz="2800" b="1" dirty="0"/>
              <a:t>Benefits:</a:t>
            </a:r>
          </a:p>
          <a:p>
            <a:pPr algn="l" rtl="0"/>
            <a:r>
              <a:rPr lang="en-US" sz="2800" dirty="0"/>
              <a:t>There is no possibility of sampling biases.</a:t>
            </a:r>
          </a:p>
          <a:p>
            <a:pPr algn="l" rtl="0"/>
            <a:r>
              <a:rPr lang="en-US" sz="2800" dirty="0"/>
              <a:t>The sample is a good representative of the population.</a:t>
            </a:r>
          </a:p>
          <a:p>
            <a:pPr marL="0" indent="0" algn="l" rtl="0">
              <a:buNone/>
            </a:pPr>
            <a:r>
              <a:rPr lang="en-US" sz="2800" b="1" dirty="0"/>
              <a:t>Crucial Issues/ Draw Backs:</a:t>
            </a:r>
          </a:p>
          <a:p>
            <a:pPr algn="l" rtl="0"/>
            <a:r>
              <a:rPr lang="en-US" sz="2800" dirty="0"/>
              <a:t>It may be very costly and time consuming especially in those cases when the participants are widely spread geographically and difficult to approach.</a:t>
            </a:r>
          </a:p>
          <a:p>
            <a:pPr algn="l" rtl="0"/>
            <a:r>
              <a:rPr lang="en-US" sz="2800" dirty="0"/>
              <a:t>It needs a lot of efforts especially for a large population.</a:t>
            </a:r>
          </a:p>
          <a:p>
            <a:pPr algn="l" rtl="0"/>
            <a:r>
              <a:rPr lang="en-US" sz="2800" dirty="0"/>
              <a:t>In many circumstances it is not possible to get or prepare an exhaustive list of elements.</a:t>
            </a:r>
            <a:endParaRPr lang="en-US" sz="2800" b="1" dirty="0">
              <a:solidFill>
                <a:srgbClr val="990033"/>
              </a:solidFill>
            </a:endParaRPr>
          </a:p>
        </p:txBody>
      </p:sp>
      <p:sp>
        <p:nvSpPr>
          <p:cNvPr id="11268" name="Slide Number Placeholder 5"/>
          <p:cNvSpPr>
            <a:spLocks noGrp="1"/>
          </p:cNvSpPr>
          <p:nvPr>
            <p:ph type="sldNum" sz="quarter" idx="12"/>
          </p:nvPr>
        </p:nvSpPr>
        <p:spPr>
          <a:noFill/>
        </p:spPr>
        <p:txBody>
          <a:bodyPr/>
          <a:lstStyle/>
          <a:p>
            <a:fld id="{B8A7EDD4-3A47-46EA-8E6D-9ECA97B6C2CD}" type="slidenum">
              <a:rPr lang="ar-SA" smtClean="0"/>
              <a:pPr/>
              <a:t>9</a:t>
            </a:fld>
            <a:endParaRPr lang="en-US"/>
          </a:p>
        </p:txBody>
      </p:sp>
    </p:spTree>
    <p:extLst>
      <p:ext uri="{BB962C8B-B14F-4D97-AF65-F5344CB8AC3E}">
        <p14:creationId xmlns:p14="http://schemas.microsoft.com/office/powerpoint/2010/main" val="4115576118"/>
      </p:ext>
    </p:extLst>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2083</Words>
  <Application>Microsoft Office PowerPoint</Application>
  <PresentationFormat>عرض على الشاشة (4:3)</PresentationFormat>
  <Paragraphs>220</Paragraphs>
  <Slides>38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38</vt:i4>
      </vt:variant>
    </vt:vector>
  </HeadingPairs>
  <TitlesOfParts>
    <vt:vector size="46" baseType="lpstr">
      <vt:lpstr>Arial</vt:lpstr>
      <vt:lpstr>Bookman Old Style</vt:lpstr>
      <vt:lpstr>Calibri</vt:lpstr>
      <vt:lpstr>Cambria</vt:lpstr>
      <vt:lpstr>Euphemia</vt:lpstr>
      <vt:lpstr>Sylfaen</vt:lpstr>
      <vt:lpstr>Times New Roman</vt:lpstr>
      <vt:lpstr>تصميم افتراضي</vt:lpstr>
      <vt:lpstr>SAMPLING TECHNIQUES</vt:lpstr>
      <vt:lpstr>When to do sampling ?</vt:lpstr>
      <vt:lpstr>عرض تقديمي في PowerPoint</vt:lpstr>
      <vt:lpstr>Disadvantages of sampling</vt:lpstr>
      <vt:lpstr>Methods of sampling</vt:lpstr>
      <vt:lpstr>Probability sample</vt:lpstr>
      <vt:lpstr>Simple random sample</vt:lpstr>
      <vt:lpstr>عرض تقديمي في PowerPoint</vt:lpstr>
      <vt:lpstr>Simple random sample</vt:lpstr>
      <vt:lpstr>Simple random sample</vt:lpstr>
      <vt:lpstr>Simple random sample</vt:lpstr>
      <vt:lpstr>Homogenous Vs. Heterogeneous Population</vt:lpstr>
      <vt:lpstr>Homogenous Vs. Heterogeneous Population</vt:lpstr>
      <vt:lpstr>Systematic random sample</vt:lpstr>
      <vt:lpstr>Advantages</vt:lpstr>
      <vt:lpstr>limitation</vt:lpstr>
      <vt:lpstr>Systematic random sample</vt:lpstr>
      <vt:lpstr>Stratified random sample Subgroups according to characteristics as age sex, race. </vt:lpstr>
      <vt:lpstr>عرض تقديمي في PowerPoint</vt:lpstr>
      <vt:lpstr>Stratified sample</vt:lpstr>
      <vt:lpstr>Stratified sample</vt:lpstr>
      <vt:lpstr>Stratified Sampling technique</vt:lpstr>
      <vt:lpstr>Cluster random sample</vt:lpstr>
      <vt:lpstr>Cluster random sample</vt:lpstr>
      <vt:lpstr>Cluster random sample</vt:lpstr>
      <vt:lpstr>Multi-stage random sample </vt:lpstr>
      <vt:lpstr>Advantages</vt:lpstr>
      <vt:lpstr>عرض تقديمي في PowerPoint</vt:lpstr>
      <vt:lpstr>Information Needed </vt:lpstr>
      <vt:lpstr>عرض تقديمي في PowerPoint</vt:lpstr>
      <vt:lpstr>Non- probability sampling</vt:lpstr>
      <vt:lpstr>Non- probability sampling</vt:lpstr>
      <vt:lpstr>Non- probability sampling</vt:lpstr>
      <vt:lpstr>Non- probability sampling</vt:lpstr>
      <vt:lpstr>Non- probability sampling</vt:lpstr>
      <vt:lpstr>Non- probability sampling</vt:lpstr>
      <vt:lpstr>Non- probability sampling</vt:lpstr>
      <vt:lpstr>Sampling Error: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TECHNIQUES</dc:title>
  <dc:creator>THINKPAD</dc:creator>
  <cp:lastModifiedBy>Humam Zubeer</cp:lastModifiedBy>
  <cp:revision>6</cp:revision>
  <dcterms:modified xsi:type="dcterms:W3CDTF">2023-10-11T15:33:30Z</dcterms:modified>
</cp:coreProperties>
</file>