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lvl="0">
      <a:defRPr lang="ar-SA"/>
    </a:defPPr>
    <a:lvl1pPr lvl="0" algn="l" rtl="0" fontAlgn="base">
      <a:spcBef>
        <a:spcPct val="0"/>
      </a:spcBef>
      <a:spcAft>
        <a:spcPct val="0"/>
      </a:spcAft>
      <a:defRPr kern="1200">
        <a:solidFill>
          <a:schemeClr val="tx1"/>
        </a:solidFill>
        <a:latin typeface="Arial" pitchFamily="34" charset="0"/>
        <a:ea typeface="+mn-ea"/>
        <a:cs typeface="Arial" pitchFamily="34" charset="0"/>
      </a:defRPr>
    </a:lvl1pPr>
    <a:lvl2pPr marL="457200" lvl="1" algn="l" rtl="0" fontAlgn="base">
      <a:spcBef>
        <a:spcPct val="0"/>
      </a:spcBef>
      <a:spcAft>
        <a:spcPct val="0"/>
      </a:spcAft>
      <a:defRPr kern="1200">
        <a:solidFill>
          <a:schemeClr val="tx1"/>
        </a:solidFill>
        <a:latin typeface="Arial" pitchFamily="34" charset="0"/>
        <a:ea typeface="+mn-ea"/>
        <a:cs typeface="Arial" pitchFamily="34" charset="0"/>
      </a:defRPr>
    </a:lvl2pPr>
    <a:lvl3pPr marL="914400" lvl="2"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lvl="3"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lvl="4"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lvl="5" algn="r" defTabSz="914400" rtl="1" eaLnBrk="1" latinLnBrk="0" hangingPunct="1">
      <a:defRPr kern="1200">
        <a:solidFill>
          <a:schemeClr val="tx1"/>
        </a:solidFill>
        <a:latin typeface="Arial" pitchFamily="34" charset="0"/>
        <a:ea typeface="+mn-ea"/>
        <a:cs typeface="Arial" pitchFamily="34" charset="0"/>
      </a:defRPr>
    </a:lvl6pPr>
    <a:lvl7pPr marL="2743200" lvl="6" algn="r" defTabSz="914400" rtl="1" eaLnBrk="1" latinLnBrk="0" hangingPunct="1">
      <a:defRPr kern="1200">
        <a:solidFill>
          <a:schemeClr val="tx1"/>
        </a:solidFill>
        <a:latin typeface="Arial" pitchFamily="34" charset="0"/>
        <a:ea typeface="+mn-ea"/>
        <a:cs typeface="Arial" pitchFamily="34" charset="0"/>
      </a:defRPr>
    </a:lvl7pPr>
    <a:lvl8pPr marL="3200400" lvl="7" algn="r" defTabSz="914400" rtl="1" eaLnBrk="1" latinLnBrk="0" hangingPunct="1">
      <a:defRPr kern="1200">
        <a:solidFill>
          <a:schemeClr val="tx1"/>
        </a:solidFill>
        <a:latin typeface="Arial" pitchFamily="34" charset="0"/>
        <a:ea typeface="+mn-ea"/>
        <a:cs typeface="Arial" pitchFamily="34" charset="0"/>
      </a:defRPr>
    </a:lvl8pPr>
    <a:lvl9pPr marL="3657600" lvl="8"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4"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a:t>انقر لتحرير نمط العنوان الثانوي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72B9641-F0DF-44B9-A79A-429BC1E79A2A}" type="slidenum">
              <a:rPr lang="ar-IQ"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0340E46-0672-48CF-9F04-861EAB20B111}" type="slidenum">
              <a:rPr lang="ar-IQ"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1962D76-9C0B-45F3-932C-370FEC16E6FC}" type="slidenum">
              <a:rPr lang="ar-IQ"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عنوان، ونص، واثنان من ال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a:t>انقر لتحرير نمط العنوان الرئيسي</a:t>
            </a:r>
          </a:p>
        </p:txBody>
      </p:sp>
      <p:sp>
        <p:nvSpPr>
          <p:cNvPr id="3" name="عنصر نائب للنص 2"/>
          <p:cNvSpPr>
            <a:spLocks noGrp="1"/>
          </p:cNvSpPr>
          <p:nvPr>
            <p:ph type="body" sz="half" idx="1"/>
          </p:nvPr>
        </p:nvSpPr>
        <p:spPr>
          <a:xfrm>
            <a:off x="457200" y="1600200"/>
            <a:ext cx="4038600" cy="4525963"/>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quarter" idx="2"/>
          </p:nvPr>
        </p:nvSpPr>
        <p:spPr>
          <a:xfrm>
            <a:off x="4648200" y="1600200"/>
            <a:ext cx="4038600" cy="21859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محتوى 4"/>
          <p:cNvSpPr>
            <a:spLocks noGrp="1"/>
          </p:cNvSpPr>
          <p:nvPr>
            <p:ph sz="quarter" idx="3"/>
          </p:nvPr>
        </p:nvSpPr>
        <p:spPr>
          <a:xfrm>
            <a:off x="4648200" y="3938588"/>
            <a:ext cx="4038600" cy="2187575"/>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EB6E9FC4-0362-40E3-A2F1-70C195E7B216}" type="slidenum">
              <a:rPr lang="ar-IQ"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عنوان، ومحتوى، واثنان من ال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quarter" idx="2"/>
          </p:nvPr>
        </p:nvSpPr>
        <p:spPr>
          <a:xfrm>
            <a:off x="4648200" y="1600200"/>
            <a:ext cx="4038600" cy="21859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محتوى 4"/>
          <p:cNvSpPr>
            <a:spLocks noGrp="1"/>
          </p:cNvSpPr>
          <p:nvPr>
            <p:ph sz="quarter" idx="3"/>
          </p:nvPr>
        </p:nvSpPr>
        <p:spPr>
          <a:xfrm>
            <a:off x="4648200" y="3938588"/>
            <a:ext cx="4038600" cy="2187575"/>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5D016693-7E44-4352-BA02-94514F642D5A}" type="slidenum">
              <a:rPr lang="ar-IQ"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a:t>انقر لتحرير نمط العنوان الرئيسي</a:t>
            </a:r>
          </a:p>
        </p:txBody>
      </p:sp>
      <p:sp>
        <p:nvSpPr>
          <p:cNvPr id="3" name="عنصر نائب للنص 2"/>
          <p:cNvSpPr>
            <a:spLocks noGrp="1"/>
          </p:cNvSpPr>
          <p:nvPr>
            <p:ph type="body" sz="half" idx="1"/>
          </p:nvPr>
        </p:nvSpPr>
        <p:spPr>
          <a:xfrm>
            <a:off x="457200" y="1600200"/>
            <a:ext cx="4038600" cy="4525963"/>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CE1BF29-94A6-4347-A038-2124E1ED142D}" type="slidenum">
              <a:rPr lang="ar-IQ"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CFC49B1-B4F4-4E0C-A5E1-BE6F042E052D}" type="slidenum">
              <a:rPr lang="ar-IQ"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9E2B582-182A-4915-8717-79F843B09479}" type="slidenum">
              <a:rPr lang="ar-IQ"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E8CB272-E2D4-4D28-B18D-EDFB77199ACD}" type="slidenum">
              <a:rPr lang="ar-IQ"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17F271E-E332-4D48-A216-3FFB026AE170}" type="slidenum">
              <a:rPr lang="ar-IQ"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1EC8D26-6EB4-44DC-B020-EE6568F54FD6}" type="slidenum">
              <a:rPr lang="ar-IQ"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B2248E8-4C12-414A-9E19-AFACD2690B41}" type="slidenum">
              <a:rPr lang="ar-IQ"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E719715-7B7D-44ED-97F0-046B83AB8D97}" type="slidenum">
              <a:rPr lang="ar-IQ"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2993AFC-50AB-43F6-A48E-CF1BFAD19985}" type="slidenum">
              <a:rPr lang="ar-IQ"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50000">
              <a:srgbClr val="99CCFF"/>
            </a:gs>
            <a:gs pos="100000">
              <a:schemeClr val="bg1"/>
            </a:gs>
          </a:gsLst>
          <a:lin ang="54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ar-SA"/>
              <a:t>Click to edit Master title style</a:t>
            </a:r>
          </a:p>
        </p:txBody>
      </p:sp>
      <p:sp>
        <p:nvSpPr>
          <p:cNvPr id="921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ar-SA"/>
              <a:t>Click to edit Master text styles</a:t>
            </a:r>
          </a:p>
          <a:p>
            <a:pPr lvl="1"/>
            <a:r>
              <a:rPr lang="en-US" altLang="ar-SA"/>
              <a:t>Second level</a:t>
            </a:r>
          </a:p>
          <a:p>
            <a:pPr lvl="2"/>
            <a:r>
              <a:rPr lang="en-US" altLang="ar-SA"/>
              <a:t>Third level</a:t>
            </a:r>
          </a:p>
          <a:p>
            <a:pPr lvl="3"/>
            <a:r>
              <a:rPr lang="en-US" altLang="ar-SA"/>
              <a:t>Fourth level</a:t>
            </a:r>
          </a:p>
          <a:p>
            <a:pPr lvl="4"/>
            <a:r>
              <a:rPr lang="en-US" altLang="ar-SA"/>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defRPr sz="1400"/>
            </a:lvl1pPr>
          </a:lstStyle>
          <a:p>
            <a:pPr>
              <a:defRPr/>
            </a:pPr>
            <a:fld id="{016A1776-4902-475B-8263-19A682CFBD78}" type="slidenum">
              <a:rPr lang="ar-IQ"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oleObject" Target="../embeddings/oleObject11.bin"/><Relationship Id="rId1" Type="http://schemas.openxmlformats.org/officeDocument/2006/relationships/slideLayout" Target="../slideLayouts/slideLayout12.xml"/><Relationship Id="rId5" Type="http://schemas.openxmlformats.org/officeDocument/2006/relationships/image" Target="../media/image18.wmf"/><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oleObject" Target="../embeddings/oleObject20.bin"/><Relationship Id="rId18" Type="http://schemas.openxmlformats.org/officeDocument/2006/relationships/image" Target="../media/image25.wmf"/><Relationship Id="rId3" Type="http://schemas.openxmlformats.org/officeDocument/2006/relationships/image" Target="../media/image19.wmf"/><Relationship Id="rId7" Type="http://schemas.openxmlformats.org/officeDocument/2006/relationships/oleObject" Target="../embeddings/oleObject16.bin"/><Relationship Id="rId12" Type="http://schemas.openxmlformats.org/officeDocument/2006/relationships/image" Target="../media/image22.wmf"/><Relationship Id="rId17" Type="http://schemas.openxmlformats.org/officeDocument/2006/relationships/oleObject" Target="../embeddings/oleObject22.bin"/><Relationship Id="rId2" Type="http://schemas.openxmlformats.org/officeDocument/2006/relationships/oleObject" Target="../embeddings/oleObject13.bin"/><Relationship Id="rId16" Type="http://schemas.openxmlformats.org/officeDocument/2006/relationships/image" Target="../media/image24.wmf"/><Relationship Id="rId20" Type="http://schemas.openxmlformats.org/officeDocument/2006/relationships/image" Target="../media/image26.wmf"/><Relationship Id="rId1" Type="http://schemas.openxmlformats.org/officeDocument/2006/relationships/slideLayout" Target="../slideLayouts/slideLayout12.xml"/><Relationship Id="rId6" Type="http://schemas.openxmlformats.org/officeDocument/2006/relationships/image" Target="../media/image20.wmf"/><Relationship Id="rId11" Type="http://schemas.openxmlformats.org/officeDocument/2006/relationships/oleObject" Target="../embeddings/oleObject19.bin"/><Relationship Id="rId5" Type="http://schemas.openxmlformats.org/officeDocument/2006/relationships/oleObject" Target="../embeddings/oleObject15.bin"/><Relationship Id="rId15" Type="http://schemas.openxmlformats.org/officeDocument/2006/relationships/oleObject" Target="../embeddings/oleObject21.bin"/><Relationship Id="rId10" Type="http://schemas.openxmlformats.org/officeDocument/2006/relationships/image" Target="../media/image21.wmf"/><Relationship Id="rId19" Type="http://schemas.openxmlformats.org/officeDocument/2006/relationships/oleObject" Target="../embeddings/oleObject23.bin"/><Relationship Id="rId4" Type="http://schemas.openxmlformats.org/officeDocument/2006/relationships/oleObject" Target="../embeddings/oleObject14.bin"/><Relationship Id="rId9" Type="http://schemas.openxmlformats.org/officeDocument/2006/relationships/oleObject" Target="../embeddings/oleObject18.bin"/><Relationship Id="rId14" Type="http://schemas.openxmlformats.org/officeDocument/2006/relationships/image" Target="../media/image2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7.wmf"/><Relationship Id="rId7" Type="http://schemas.openxmlformats.org/officeDocument/2006/relationships/image" Target="../media/image29.wmf"/><Relationship Id="rId2" Type="http://schemas.openxmlformats.org/officeDocument/2006/relationships/oleObject" Target="../embeddings/oleObject24.bin"/><Relationship Id="rId1" Type="http://schemas.openxmlformats.org/officeDocument/2006/relationships/slideLayout" Target="../slideLayouts/slideLayout12.xml"/><Relationship Id="rId6" Type="http://schemas.openxmlformats.org/officeDocument/2006/relationships/oleObject" Target="../embeddings/oleObject26.bin"/><Relationship Id="rId5" Type="http://schemas.openxmlformats.org/officeDocument/2006/relationships/image" Target="../media/image28.wmf"/><Relationship Id="rId4" Type="http://schemas.openxmlformats.org/officeDocument/2006/relationships/oleObject" Target="../embeddings/oleObject25.bin"/></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1.wmf"/><Relationship Id="rId7"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12.x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 Id="rId9" Type="http://schemas.openxmlformats.org/officeDocument/2006/relationships/image" Target="../media/image4.wmf"/></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5.bin"/><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7" Type="http://schemas.openxmlformats.org/officeDocument/2006/relationships/image" Target="../media/image9.wmf"/><Relationship Id="rId2" Type="http://schemas.openxmlformats.org/officeDocument/2006/relationships/oleObject" Target="../embeddings/oleObject7.bin"/><Relationship Id="rId1" Type="http://schemas.openxmlformats.org/officeDocument/2006/relationships/slideLayout" Target="../slideLayouts/slideLayout4.xml"/><Relationship Id="rId6" Type="http://schemas.openxmlformats.org/officeDocument/2006/relationships/oleObject" Target="../embeddings/oleObject9.bin"/><Relationship Id="rId5" Type="http://schemas.openxmlformats.org/officeDocument/2006/relationships/image" Target="../media/image8.wmf"/><Relationship Id="rId4"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10.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388" y="1576756"/>
            <a:ext cx="8893175" cy="2460672"/>
          </a:xfrm>
          <a:ln w="76200" cmpd="tri">
            <a:solidFill>
              <a:schemeClr val="tx1"/>
            </a:solidFill>
          </a:ln>
        </p:spPr>
        <p:txBody>
          <a:bodyPr/>
          <a:lstStyle/>
          <a:p>
            <a:pPr rtl="0" eaLnBrk="1" hangingPunct="1">
              <a:defRPr/>
            </a:pPr>
            <a:r>
              <a:rPr lang="en-US" altLang="ar-SA" sz="5400" b="1" dirty="0">
                <a:solidFill>
                  <a:schemeClr val="accent2"/>
                </a:solidFill>
                <a:effectLst>
                  <a:outerShdw blurRad="38100" dist="38100" dir="2700000" algn="tl">
                    <a:srgbClr val="C0C0C0"/>
                  </a:outerShdw>
                </a:effectLst>
              </a:rPr>
              <a:t>Probability (P)</a:t>
            </a:r>
            <a:br>
              <a:rPr lang="en-US" altLang="ar-SA" sz="5400" b="1" dirty="0">
                <a:solidFill>
                  <a:schemeClr val="accent2"/>
                </a:solidFill>
                <a:effectLst>
                  <a:outerShdw blurRad="38100" dist="38100" dir="2700000" algn="tl">
                    <a:srgbClr val="C0C0C0"/>
                  </a:outerShdw>
                </a:effectLst>
              </a:rPr>
            </a:br>
            <a:r>
              <a:rPr lang="en-US" altLang="ar-SA" b="1" dirty="0">
                <a:solidFill>
                  <a:schemeClr val="accent2"/>
                </a:solidFill>
                <a:effectLst>
                  <a:outerShdw blurRad="38100" dist="38100" dir="2700000" algn="tl">
                    <a:srgbClr val="C0C0C0"/>
                  </a:outerShdw>
                </a:effectLst>
              </a:rPr>
              <a:t>Discrete probability distribution</a:t>
            </a:r>
            <a:br>
              <a:rPr lang="en-US" altLang="ar-SA" b="1" dirty="0">
                <a:solidFill>
                  <a:schemeClr val="accent2"/>
                </a:solidFill>
                <a:effectLst>
                  <a:outerShdw blurRad="38100" dist="38100" dir="2700000" algn="tl">
                    <a:srgbClr val="C0C0C0"/>
                  </a:outerShdw>
                </a:effectLst>
              </a:rPr>
            </a:br>
            <a:r>
              <a:rPr lang="en-US" altLang="ar-SA" b="1" dirty="0">
                <a:solidFill>
                  <a:schemeClr val="accent2"/>
                </a:solidFill>
                <a:effectLst>
                  <a:outerShdw blurRad="38100" dist="38100" dir="2700000" algn="tl">
                    <a:srgbClr val="C0C0C0"/>
                  </a:outerShdw>
                </a:effectLst>
              </a:rPr>
              <a:t> </a:t>
            </a:r>
            <a:r>
              <a:rPr lang="en-US" altLang="ar-SA" sz="4000" b="1" dirty="0">
                <a:solidFill>
                  <a:schemeClr val="accent2"/>
                </a:solidFill>
                <a:effectLst>
                  <a:outerShdw blurRad="38100" dist="38100" dir="2700000" algn="tl">
                    <a:srgbClr val="C0C0C0"/>
                  </a:outerShdw>
                </a:effectLst>
              </a:rPr>
              <a:t>Continuous probability distribution</a:t>
            </a:r>
            <a:r>
              <a:rPr lang="en-US" altLang="ar-SA" sz="3600" b="1" dirty="0">
                <a:effectLst>
                  <a:outerShdw blurRad="38100" dist="38100" dir="2700000" algn="tl">
                    <a:srgbClr val="C0C0C0"/>
                  </a:outerShdw>
                </a:effectLst>
              </a:rPr>
              <a:t> </a:t>
            </a:r>
            <a:endParaRPr lang="en-US" altLang="ar-SA" sz="4000" b="1" dirty="0">
              <a:effectLst>
                <a:outerShdw blurRad="38100" dist="38100" dir="2700000" algn="tl">
                  <a:srgbClr val="C0C0C0"/>
                </a:outerShdw>
              </a:effectLst>
            </a:endParaRPr>
          </a:p>
        </p:txBody>
      </p:sp>
      <p:sp>
        <p:nvSpPr>
          <p:cNvPr id="2052" name="Oval 4"/>
          <p:cNvSpPr>
            <a:spLocks noChangeArrowheads="1"/>
          </p:cNvSpPr>
          <p:nvPr/>
        </p:nvSpPr>
        <p:spPr bwMode="auto">
          <a:xfrm>
            <a:off x="1295400" y="208963"/>
            <a:ext cx="6400800" cy="1197805"/>
          </a:xfrm>
          <a:prstGeom prst="ellipse">
            <a:avLst/>
          </a:prstGeom>
          <a:solidFill>
            <a:schemeClr val="accent1"/>
          </a:solidFill>
          <a:ln w="57150">
            <a:solidFill>
              <a:srgbClr val="FF3300"/>
            </a:solidFill>
            <a:prstDash val="sysDot"/>
            <a:round/>
            <a:headEnd/>
            <a:tailEnd/>
          </a:ln>
          <a:effectLst/>
        </p:spPr>
        <p:txBody>
          <a:bodyPr wrap="none" anchor="ctr"/>
          <a:lstStyle/>
          <a:p>
            <a:pPr algn="ctr" rtl="1">
              <a:defRPr/>
            </a:pPr>
            <a:r>
              <a:rPr lang="ar-SA" altLang="en-US" sz="4800" b="1">
                <a:solidFill>
                  <a:schemeClr val="hlink"/>
                </a:solidFill>
                <a:effectLst>
                  <a:outerShdw blurRad="38100" dist="38100" dir="2700000" algn="tl">
                    <a:srgbClr val="000000"/>
                  </a:outerShdw>
                </a:effectLst>
                <a:latin typeface="AGA Arabesque" pitchFamily="2" charset="2"/>
                <a:cs typeface="Andalus" pitchFamily="2" charset="-78"/>
              </a:rPr>
              <a:t>بسم الله الرحمن الرحيم</a:t>
            </a:r>
            <a:endParaRPr lang="en-US" altLang="en-US" sz="4800" b="1">
              <a:effectLst>
                <a:outerShdw blurRad="38100" dist="38100" dir="2700000" algn="tl">
                  <a:srgbClr val="FFFFFF"/>
                </a:outerShdw>
              </a:effectLst>
              <a:latin typeface="AGA Arabesque" pitchFamily="2" charset="2"/>
              <a:cs typeface="Andalus" pitchFamily="2" charset="-78"/>
            </a:endParaRPr>
          </a:p>
        </p:txBody>
      </p:sp>
      <p:sp>
        <p:nvSpPr>
          <p:cNvPr id="4" name="Rectangle 2">
            <a:extLst>
              <a:ext uri="{FF2B5EF4-FFF2-40B4-BE49-F238E27FC236}">
                <a16:creationId xmlns:a16="http://schemas.microsoft.com/office/drawing/2014/main" id="{6EDB1EA7-9888-460B-BB2C-F059EBE29E66}"/>
              </a:ext>
            </a:extLst>
          </p:cNvPr>
          <p:cNvSpPr txBox="1">
            <a:spLocks noChangeArrowheads="1"/>
          </p:cNvSpPr>
          <p:nvPr/>
        </p:nvSpPr>
        <p:spPr bwMode="auto">
          <a:xfrm>
            <a:off x="649288" y="4402506"/>
            <a:ext cx="8026400" cy="1979244"/>
          </a:xfrm>
          <a:prstGeom prst="rect">
            <a:avLst/>
          </a:prstGeom>
          <a:solidFill>
            <a:srgbClr val="FFCC99"/>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a:lstStyle>
          <a:p>
            <a:pPr rtl="0" eaLnBrk="1" hangingPunct="1">
              <a:spcAft>
                <a:spcPts val="1000"/>
              </a:spcAft>
            </a:pPr>
            <a:r>
              <a:rPr lang="en-US" altLang="ar-IQ" sz="3200" b="1" kern="0" dirty="0">
                <a:solidFill>
                  <a:srgbClr val="002060"/>
                </a:solidFill>
                <a:latin typeface="Calibri" panose="020F0502020204030204" pitchFamily="34" charset="0"/>
                <a:ea typeface="Arial" panose="020B0604020202020204" pitchFamily="34" charset="0"/>
                <a:cs typeface="Calibri" panose="020F0502020204030204" pitchFamily="34" charset="0"/>
              </a:rPr>
              <a:t>Assist. Prof. Dr. Humam G. Zubeer</a:t>
            </a:r>
            <a:br>
              <a:rPr lang="en-US" altLang="ar-IQ" sz="3200" b="1" kern="0" dirty="0">
                <a:solidFill>
                  <a:srgbClr val="002060"/>
                </a:solidFill>
                <a:latin typeface="Calibri" panose="020F0502020204030204" pitchFamily="34" charset="0"/>
                <a:ea typeface="Arial" panose="020B0604020202020204" pitchFamily="34" charset="0"/>
                <a:cs typeface="Calibri" panose="020F0502020204030204" pitchFamily="34" charset="0"/>
              </a:rPr>
            </a:br>
            <a:r>
              <a:rPr lang="en-US" altLang="ar-IQ" sz="3200" b="1" kern="0" dirty="0">
                <a:solidFill>
                  <a:srgbClr val="002060"/>
                </a:solidFill>
                <a:latin typeface="Calibri" panose="020F0502020204030204" pitchFamily="34" charset="0"/>
                <a:ea typeface="Arial" panose="020B0604020202020204" pitchFamily="34" charset="0"/>
                <a:cs typeface="Calibri" panose="020F0502020204030204" pitchFamily="34" charset="0"/>
              </a:rPr>
              <a:t>Family &amp;Community Med. Depart.</a:t>
            </a:r>
            <a:br>
              <a:rPr lang="en-US" altLang="ar-IQ" sz="3200" b="1" kern="0" dirty="0">
                <a:solidFill>
                  <a:srgbClr val="002060"/>
                </a:solidFill>
                <a:latin typeface="Calibri" panose="020F0502020204030204" pitchFamily="34" charset="0"/>
                <a:ea typeface="Arial" panose="020B0604020202020204" pitchFamily="34" charset="0"/>
                <a:cs typeface="Calibri" panose="020F0502020204030204" pitchFamily="34" charset="0"/>
              </a:rPr>
            </a:br>
            <a:r>
              <a:rPr lang="en-US" altLang="ar-IQ" sz="3200" b="1" kern="0" dirty="0">
                <a:solidFill>
                  <a:srgbClr val="002060"/>
                </a:solidFill>
                <a:latin typeface="Calibri" panose="020F0502020204030204" pitchFamily="34" charset="0"/>
                <a:ea typeface="Arial" panose="020B0604020202020204" pitchFamily="34" charset="0"/>
                <a:cs typeface="Calibri" panose="020F0502020204030204" pitchFamily="34" charset="0"/>
              </a:rPr>
              <a:t>College of Medicine-University of Mosul</a:t>
            </a:r>
            <a:br>
              <a:rPr lang="en-US" altLang="ar-IQ" sz="3200" b="1" kern="0" dirty="0">
                <a:solidFill>
                  <a:srgbClr val="002060"/>
                </a:solidFill>
                <a:latin typeface="Calibri" panose="020F0502020204030204" pitchFamily="34" charset="0"/>
                <a:ea typeface="Arial" panose="020B0604020202020204" pitchFamily="34" charset="0"/>
                <a:cs typeface="Calibri" panose="020F0502020204030204" pitchFamily="34" charset="0"/>
              </a:rPr>
            </a:br>
            <a:r>
              <a:rPr lang="en-US" altLang="ar-IQ" sz="3200" b="1" kern="0" dirty="0">
                <a:solidFill>
                  <a:srgbClr val="002060"/>
                </a:solidFill>
                <a:latin typeface="Calibri" panose="020F0502020204030204" pitchFamily="34" charset="0"/>
                <a:ea typeface="Arial" panose="020B0604020202020204" pitchFamily="34" charset="0"/>
                <a:cs typeface="Calibri" panose="020F0502020204030204" pitchFamily="34" charset="0"/>
              </a:rPr>
              <a:t>October – 2023</a:t>
            </a:r>
            <a:endParaRPr lang="ar-IQ" altLang="ar-IQ" sz="3200" b="1" kern="0" dirty="0">
              <a:solidFill>
                <a:srgbClr val="002060"/>
              </a:solidFill>
              <a:latin typeface="Calibri" panose="020F0502020204030204" pitchFamily="34" charset="0"/>
              <a:ea typeface="Arial" panose="020B060402020202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ChangeArrowheads="1"/>
          </p:cNvSpPr>
          <p:nvPr>
            <p:ph type="title"/>
          </p:nvPr>
        </p:nvSpPr>
        <p:spPr>
          <a:xfrm>
            <a:off x="323850" y="4005263"/>
            <a:ext cx="8589963" cy="2582862"/>
          </a:xfrm>
          <a:ln>
            <a:solidFill>
              <a:schemeClr val="tx1"/>
            </a:solidFill>
          </a:ln>
        </p:spPr>
        <p:txBody>
          <a:bodyPr/>
          <a:lstStyle/>
          <a:p>
            <a:pPr algn="l" rtl="0" eaLnBrk="1" hangingPunct="1"/>
            <a:r>
              <a:rPr lang="en-US" sz="2800"/>
              <a:t>Sometimes the bell is tall and narrow, and sometimes it is more flattened, but whatever the dispersion of the data, approximately 95% of measurements lie within two standard deviations either side of the mean.</a:t>
            </a:r>
          </a:p>
        </p:txBody>
      </p:sp>
      <p:pic>
        <p:nvPicPr>
          <p:cNvPr id="16387" name="Picture 7"/>
          <p:cNvPicPr>
            <a:picLocks noGrp="1" noChangeAspect="1" noChangeArrowheads="1"/>
          </p:cNvPicPr>
          <p:nvPr>
            <p:ph sz="half" idx="1"/>
          </p:nvPr>
        </p:nvPicPr>
        <p:blipFill>
          <a:blip r:embed="rId2"/>
          <a:srcRect/>
          <a:stretch>
            <a:fillRect/>
          </a:stretch>
        </p:blipFill>
        <p:spPr>
          <a:xfrm>
            <a:off x="684213" y="404813"/>
            <a:ext cx="3671887" cy="3271837"/>
          </a:xfrm>
          <a:noFill/>
        </p:spPr>
      </p:pic>
      <p:pic>
        <p:nvPicPr>
          <p:cNvPr id="49160" name="Picture 8"/>
          <p:cNvPicPr>
            <a:picLocks noGrp="1" noChangeAspect="1" noChangeArrowheads="1"/>
          </p:cNvPicPr>
          <p:nvPr>
            <p:ph sz="half" idx="2"/>
          </p:nvPr>
        </p:nvPicPr>
        <p:blipFill>
          <a:blip r:embed="rId3"/>
          <a:srcRect/>
          <a:stretch>
            <a:fillRect/>
          </a:stretch>
        </p:blipFill>
        <p:spPr>
          <a:xfrm>
            <a:off x="4859338" y="473075"/>
            <a:ext cx="3673475" cy="317182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9160"/>
                                        </p:tgtEl>
                                        <p:attrNameLst>
                                          <p:attrName>style.visibility</p:attrName>
                                        </p:attrNameLst>
                                      </p:cBhvr>
                                      <p:to>
                                        <p:strVal val="visible"/>
                                      </p:to>
                                    </p:set>
                                    <p:anim calcmode="lin" valueType="num">
                                      <p:cBhvr additive="base">
                                        <p:cTn id="7" dur="500" fill="hold"/>
                                        <p:tgtEl>
                                          <p:spTgt spid="49160"/>
                                        </p:tgtEl>
                                        <p:attrNameLst>
                                          <p:attrName>ppt_x</p:attrName>
                                        </p:attrNameLst>
                                      </p:cBhvr>
                                      <p:tavLst>
                                        <p:tav tm="0">
                                          <p:val>
                                            <p:strVal val="#ppt_x"/>
                                          </p:val>
                                        </p:tav>
                                        <p:tav tm="100000">
                                          <p:val>
                                            <p:strVal val="#ppt_x"/>
                                          </p:val>
                                        </p:tav>
                                      </p:tavLst>
                                    </p:anim>
                                    <p:anim calcmode="lin" valueType="num">
                                      <p:cBhvr additive="base">
                                        <p:cTn id="8" dur="500" fill="hold"/>
                                        <p:tgtEl>
                                          <p:spTgt spid="4916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9156"/>
                                        </p:tgtEl>
                                        <p:attrNameLst>
                                          <p:attrName>style.visibility</p:attrName>
                                        </p:attrNameLst>
                                      </p:cBhvr>
                                      <p:to>
                                        <p:strVal val="visible"/>
                                      </p:to>
                                    </p:set>
                                    <p:anim calcmode="lin" valueType="num">
                                      <p:cBhvr additive="base">
                                        <p:cTn id="13" dur="500" fill="hold"/>
                                        <p:tgtEl>
                                          <p:spTgt spid="49156"/>
                                        </p:tgtEl>
                                        <p:attrNameLst>
                                          <p:attrName>ppt_x</p:attrName>
                                        </p:attrNameLst>
                                      </p:cBhvr>
                                      <p:tavLst>
                                        <p:tav tm="0">
                                          <p:val>
                                            <p:strVal val="#ppt_x"/>
                                          </p:val>
                                        </p:tav>
                                        <p:tav tm="100000">
                                          <p:val>
                                            <p:strVal val="#ppt_x"/>
                                          </p:val>
                                        </p:tav>
                                      </p:tavLst>
                                    </p:anim>
                                    <p:anim calcmode="lin" valueType="num">
                                      <p:cBhvr additive="base">
                                        <p:cTn id="14" dur="500" fill="hold"/>
                                        <p:tgtEl>
                                          <p:spTgt spid="491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body" sz="half" idx="1"/>
          </p:nvPr>
        </p:nvSpPr>
        <p:spPr>
          <a:xfrm>
            <a:off x="152400" y="152400"/>
            <a:ext cx="8763000" cy="6524625"/>
          </a:xfrm>
        </p:spPr>
        <p:txBody>
          <a:bodyPr/>
          <a:lstStyle/>
          <a:p>
            <a:pPr marL="661988" indent="-476250" algn="l" rtl="0" eaLnBrk="1" hangingPunct="1">
              <a:spcBef>
                <a:spcPct val="0"/>
              </a:spcBef>
              <a:buFontTx/>
              <a:buNone/>
              <a:defRPr/>
            </a:pPr>
            <a:r>
              <a:rPr lang="en-US" altLang="ar-SA" b="1" u="sng" dirty="0">
                <a:solidFill>
                  <a:schemeClr val="accent2"/>
                </a:solidFill>
                <a:effectLst>
                  <a:outerShdw blurRad="38100" dist="38100" dir="2700000" algn="tl">
                    <a:srgbClr val="C0C0C0"/>
                  </a:outerShdw>
                </a:effectLst>
              </a:rPr>
              <a:t>Characteristics of </a:t>
            </a:r>
            <a:r>
              <a:rPr lang="en-US" altLang="ar-SA" b="1" u="sng" dirty="0">
                <a:solidFill>
                  <a:schemeClr val="accent2"/>
                </a:solidFill>
              </a:rPr>
              <a:t>the normal distribution:</a:t>
            </a:r>
            <a:r>
              <a:rPr lang="en-US" altLang="ar-SA" b="1" u="sng" dirty="0">
                <a:solidFill>
                  <a:srgbClr val="FF0066"/>
                </a:solidFill>
              </a:rPr>
              <a:t> </a:t>
            </a:r>
          </a:p>
          <a:p>
            <a:pPr marL="661988" indent="-476250" algn="l" rtl="0" eaLnBrk="1" hangingPunct="1">
              <a:spcBef>
                <a:spcPct val="0"/>
              </a:spcBef>
              <a:buFontTx/>
              <a:buNone/>
              <a:defRPr/>
            </a:pPr>
            <a:r>
              <a:rPr lang="en-US" altLang="ar-SA" sz="2800" b="1" dirty="0">
                <a:solidFill>
                  <a:srgbClr val="FF0066"/>
                </a:solidFill>
                <a:effectLst>
                  <a:outerShdw blurRad="38100" dist="38100" dir="2700000" algn="tl">
                    <a:srgbClr val="C0C0C0"/>
                  </a:outerShdw>
                </a:effectLst>
              </a:rPr>
              <a:t>1-  </a:t>
            </a:r>
            <a:r>
              <a:rPr lang="en-US" altLang="ar-SA" sz="2800" b="1" dirty="0">
                <a:solidFill>
                  <a:schemeClr val="accent2"/>
                </a:solidFill>
              </a:rPr>
              <a:t>The general form of the normal distribution is:</a:t>
            </a:r>
            <a:r>
              <a:rPr lang="en-US" altLang="ar-SA" sz="2400" b="1" dirty="0">
                <a:solidFill>
                  <a:schemeClr val="accent2"/>
                </a:solidFill>
              </a:rPr>
              <a:t> </a:t>
            </a:r>
          </a:p>
          <a:p>
            <a:pPr marL="661988" indent="-476250" algn="just" rtl="0" eaLnBrk="1" hangingPunct="1">
              <a:buClr>
                <a:srgbClr val="FF0066"/>
              </a:buClr>
              <a:buSzPct val="150000"/>
              <a:buFont typeface="Wingdings" pitchFamily="2" charset="2"/>
              <a:buChar char="¸"/>
              <a:defRPr/>
            </a:pPr>
            <a:endParaRPr lang="en-US" altLang="ar-SA" sz="2400" b="1" dirty="0">
              <a:solidFill>
                <a:schemeClr val="accent2"/>
              </a:solidFill>
            </a:endParaRPr>
          </a:p>
          <a:p>
            <a:pPr marL="661988" indent="-476250" algn="just" rtl="0" eaLnBrk="1" hangingPunct="1">
              <a:buFontTx/>
              <a:buNone/>
              <a:defRPr/>
            </a:pPr>
            <a:endParaRPr lang="en-US" altLang="ar-SA" sz="2000" b="1" dirty="0"/>
          </a:p>
          <a:p>
            <a:pPr marL="661988" indent="-476250" algn="just" rtl="0" eaLnBrk="1" hangingPunct="1">
              <a:buFontTx/>
              <a:buNone/>
              <a:defRPr/>
            </a:pPr>
            <a:r>
              <a:rPr lang="en-US" altLang="ar-SA" sz="2800" b="1" dirty="0">
                <a:solidFill>
                  <a:schemeClr val="hlink"/>
                </a:solidFill>
              </a:rPr>
              <a:t>      </a:t>
            </a:r>
          </a:p>
          <a:p>
            <a:pPr marL="661988" indent="-476250" algn="just" rtl="0" eaLnBrk="1" hangingPunct="1">
              <a:buFontTx/>
              <a:buNone/>
              <a:defRPr/>
            </a:pPr>
            <a:r>
              <a:rPr lang="en-US" altLang="ar-SA" sz="2800" b="1" dirty="0">
                <a:solidFill>
                  <a:schemeClr val="hlink"/>
                </a:solidFill>
              </a:rPr>
              <a:t>Where:</a:t>
            </a:r>
            <a:r>
              <a:rPr lang="en-US" altLang="ar-SA" sz="2800" b="1" dirty="0"/>
              <a:t>             </a:t>
            </a:r>
            <a:r>
              <a:rPr lang="en-US" altLang="ar-SA" sz="2800" b="1" dirty="0">
                <a:solidFill>
                  <a:schemeClr val="accent2"/>
                </a:solidFill>
              </a:rPr>
              <a:t>are ( two parameters )</a:t>
            </a:r>
          </a:p>
          <a:p>
            <a:pPr marL="661988" indent="-476250" algn="just" rtl="0" eaLnBrk="1" hangingPunct="1">
              <a:buClr>
                <a:srgbClr val="FF0066"/>
              </a:buClr>
              <a:buSzPct val="150000"/>
              <a:buFont typeface="Wingdings" pitchFamily="2" charset="2"/>
              <a:buNone/>
              <a:defRPr/>
            </a:pPr>
            <a:r>
              <a:rPr lang="en-US" altLang="ar-SA" sz="2800" b="1" dirty="0">
                <a:solidFill>
                  <a:srgbClr val="FF0066"/>
                </a:solidFill>
                <a:effectLst>
                  <a:outerShdw blurRad="38100" dist="38100" dir="2700000" algn="tl">
                    <a:srgbClr val="C0C0C0"/>
                  </a:outerShdw>
                </a:effectLst>
              </a:rPr>
              <a:t>2- </a:t>
            </a:r>
            <a:r>
              <a:rPr lang="en-US" altLang="ar-SA" sz="2800" b="1" dirty="0">
                <a:solidFill>
                  <a:schemeClr val="accent2"/>
                </a:solidFill>
              </a:rPr>
              <a:t>The normal distribution is determined by two quantities the mean (µ)   </a:t>
            </a:r>
            <a:r>
              <a:rPr lang="en-US" altLang="ar-SA" sz="2800" b="1" u="sng" dirty="0">
                <a:solidFill>
                  <a:srgbClr val="FF0066"/>
                </a:solidFill>
                <a:effectLst>
                  <a:outerShdw blurRad="38100" dist="38100" dir="2700000" algn="tl">
                    <a:srgbClr val="C0C0C0"/>
                  </a:outerShdw>
                </a:effectLst>
              </a:rPr>
              <a:t>&amp;</a:t>
            </a:r>
            <a:r>
              <a:rPr lang="en-US" altLang="ar-SA" sz="2800" b="1" dirty="0">
                <a:solidFill>
                  <a:srgbClr val="FF0066"/>
                </a:solidFill>
                <a:effectLst>
                  <a:outerShdw blurRad="38100" dist="38100" dir="2700000" algn="tl">
                    <a:srgbClr val="C0C0C0"/>
                  </a:outerShdw>
                </a:effectLst>
              </a:rPr>
              <a:t> </a:t>
            </a:r>
            <a:r>
              <a:rPr lang="en-US" altLang="ar-SA" sz="2800" b="1" dirty="0">
                <a:solidFill>
                  <a:srgbClr val="FF0066"/>
                </a:solidFill>
              </a:rPr>
              <a:t> </a:t>
            </a:r>
            <a:r>
              <a:rPr lang="en-US" altLang="ar-SA" sz="2800" b="1" dirty="0">
                <a:solidFill>
                  <a:schemeClr val="accent2"/>
                </a:solidFill>
              </a:rPr>
              <a:t>variance (</a:t>
            </a:r>
            <a:r>
              <a:rPr lang="el-GR" altLang="ar-SA" sz="2800" b="1" dirty="0">
                <a:solidFill>
                  <a:schemeClr val="accent2"/>
                </a:solidFill>
              </a:rPr>
              <a:t>σ</a:t>
            </a:r>
            <a:r>
              <a:rPr lang="en-US" altLang="ar-SA" sz="2800" b="1" baseline="30000" dirty="0">
                <a:solidFill>
                  <a:schemeClr val="accent2"/>
                </a:solidFill>
              </a:rPr>
              <a:t>2</a:t>
            </a:r>
            <a:r>
              <a:rPr lang="en-US" altLang="ar-SA" sz="2800" b="1" dirty="0">
                <a:solidFill>
                  <a:schemeClr val="accent2"/>
                </a:solidFill>
              </a:rPr>
              <a:t>).           </a:t>
            </a:r>
          </a:p>
        </p:txBody>
      </p:sp>
      <p:graphicFrame>
        <p:nvGraphicFramePr>
          <p:cNvPr id="5122" name="Object 3"/>
          <p:cNvGraphicFramePr>
            <a:graphicFrameLocks noGrp="1" noChangeAspect="1"/>
          </p:cNvGraphicFramePr>
          <p:nvPr>
            <p:ph sz="quarter" idx="2"/>
          </p:nvPr>
        </p:nvGraphicFramePr>
        <p:xfrm>
          <a:off x="1141413" y="1468438"/>
          <a:ext cx="3125787" cy="808037"/>
        </p:xfrm>
        <a:graphic>
          <a:graphicData uri="http://schemas.openxmlformats.org/presentationml/2006/ole">
            <mc:AlternateContent xmlns:mc="http://schemas.openxmlformats.org/markup-compatibility/2006">
              <mc:Choice xmlns:v="urn:schemas-microsoft-com:vml" Requires="v">
                <p:oleObj name="Equation" r:id="rId2" imgW="927100" imgH="241300" progId="Equation.3">
                  <p:embed/>
                </p:oleObj>
              </mc:Choice>
              <mc:Fallback>
                <p:oleObj name="Equation" r:id="rId2" imgW="927100" imgH="241300" progId="Equation.3">
                  <p:embed/>
                  <p:pic>
                    <p:nvPicPr>
                      <p:cNvPr id="5122" name="Object 3"/>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1413" y="1468438"/>
                        <a:ext cx="3125787" cy="808037"/>
                      </a:xfrm>
                      <a:prstGeom prst="rect">
                        <a:avLst/>
                      </a:prstGeom>
                      <a:noFill/>
                      <a:ln w="19050">
                        <a:solidFill>
                          <a:srgbClr val="0000F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4"/>
          <p:cNvGraphicFramePr>
            <a:graphicFrameLocks noChangeAspect="1"/>
          </p:cNvGraphicFramePr>
          <p:nvPr/>
        </p:nvGraphicFramePr>
        <p:xfrm>
          <a:off x="1763713" y="2492375"/>
          <a:ext cx="1066800" cy="544513"/>
        </p:xfrm>
        <a:graphic>
          <a:graphicData uri="http://schemas.openxmlformats.org/presentationml/2006/ole">
            <mc:AlternateContent xmlns:mc="http://schemas.openxmlformats.org/markup-compatibility/2006">
              <mc:Choice xmlns:v="urn:schemas-microsoft-com:vml" Requires="v">
                <p:oleObj name="Equation" r:id="rId4" imgW="469696" imgH="241195" progId="Equation.3">
                  <p:embed/>
                </p:oleObj>
              </mc:Choice>
              <mc:Fallback>
                <p:oleObj name="Equation" r:id="rId4" imgW="469696" imgH="241195" progId="Equation.3">
                  <p:embed/>
                  <p:pic>
                    <p:nvPicPr>
                      <p:cNvPr id="5123"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3713" y="2492375"/>
                        <a:ext cx="1066800"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2">
                                            <p:txEl>
                                              <p:pRg st="6" end="6"/>
                                            </p:txEl>
                                          </p:spTgt>
                                        </p:tgtEl>
                                        <p:attrNameLst>
                                          <p:attrName>style.visibility</p:attrName>
                                        </p:attrNameLst>
                                      </p:cBhvr>
                                      <p:to>
                                        <p:strVal val="visible"/>
                                      </p:to>
                                    </p:set>
                                    <p:anim calcmode="lin" valueType="num">
                                      <p:cBhvr additive="base">
                                        <p:cTn id="7" dur="500" fill="hold"/>
                                        <p:tgtEl>
                                          <p:spTgt spid="30722">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57" name="Group 33"/>
          <p:cNvGrpSpPr>
            <a:grpSpLocks/>
          </p:cNvGrpSpPr>
          <p:nvPr/>
        </p:nvGrpSpPr>
        <p:grpSpPr bwMode="auto">
          <a:xfrm>
            <a:off x="900113" y="152400"/>
            <a:ext cx="7253287" cy="6019800"/>
            <a:chOff x="567" y="96"/>
            <a:chExt cx="4569" cy="3792"/>
          </a:xfrm>
        </p:grpSpPr>
        <p:graphicFrame>
          <p:nvGraphicFramePr>
            <p:cNvPr id="6146" name="Object 2"/>
            <p:cNvGraphicFramePr>
              <a:graphicFrameLocks noChangeAspect="1"/>
            </p:cNvGraphicFramePr>
            <p:nvPr/>
          </p:nvGraphicFramePr>
          <p:xfrm>
            <a:off x="3120" y="2016"/>
            <a:ext cx="240" cy="220"/>
          </p:xfrm>
          <a:graphic>
            <a:graphicData uri="http://schemas.openxmlformats.org/presentationml/2006/ole">
              <mc:AlternateContent xmlns:mc="http://schemas.openxmlformats.org/markup-compatibility/2006">
                <mc:Choice xmlns:v="urn:schemas-microsoft-com:vml" Requires="v">
                  <p:oleObj name="Equation" r:id="rId2" imgW="152334" imgH="139639" progId="Equation.3">
                    <p:embed/>
                  </p:oleObj>
                </mc:Choice>
                <mc:Fallback>
                  <p:oleObj name="Equation" r:id="rId2" imgW="152334" imgH="139639" progId="Equation.3">
                    <p:embed/>
                    <p:pic>
                      <p:nvPicPr>
                        <p:cNvPr id="6146"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0" y="2016"/>
                          <a:ext cx="240" cy="2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8" name="Line 3"/>
            <p:cNvSpPr>
              <a:spLocks noChangeShapeType="1"/>
            </p:cNvSpPr>
            <p:nvPr/>
          </p:nvSpPr>
          <p:spPr bwMode="auto">
            <a:xfrm>
              <a:off x="567" y="2251"/>
              <a:ext cx="4536" cy="0"/>
            </a:xfrm>
            <a:prstGeom prst="line">
              <a:avLst/>
            </a:prstGeom>
            <a:noFill/>
            <a:ln w="38100">
              <a:solidFill>
                <a:schemeClr val="tx1"/>
              </a:solidFill>
              <a:round/>
              <a:headEnd/>
              <a:tailEnd/>
            </a:ln>
          </p:spPr>
          <p:txBody>
            <a:bodyPr/>
            <a:lstStyle/>
            <a:p>
              <a:endParaRPr lang="ar-IQ"/>
            </a:p>
          </p:txBody>
        </p:sp>
        <p:sp>
          <p:nvSpPr>
            <p:cNvPr id="6159" name="Line 4"/>
            <p:cNvSpPr>
              <a:spLocks noChangeShapeType="1"/>
            </p:cNvSpPr>
            <p:nvPr/>
          </p:nvSpPr>
          <p:spPr bwMode="auto">
            <a:xfrm>
              <a:off x="2976" y="672"/>
              <a:ext cx="0" cy="1536"/>
            </a:xfrm>
            <a:prstGeom prst="line">
              <a:avLst/>
            </a:prstGeom>
            <a:noFill/>
            <a:ln w="38100">
              <a:solidFill>
                <a:schemeClr val="tx1"/>
              </a:solidFill>
              <a:round/>
              <a:headEnd/>
              <a:tailEnd/>
            </a:ln>
          </p:spPr>
          <p:txBody>
            <a:bodyPr/>
            <a:lstStyle/>
            <a:p>
              <a:endParaRPr lang="ar-IQ"/>
            </a:p>
          </p:txBody>
        </p:sp>
        <p:sp>
          <p:nvSpPr>
            <p:cNvPr id="6160" name="Line 5"/>
            <p:cNvSpPr>
              <a:spLocks noChangeShapeType="1"/>
            </p:cNvSpPr>
            <p:nvPr/>
          </p:nvSpPr>
          <p:spPr bwMode="auto">
            <a:xfrm flipH="1">
              <a:off x="2400" y="1296"/>
              <a:ext cx="576" cy="0"/>
            </a:xfrm>
            <a:prstGeom prst="line">
              <a:avLst/>
            </a:prstGeom>
            <a:noFill/>
            <a:ln w="9525">
              <a:solidFill>
                <a:schemeClr val="tx1"/>
              </a:solidFill>
              <a:round/>
              <a:headEnd/>
              <a:tailEnd type="triangle" w="med" len="med"/>
            </a:ln>
          </p:spPr>
          <p:txBody>
            <a:bodyPr/>
            <a:lstStyle/>
            <a:p>
              <a:endParaRPr lang="ar-IQ"/>
            </a:p>
          </p:txBody>
        </p:sp>
        <p:sp>
          <p:nvSpPr>
            <p:cNvPr id="6161" name="Line 6"/>
            <p:cNvSpPr>
              <a:spLocks noChangeShapeType="1"/>
            </p:cNvSpPr>
            <p:nvPr/>
          </p:nvSpPr>
          <p:spPr bwMode="auto">
            <a:xfrm>
              <a:off x="2976" y="1296"/>
              <a:ext cx="533" cy="0"/>
            </a:xfrm>
            <a:prstGeom prst="line">
              <a:avLst/>
            </a:prstGeom>
            <a:noFill/>
            <a:ln w="9525">
              <a:solidFill>
                <a:schemeClr val="tx1"/>
              </a:solidFill>
              <a:round/>
              <a:headEnd/>
              <a:tailEnd type="triangle" w="med" len="med"/>
            </a:ln>
          </p:spPr>
          <p:txBody>
            <a:bodyPr/>
            <a:lstStyle/>
            <a:p>
              <a:endParaRPr lang="ar-IQ"/>
            </a:p>
          </p:txBody>
        </p:sp>
        <p:sp>
          <p:nvSpPr>
            <p:cNvPr id="6162" name="Line 7"/>
            <p:cNvSpPr>
              <a:spLocks noChangeShapeType="1"/>
            </p:cNvSpPr>
            <p:nvPr/>
          </p:nvSpPr>
          <p:spPr bwMode="auto">
            <a:xfrm flipV="1">
              <a:off x="2400" y="2640"/>
              <a:ext cx="1104" cy="0"/>
            </a:xfrm>
            <a:prstGeom prst="line">
              <a:avLst/>
            </a:prstGeom>
            <a:noFill/>
            <a:ln w="9525">
              <a:solidFill>
                <a:schemeClr val="tx1"/>
              </a:solidFill>
              <a:round/>
              <a:headEnd/>
              <a:tailEnd/>
            </a:ln>
          </p:spPr>
          <p:txBody>
            <a:bodyPr/>
            <a:lstStyle/>
            <a:p>
              <a:endParaRPr lang="ar-IQ"/>
            </a:p>
          </p:txBody>
        </p:sp>
        <p:sp>
          <p:nvSpPr>
            <p:cNvPr id="6163" name="Line 8"/>
            <p:cNvSpPr>
              <a:spLocks noChangeShapeType="1"/>
            </p:cNvSpPr>
            <p:nvPr/>
          </p:nvSpPr>
          <p:spPr bwMode="auto">
            <a:xfrm>
              <a:off x="1776" y="3168"/>
              <a:ext cx="2304" cy="0"/>
            </a:xfrm>
            <a:prstGeom prst="line">
              <a:avLst/>
            </a:prstGeom>
            <a:noFill/>
            <a:ln w="9525">
              <a:solidFill>
                <a:schemeClr val="tx1"/>
              </a:solidFill>
              <a:round/>
              <a:headEnd/>
              <a:tailEnd/>
            </a:ln>
          </p:spPr>
          <p:txBody>
            <a:bodyPr/>
            <a:lstStyle/>
            <a:p>
              <a:endParaRPr lang="ar-IQ"/>
            </a:p>
          </p:txBody>
        </p:sp>
        <p:sp>
          <p:nvSpPr>
            <p:cNvPr id="6164" name="Line 9"/>
            <p:cNvSpPr>
              <a:spLocks noChangeShapeType="1"/>
            </p:cNvSpPr>
            <p:nvPr/>
          </p:nvSpPr>
          <p:spPr bwMode="auto">
            <a:xfrm>
              <a:off x="1212" y="3552"/>
              <a:ext cx="3396" cy="0"/>
            </a:xfrm>
            <a:prstGeom prst="line">
              <a:avLst/>
            </a:prstGeom>
            <a:noFill/>
            <a:ln w="9525">
              <a:solidFill>
                <a:schemeClr val="tx1"/>
              </a:solidFill>
              <a:round/>
              <a:headEnd/>
              <a:tailEnd/>
            </a:ln>
          </p:spPr>
          <p:txBody>
            <a:bodyPr/>
            <a:lstStyle/>
            <a:p>
              <a:endParaRPr lang="ar-IQ"/>
            </a:p>
          </p:txBody>
        </p:sp>
        <p:graphicFrame>
          <p:nvGraphicFramePr>
            <p:cNvPr id="6147" name="Object 10"/>
            <p:cNvGraphicFramePr>
              <a:graphicFrameLocks noChangeAspect="1"/>
            </p:cNvGraphicFramePr>
            <p:nvPr/>
          </p:nvGraphicFramePr>
          <p:xfrm>
            <a:off x="3072" y="1052"/>
            <a:ext cx="239" cy="220"/>
          </p:xfrm>
          <a:graphic>
            <a:graphicData uri="http://schemas.openxmlformats.org/presentationml/2006/ole">
              <mc:AlternateContent xmlns:mc="http://schemas.openxmlformats.org/markup-compatibility/2006">
                <mc:Choice xmlns:v="urn:schemas-microsoft-com:vml" Requires="v">
                  <p:oleObj name="Equation" r:id="rId4" imgW="152334" imgH="139639" progId="Equation.3">
                    <p:embed/>
                  </p:oleObj>
                </mc:Choice>
                <mc:Fallback>
                  <p:oleObj name="Equation" r:id="rId4" imgW="152334" imgH="139639" progId="Equation.3">
                    <p:embed/>
                    <p:pic>
                      <p:nvPicPr>
                        <p:cNvPr id="6147" name="Object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2" y="1052"/>
                          <a:ext cx="239" cy="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8" name="Object 11"/>
            <p:cNvGraphicFramePr>
              <a:graphicFrameLocks noChangeAspect="1"/>
            </p:cNvGraphicFramePr>
            <p:nvPr/>
          </p:nvGraphicFramePr>
          <p:xfrm>
            <a:off x="2640" y="1051"/>
            <a:ext cx="240" cy="221"/>
          </p:xfrm>
          <a:graphic>
            <a:graphicData uri="http://schemas.openxmlformats.org/presentationml/2006/ole">
              <mc:AlternateContent xmlns:mc="http://schemas.openxmlformats.org/markup-compatibility/2006">
                <mc:Choice xmlns:v="urn:schemas-microsoft-com:vml" Requires="v">
                  <p:oleObj name="Equation" r:id="rId5" imgW="152334" imgH="139639" progId="Equation.3">
                    <p:embed/>
                  </p:oleObj>
                </mc:Choice>
                <mc:Fallback>
                  <p:oleObj name="Equation" r:id="rId5" imgW="152334" imgH="139639" progId="Equation.3">
                    <p:embed/>
                    <p:pic>
                      <p:nvPicPr>
                        <p:cNvPr id="6148"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40" y="1051"/>
                          <a:ext cx="240" cy="22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780" name="Rectangle 12"/>
            <p:cNvSpPr>
              <a:spLocks noChangeArrowheads="1"/>
            </p:cNvSpPr>
            <p:nvPr/>
          </p:nvSpPr>
          <p:spPr bwMode="auto">
            <a:xfrm>
              <a:off x="2840" y="2256"/>
              <a:ext cx="280" cy="288"/>
            </a:xfrm>
            <a:prstGeom prst="rect">
              <a:avLst/>
            </a:prstGeom>
            <a:solidFill>
              <a:srgbClr val="FFFFCC"/>
            </a:solidFill>
            <a:ln w="12700">
              <a:solidFill>
                <a:schemeClr val="tx1"/>
              </a:solidFill>
              <a:miter lim="800000"/>
              <a:headEnd/>
              <a:tailEnd/>
            </a:ln>
            <a:effectLst/>
          </p:spPr>
          <p:txBody>
            <a:bodyPr wrap="none" anchor="ctr"/>
            <a:lstStyle/>
            <a:p>
              <a:pPr algn="ctr" rtl="1">
                <a:defRPr/>
              </a:pPr>
              <a:r>
                <a:rPr lang="en-US" altLang="en-US" sz="2800" b="1">
                  <a:effectLst>
                    <a:outerShdw blurRad="38100" dist="38100" dir="2700000" algn="tl">
                      <a:srgbClr val="FFFFFF"/>
                    </a:outerShdw>
                  </a:effectLst>
                </a:rPr>
                <a:t>µ</a:t>
              </a:r>
              <a:endParaRPr lang="en-US" altLang="en-US" sz="2400"/>
            </a:p>
          </p:txBody>
        </p:sp>
        <p:sp>
          <p:nvSpPr>
            <p:cNvPr id="6166" name="Line 13"/>
            <p:cNvSpPr>
              <a:spLocks noChangeShapeType="1"/>
            </p:cNvSpPr>
            <p:nvPr/>
          </p:nvSpPr>
          <p:spPr bwMode="auto">
            <a:xfrm>
              <a:off x="3552" y="1296"/>
              <a:ext cx="0" cy="1344"/>
            </a:xfrm>
            <a:prstGeom prst="line">
              <a:avLst/>
            </a:prstGeom>
            <a:noFill/>
            <a:ln w="25400">
              <a:solidFill>
                <a:schemeClr val="tx1"/>
              </a:solidFill>
              <a:prstDash val="dash"/>
              <a:round/>
              <a:headEnd/>
              <a:tailEnd/>
            </a:ln>
          </p:spPr>
          <p:txBody>
            <a:bodyPr wrap="none" anchor="ctr"/>
            <a:lstStyle/>
            <a:p>
              <a:endParaRPr lang="ar-IQ"/>
            </a:p>
          </p:txBody>
        </p:sp>
        <p:sp>
          <p:nvSpPr>
            <p:cNvPr id="6167" name="Line 14"/>
            <p:cNvSpPr>
              <a:spLocks noChangeShapeType="1"/>
            </p:cNvSpPr>
            <p:nvPr/>
          </p:nvSpPr>
          <p:spPr bwMode="auto">
            <a:xfrm>
              <a:off x="2352" y="1296"/>
              <a:ext cx="0" cy="1344"/>
            </a:xfrm>
            <a:prstGeom prst="line">
              <a:avLst/>
            </a:prstGeom>
            <a:noFill/>
            <a:ln w="25400">
              <a:solidFill>
                <a:schemeClr val="tx1"/>
              </a:solidFill>
              <a:prstDash val="dash"/>
              <a:round/>
              <a:headEnd/>
              <a:tailEnd/>
            </a:ln>
          </p:spPr>
          <p:txBody>
            <a:bodyPr wrap="none" anchor="ctr"/>
            <a:lstStyle/>
            <a:p>
              <a:endParaRPr lang="ar-IQ"/>
            </a:p>
          </p:txBody>
        </p:sp>
        <p:sp>
          <p:nvSpPr>
            <p:cNvPr id="6168" name="Freeform 15"/>
            <p:cNvSpPr>
              <a:spLocks/>
            </p:cNvSpPr>
            <p:nvPr/>
          </p:nvSpPr>
          <p:spPr bwMode="auto">
            <a:xfrm rot="180000">
              <a:off x="958" y="624"/>
              <a:ext cx="3935" cy="1581"/>
            </a:xfrm>
            <a:custGeom>
              <a:avLst/>
              <a:gdLst>
                <a:gd name="T0" fmla="*/ 0 w 1452"/>
                <a:gd name="T1" fmla="*/ 6126 h 408"/>
                <a:gd name="T2" fmla="*/ 2667 w 1452"/>
                <a:gd name="T3" fmla="*/ 4759 h 408"/>
                <a:gd name="T4" fmla="*/ 5333 w 1452"/>
                <a:gd name="T5" fmla="*/ 0 h 408"/>
                <a:gd name="T6" fmla="*/ 8328 w 1452"/>
                <a:gd name="T7" fmla="*/ 4759 h 408"/>
                <a:gd name="T8" fmla="*/ 10664 w 1452"/>
                <a:gd name="T9" fmla="*/ 5452 h 408"/>
                <a:gd name="T10" fmla="*/ 0 60000 65536"/>
                <a:gd name="T11" fmla="*/ 0 60000 65536"/>
                <a:gd name="T12" fmla="*/ 0 60000 65536"/>
                <a:gd name="T13" fmla="*/ 0 60000 65536"/>
                <a:gd name="T14" fmla="*/ 0 60000 65536"/>
                <a:gd name="T15" fmla="*/ 0 w 1452"/>
                <a:gd name="T16" fmla="*/ 0 h 408"/>
                <a:gd name="T17" fmla="*/ 1452 w 1452"/>
                <a:gd name="T18" fmla="*/ 408 h 408"/>
              </a:gdLst>
              <a:ahLst/>
              <a:cxnLst>
                <a:cxn ang="T10">
                  <a:pos x="T0" y="T1"/>
                </a:cxn>
                <a:cxn ang="T11">
                  <a:pos x="T2" y="T3"/>
                </a:cxn>
                <a:cxn ang="T12">
                  <a:pos x="T4" y="T5"/>
                </a:cxn>
                <a:cxn ang="T13">
                  <a:pos x="T6" y="T7"/>
                </a:cxn>
                <a:cxn ang="T14">
                  <a:pos x="T8" y="T9"/>
                </a:cxn>
              </a:cxnLst>
              <a:rect l="T15" t="T16" r="T17" b="T18"/>
              <a:pathLst>
                <a:path w="1452" h="408">
                  <a:moveTo>
                    <a:pt x="0" y="408"/>
                  </a:moveTo>
                  <a:cubicBezTo>
                    <a:pt x="121" y="396"/>
                    <a:pt x="242" y="385"/>
                    <a:pt x="363" y="317"/>
                  </a:cubicBezTo>
                  <a:cubicBezTo>
                    <a:pt x="484" y="249"/>
                    <a:pt x="598" y="0"/>
                    <a:pt x="726" y="0"/>
                  </a:cubicBezTo>
                  <a:cubicBezTo>
                    <a:pt x="854" y="0"/>
                    <a:pt x="1013" y="257"/>
                    <a:pt x="1134" y="317"/>
                  </a:cubicBezTo>
                  <a:cubicBezTo>
                    <a:pt x="1255" y="377"/>
                    <a:pt x="1399" y="355"/>
                    <a:pt x="1452" y="363"/>
                  </a:cubicBezTo>
                </a:path>
              </a:pathLst>
            </a:custGeom>
            <a:noFill/>
            <a:ln w="38100">
              <a:solidFill>
                <a:srgbClr val="FF0066"/>
              </a:solidFill>
              <a:round/>
              <a:headEnd/>
              <a:tailEnd/>
            </a:ln>
          </p:spPr>
          <p:txBody>
            <a:bodyPr/>
            <a:lstStyle/>
            <a:p>
              <a:endParaRPr lang="ar-IQ"/>
            </a:p>
          </p:txBody>
        </p:sp>
        <p:graphicFrame>
          <p:nvGraphicFramePr>
            <p:cNvPr id="6149" name="Object 16"/>
            <p:cNvGraphicFramePr>
              <a:graphicFrameLocks noChangeAspect="1"/>
            </p:cNvGraphicFramePr>
            <p:nvPr/>
          </p:nvGraphicFramePr>
          <p:xfrm>
            <a:off x="3648" y="2016"/>
            <a:ext cx="240" cy="220"/>
          </p:xfrm>
          <a:graphic>
            <a:graphicData uri="http://schemas.openxmlformats.org/presentationml/2006/ole">
              <mc:AlternateContent xmlns:mc="http://schemas.openxmlformats.org/markup-compatibility/2006">
                <mc:Choice xmlns:v="urn:schemas-microsoft-com:vml" Requires="v">
                  <p:oleObj name="Equation" r:id="rId7" imgW="152334" imgH="139639" progId="Equation.3">
                    <p:embed/>
                  </p:oleObj>
                </mc:Choice>
                <mc:Fallback>
                  <p:oleObj name="Equation" r:id="rId7" imgW="152334" imgH="139639" progId="Equation.3">
                    <p:embed/>
                    <p:pic>
                      <p:nvPicPr>
                        <p:cNvPr id="6149" name="Object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8" y="2016"/>
                          <a:ext cx="240" cy="2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0" name="Object 17"/>
            <p:cNvGraphicFramePr>
              <a:graphicFrameLocks noChangeAspect="1"/>
            </p:cNvGraphicFramePr>
            <p:nvPr/>
          </p:nvGraphicFramePr>
          <p:xfrm>
            <a:off x="4128" y="2016"/>
            <a:ext cx="240" cy="220"/>
          </p:xfrm>
          <a:graphic>
            <a:graphicData uri="http://schemas.openxmlformats.org/presentationml/2006/ole">
              <mc:AlternateContent xmlns:mc="http://schemas.openxmlformats.org/markup-compatibility/2006">
                <mc:Choice xmlns:v="urn:schemas-microsoft-com:vml" Requires="v">
                  <p:oleObj name="Equation" r:id="rId8" imgW="152334" imgH="139639" progId="Equation.3">
                    <p:embed/>
                  </p:oleObj>
                </mc:Choice>
                <mc:Fallback>
                  <p:oleObj name="Equation" r:id="rId8" imgW="152334" imgH="139639" progId="Equation.3">
                    <p:embed/>
                    <p:pic>
                      <p:nvPicPr>
                        <p:cNvPr id="6150" name="Object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 y="2016"/>
                          <a:ext cx="240" cy="2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9" name="Rectangle 18"/>
            <p:cNvSpPr>
              <a:spLocks noChangeArrowheads="1"/>
            </p:cNvSpPr>
            <p:nvPr/>
          </p:nvSpPr>
          <p:spPr bwMode="auto">
            <a:xfrm>
              <a:off x="2784" y="2688"/>
              <a:ext cx="384" cy="240"/>
            </a:xfrm>
            <a:prstGeom prst="rect">
              <a:avLst/>
            </a:prstGeom>
            <a:solidFill>
              <a:srgbClr val="FF99CC"/>
            </a:solidFill>
            <a:ln w="3175">
              <a:solidFill>
                <a:schemeClr val="tx1"/>
              </a:solidFill>
              <a:prstDash val="sysDot"/>
              <a:miter lim="800000"/>
              <a:headEnd/>
              <a:tailEnd/>
            </a:ln>
          </p:spPr>
          <p:txBody>
            <a:bodyPr wrap="none" anchor="ctr"/>
            <a:lstStyle/>
            <a:p>
              <a:pPr algn="ctr"/>
              <a:r>
                <a:rPr lang="en-US" altLang="en-US" sz="2400">
                  <a:latin typeface="Times New Roman" pitchFamily="18" charset="0"/>
                </a:rPr>
                <a:t>68%</a:t>
              </a:r>
            </a:p>
          </p:txBody>
        </p:sp>
        <p:graphicFrame>
          <p:nvGraphicFramePr>
            <p:cNvPr id="6151" name="Object 19"/>
            <p:cNvGraphicFramePr>
              <a:graphicFrameLocks noChangeAspect="1"/>
            </p:cNvGraphicFramePr>
            <p:nvPr/>
          </p:nvGraphicFramePr>
          <p:xfrm>
            <a:off x="3476" y="2699"/>
            <a:ext cx="508" cy="229"/>
          </p:xfrm>
          <a:graphic>
            <a:graphicData uri="http://schemas.openxmlformats.org/presentationml/2006/ole">
              <mc:AlternateContent xmlns:mc="http://schemas.openxmlformats.org/markup-compatibility/2006">
                <mc:Choice xmlns:v="urn:schemas-microsoft-com:vml" Requires="v">
                  <p:oleObj name="Equation" r:id="rId9" imgW="393359" imgH="177646" progId="Equation.3">
                    <p:embed/>
                  </p:oleObj>
                </mc:Choice>
                <mc:Fallback>
                  <p:oleObj name="Equation" r:id="rId9" imgW="393359" imgH="177646" progId="Equation.3">
                    <p:embed/>
                    <p:pic>
                      <p:nvPicPr>
                        <p:cNvPr id="6151" name="Object 1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76" y="2699"/>
                          <a:ext cx="508" cy="2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2" name="Object 20"/>
            <p:cNvGraphicFramePr>
              <a:graphicFrameLocks noChangeAspect="1"/>
            </p:cNvGraphicFramePr>
            <p:nvPr/>
          </p:nvGraphicFramePr>
          <p:xfrm>
            <a:off x="1920" y="2716"/>
            <a:ext cx="508" cy="212"/>
          </p:xfrm>
          <a:graphic>
            <a:graphicData uri="http://schemas.openxmlformats.org/presentationml/2006/ole">
              <mc:AlternateContent xmlns:mc="http://schemas.openxmlformats.org/markup-compatibility/2006">
                <mc:Choice xmlns:v="urn:schemas-microsoft-com:vml" Requires="v">
                  <p:oleObj name="Equation" r:id="rId11" imgW="393359" imgH="164957" progId="Equation.3">
                    <p:embed/>
                  </p:oleObj>
                </mc:Choice>
                <mc:Fallback>
                  <p:oleObj name="Equation" r:id="rId11" imgW="393359" imgH="164957" progId="Equation.3">
                    <p:embed/>
                    <p:pic>
                      <p:nvPicPr>
                        <p:cNvPr id="6152" name="Object 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20" y="2716"/>
                          <a:ext cx="508" cy="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3" name="Object 21"/>
            <p:cNvGraphicFramePr>
              <a:graphicFrameLocks noChangeAspect="1"/>
            </p:cNvGraphicFramePr>
            <p:nvPr/>
          </p:nvGraphicFramePr>
          <p:xfrm>
            <a:off x="3936" y="3244"/>
            <a:ext cx="672" cy="260"/>
          </p:xfrm>
          <a:graphic>
            <a:graphicData uri="http://schemas.openxmlformats.org/presentationml/2006/ole">
              <mc:AlternateContent xmlns:mc="http://schemas.openxmlformats.org/markup-compatibility/2006">
                <mc:Choice xmlns:v="urn:schemas-microsoft-com:vml" Requires="v">
                  <p:oleObj name="Equation" r:id="rId13" imgW="457002" imgH="177723" progId="Equation.3">
                    <p:embed/>
                  </p:oleObj>
                </mc:Choice>
                <mc:Fallback>
                  <p:oleObj name="Equation" r:id="rId13" imgW="457002" imgH="177723" progId="Equation.3">
                    <p:embed/>
                    <p:pic>
                      <p:nvPicPr>
                        <p:cNvPr id="6153" name="Object 2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36" y="3244"/>
                          <a:ext cx="672" cy="2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4" name="Object 22"/>
            <p:cNvGraphicFramePr>
              <a:graphicFrameLocks noChangeAspect="1"/>
            </p:cNvGraphicFramePr>
            <p:nvPr/>
          </p:nvGraphicFramePr>
          <p:xfrm>
            <a:off x="1200" y="3207"/>
            <a:ext cx="624" cy="249"/>
          </p:xfrm>
          <a:graphic>
            <a:graphicData uri="http://schemas.openxmlformats.org/presentationml/2006/ole">
              <mc:AlternateContent xmlns:mc="http://schemas.openxmlformats.org/markup-compatibility/2006">
                <mc:Choice xmlns:v="urn:schemas-microsoft-com:vml" Requires="v">
                  <p:oleObj name="Equation" r:id="rId15" imgW="444114" imgH="177646" progId="Equation.3">
                    <p:embed/>
                  </p:oleObj>
                </mc:Choice>
                <mc:Fallback>
                  <p:oleObj name="Equation" r:id="rId15" imgW="444114" imgH="177646" progId="Equation.3">
                    <p:embed/>
                    <p:pic>
                      <p:nvPicPr>
                        <p:cNvPr id="6154" name="Object 2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200" y="3207"/>
                          <a:ext cx="624" cy="2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70" name="Line 23"/>
            <p:cNvSpPr>
              <a:spLocks noChangeShapeType="1"/>
            </p:cNvSpPr>
            <p:nvPr/>
          </p:nvSpPr>
          <p:spPr bwMode="auto">
            <a:xfrm>
              <a:off x="4080" y="2016"/>
              <a:ext cx="0" cy="1152"/>
            </a:xfrm>
            <a:prstGeom prst="line">
              <a:avLst/>
            </a:prstGeom>
            <a:noFill/>
            <a:ln w="25400">
              <a:solidFill>
                <a:schemeClr val="tx1"/>
              </a:solidFill>
              <a:prstDash val="dash"/>
              <a:round/>
              <a:headEnd/>
              <a:tailEnd/>
            </a:ln>
          </p:spPr>
          <p:txBody>
            <a:bodyPr wrap="none" anchor="ctr"/>
            <a:lstStyle/>
            <a:p>
              <a:endParaRPr lang="ar-IQ"/>
            </a:p>
          </p:txBody>
        </p:sp>
        <p:sp>
          <p:nvSpPr>
            <p:cNvPr id="6171" name="Line 24"/>
            <p:cNvSpPr>
              <a:spLocks noChangeShapeType="1"/>
            </p:cNvSpPr>
            <p:nvPr/>
          </p:nvSpPr>
          <p:spPr bwMode="auto">
            <a:xfrm>
              <a:off x="1776" y="1920"/>
              <a:ext cx="0" cy="1200"/>
            </a:xfrm>
            <a:prstGeom prst="line">
              <a:avLst/>
            </a:prstGeom>
            <a:noFill/>
            <a:ln w="25400">
              <a:solidFill>
                <a:schemeClr val="tx1"/>
              </a:solidFill>
              <a:prstDash val="dash"/>
              <a:round/>
              <a:headEnd/>
              <a:tailEnd/>
            </a:ln>
          </p:spPr>
          <p:txBody>
            <a:bodyPr wrap="none" anchor="ctr"/>
            <a:lstStyle/>
            <a:p>
              <a:endParaRPr lang="ar-IQ"/>
            </a:p>
          </p:txBody>
        </p:sp>
        <p:sp>
          <p:nvSpPr>
            <p:cNvPr id="6172" name="Rectangle 25"/>
            <p:cNvSpPr>
              <a:spLocks noChangeArrowheads="1"/>
            </p:cNvSpPr>
            <p:nvPr/>
          </p:nvSpPr>
          <p:spPr bwMode="auto">
            <a:xfrm>
              <a:off x="2784" y="3216"/>
              <a:ext cx="384" cy="240"/>
            </a:xfrm>
            <a:prstGeom prst="rect">
              <a:avLst/>
            </a:prstGeom>
            <a:solidFill>
              <a:srgbClr val="FF99CC"/>
            </a:solidFill>
            <a:ln w="3175">
              <a:solidFill>
                <a:schemeClr val="tx1"/>
              </a:solidFill>
              <a:prstDash val="sysDot"/>
              <a:miter lim="800000"/>
              <a:headEnd/>
              <a:tailEnd/>
            </a:ln>
          </p:spPr>
          <p:txBody>
            <a:bodyPr wrap="none" anchor="ctr"/>
            <a:lstStyle/>
            <a:p>
              <a:pPr algn="ctr"/>
              <a:r>
                <a:rPr lang="en-US" altLang="en-US" sz="2400">
                  <a:latin typeface="Times New Roman" pitchFamily="18" charset="0"/>
                </a:rPr>
                <a:t>95%</a:t>
              </a:r>
            </a:p>
          </p:txBody>
        </p:sp>
        <p:sp>
          <p:nvSpPr>
            <p:cNvPr id="6173" name="Rectangle 26"/>
            <p:cNvSpPr>
              <a:spLocks noChangeArrowheads="1"/>
            </p:cNvSpPr>
            <p:nvPr/>
          </p:nvSpPr>
          <p:spPr bwMode="auto">
            <a:xfrm>
              <a:off x="2784" y="3600"/>
              <a:ext cx="384" cy="240"/>
            </a:xfrm>
            <a:prstGeom prst="rect">
              <a:avLst/>
            </a:prstGeom>
            <a:solidFill>
              <a:srgbClr val="FF99CC"/>
            </a:solidFill>
            <a:ln w="3175">
              <a:solidFill>
                <a:schemeClr val="tx1"/>
              </a:solidFill>
              <a:prstDash val="sysDot"/>
              <a:miter lim="800000"/>
              <a:headEnd/>
              <a:tailEnd/>
            </a:ln>
          </p:spPr>
          <p:txBody>
            <a:bodyPr wrap="none" anchor="ctr"/>
            <a:lstStyle/>
            <a:p>
              <a:pPr algn="ctr"/>
              <a:r>
                <a:rPr lang="en-US" altLang="en-US" sz="2400">
                  <a:latin typeface="Times New Roman" pitchFamily="18" charset="0"/>
                </a:rPr>
                <a:t>99%</a:t>
              </a:r>
            </a:p>
          </p:txBody>
        </p:sp>
        <p:sp>
          <p:nvSpPr>
            <p:cNvPr id="6174" name="Line 27"/>
            <p:cNvSpPr>
              <a:spLocks noChangeShapeType="1"/>
            </p:cNvSpPr>
            <p:nvPr/>
          </p:nvSpPr>
          <p:spPr bwMode="auto">
            <a:xfrm>
              <a:off x="4608" y="2160"/>
              <a:ext cx="0" cy="1392"/>
            </a:xfrm>
            <a:prstGeom prst="line">
              <a:avLst/>
            </a:prstGeom>
            <a:noFill/>
            <a:ln w="25400">
              <a:solidFill>
                <a:schemeClr val="tx1"/>
              </a:solidFill>
              <a:prstDash val="dash"/>
              <a:round/>
              <a:headEnd/>
              <a:tailEnd/>
            </a:ln>
          </p:spPr>
          <p:txBody>
            <a:bodyPr wrap="none" anchor="ctr"/>
            <a:lstStyle/>
            <a:p>
              <a:endParaRPr lang="ar-IQ"/>
            </a:p>
          </p:txBody>
        </p:sp>
        <p:sp>
          <p:nvSpPr>
            <p:cNvPr id="6175" name="Line 28"/>
            <p:cNvSpPr>
              <a:spLocks noChangeShapeType="1"/>
            </p:cNvSpPr>
            <p:nvPr/>
          </p:nvSpPr>
          <p:spPr bwMode="auto">
            <a:xfrm>
              <a:off x="1200" y="2160"/>
              <a:ext cx="0" cy="1392"/>
            </a:xfrm>
            <a:prstGeom prst="line">
              <a:avLst/>
            </a:prstGeom>
            <a:noFill/>
            <a:ln w="25400">
              <a:solidFill>
                <a:schemeClr val="tx1"/>
              </a:solidFill>
              <a:prstDash val="dash"/>
              <a:round/>
              <a:headEnd/>
              <a:tailEnd/>
            </a:ln>
          </p:spPr>
          <p:txBody>
            <a:bodyPr wrap="none" anchor="ctr"/>
            <a:lstStyle/>
            <a:p>
              <a:endParaRPr lang="ar-IQ"/>
            </a:p>
          </p:txBody>
        </p:sp>
        <p:graphicFrame>
          <p:nvGraphicFramePr>
            <p:cNvPr id="6155" name="Object 29"/>
            <p:cNvGraphicFramePr>
              <a:graphicFrameLocks noChangeAspect="1"/>
            </p:cNvGraphicFramePr>
            <p:nvPr/>
          </p:nvGraphicFramePr>
          <p:xfrm>
            <a:off x="4512" y="3633"/>
            <a:ext cx="624" cy="249"/>
          </p:xfrm>
          <a:graphic>
            <a:graphicData uri="http://schemas.openxmlformats.org/presentationml/2006/ole">
              <mc:AlternateContent xmlns:mc="http://schemas.openxmlformats.org/markup-compatibility/2006">
                <mc:Choice xmlns:v="urn:schemas-microsoft-com:vml" Requires="v">
                  <p:oleObj name="Equation" r:id="rId17" imgW="444114" imgH="177646" progId="Equation.3">
                    <p:embed/>
                  </p:oleObj>
                </mc:Choice>
                <mc:Fallback>
                  <p:oleObj name="Equation" r:id="rId17" imgW="444114" imgH="177646" progId="Equation.3">
                    <p:embed/>
                    <p:pic>
                      <p:nvPicPr>
                        <p:cNvPr id="6155" name="Object 2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512" y="3633"/>
                          <a:ext cx="624" cy="2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6" name="Object 30"/>
            <p:cNvGraphicFramePr>
              <a:graphicFrameLocks noChangeAspect="1"/>
            </p:cNvGraphicFramePr>
            <p:nvPr/>
          </p:nvGraphicFramePr>
          <p:xfrm>
            <a:off x="672" y="3639"/>
            <a:ext cx="624" cy="249"/>
          </p:xfrm>
          <a:graphic>
            <a:graphicData uri="http://schemas.openxmlformats.org/presentationml/2006/ole">
              <mc:AlternateContent xmlns:mc="http://schemas.openxmlformats.org/markup-compatibility/2006">
                <mc:Choice xmlns:v="urn:schemas-microsoft-com:vml" Requires="v">
                  <p:oleObj name="Equation" r:id="rId19" imgW="444114" imgH="177646" progId="Equation.3">
                    <p:embed/>
                  </p:oleObj>
                </mc:Choice>
                <mc:Fallback>
                  <p:oleObj name="Equation" r:id="rId19" imgW="444114" imgH="177646" progId="Equation.3">
                    <p:embed/>
                    <p:pic>
                      <p:nvPicPr>
                        <p:cNvPr id="6156" name="Object 3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72" y="3639"/>
                          <a:ext cx="624" cy="2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799" name="Rectangle 31"/>
            <p:cNvSpPr>
              <a:spLocks noChangeArrowheads="1"/>
            </p:cNvSpPr>
            <p:nvPr/>
          </p:nvSpPr>
          <p:spPr bwMode="auto">
            <a:xfrm>
              <a:off x="1152" y="96"/>
              <a:ext cx="3408" cy="432"/>
            </a:xfrm>
            <a:prstGeom prst="rect">
              <a:avLst/>
            </a:prstGeom>
            <a:solidFill>
              <a:schemeClr val="accent1"/>
            </a:solidFill>
            <a:ln w="19050">
              <a:solidFill>
                <a:schemeClr val="tx1"/>
              </a:solidFill>
              <a:miter lim="800000"/>
              <a:headEnd/>
              <a:tailEnd/>
            </a:ln>
            <a:effectLst/>
          </p:spPr>
          <p:txBody>
            <a:bodyPr wrap="none" anchor="ctr"/>
            <a:lstStyle/>
            <a:p>
              <a:pPr algn="ctr">
                <a:defRPr/>
              </a:pPr>
              <a:r>
                <a:rPr lang="en-US" altLang="ar-SA" sz="3200" b="1">
                  <a:solidFill>
                    <a:srgbClr val="FF0066"/>
                  </a:solidFill>
                  <a:effectLst>
                    <a:outerShdw blurRad="38100" dist="38100" dir="2700000" algn="tl">
                      <a:srgbClr val="000000"/>
                    </a:outerShdw>
                  </a:effectLst>
                  <a:latin typeface="Times New Roman" pitchFamily="18" charset="0"/>
                </a:rPr>
                <a:t>Shape of Normal Distribution</a:t>
              </a:r>
              <a:endParaRPr lang="en-US" altLang="ar-SA" sz="2400">
                <a:latin typeface="Times New Roman" pitchFamily="18" charset="0"/>
              </a:endParaRPr>
            </a:p>
          </p:txBody>
        </p:sp>
        <p:sp>
          <p:nvSpPr>
            <p:cNvPr id="6177" name="Line 32"/>
            <p:cNvSpPr>
              <a:spLocks noChangeShapeType="1"/>
            </p:cNvSpPr>
            <p:nvPr/>
          </p:nvSpPr>
          <p:spPr bwMode="auto">
            <a:xfrm>
              <a:off x="567" y="346"/>
              <a:ext cx="0" cy="1905"/>
            </a:xfrm>
            <a:prstGeom prst="line">
              <a:avLst/>
            </a:prstGeom>
            <a:noFill/>
            <a:ln w="38100">
              <a:solidFill>
                <a:schemeClr val="tx1"/>
              </a:solidFill>
              <a:round/>
              <a:headEnd/>
              <a:tailEnd/>
            </a:ln>
          </p:spPr>
          <p:txBody>
            <a:bodyPr/>
            <a:lstStyle/>
            <a:p>
              <a:endParaRPr lang="ar-IQ"/>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body" sz="half" idx="1"/>
          </p:nvPr>
        </p:nvSpPr>
        <p:spPr>
          <a:xfrm>
            <a:off x="228600" y="198438"/>
            <a:ext cx="8686800" cy="6430962"/>
          </a:xfrm>
        </p:spPr>
        <p:txBody>
          <a:bodyPr/>
          <a:lstStyle/>
          <a:p>
            <a:pPr marL="579438" indent="-476250" algn="just" rtl="0" eaLnBrk="1" hangingPunct="1">
              <a:lnSpc>
                <a:spcPct val="90000"/>
              </a:lnSpc>
              <a:buClr>
                <a:srgbClr val="FF0066"/>
              </a:buClr>
              <a:buSzPct val="150000"/>
              <a:buFont typeface="Symbol" pitchFamily="18" charset="2"/>
              <a:buNone/>
              <a:defRPr/>
            </a:pPr>
            <a:r>
              <a:rPr lang="en-US" altLang="ar-SA" sz="2800" b="1" dirty="0">
                <a:solidFill>
                  <a:srgbClr val="FF0066"/>
                </a:solidFill>
                <a:effectLst>
                  <a:outerShdw blurRad="38100" dist="38100" dir="2700000" algn="tl">
                    <a:srgbClr val="C0C0C0"/>
                  </a:outerShdw>
                </a:effectLst>
              </a:rPr>
              <a:t>3-</a:t>
            </a:r>
            <a:r>
              <a:rPr lang="en-US" altLang="ar-SA" sz="2800" b="1" dirty="0">
                <a:solidFill>
                  <a:schemeClr val="accent2"/>
                </a:solidFill>
              </a:rPr>
              <a:t> The normal distribution is Uni-Model (only one peak).</a:t>
            </a:r>
          </a:p>
          <a:p>
            <a:pPr marL="579438" indent="-476250" algn="just" rtl="0" eaLnBrk="1" hangingPunct="1">
              <a:lnSpc>
                <a:spcPct val="90000"/>
              </a:lnSpc>
              <a:buClr>
                <a:srgbClr val="FF0066"/>
              </a:buClr>
              <a:buSzPct val="150000"/>
              <a:buFont typeface="Symbol" pitchFamily="18" charset="2"/>
              <a:buNone/>
              <a:defRPr/>
            </a:pPr>
            <a:r>
              <a:rPr lang="en-US" altLang="ar-SA" sz="2800" b="1" dirty="0">
                <a:solidFill>
                  <a:srgbClr val="FF0066"/>
                </a:solidFill>
                <a:effectLst>
                  <a:outerShdw blurRad="38100" dist="38100" dir="2700000" algn="tl">
                    <a:srgbClr val="C0C0C0"/>
                  </a:outerShdw>
                </a:effectLst>
              </a:rPr>
              <a:t>4-</a:t>
            </a:r>
            <a:r>
              <a:rPr lang="en-US" altLang="ar-SA" sz="2800" b="1" dirty="0">
                <a:solidFill>
                  <a:schemeClr val="accent2"/>
                </a:solidFill>
              </a:rPr>
              <a:t> The ( Mean = Median = Mode )</a:t>
            </a:r>
          </a:p>
          <a:p>
            <a:pPr marL="579438" indent="-476250" algn="just" rtl="0" eaLnBrk="1" hangingPunct="1">
              <a:lnSpc>
                <a:spcPct val="90000"/>
              </a:lnSpc>
              <a:buClr>
                <a:srgbClr val="FF0066"/>
              </a:buClr>
              <a:buSzPct val="150000"/>
              <a:buFont typeface="Symbol" pitchFamily="18" charset="2"/>
              <a:buNone/>
              <a:defRPr/>
            </a:pPr>
            <a:r>
              <a:rPr lang="en-US" altLang="ar-SA" sz="2800" b="1" dirty="0">
                <a:solidFill>
                  <a:srgbClr val="FF0066"/>
                </a:solidFill>
                <a:effectLst>
                  <a:outerShdw blurRad="38100" dist="38100" dir="2700000" algn="tl">
                    <a:srgbClr val="C0C0C0"/>
                  </a:outerShdw>
                </a:effectLst>
              </a:rPr>
              <a:t>5-</a:t>
            </a:r>
            <a:r>
              <a:rPr lang="en-US" altLang="ar-SA" sz="2800" b="1" dirty="0">
                <a:solidFill>
                  <a:schemeClr val="accent2"/>
                </a:solidFill>
              </a:rPr>
              <a:t> Bell shaped, symmetrical about the mean ( µ ) and the mean ( µ ) divided the whole area into two parts (50%) below it  &amp;  (50%) above it.</a:t>
            </a:r>
          </a:p>
          <a:p>
            <a:pPr marL="579438" indent="-476250" algn="just" rtl="0" eaLnBrk="1" hangingPunct="1">
              <a:lnSpc>
                <a:spcPct val="90000"/>
              </a:lnSpc>
              <a:buClr>
                <a:srgbClr val="FF0066"/>
              </a:buClr>
              <a:buSzPct val="150000"/>
              <a:buFont typeface="Symbol" pitchFamily="18" charset="2"/>
              <a:buNone/>
              <a:defRPr/>
            </a:pPr>
            <a:r>
              <a:rPr lang="en-US" altLang="ar-SA" sz="2800" b="1" dirty="0">
                <a:solidFill>
                  <a:srgbClr val="FF0066"/>
                </a:solidFill>
                <a:effectLst>
                  <a:outerShdw blurRad="38100" dist="38100" dir="2700000" algn="tl">
                    <a:srgbClr val="C0C0C0"/>
                  </a:outerShdw>
                </a:effectLst>
              </a:rPr>
              <a:t>6-</a:t>
            </a:r>
            <a:r>
              <a:rPr lang="en-US" altLang="ar-SA" sz="2800" b="1" dirty="0">
                <a:solidFill>
                  <a:schemeClr val="accent2"/>
                </a:solidFill>
              </a:rPr>
              <a:t> The intervals spanning the mean ( µ ) by </a:t>
            </a:r>
            <a:r>
              <a:rPr lang="en-US" altLang="ar-SA" sz="2800" b="1" dirty="0">
                <a:solidFill>
                  <a:srgbClr val="FF0000"/>
                </a:solidFill>
              </a:rPr>
              <a:t>one </a:t>
            </a:r>
            <a:r>
              <a:rPr lang="el-GR" altLang="ar-SA" sz="2800" b="1" dirty="0">
                <a:solidFill>
                  <a:srgbClr val="FF0000"/>
                </a:solidFill>
              </a:rPr>
              <a:t>σ</a:t>
            </a:r>
            <a:r>
              <a:rPr lang="en-US" altLang="ar-SA" sz="2800" b="1" dirty="0">
                <a:solidFill>
                  <a:schemeClr val="accent2"/>
                </a:solidFill>
              </a:rPr>
              <a:t>, </a:t>
            </a:r>
            <a:r>
              <a:rPr lang="en-US" altLang="ar-SA" sz="2800" b="1" dirty="0">
                <a:solidFill>
                  <a:srgbClr val="FF0000"/>
                </a:solidFill>
              </a:rPr>
              <a:t>2 </a:t>
            </a:r>
            <a:r>
              <a:rPr lang="el-GR" altLang="ar-SA" sz="2800" b="1" dirty="0">
                <a:solidFill>
                  <a:srgbClr val="FF0000"/>
                </a:solidFill>
              </a:rPr>
              <a:t>σ</a:t>
            </a:r>
            <a:r>
              <a:rPr lang="en-US" altLang="ar-SA" sz="2800" b="1" dirty="0">
                <a:solidFill>
                  <a:schemeClr val="accent2"/>
                </a:solidFill>
              </a:rPr>
              <a:t>,  </a:t>
            </a:r>
            <a:r>
              <a:rPr lang="en-US" altLang="ar-SA" sz="2800" b="1" dirty="0">
                <a:solidFill>
                  <a:srgbClr val="FF0000"/>
                </a:solidFill>
              </a:rPr>
              <a:t>3 </a:t>
            </a:r>
            <a:r>
              <a:rPr lang="el-GR" altLang="ar-SA" sz="2800" b="1" dirty="0">
                <a:solidFill>
                  <a:srgbClr val="FF0000"/>
                </a:solidFill>
              </a:rPr>
              <a:t>σ</a:t>
            </a:r>
            <a:r>
              <a:rPr lang="en-US" altLang="ar-SA" sz="2800" b="1" dirty="0">
                <a:solidFill>
                  <a:schemeClr val="accent2"/>
                </a:solidFill>
              </a:rPr>
              <a:t> on the both sides of mean is respectively: (68.27%),  (95.45%), (99.73%) of the total area.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6">
                                            <p:txEl>
                                              <p:pRg st="2" end="2"/>
                                            </p:txEl>
                                          </p:spTgt>
                                        </p:tgtEl>
                                        <p:attrNameLst>
                                          <p:attrName>style.visibility</p:attrName>
                                        </p:attrNameLst>
                                      </p:cBhvr>
                                      <p:to>
                                        <p:strVal val="visible"/>
                                      </p:to>
                                    </p:set>
                                    <p:anim calcmode="lin" valueType="num">
                                      <p:cBhvr additive="base">
                                        <p:cTn id="7" dur="500" fill="hold"/>
                                        <p:tgtEl>
                                          <p:spTgt spid="31746">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6">
                                            <p:txEl>
                                              <p:pRg st="3" end="3"/>
                                            </p:txEl>
                                          </p:spTgt>
                                        </p:tgtEl>
                                        <p:attrNameLst>
                                          <p:attrName>style.visibility</p:attrName>
                                        </p:attrNameLst>
                                      </p:cBhvr>
                                      <p:to>
                                        <p:strVal val="visible"/>
                                      </p:to>
                                    </p:set>
                                    <p:anim calcmode="lin" valueType="num">
                                      <p:cBhvr additive="base">
                                        <p:cTn id="13" dur="500" fill="hold"/>
                                        <p:tgtEl>
                                          <p:spTgt spid="3174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body" sz="half" idx="1"/>
          </p:nvPr>
        </p:nvSpPr>
        <p:spPr>
          <a:xfrm>
            <a:off x="152400" y="176213"/>
            <a:ext cx="8915400" cy="6453187"/>
          </a:xfrm>
        </p:spPr>
        <p:txBody>
          <a:bodyPr/>
          <a:lstStyle/>
          <a:p>
            <a:pPr algn="l" eaLnBrk="1" hangingPunct="1">
              <a:buFontTx/>
              <a:buNone/>
            </a:pPr>
            <a:endParaRPr lang="en-US" altLang="ar-SA" sz="2800" b="1"/>
          </a:p>
        </p:txBody>
      </p:sp>
      <p:graphicFrame>
        <p:nvGraphicFramePr>
          <p:cNvPr id="33795" name="Object 3"/>
          <p:cNvGraphicFramePr>
            <a:graphicFrameLocks noChangeAspect="1"/>
          </p:cNvGraphicFramePr>
          <p:nvPr/>
        </p:nvGraphicFramePr>
        <p:xfrm>
          <a:off x="244475" y="1198563"/>
          <a:ext cx="8613775" cy="801687"/>
        </p:xfrm>
        <a:graphic>
          <a:graphicData uri="http://schemas.openxmlformats.org/presentationml/2006/ole">
            <mc:AlternateContent xmlns:mc="http://schemas.openxmlformats.org/markup-compatibility/2006">
              <mc:Choice xmlns:v="urn:schemas-microsoft-com:vml" Requires="v">
                <p:oleObj name="Equation" r:id="rId2" imgW="1765300" imgH="152400" progId="Equation.3">
                  <p:embed/>
                </p:oleObj>
              </mc:Choice>
              <mc:Fallback>
                <p:oleObj name="Equation" r:id="rId2" imgW="1765300" imgH="152400" progId="Equation.3">
                  <p:embed/>
                  <p:pic>
                    <p:nvPicPr>
                      <p:cNvPr id="33795"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475" y="1198563"/>
                        <a:ext cx="8613775" cy="801687"/>
                      </a:xfrm>
                      <a:prstGeom prst="rect">
                        <a:avLst/>
                      </a:prstGeom>
                      <a:noFill/>
                      <a:ln w="31750">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03" name="Object 11"/>
          <p:cNvGraphicFramePr>
            <a:graphicFrameLocks noChangeAspect="1"/>
          </p:cNvGraphicFramePr>
          <p:nvPr/>
        </p:nvGraphicFramePr>
        <p:xfrm>
          <a:off x="231775" y="2357438"/>
          <a:ext cx="8674100" cy="784225"/>
        </p:xfrm>
        <a:graphic>
          <a:graphicData uri="http://schemas.openxmlformats.org/presentationml/2006/ole">
            <mc:AlternateContent xmlns:mc="http://schemas.openxmlformats.org/markup-compatibility/2006">
              <mc:Choice xmlns:v="urn:schemas-microsoft-com:vml" Requires="v">
                <p:oleObj name="Equation" r:id="rId4" imgW="1739900" imgH="152400" progId="Equation.3">
                  <p:embed/>
                </p:oleObj>
              </mc:Choice>
              <mc:Fallback>
                <p:oleObj name="Equation" r:id="rId4" imgW="1739900" imgH="152400" progId="Equation.3">
                  <p:embed/>
                  <p:pic>
                    <p:nvPicPr>
                      <p:cNvPr id="33803"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775" y="2357438"/>
                        <a:ext cx="8674100" cy="784225"/>
                      </a:xfrm>
                      <a:prstGeom prst="rect">
                        <a:avLst/>
                      </a:prstGeom>
                      <a:noFill/>
                      <a:ln w="317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807" name="Object 15"/>
          <p:cNvGraphicFramePr>
            <a:graphicFrameLocks noChangeAspect="1"/>
          </p:cNvGraphicFramePr>
          <p:nvPr/>
        </p:nvGraphicFramePr>
        <p:xfrm>
          <a:off x="214313" y="3429000"/>
          <a:ext cx="8631237" cy="857250"/>
        </p:xfrm>
        <a:graphic>
          <a:graphicData uri="http://schemas.openxmlformats.org/presentationml/2006/ole">
            <mc:AlternateContent xmlns:mc="http://schemas.openxmlformats.org/markup-compatibility/2006">
              <mc:Choice xmlns:v="urn:schemas-microsoft-com:vml" Requires="v">
                <p:oleObj name="Equation" r:id="rId6" imgW="1752600" imgH="152400" progId="Equation.3">
                  <p:embed/>
                </p:oleObj>
              </mc:Choice>
              <mc:Fallback>
                <p:oleObj name="Equation" r:id="rId6" imgW="1752600" imgH="152400" progId="Equation.3">
                  <p:embed/>
                  <p:pic>
                    <p:nvPicPr>
                      <p:cNvPr id="33807" name="Object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4313" y="3429000"/>
                        <a:ext cx="8631237" cy="857250"/>
                      </a:xfrm>
                      <a:prstGeom prst="rect">
                        <a:avLst/>
                      </a:prstGeom>
                      <a:noFill/>
                      <a:ln w="317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 name="Rectangle 14"/>
          <p:cNvSpPr>
            <a:spLocks noChangeArrowheads="1"/>
          </p:cNvSpPr>
          <p:nvPr/>
        </p:nvSpPr>
        <p:spPr bwMode="auto">
          <a:xfrm>
            <a:off x="285750" y="214313"/>
            <a:ext cx="6858000" cy="714375"/>
          </a:xfrm>
          <a:prstGeom prst="rect">
            <a:avLst/>
          </a:prstGeom>
          <a:solidFill>
            <a:schemeClr val="accent1"/>
          </a:solidFill>
          <a:ln w="9525">
            <a:solidFill>
              <a:schemeClr val="tx1"/>
            </a:solidFill>
            <a:miter lim="800000"/>
            <a:headEnd/>
            <a:tailEnd/>
          </a:ln>
          <a:effectLst/>
        </p:spPr>
        <p:txBody>
          <a:bodyPr wrap="none" anchor="ctr"/>
          <a:lstStyle/>
          <a:p>
            <a:pPr algn="ctr">
              <a:defRPr/>
            </a:pPr>
            <a:r>
              <a:rPr lang="en-US" altLang="ar-SA" sz="3200" b="1" dirty="0">
                <a:solidFill>
                  <a:srgbClr val="FF0066"/>
                </a:solidFill>
                <a:effectLst>
                  <a:outerShdw blurRad="38100" dist="38100" dir="2700000" algn="tl">
                    <a:srgbClr val="000000"/>
                  </a:outerShdw>
                </a:effectLst>
                <a:latin typeface="Times New Roman" pitchFamily="18" charset="0"/>
              </a:rPr>
              <a:t>Lower and upper  limits of the data</a:t>
            </a:r>
            <a:endParaRPr lang="en-US" altLang="ar-SA" sz="32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additive="base">
                                        <p:cTn id="7" dur="500" fill="hold"/>
                                        <p:tgtEl>
                                          <p:spTgt spid="33795"/>
                                        </p:tgtEl>
                                        <p:attrNameLst>
                                          <p:attrName>ppt_x</p:attrName>
                                        </p:attrNameLst>
                                      </p:cBhvr>
                                      <p:tavLst>
                                        <p:tav tm="0">
                                          <p:val>
                                            <p:strVal val="0-#ppt_w/2"/>
                                          </p:val>
                                        </p:tav>
                                        <p:tav tm="100000">
                                          <p:val>
                                            <p:strVal val="#ppt_x"/>
                                          </p:val>
                                        </p:tav>
                                      </p:tavLst>
                                    </p:anim>
                                    <p:anim calcmode="lin" valueType="num">
                                      <p:cBhvr additive="base">
                                        <p:cTn id="8" dur="500" fill="hold"/>
                                        <p:tgtEl>
                                          <p:spTgt spid="3379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3803"/>
                                        </p:tgtEl>
                                        <p:attrNameLst>
                                          <p:attrName>style.visibility</p:attrName>
                                        </p:attrNameLst>
                                      </p:cBhvr>
                                      <p:to>
                                        <p:strVal val="visible"/>
                                      </p:to>
                                    </p:set>
                                    <p:anim calcmode="lin" valueType="num">
                                      <p:cBhvr additive="base">
                                        <p:cTn id="13" dur="500" fill="hold"/>
                                        <p:tgtEl>
                                          <p:spTgt spid="33803"/>
                                        </p:tgtEl>
                                        <p:attrNameLst>
                                          <p:attrName>ppt_x</p:attrName>
                                        </p:attrNameLst>
                                      </p:cBhvr>
                                      <p:tavLst>
                                        <p:tav tm="0">
                                          <p:val>
                                            <p:strVal val="0-#ppt_w/2"/>
                                          </p:val>
                                        </p:tav>
                                        <p:tav tm="100000">
                                          <p:val>
                                            <p:strVal val="#ppt_x"/>
                                          </p:val>
                                        </p:tav>
                                      </p:tavLst>
                                    </p:anim>
                                    <p:anim calcmode="lin" valueType="num">
                                      <p:cBhvr additive="base">
                                        <p:cTn id="14" dur="500" fill="hold"/>
                                        <p:tgtEl>
                                          <p:spTgt spid="3380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3807"/>
                                        </p:tgtEl>
                                        <p:attrNameLst>
                                          <p:attrName>style.visibility</p:attrName>
                                        </p:attrNameLst>
                                      </p:cBhvr>
                                      <p:to>
                                        <p:strVal val="visible"/>
                                      </p:to>
                                    </p:set>
                                    <p:anim calcmode="lin" valueType="num">
                                      <p:cBhvr additive="base">
                                        <p:cTn id="19" dur="500" fill="hold"/>
                                        <p:tgtEl>
                                          <p:spTgt spid="33807"/>
                                        </p:tgtEl>
                                        <p:attrNameLst>
                                          <p:attrName>ppt_x</p:attrName>
                                        </p:attrNameLst>
                                      </p:cBhvr>
                                      <p:tavLst>
                                        <p:tav tm="0">
                                          <p:val>
                                            <p:strVal val="#ppt_x"/>
                                          </p:val>
                                        </p:tav>
                                        <p:tav tm="100000">
                                          <p:val>
                                            <p:strVal val="#ppt_x"/>
                                          </p:val>
                                        </p:tav>
                                      </p:tavLst>
                                    </p:anim>
                                    <p:anim calcmode="lin" valueType="num">
                                      <p:cBhvr additive="base">
                                        <p:cTn id="20" dur="500" fill="hold"/>
                                        <p:tgtEl>
                                          <p:spTgt spid="338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7" name="Rectangle 11"/>
          <p:cNvSpPr>
            <a:spLocks noGrp="1" noChangeArrowheads="1"/>
          </p:cNvSpPr>
          <p:nvPr>
            <p:ph type="title"/>
          </p:nvPr>
        </p:nvSpPr>
        <p:spPr/>
        <p:txBody>
          <a:bodyPr/>
          <a:lstStyle/>
          <a:p>
            <a:pPr rtl="0" eaLnBrk="1" hangingPunct="1">
              <a:defRPr/>
            </a:pPr>
            <a:r>
              <a:rPr lang="en-US" altLang="ar-SA" sz="4000" b="1">
                <a:solidFill>
                  <a:schemeClr val="accent2"/>
                </a:solidFill>
                <a:effectLst>
                  <a:outerShdw blurRad="38100" dist="38100" dir="2700000" algn="tl">
                    <a:srgbClr val="C0C0C0"/>
                  </a:outerShdw>
                </a:effectLst>
              </a:rPr>
              <a:t>Discrete probability distribution:</a:t>
            </a:r>
            <a:endParaRPr lang="en-US" sz="4000" b="1">
              <a:solidFill>
                <a:schemeClr val="accent2"/>
              </a:solidFill>
              <a:effectLst>
                <a:outerShdw blurRad="38100" dist="38100" dir="2700000" algn="tl">
                  <a:srgbClr val="C0C0C0"/>
                </a:outerShdw>
              </a:effectLst>
            </a:endParaRPr>
          </a:p>
        </p:txBody>
      </p:sp>
      <p:sp>
        <p:nvSpPr>
          <p:cNvPr id="1031" name="Rectangle 2"/>
          <p:cNvSpPr>
            <a:spLocks noGrp="1" noChangeArrowheads="1"/>
          </p:cNvSpPr>
          <p:nvPr>
            <p:ph type="body" sz="half" idx="1"/>
          </p:nvPr>
        </p:nvSpPr>
        <p:spPr>
          <a:xfrm>
            <a:off x="179388" y="1268413"/>
            <a:ext cx="8686800" cy="5329237"/>
          </a:xfrm>
        </p:spPr>
        <p:txBody>
          <a:bodyPr/>
          <a:lstStyle/>
          <a:p>
            <a:pPr marL="665163" indent="-377825" algn="l" rtl="0" eaLnBrk="1" hangingPunct="1">
              <a:buFontTx/>
              <a:buNone/>
            </a:pPr>
            <a:r>
              <a:rPr lang="en-US" altLang="ar-SA" sz="2800" b="1">
                <a:solidFill>
                  <a:srgbClr val="29297B"/>
                </a:solidFill>
              </a:rPr>
              <a:t>Suppose an event (E) can happened in </a:t>
            </a:r>
            <a:r>
              <a:rPr lang="en-US" altLang="ar-SA" sz="2800" b="1">
                <a:solidFill>
                  <a:srgbClr val="FF0000"/>
                </a:solidFill>
              </a:rPr>
              <a:t>(r)</a:t>
            </a:r>
            <a:r>
              <a:rPr lang="en-US" altLang="ar-SA" sz="2800" b="1">
                <a:solidFill>
                  <a:srgbClr val="29297B"/>
                </a:solidFill>
              </a:rPr>
              <a:t> ways out of total of </a:t>
            </a:r>
            <a:r>
              <a:rPr lang="en-US" altLang="ar-SA" sz="2800" b="1">
                <a:solidFill>
                  <a:srgbClr val="FF0000"/>
                </a:solidFill>
              </a:rPr>
              <a:t>(n)</a:t>
            </a:r>
            <a:r>
              <a:rPr lang="en-US" altLang="ar-SA" sz="2800" b="1">
                <a:solidFill>
                  <a:srgbClr val="29297B"/>
                </a:solidFill>
              </a:rPr>
              <a:t> possible equally likely ways. </a:t>
            </a:r>
            <a:r>
              <a:rPr lang="en-US" altLang="ar-SA" sz="2800" b="1">
                <a:solidFill>
                  <a:srgbClr val="FF0000"/>
                </a:solidFill>
              </a:rPr>
              <a:t>e.g:</a:t>
            </a:r>
            <a:r>
              <a:rPr lang="en-US" altLang="ar-SA" sz="2800" b="1">
                <a:solidFill>
                  <a:srgbClr val="29297B"/>
                </a:solidFill>
              </a:rPr>
              <a:t> S = {1,2,3,4,5,6}     (sample space of a die) Then, </a:t>
            </a:r>
          </a:p>
          <a:p>
            <a:pPr marL="665163" indent="-377825" algn="just" rtl="0" eaLnBrk="1" hangingPunct="1">
              <a:buFontTx/>
              <a:buNone/>
            </a:pPr>
            <a:r>
              <a:rPr lang="en-US" altLang="ar-SA" sz="2800" b="1">
                <a:solidFill>
                  <a:srgbClr val="29297B"/>
                </a:solidFill>
              </a:rPr>
              <a:t>The prob. of occurrence of the event “</a:t>
            </a:r>
            <a:r>
              <a:rPr lang="en-US" altLang="ar-SA" sz="2800" b="1">
                <a:solidFill>
                  <a:srgbClr val="FF6600"/>
                </a:solidFill>
              </a:rPr>
              <a:t>called it’s success</a:t>
            </a:r>
            <a:r>
              <a:rPr lang="en-US" altLang="ar-SA" sz="2800" b="1">
                <a:solidFill>
                  <a:srgbClr val="29297B"/>
                </a:solidFill>
              </a:rPr>
              <a:t>”.</a:t>
            </a:r>
          </a:p>
          <a:p>
            <a:pPr marL="665163" indent="-377825" algn="just" rtl="0" eaLnBrk="1" hangingPunct="1">
              <a:buFontTx/>
              <a:buNone/>
            </a:pPr>
            <a:r>
              <a:rPr lang="en-US" altLang="ar-SA" sz="2800" b="1">
                <a:solidFill>
                  <a:srgbClr val="29297B"/>
                </a:solidFill>
              </a:rPr>
              <a:t>    Is defined by </a:t>
            </a:r>
            <a:r>
              <a:rPr lang="en-US" altLang="ar-SA" sz="2800" b="1">
                <a:solidFill>
                  <a:srgbClr val="FF6600"/>
                </a:solidFill>
              </a:rPr>
              <a:t>(p)</a:t>
            </a:r>
            <a:r>
              <a:rPr lang="en-US" altLang="ar-SA" sz="2800" b="1">
                <a:solidFill>
                  <a:srgbClr val="29297B"/>
                </a:solidFill>
              </a:rPr>
              <a:t> where:</a:t>
            </a:r>
          </a:p>
          <a:p>
            <a:pPr marL="665163" indent="-377825" algn="just" rtl="0" eaLnBrk="1" hangingPunct="1">
              <a:buFontTx/>
              <a:buNone/>
            </a:pPr>
            <a:endParaRPr lang="en-US" altLang="ar-SA" sz="2800" b="1">
              <a:solidFill>
                <a:srgbClr val="29297B"/>
              </a:solidFill>
            </a:endParaRPr>
          </a:p>
          <a:p>
            <a:pPr marL="665163" indent="-377825" algn="just" rtl="0" eaLnBrk="1" hangingPunct="1">
              <a:buFontTx/>
              <a:buNone/>
            </a:pPr>
            <a:endParaRPr lang="en-US" altLang="ar-SA" sz="2800" b="1">
              <a:solidFill>
                <a:srgbClr val="29297B"/>
              </a:solidFill>
            </a:endParaRPr>
          </a:p>
          <a:p>
            <a:pPr marL="665163" indent="-377825" algn="just" rtl="0" eaLnBrk="1" hangingPunct="1">
              <a:buFontTx/>
              <a:buNone/>
            </a:pPr>
            <a:r>
              <a:rPr lang="en-US" altLang="ar-SA" sz="2800" b="1">
                <a:solidFill>
                  <a:srgbClr val="29297B"/>
                </a:solidFill>
              </a:rPr>
              <a:t>Example of coin:</a:t>
            </a:r>
          </a:p>
        </p:txBody>
      </p:sp>
      <p:graphicFrame>
        <p:nvGraphicFramePr>
          <p:cNvPr id="9226" name="Object 10"/>
          <p:cNvGraphicFramePr>
            <a:graphicFrameLocks noGrp="1" noChangeAspect="1"/>
          </p:cNvGraphicFramePr>
          <p:nvPr>
            <p:ph sz="quarter" idx="2"/>
          </p:nvPr>
        </p:nvGraphicFramePr>
        <p:xfrm>
          <a:off x="755650" y="5969000"/>
          <a:ext cx="1728788" cy="555625"/>
        </p:xfrm>
        <a:graphic>
          <a:graphicData uri="http://schemas.openxmlformats.org/presentationml/2006/ole">
            <mc:AlternateContent xmlns:mc="http://schemas.openxmlformats.org/markup-compatibility/2006">
              <mc:Choice xmlns:v="urn:schemas-microsoft-com:vml" Requires="v">
                <p:oleObj name="Equation" r:id="rId2" imgW="1066800" imgH="342900" progId="Equation.3">
                  <p:embed/>
                </p:oleObj>
              </mc:Choice>
              <mc:Fallback>
                <p:oleObj name="Equation" r:id="rId2" imgW="1066800" imgH="342900" progId="Equation.3">
                  <p:embed/>
                  <p:pic>
                    <p:nvPicPr>
                      <p:cNvPr id="9226" name="Object 10"/>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5969000"/>
                        <a:ext cx="1728788" cy="555625"/>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19" name="AutoShape 3"/>
          <p:cNvSpPr>
            <a:spLocks noChangeArrowheads="1"/>
          </p:cNvSpPr>
          <p:nvPr/>
        </p:nvSpPr>
        <p:spPr bwMode="auto">
          <a:xfrm>
            <a:off x="4554538" y="5013325"/>
            <a:ext cx="665162" cy="150813"/>
          </a:xfrm>
          <a:prstGeom prst="rightArrow">
            <a:avLst>
              <a:gd name="adj1" fmla="val 50000"/>
              <a:gd name="adj2" fmla="val 110263"/>
            </a:avLst>
          </a:prstGeom>
          <a:solidFill>
            <a:srgbClr val="FF0000"/>
          </a:solidFill>
          <a:ln w="9525">
            <a:solidFill>
              <a:schemeClr val="tx1"/>
            </a:solidFill>
            <a:miter lim="800000"/>
            <a:headEnd/>
            <a:tailEnd/>
          </a:ln>
        </p:spPr>
        <p:txBody>
          <a:bodyPr wrap="none" anchor="ctr"/>
          <a:lstStyle/>
          <a:p>
            <a:endParaRPr lang="ar-IQ"/>
          </a:p>
        </p:txBody>
      </p:sp>
      <p:graphicFrame>
        <p:nvGraphicFramePr>
          <p:cNvPr id="9220" name="Object 4"/>
          <p:cNvGraphicFramePr>
            <a:graphicFrameLocks noChangeAspect="1"/>
          </p:cNvGraphicFramePr>
          <p:nvPr/>
        </p:nvGraphicFramePr>
        <p:xfrm>
          <a:off x="827088" y="4508500"/>
          <a:ext cx="3455987" cy="1112838"/>
        </p:xfrm>
        <a:graphic>
          <a:graphicData uri="http://schemas.openxmlformats.org/presentationml/2006/ole">
            <mc:AlternateContent xmlns:mc="http://schemas.openxmlformats.org/markup-compatibility/2006">
              <mc:Choice xmlns:v="urn:schemas-microsoft-com:vml" Requires="v">
                <p:oleObj name="Equation" r:id="rId4" imgW="927100" imgH="330200" progId="Equation.3">
                  <p:embed/>
                </p:oleObj>
              </mc:Choice>
              <mc:Fallback>
                <p:oleObj name="Equation" r:id="rId4" imgW="927100" imgH="330200" progId="Equation.3">
                  <p:embed/>
                  <p:pic>
                    <p:nvPicPr>
                      <p:cNvPr id="922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088" y="4508500"/>
                        <a:ext cx="3455987" cy="1112838"/>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1" name="Object 5"/>
          <p:cNvGraphicFramePr>
            <a:graphicFrameLocks noChangeAspect="1"/>
          </p:cNvGraphicFramePr>
          <p:nvPr/>
        </p:nvGraphicFramePr>
        <p:xfrm>
          <a:off x="5651500" y="4508500"/>
          <a:ext cx="1512888" cy="1049338"/>
        </p:xfrm>
        <a:graphic>
          <a:graphicData uri="http://schemas.openxmlformats.org/presentationml/2006/ole">
            <mc:AlternateContent xmlns:mc="http://schemas.openxmlformats.org/markup-compatibility/2006">
              <mc:Choice xmlns:v="urn:schemas-microsoft-com:vml" Requires="v">
                <p:oleObj name="Equation" r:id="rId6" imgW="431613" imgH="330057" progId="Equation.3">
                  <p:embed/>
                </p:oleObj>
              </mc:Choice>
              <mc:Fallback>
                <p:oleObj name="Equation" r:id="rId6" imgW="431613" imgH="330057" progId="Equation.3">
                  <p:embed/>
                  <p:pic>
                    <p:nvPicPr>
                      <p:cNvPr id="9221"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51500" y="4508500"/>
                        <a:ext cx="1512888" cy="1049338"/>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31" name="Object 15"/>
          <p:cNvGraphicFramePr>
            <a:graphicFrameLocks noGrp="1" noChangeAspect="1"/>
          </p:cNvGraphicFramePr>
          <p:nvPr>
            <p:ph sz="quarter" idx="3"/>
          </p:nvPr>
        </p:nvGraphicFramePr>
        <p:xfrm>
          <a:off x="3132138" y="5999163"/>
          <a:ext cx="3816350" cy="538162"/>
        </p:xfrm>
        <a:graphic>
          <a:graphicData uri="http://schemas.openxmlformats.org/presentationml/2006/ole">
            <mc:AlternateContent xmlns:mc="http://schemas.openxmlformats.org/markup-compatibility/2006">
              <mc:Choice xmlns:v="urn:schemas-microsoft-com:vml" Requires="v">
                <p:oleObj name="Equation" r:id="rId8" imgW="1930400" imgH="355600" progId="Equation.3">
                  <p:embed/>
                </p:oleObj>
              </mc:Choice>
              <mc:Fallback>
                <p:oleObj name="Equation" r:id="rId8" imgW="1930400" imgH="355600" progId="Equation.3">
                  <p:embed/>
                  <p:pic>
                    <p:nvPicPr>
                      <p:cNvPr id="9231" name="Object 15"/>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32138" y="5999163"/>
                        <a:ext cx="3816350" cy="538162"/>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33" name="Rectangle 17"/>
          <p:cNvSpPr>
            <a:spLocks noChangeArrowheads="1"/>
          </p:cNvSpPr>
          <p:nvPr/>
        </p:nvSpPr>
        <p:spPr bwMode="auto">
          <a:xfrm>
            <a:off x="7308850" y="5949950"/>
            <a:ext cx="1692275" cy="765175"/>
          </a:xfrm>
          <a:prstGeom prst="rect">
            <a:avLst/>
          </a:prstGeom>
          <a:solidFill>
            <a:schemeClr val="accent1"/>
          </a:solidFill>
          <a:ln w="9525">
            <a:solidFill>
              <a:schemeClr val="tx1"/>
            </a:solidFill>
            <a:miter lim="800000"/>
            <a:headEnd/>
            <a:tailEnd/>
          </a:ln>
        </p:spPr>
        <p:txBody>
          <a:bodyPr wrap="none" anchor="ctr"/>
          <a:lstStyle/>
          <a:p>
            <a:pPr algn="ctr"/>
            <a:r>
              <a:rPr lang="en-US"/>
              <a:t>P of failure (</a:t>
            </a:r>
            <a:r>
              <a:rPr lang="en-US">
                <a:latin typeface="Century" pitchFamily="18" charset="0"/>
                <a:cs typeface="Times New Roman" pitchFamily="18" charset="0"/>
              </a:rPr>
              <a:t>q)</a:t>
            </a:r>
            <a:endParaRPr lang="el-GR">
              <a:latin typeface="Century" pitchFamily="18" charset="0"/>
              <a:cs typeface="Times New Roman" pitchFamily="18" charset="0"/>
            </a:endParaRPr>
          </a:p>
        </p:txBody>
      </p:sp>
      <p:sp>
        <p:nvSpPr>
          <p:cNvPr id="1034" name="Line 18"/>
          <p:cNvSpPr>
            <a:spLocks noChangeShapeType="1"/>
          </p:cNvSpPr>
          <p:nvPr/>
        </p:nvSpPr>
        <p:spPr bwMode="auto">
          <a:xfrm flipH="1">
            <a:off x="7019925" y="6308725"/>
            <a:ext cx="288925" cy="0"/>
          </a:xfrm>
          <a:prstGeom prst="line">
            <a:avLst/>
          </a:prstGeom>
          <a:noFill/>
          <a:ln w="9525">
            <a:solidFill>
              <a:schemeClr val="tx1"/>
            </a:solidFill>
            <a:round/>
            <a:headEnd/>
            <a:tailEnd type="triangle" w="med" len="med"/>
          </a:ln>
        </p:spPr>
        <p:txBody>
          <a:bodyPr/>
          <a:lstStyle/>
          <a:p>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additive="base">
                                        <p:cTn id="7" dur="500" fill="hold"/>
                                        <p:tgtEl>
                                          <p:spTgt spid="9220"/>
                                        </p:tgtEl>
                                        <p:attrNameLst>
                                          <p:attrName>ppt_x</p:attrName>
                                        </p:attrNameLst>
                                      </p:cBhvr>
                                      <p:tavLst>
                                        <p:tav tm="0">
                                          <p:val>
                                            <p:strVal val="0-#ppt_w/2"/>
                                          </p:val>
                                        </p:tav>
                                        <p:tav tm="100000">
                                          <p:val>
                                            <p:strVal val="#ppt_x"/>
                                          </p:val>
                                        </p:tav>
                                      </p:tavLst>
                                    </p:anim>
                                    <p:anim calcmode="lin" valueType="num">
                                      <p:cBhvr additive="base">
                                        <p:cTn id="8" dur="500" fill="hold"/>
                                        <p:tgtEl>
                                          <p:spTgt spid="922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gtEl>
                                        <p:attrNameLst>
                                          <p:attrName>style.visibility</p:attrName>
                                        </p:attrNameLst>
                                      </p:cBhvr>
                                      <p:to>
                                        <p:strVal val="visible"/>
                                      </p:to>
                                    </p:set>
                                    <p:anim calcmode="lin" valueType="num">
                                      <p:cBhvr additive="base">
                                        <p:cTn id="13" dur="500" fill="hold"/>
                                        <p:tgtEl>
                                          <p:spTgt spid="9219"/>
                                        </p:tgtEl>
                                        <p:attrNameLst>
                                          <p:attrName>ppt_x</p:attrName>
                                        </p:attrNameLst>
                                      </p:cBhvr>
                                      <p:tavLst>
                                        <p:tav tm="0">
                                          <p:val>
                                            <p:strVal val="0-#ppt_w/2"/>
                                          </p:val>
                                        </p:tav>
                                        <p:tav tm="100000">
                                          <p:val>
                                            <p:strVal val="#ppt_x"/>
                                          </p:val>
                                        </p:tav>
                                      </p:tavLst>
                                    </p:anim>
                                    <p:anim calcmode="lin" valueType="num">
                                      <p:cBhvr additive="base">
                                        <p:cTn id="14" dur="500" fill="hold"/>
                                        <p:tgtEl>
                                          <p:spTgt spid="921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221"/>
                                        </p:tgtEl>
                                        <p:attrNameLst>
                                          <p:attrName>style.visibility</p:attrName>
                                        </p:attrNameLst>
                                      </p:cBhvr>
                                      <p:to>
                                        <p:strVal val="visible"/>
                                      </p:to>
                                    </p:set>
                                    <p:anim calcmode="lin" valueType="num">
                                      <p:cBhvr additive="base">
                                        <p:cTn id="19" dur="500" fill="hold"/>
                                        <p:tgtEl>
                                          <p:spTgt spid="9221"/>
                                        </p:tgtEl>
                                        <p:attrNameLst>
                                          <p:attrName>ppt_x</p:attrName>
                                        </p:attrNameLst>
                                      </p:cBhvr>
                                      <p:tavLst>
                                        <p:tav tm="0">
                                          <p:val>
                                            <p:strVal val="0-#ppt_w/2"/>
                                          </p:val>
                                        </p:tav>
                                        <p:tav tm="100000">
                                          <p:val>
                                            <p:strVal val="#ppt_x"/>
                                          </p:val>
                                        </p:tav>
                                      </p:tavLst>
                                    </p:anim>
                                    <p:anim calcmode="lin" valueType="num">
                                      <p:cBhvr additive="base">
                                        <p:cTn id="20" dur="500" fill="hold"/>
                                        <p:tgtEl>
                                          <p:spTgt spid="922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9226"/>
                                        </p:tgtEl>
                                        <p:attrNameLst>
                                          <p:attrName>style.visibility</p:attrName>
                                        </p:attrNameLst>
                                      </p:cBhvr>
                                      <p:to>
                                        <p:strVal val="visible"/>
                                      </p:to>
                                    </p:set>
                                    <p:anim calcmode="lin" valueType="num">
                                      <p:cBhvr additive="base">
                                        <p:cTn id="25" dur="500" fill="hold"/>
                                        <p:tgtEl>
                                          <p:spTgt spid="9226"/>
                                        </p:tgtEl>
                                        <p:attrNameLst>
                                          <p:attrName>ppt_x</p:attrName>
                                        </p:attrNameLst>
                                      </p:cBhvr>
                                      <p:tavLst>
                                        <p:tav tm="0">
                                          <p:val>
                                            <p:strVal val="0-#ppt_w/2"/>
                                          </p:val>
                                        </p:tav>
                                        <p:tav tm="100000">
                                          <p:val>
                                            <p:strVal val="#ppt_x"/>
                                          </p:val>
                                        </p:tav>
                                      </p:tavLst>
                                    </p:anim>
                                    <p:anim calcmode="lin" valueType="num">
                                      <p:cBhvr additive="base">
                                        <p:cTn id="26" dur="500" fill="hold"/>
                                        <p:tgtEl>
                                          <p:spTgt spid="922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9231"/>
                                        </p:tgtEl>
                                        <p:attrNameLst>
                                          <p:attrName>style.visibility</p:attrName>
                                        </p:attrNameLst>
                                      </p:cBhvr>
                                      <p:to>
                                        <p:strVal val="visible"/>
                                      </p:to>
                                    </p:set>
                                    <p:anim calcmode="lin" valueType="num">
                                      <p:cBhvr additive="base">
                                        <p:cTn id="31" dur="500" fill="hold"/>
                                        <p:tgtEl>
                                          <p:spTgt spid="9231"/>
                                        </p:tgtEl>
                                        <p:attrNameLst>
                                          <p:attrName>ppt_x</p:attrName>
                                        </p:attrNameLst>
                                      </p:cBhvr>
                                      <p:tavLst>
                                        <p:tav tm="0">
                                          <p:val>
                                            <p:strVal val="0-#ppt_w/2"/>
                                          </p:val>
                                        </p:tav>
                                        <p:tav tm="100000">
                                          <p:val>
                                            <p:strVal val="#ppt_x"/>
                                          </p:val>
                                        </p:tav>
                                      </p:tavLst>
                                    </p:anim>
                                    <p:anim calcmode="lin" valueType="num">
                                      <p:cBhvr additive="base">
                                        <p:cTn id="32" dur="500" fill="hold"/>
                                        <p:tgtEl>
                                          <p:spTgt spid="923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233"/>
                                        </p:tgtEl>
                                        <p:attrNameLst>
                                          <p:attrName>style.visibility</p:attrName>
                                        </p:attrNameLst>
                                      </p:cBhvr>
                                      <p:to>
                                        <p:strVal val="visible"/>
                                      </p:to>
                                    </p:set>
                                    <p:anim calcmode="lin" valueType="num">
                                      <p:cBhvr additive="base">
                                        <p:cTn id="37" dur="500" fill="hold"/>
                                        <p:tgtEl>
                                          <p:spTgt spid="9233"/>
                                        </p:tgtEl>
                                        <p:attrNameLst>
                                          <p:attrName>ppt_x</p:attrName>
                                        </p:attrNameLst>
                                      </p:cBhvr>
                                      <p:tavLst>
                                        <p:tav tm="0">
                                          <p:val>
                                            <p:strVal val="#ppt_x"/>
                                          </p:val>
                                        </p:tav>
                                        <p:tav tm="100000">
                                          <p:val>
                                            <p:strVal val="#ppt_x"/>
                                          </p:val>
                                        </p:tav>
                                      </p:tavLst>
                                    </p:anim>
                                    <p:anim calcmode="lin" valueType="num">
                                      <p:cBhvr additive="base">
                                        <p:cTn id="38" dur="500" fill="hold"/>
                                        <p:tgtEl>
                                          <p:spTgt spid="92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nimBg="1"/>
      <p:bldP spid="923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3"/>
          <p:cNvSpPr>
            <a:spLocks noGrp="1" noChangeArrowheads="1"/>
          </p:cNvSpPr>
          <p:nvPr>
            <p:ph type="body" idx="1"/>
          </p:nvPr>
        </p:nvSpPr>
        <p:spPr>
          <a:xfrm>
            <a:off x="152400" y="304800"/>
            <a:ext cx="8915400" cy="6248400"/>
          </a:xfrm>
        </p:spPr>
        <p:txBody>
          <a:bodyPr/>
          <a:lstStyle/>
          <a:p>
            <a:pPr marL="1041400" indent="-1041400" algn="l" rtl="0" eaLnBrk="1" hangingPunct="1">
              <a:buFontTx/>
              <a:buNone/>
              <a:tabLst>
                <a:tab pos="952500" algn="l"/>
                <a:tab pos="1152525" algn="l"/>
              </a:tabLst>
            </a:pPr>
            <a:r>
              <a:rPr lang="en-US" altLang="en-US" sz="3600"/>
              <a:t> </a:t>
            </a:r>
            <a:r>
              <a:rPr lang="en-US" altLang="ar-SA" sz="3600">
                <a:solidFill>
                  <a:schemeClr val="hlink"/>
                </a:solidFill>
              </a:rPr>
              <a:t>Where :</a:t>
            </a:r>
            <a:endParaRPr lang="en-US" altLang="ar-SA" sz="3600"/>
          </a:p>
          <a:p>
            <a:pPr marL="1041400" indent="-1041400" algn="just" rtl="0" eaLnBrk="1" hangingPunct="1">
              <a:buFontTx/>
              <a:buNone/>
              <a:tabLst>
                <a:tab pos="952500" algn="l"/>
                <a:tab pos="1152525" algn="l"/>
              </a:tabLst>
            </a:pPr>
            <a:r>
              <a:rPr lang="en-US" altLang="ar-SA" sz="3600"/>
              <a:t>  </a:t>
            </a:r>
            <a:r>
              <a:rPr lang="en-US" altLang="ar-SA" sz="3600" b="1">
                <a:solidFill>
                  <a:srgbClr val="FF0000"/>
                </a:solidFill>
              </a:rPr>
              <a:t>p</a:t>
            </a:r>
            <a:r>
              <a:rPr lang="en-US" altLang="ar-SA" b="1"/>
              <a:t>  : Probability of an event (success).</a:t>
            </a:r>
          </a:p>
          <a:p>
            <a:pPr marL="1041400" indent="-1041400" algn="just" rtl="0" eaLnBrk="1" hangingPunct="1">
              <a:buFontTx/>
              <a:buNone/>
              <a:tabLst>
                <a:tab pos="952500" algn="l"/>
                <a:tab pos="1152525" algn="l"/>
              </a:tabLst>
            </a:pPr>
            <a:r>
              <a:rPr lang="en-US" altLang="ar-SA" b="1"/>
              <a:t>  </a:t>
            </a:r>
            <a:r>
              <a:rPr lang="en-US" altLang="ar-SA" sz="3600" b="1">
                <a:solidFill>
                  <a:srgbClr val="FF0000"/>
                </a:solidFill>
              </a:rPr>
              <a:t>n  </a:t>
            </a:r>
            <a:r>
              <a:rPr lang="en-US" altLang="ar-SA" b="1"/>
              <a:t>: Sample space (success &amp; failure events). (all events may be occur). </a:t>
            </a:r>
          </a:p>
          <a:p>
            <a:pPr marL="1041400" indent="-1041400" algn="just" rtl="0" eaLnBrk="1" hangingPunct="1">
              <a:buFontTx/>
              <a:buNone/>
              <a:tabLst>
                <a:tab pos="952500" algn="l"/>
                <a:tab pos="1152525" algn="l"/>
              </a:tabLst>
            </a:pPr>
            <a:r>
              <a:rPr lang="en-US" altLang="ar-SA" b="1"/>
              <a:t>  </a:t>
            </a:r>
            <a:r>
              <a:rPr lang="en-US" altLang="ar-SA" sz="3600" b="1">
                <a:solidFill>
                  <a:srgbClr val="FF0000"/>
                </a:solidFill>
              </a:rPr>
              <a:t>r   </a:t>
            </a:r>
            <a:r>
              <a:rPr lang="en-US" altLang="ar-SA" b="1"/>
              <a:t>: Success events only. </a:t>
            </a:r>
          </a:p>
          <a:p>
            <a:pPr marL="1041400" indent="-1041400" algn="just" rtl="0" eaLnBrk="1" hangingPunct="1">
              <a:buFontTx/>
              <a:buNone/>
              <a:tabLst>
                <a:tab pos="952500" algn="l"/>
                <a:tab pos="1152525" algn="l"/>
              </a:tabLst>
            </a:pPr>
            <a:r>
              <a:rPr lang="en-US" altLang="ar-SA" b="1"/>
              <a:t>  </a:t>
            </a:r>
            <a:r>
              <a:rPr lang="en-US" altLang="ar-SA" sz="3600" b="1">
                <a:solidFill>
                  <a:srgbClr val="FF0000"/>
                </a:solidFill>
              </a:rPr>
              <a:t>n-r</a:t>
            </a:r>
            <a:r>
              <a:rPr lang="en-US" altLang="ar-SA" b="1"/>
              <a:t> : Failure events only.</a:t>
            </a:r>
            <a:endParaRPr lang="en-US" altLang="ar-SA" b="1">
              <a:solidFill>
                <a:schemeClr val="hlink"/>
              </a:solidFill>
            </a:endParaRPr>
          </a:p>
        </p:txBody>
      </p:sp>
      <p:graphicFrame>
        <p:nvGraphicFramePr>
          <p:cNvPr id="4105" name="Object 9"/>
          <p:cNvGraphicFramePr>
            <a:graphicFrameLocks noChangeAspect="1"/>
          </p:cNvGraphicFramePr>
          <p:nvPr/>
        </p:nvGraphicFramePr>
        <p:xfrm>
          <a:off x="1042988" y="4365625"/>
          <a:ext cx="1530350" cy="500063"/>
        </p:xfrm>
        <a:graphic>
          <a:graphicData uri="http://schemas.openxmlformats.org/presentationml/2006/ole">
            <mc:AlternateContent xmlns:mc="http://schemas.openxmlformats.org/markup-compatibility/2006">
              <mc:Choice xmlns:v="urn:schemas-microsoft-com:vml" Requires="v">
                <p:oleObj name="Equation" r:id="rId2" imgW="520248" imgH="177646" progId="Equation.3">
                  <p:embed/>
                </p:oleObj>
              </mc:Choice>
              <mc:Fallback>
                <p:oleObj name="Equation" r:id="rId2" imgW="520248" imgH="177646" progId="Equation.3">
                  <p:embed/>
                  <p:pic>
                    <p:nvPicPr>
                      <p:cNvPr id="4105" name="Object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4365625"/>
                        <a:ext cx="1530350" cy="500063"/>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3" name="Line 11"/>
          <p:cNvSpPr>
            <a:spLocks noChangeShapeType="1"/>
          </p:cNvSpPr>
          <p:nvPr/>
        </p:nvSpPr>
        <p:spPr bwMode="auto">
          <a:xfrm>
            <a:off x="2771775" y="4581525"/>
            <a:ext cx="381000" cy="0"/>
          </a:xfrm>
          <a:prstGeom prst="line">
            <a:avLst/>
          </a:prstGeom>
          <a:noFill/>
          <a:ln w="57150">
            <a:solidFill>
              <a:srgbClr val="FF0000"/>
            </a:solidFill>
            <a:round/>
            <a:headEnd/>
            <a:tailEnd type="triangle" w="med" len="med"/>
          </a:ln>
        </p:spPr>
        <p:txBody>
          <a:bodyPr wrap="none" anchor="ctr"/>
          <a:lstStyle/>
          <a:p>
            <a:endParaRPr lang="ar-IQ"/>
          </a:p>
        </p:txBody>
      </p:sp>
      <p:graphicFrame>
        <p:nvGraphicFramePr>
          <p:cNvPr id="4108" name="Object 12"/>
          <p:cNvGraphicFramePr>
            <a:graphicFrameLocks noChangeAspect="1"/>
          </p:cNvGraphicFramePr>
          <p:nvPr/>
        </p:nvGraphicFramePr>
        <p:xfrm>
          <a:off x="3276600" y="4292600"/>
          <a:ext cx="1763713" cy="581025"/>
        </p:xfrm>
        <a:graphic>
          <a:graphicData uri="http://schemas.openxmlformats.org/presentationml/2006/ole">
            <mc:AlternateContent xmlns:mc="http://schemas.openxmlformats.org/markup-compatibility/2006">
              <mc:Choice xmlns:v="urn:schemas-microsoft-com:vml" Requires="v">
                <p:oleObj name="Equation" r:id="rId4" imgW="507780" imgH="177723" progId="Equation.3">
                  <p:embed/>
                </p:oleObj>
              </mc:Choice>
              <mc:Fallback>
                <p:oleObj name="Equation" r:id="rId4" imgW="507780" imgH="177723" progId="Equation.3">
                  <p:embed/>
                  <p:pic>
                    <p:nvPicPr>
                      <p:cNvPr id="4108"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4292600"/>
                        <a:ext cx="1763713" cy="581025"/>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0" name="Rectangle 14"/>
          <p:cNvSpPr>
            <a:spLocks noChangeArrowheads="1"/>
          </p:cNvSpPr>
          <p:nvPr/>
        </p:nvSpPr>
        <p:spPr bwMode="auto">
          <a:xfrm>
            <a:off x="611188" y="5013325"/>
            <a:ext cx="7632700" cy="1773238"/>
          </a:xfrm>
          <a:prstGeom prst="rect">
            <a:avLst/>
          </a:prstGeom>
          <a:noFill/>
          <a:ln w="9525">
            <a:solidFill>
              <a:schemeClr val="hlink"/>
            </a:solidFill>
            <a:miter lim="800000"/>
            <a:headEnd/>
            <a:tailEnd/>
          </a:ln>
        </p:spPr>
        <p:txBody>
          <a:bodyPr/>
          <a:lstStyle/>
          <a:p>
            <a:r>
              <a:rPr lang="en-US" altLang="ar-SA" sz="2800" b="1"/>
              <a:t>     P(E) </a:t>
            </a:r>
            <a:r>
              <a:rPr lang="en-US" altLang="ar-SA" sz="2800" b="1">
                <a:sym typeface="Symbol" pitchFamily="18" charset="2"/>
              </a:rPr>
              <a:t> </a:t>
            </a:r>
            <a:r>
              <a:rPr lang="en-US" altLang="ar-SA" sz="2800" b="1"/>
              <a:t>0          (+ve)          </a:t>
            </a:r>
          </a:p>
          <a:p>
            <a:r>
              <a:rPr lang="en-US" altLang="ar-SA" sz="2800" b="1"/>
              <a:t>     </a:t>
            </a:r>
            <a:r>
              <a:rPr lang="en-US" altLang="ar-SA" sz="3200" b="1">
                <a:solidFill>
                  <a:srgbClr val="FF0000"/>
                </a:solidFill>
              </a:rPr>
              <a:t>0 </a:t>
            </a:r>
            <a:r>
              <a:rPr lang="en-US" altLang="ar-SA" sz="3200" b="1">
                <a:solidFill>
                  <a:srgbClr val="FF0000"/>
                </a:solidFill>
                <a:sym typeface="Symbol" pitchFamily="18" charset="2"/>
              </a:rPr>
              <a:t></a:t>
            </a:r>
            <a:r>
              <a:rPr lang="en-US" altLang="ar-SA" sz="3200" b="1">
                <a:solidFill>
                  <a:srgbClr val="FF0000"/>
                </a:solidFill>
              </a:rPr>
              <a:t> p </a:t>
            </a:r>
            <a:r>
              <a:rPr lang="en-US" altLang="ar-SA" sz="3200" b="1">
                <a:solidFill>
                  <a:srgbClr val="FF0000"/>
                </a:solidFill>
                <a:sym typeface="Symbol" pitchFamily="18" charset="2"/>
              </a:rPr>
              <a:t></a:t>
            </a:r>
            <a:r>
              <a:rPr lang="en-US" altLang="ar-SA" sz="3200" b="1">
                <a:solidFill>
                  <a:srgbClr val="FF0000"/>
                </a:solidFill>
              </a:rPr>
              <a:t>  1</a:t>
            </a:r>
            <a:r>
              <a:rPr lang="en-US" altLang="ar-SA" sz="2800" b="1"/>
              <a:t> </a:t>
            </a:r>
          </a:p>
          <a:p>
            <a:r>
              <a:rPr lang="en-US" altLang="ar-SA" sz="2800" b="1"/>
              <a:t>      If  </a:t>
            </a:r>
            <a:r>
              <a:rPr lang="en-US" altLang="ar-SA" sz="2800" b="1">
                <a:solidFill>
                  <a:srgbClr val="FF0000"/>
                </a:solidFill>
              </a:rPr>
              <a:t>p = 1</a:t>
            </a:r>
            <a:r>
              <a:rPr lang="en-US" altLang="ar-SA" sz="2800" b="1"/>
              <a:t> called  the </a:t>
            </a:r>
            <a:r>
              <a:rPr lang="en-US" altLang="ar-SA" sz="2800" b="1">
                <a:solidFill>
                  <a:srgbClr val="FF0000"/>
                </a:solidFill>
              </a:rPr>
              <a:t>Certain prob</a:t>
            </a:r>
            <a:r>
              <a:rPr lang="en-US" altLang="ar-SA" sz="2800" b="1"/>
              <a:t>.</a:t>
            </a:r>
          </a:p>
          <a:p>
            <a:r>
              <a:rPr lang="en-US" altLang="ar-SA" sz="2800" b="1"/>
              <a:t>      If  </a:t>
            </a:r>
            <a:r>
              <a:rPr lang="en-US" altLang="ar-SA" sz="2800" b="1">
                <a:solidFill>
                  <a:srgbClr val="FF0000"/>
                </a:solidFill>
              </a:rPr>
              <a:t>p = 0</a:t>
            </a:r>
            <a:r>
              <a:rPr lang="en-US" altLang="ar-SA" sz="2800" b="1"/>
              <a:t> called  the </a:t>
            </a:r>
            <a:r>
              <a:rPr lang="en-US" altLang="ar-SA" sz="2800" b="1">
                <a:solidFill>
                  <a:srgbClr val="FF0000"/>
                </a:solidFill>
              </a:rPr>
              <a:t>Impossible prob</a:t>
            </a:r>
            <a:r>
              <a:rPr lang="en-US" altLang="ar-SA" sz="2800" b="1"/>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105"/>
                                        </p:tgtEl>
                                        <p:attrNameLst>
                                          <p:attrName>style.visibility</p:attrName>
                                        </p:attrNameLst>
                                      </p:cBhvr>
                                      <p:to>
                                        <p:strVal val="visible"/>
                                      </p:to>
                                    </p:set>
                                    <p:anim calcmode="lin" valueType="num">
                                      <p:cBhvr additive="base">
                                        <p:cTn id="7" dur="500" fill="hold"/>
                                        <p:tgtEl>
                                          <p:spTgt spid="4105"/>
                                        </p:tgtEl>
                                        <p:attrNameLst>
                                          <p:attrName>ppt_x</p:attrName>
                                        </p:attrNameLst>
                                      </p:cBhvr>
                                      <p:tavLst>
                                        <p:tav tm="0">
                                          <p:val>
                                            <p:strVal val="0-#ppt_w/2"/>
                                          </p:val>
                                        </p:tav>
                                        <p:tav tm="100000">
                                          <p:val>
                                            <p:strVal val="#ppt_x"/>
                                          </p:val>
                                        </p:tav>
                                      </p:tavLst>
                                    </p:anim>
                                    <p:anim calcmode="lin" valueType="num">
                                      <p:cBhvr additive="base">
                                        <p:cTn id="8" dur="500" fill="hold"/>
                                        <p:tgtEl>
                                          <p:spTgt spid="410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108"/>
                                        </p:tgtEl>
                                        <p:attrNameLst>
                                          <p:attrName>style.visibility</p:attrName>
                                        </p:attrNameLst>
                                      </p:cBhvr>
                                      <p:to>
                                        <p:strVal val="visible"/>
                                      </p:to>
                                    </p:set>
                                    <p:anim calcmode="lin" valueType="num">
                                      <p:cBhvr additive="base">
                                        <p:cTn id="13" dur="500" fill="hold"/>
                                        <p:tgtEl>
                                          <p:spTgt spid="4108"/>
                                        </p:tgtEl>
                                        <p:attrNameLst>
                                          <p:attrName>ppt_x</p:attrName>
                                        </p:attrNameLst>
                                      </p:cBhvr>
                                      <p:tavLst>
                                        <p:tav tm="0">
                                          <p:val>
                                            <p:strVal val="0-#ppt_w/2"/>
                                          </p:val>
                                        </p:tav>
                                        <p:tav tm="100000">
                                          <p:val>
                                            <p:strVal val="#ppt_x"/>
                                          </p:val>
                                        </p:tav>
                                      </p:tavLst>
                                    </p:anim>
                                    <p:anim calcmode="lin" valueType="num">
                                      <p:cBhvr additive="base">
                                        <p:cTn id="14" dur="500" fill="hold"/>
                                        <p:tgtEl>
                                          <p:spTgt spid="410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10"/>
                                        </p:tgtEl>
                                        <p:attrNameLst>
                                          <p:attrName>style.visibility</p:attrName>
                                        </p:attrNameLst>
                                      </p:cBhvr>
                                      <p:to>
                                        <p:strVal val="visible"/>
                                      </p:to>
                                    </p:set>
                                    <p:anim calcmode="lin" valueType="num">
                                      <p:cBhvr additive="base">
                                        <p:cTn id="19" dur="500" fill="hold"/>
                                        <p:tgtEl>
                                          <p:spTgt spid="4110"/>
                                        </p:tgtEl>
                                        <p:attrNameLst>
                                          <p:attrName>ppt_x</p:attrName>
                                        </p:attrNameLst>
                                      </p:cBhvr>
                                      <p:tavLst>
                                        <p:tav tm="0">
                                          <p:val>
                                            <p:strVal val="#ppt_x"/>
                                          </p:val>
                                        </p:tav>
                                        <p:tav tm="100000">
                                          <p:val>
                                            <p:strVal val="#ppt_x"/>
                                          </p:val>
                                        </p:tav>
                                      </p:tavLst>
                                    </p:anim>
                                    <p:anim calcmode="lin" valueType="num">
                                      <p:cBhvr additive="base">
                                        <p:cTn id="20" dur="500" fill="hold"/>
                                        <p:tgtEl>
                                          <p:spTgt spid="41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0"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457200" y="115888"/>
            <a:ext cx="8229600" cy="1143000"/>
          </a:xfrm>
        </p:spPr>
        <p:txBody>
          <a:bodyPr/>
          <a:lstStyle/>
          <a:p>
            <a:pPr algn="l" rtl="0" eaLnBrk="1" hangingPunct="1"/>
            <a:r>
              <a:rPr lang="en-US" sz="2800" b="1" u="sng">
                <a:solidFill>
                  <a:srgbClr val="29297B"/>
                </a:solidFill>
              </a:rPr>
              <a:t>Example</a:t>
            </a:r>
            <a:r>
              <a:rPr lang="en-US" sz="2800" b="1">
                <a:solidFill>
                  <a:srgbClr val="29297B"/>
                </a:solidFill>
              </a:rPr>
              <a:t>: A couple planed to have 5 children. What is the possibility that 3 of them are boys?</a:t>
            </a:r>
          </a:p>
        </p:txBody>
      </p:sp>
      <p:graphicFrame>
        <p:nvGraphicFramePr>
          <p:cNvPr id="15368" name="Object 8"/>
          <p:cNvGraphicFramePr>
            <a:graphicFrameLocks noGrp="1" noChangeAspect="1"/>
          </p:cNvGraphicFramePr>
          <p:nvPr>
            <p:ph sz="half" idx="1"/>
          </p:nvPr>
        </p:nvGraphicFramePr>
        <p:xfrm>
          <a:off x="684213" y="3790950"/>
          <a:ext cx="5607050" cy="1222375"/>
        </p:xfrm>
        <a:graphic>
          <a:graphicData uri="http://schemas.openxmlformats.org/presentationml/2006/ole">
            <mc:AlternateContent xmlns:mc="http://schemas.openxmlformats.org/markup-compatibility/2006">
              <mc:Choice xmlns:v="urn:schemas-microsoft-com:vml" Requires="v">
                <p:oleObj name="Equation" r:id="rId2" imgW="1981200" imgH="431800" progId="Equation.3">
                  <p:embed/>
                </p:oleObj>
              </mc:Choice>
              <mc:Fallback>
                <p:oleObj name="Equation" r:id="rId2" imgW="1981200" imgH="431800" progId="Equation.3">
                  <p:embed/>
                  <p:pic>
                    <p:nvPicPr>
                      <p:cNvPr id="15368" name="Object 8"/>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3790950"/>
                        <a:ext cx="5607050" cy="1222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4" name="Object 4"/>
          <p:cNvGraphicFramePr>
            <a:graphicFrameLocks noChangeAspect="1"/>
          </p:cNvGraphicFramePr>
          <p:nvPr/>
        </p:nvGraphicFramePr>
        <p:xfrm>
          <a:off x="660400" y="2276475"/>
          <a:ext cx="6648450" cy="1223963"/>
        </p:xfrm>
        <a:graphic>
          <a:graphicData uri="http://schemas.openxmlformats.org/presentationml/2006/ole">
            <mc:AlternateContent xmlns:mc="http://schemas.openxmlformats.org/markup-compatibility/2006">
              <mc:Choice xmlns:v="urn:schemas-microsoft-com:vml" Requires="v">
                <p:oleObj name="Equation" r:id="rId4" imgW="2070100" imgH="431800" progId="Equation.3">
                  <p:embed/>
                </p:oleObj>
              </mc:Choice>
              <mc:Fallback>
                <p:oleObj name="Equation" r:id="rId4" imgW="2070100" imgH="431800" progId="Equation.3">
                  <p:embed/>
                  <p:pic>
                    <p:nvPicPr>
                      <p:cNvPr id="15364"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0400" y="2276475"/>
                        <a:ext cx="6648450" cy="1223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5" name="Rectangle 5"/>
          <p:cNvSpPr>
            <a:spLocks noChangeArrowheads="1"/>
          </p:cNvSpPr>
          <p:nvPr/>
        </p:nvSpPr>
        <p:spPr bwMode="auto">
          <a:xfrm>
            <a:off x="684213" y="1196975"/>
            <a:ext cx="5759450" cy="863600"/>
          </a:xfrm>
          <a:prstGeom prst="rect">
            <a:avLst/>
          </a:prstGeom>
          <a:solidFill>
            <a:schemeClr val="accent1"/>
          </a:solidFill>
          <a:ln w="9525">
            <a:solidFill>
              <a:schemeClr val="tx1"/>
            </a:solidFill>
            <a:miter lim="800000"/>
            <a:headEnd/>
            <a:tailEnd/>
          </a:ln>
        </p:spPr>
        <p:txBody>
          <a:bodyPr wrap="none" anchor="ctr"/>
          <a:lstStyle/>
          <a:p>
            <a:r>
              <a:rPr lang="en-US" sz="2400" b="1" u="sng"/>
              <a:t>Answer:</a:t>
            </a:r>
            <a:r>
              <a:rPr lang="en-US" sz="2400" b="1"/>
              <a:t>	n= 5,	x= 3,	p=1/2=q</a:t>
            </a:r>
          </a:p>
        </p:txBody>
      </p:sp>
      <p:graphicFrame>
        <p:nvGraphicFramePr>
          <p:cNvPr id="15370" name="Object 10"/>
          <p:cNvGraphicFramePr>
            <a:graphicFrameLocks noGrp="1" noChangeAspect="1"/>
          </p:cNvGraphicFramePr>
          <p:nvPr>
            <p:ph sz="half" idx="2"/>
          </p:nvPr>
        </p:nvGraphicFramePr>
        <p:xfrm>
          <a:off x="684213" y="5272088"/>
          <a:ext cx="6532562" cy="820737"/>
        </p:xfrm>
        <a:graphic>
          <a:graphicData uri="http://schemas.openxmlformats.org/presentationml/2006/ole">
            <mc:AlternateContent xmlns:mc="http://schemas.openxmlformats.org/markup-compatibility/2006">
              <mc:Choice xmlns:v="urn:schemas-microsoft-com:vml" Requires="v">
                <p:oleObj name="Equation" r:id="rId6" imgW="3759200" imgH="546100" progId="Equation.3">
                  <p:embed/>
                </p:oleObj>
              </mc:Choice>
              <mc:Fallback>
                <p:oleObj name="Equation" r:id="rId6" imgW="3759200" imgH="546100" progId="Equation.3">
                  <p:embed/>
                  <p:pic>
                    <p:nvPicPr>
                      <p:cNvPr id="15370" name="Object 10"/>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4213" y="5272088"/>
                        <a:ext cx="6532562" cy="8207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 calcmode="lin" valueType="num">
                                      <p:cBhvr additive="base">
                                        <p:cTn id="7" dur="500" fill="hold"/>
                                        <p:tgtEl>
                                          <p:spTgt spid="15365"/>
                                        </p:tgtEl>
                                        <p:attrNameLst>
                                          <p:attrName>ppt_x</p:attrName>
                                        </p:attrNameLst>
                                      </p:cBhvr>
                                      <p:tavLst>
                                        <p:tav tm="0">
                                          <p:val>
                                            <p:strVal val="#ppt_x"/>
                                          </p:val>
                                        </p:tav>
                                        <p:tav tm="100000">
                                          <p:val>
                                            <p:strVal val="#ppt_x"/>
                                          </p:val>
                                        </p:tav>
                                      </p:tavLst>
                                    </p:anim>
                                    <p:anim calcmode="lin" valueType="num">
                                      <p:cBhvr additive="base">
                                        <p:cTn id="8" dur="500" fill="hold"/>
                                        <p:tgtEl>
                                          <p:spTgt spid="153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5364"/>
                                        </p:tgtEl>
                                        <p:attrNameLst>
                                          <p:attrName>style.visibility</p:attrName>
                                        </p:attrNameLst>
                                      </p:cBhvr>
                                      <p:to>
                                        <p:strVal val="visible"/>
                                      </p:to>
                                    </p:set>
                                    <p:anim calcmode="lin" valueType="num">
                                      <p:cBhvr additive="base">
                                        <p:cTn id="13" dur="500" fill="hold"/>
                                        <p:tgtEl>
                                          <p:spTgt spid="15364"/>
                                        </p:tgtEl>
                                        <p:attrNameLst>
                                          <p:attrName>ppt_x</p:attrName>
                                        </p:attrNameLst>
                                      </p:cBhvr>
                                      <p:tavLst>
                                        <p:tav tm="0">
                                          <p:val>
                                            <p:strVal val="0-#ppt_w/2"/>
                                          </p:val>
                                        </p:tav>
                                        <p:tav tm="100000">
                                          <p:val>
                                            <p:strVal val="#ppt_x"/>
                                          </p:val>
                                        </p:tav>
                                      </p:tavLst>
                                    </p:anim>
                                    <p:anim calcmode="lin" valueType="num">
                                      <p:cBhvr additive="base">
                                        <p:cTn id="14" dur="500" fill="hold"/>
                                        <p:tgtEl>
                                          <p:spTgt spid="1536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5368"/>
                                        </p:tgtEl>
                                        <p:attrNameLst>
                                          <p:attrName>style.visibility</p:attrName>
                                        </p:attrNameLst>
                                      </p:cBhvr>
                                      <p:to>
                                        <p:strVal val="visible"/>
                                      </p:to>
                                    </p:set>
                                    <p:anim calcmode="lin" valueType="num">
                                      <p:cBhvr additive="base">
                                        <p:cTn id="19" dur="500" fill="hold"/>
                                        <p:tgtEl>
                                          <p:spTgt spid="15368"/>
                                        </p:tgtEl>
                                        <p:attrNameLst>
                                          <p:attrName>ppt_x</p:attrName>
                                        </p:attrNameLst>
                                      </p:cBhvr>
                                      <p:tavLst>
                                        <p:tav tm="0">
                                          <p:val>
                                            <p:strVal val="0-#ppt_w/2"/>
                                          </p:val>
                                        </p:tav>
                                        <p:tav tm="100000">
                                          <p:val>
                                            <p:strVal val="#ppt_x"/>
                                          </p:val>
                                        </p:tav>
                                      </p:tavLst>
                                    </p:anim>
                                    <p:anim calcmode="lin" valueType="num">
                                      <p:cBhvr additive="base">
                                        <p:cTn id="20" dur="500" fill="hold"/>
                                        <p:tgtEl>
                                          <p:spTgt spid="1536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5370"/>
                                        </p:tgtEl>
                                        <p:attrNameLst>
                                          <p:attrName>style.visibility</p:attrName>
                                        </p:attrNameLst>
                                      </p:cBhvr>
                                      <p:to>
                                        <p:strVal val="visible"/>
                                      </p:to>
                                    </p:set>
                                    <p:anim calcmode="lin" valueType="num">
                                      <p:cBhvr additive="base">
                                        <p:cTn id="25" dur="500" fill="hold"/>
                                        <p:tgtEl>
                                          <p:spTgt spid="15370"/>
                                        </p:tgtEl>
                                        <p:attrNameLst>
                                          <p:attrName>ppt_x</p:attrName>
                                        </p:attrNameLst>
                                      </p:cBhvr>
                                      <p:tavLst>
                                        <p:tav tm="0">
                                          <p:val>
                                            <p:strVal val="0-#ppt_w/2"/>
                                          </p:val>
                                        </p:tav>
                                        <p:tav tm="100000">
                                          <p:val>
                                            <p:strVal val="#ppt_x"/>
                                          </p:val>
                                        </p:tav>
                                      </p:tavLst>
                                    </p:anim>
                                    <p:anim calcmode="lin" valueType="num">
                                      <p:cBhvr additive="base">
                                        <p:cTn id="26" dur="500" fill="hold"/>
                                        <p:tgtEl>
                                          <p:spTgt spid="153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1042988" y="476250"/>
            <a:ext cx="6985000" cy="3133725"/>
          </a:xfrm>
          <a:ln w="76200">
            <a:solidFill>
              <a:srgbClr val="FF0066"/>
            </a:solidFill>
          </a:ln>
        </p:spPr>
        <p:txBody>
          <a:bodyPr/>
          <a:lstStyle/>
          <a:p>
            <a:pPr rtl="0" eaLnBrk="1" hangingPunct="1">
              <a:defRPr/>
            </a:pPr>
            <a:r>
              <a:rPr lang="en-US" altLang="ar-SA" b="1">
                <a:solidFill>
                  <a:schemeClr val="accent2"/>
                </a:solidFill>
                <a:effectLst>
                  <a:outerShdw blurRad="38100" dist="38100" dir="2700000" algn="tl">
                    <a:srgbClr val="C0C0C0"/>
                  </a:outerShdw>
                </a:effectLst>
              </a:rPr>
              <a:t>Probability Distribution of a Continuous Variable</a:t>
            </a:r>
            <a:br>
              <a:rPr lang="en-US" altLang="ar-SA" b="1">
                <a:solidFill>
                  <a:schemeClr val="accent2"/>
                </a:solidFill>
                <a:effectLst>
                  <a:outerShdw blurRad="38100" dist="38100" dir="2700000" algn="tl">
                    <a:srgbClr val="C0C0C0"/>
                  </a:outerShdw>
                </a:effectLst>
              </a:rPr>
            </a:br>
            <a:r>
              <a:rPr lang="en-US" altLang="ar-SA" b="1">
                <a:solidFill>
                  <a:schemeClr val="accent2"/>
                </a:solidFill>
                <a:effectLst>
                  <a:outerShdw blurRad="38100" dist="38100" dir="2700000" algn="tl">
                    <a:srgbClr val="C0C0C0"/>
                  </a:outerShdw>
                </a:effectLst>
              </a:rPr>
              <a:t>“THE NORMAL </a:t>
            </a:r>
            <a:br>
              <a:rPr lang="en-US" altLang="ar-SA" b="1">
                <a:solidFill>
                  <a:schemeClr val="accent2"/>
                </a:solidFill>
                <a:effectLst>
                  <a:outerShdw blurRad="38100" dist="38100" dir="2700000" algn="tl">
                    <a:srgbClr val="C0C0C0"/>
                  </a:outerShdw>
                </a:effectLst>
              </a:rPr>
            </a:br>
            <a:r>
              <a:rPr lang="en-US" altLang="ar-SA" b="1">
                <a:solidFill>
                  <a:schemeClr val="accent2"/>
                </a:solidFill>
                <a:effectLst>
                  <a:outerShdw blurRad="38100" dist="38100" dir="2700000" algn="tl">
                    <a:srgbClr val="C0C0C0"/>
                  </a:outerShdw>
                </a:effectLst>
              </a:rPr>
              <a:t>DISTRIBUTION”</a:t>
            </a:r>
            <a:endParaRPr lang="en-US" altLang="ar-SA">
              <a:solidFill>
                <a:schemeClr val="accent1"/>
              </a:solidFill>
            </a:endParaRPr>
          </a:p>
        </p:txBody>
      </p:sp>
      <p:sp>
        <p:nvSpPr>
          <p:cNvPr id="27651" name="Rectangle 3"/>
          <p:cNvSpPr>
            <a:spLocks noChangeArrowheads="1"/>
          </p:cNvSpPr>
          <p:nvPr/>
        </p:nvSpPr>
        <p:spPr bwMode="auto">
          <a:xfrm>
            <a:off x="4114800" y="3860800"/>
            <a:ext cx="838200" cy="865188"/>
          </a:xfrm>
          <a:prstGeom prst="rect">
            <a:avLst/>
          </a:prstGeom>
          <a:solidFill>
            <a:schemeClr val="accent1"/>
          </a:solidFill>
          <a:ln w="38100">
            <a:solidFill>
              <a:schemeClr val="tx1"/>
            </a:solidFill>
            <a:miter lim="800000"/>
            <a:headEnd/>
            <a:tailEnd/>
          </a:ln>
          <a:effectLst/>
        </p:spPr>
        <p:txBody>
          <a:bodyPr wrap="none"/>
          <a:lstStyle/>
          <a:p>
            <a:pPr algn="ctr">
              <a:defRPr/>
            </a:pPr>
            <a:r>
              <a:rPr lang="en-US" altLang="ar-SA" sz="4000" b="1">
                <a:solidFill>
                  <a:srgbClr val="FF0066"/>
                </a:solidFill>
                <a:effectLst>
                  <a:outerShdw blurRad="38100" dist="38100" dir="2700000" algn="tl">
                    <a:srgbClr val="000000"/>
                  </a:outerShdw>
                </a:effectLst>
                <a:latin typeface="Times New Roman" pitchFamily="18" charset="0"/>
              </a:rPr>
              <a:t>or</a:t>
            </a:r>
            <a:endParaRPr lang="en-US" altLang="ar-SA" sz="4000">
              <a:latin typeface="Times New Roman" pitchFamily="18" charset="0"/>
            </a:endParaRPr>
          </a:p>
        </p:txBody>
      </p:sp>
      <p:sp>
        <p:nvSpPr>
          <p:cNvPr id="27653" name="Rectangle 5"/>
          <p:cNvSpPr>
            <a:spLocks noChangeArrowheads="1"/>
          </p:cNvSpPr>
          <p:nvPr/>
        </p:nvSpPr>
        <p:spPr bwMode="auto">
          <a:xfrm>
            <a:off x="1981200" y="5013325"/>
            <a:ext cx="5181600" cy="1524000"/>
          </a:xfrm>
          <a:prstGeom prst="rect">
            <a:avLst/>
          </a:prstGeom>
          <a:solidFill>
            <a:schemeClr val="accent1"/>
          </a:solidFill>
          <a:ln w="76200">
            <a:solidFill>
              <a:srgbClr val="FF0066"/>
            </a:solidFill>
            <a:miter lim="800000"/>
            <a:headEnd/>
            <a:tailEnd/>
          </a:ln>
          <a:effectLst/>
        </p:spPr>
        <p:txBody>
          <a:bodyPr wrap="none" anchor="ctr"/>
          <a:lstStyle/>
          <a:p>
            <a:pPr algn="ctr">
              <a:defRPr/>
            </a:pPr>
            <a:r>
              <a:rPr lang="en-US" altLang="ar-SA" sz="4400" b="1">
                <a:solidFill>
                  <a:schemeClr val="accent2"/>
                </a:solidFill>
                <a:effectLst>
                  <a:outerShdw blurRad="38100" dist="38100" dir="2700000" algn="tl">
                    <a:srgbClr val="000000"/>
                  </a:outerShdw>
                </a:effectLst>
              </a:rPr>
              <a:t>GAUSSIAN</a:t>
            </a:r>
          </a:p>
          <a:p>
            <a:pPr algn="ctr">
              <a:defRPr/>
            </a:pPr>
            <a:r>
              <a:rPr lang="en-US" altLang="ar-SA" sz="4400" b="1">
                <a:solidFill>
                  <a:schemeClr val="accent2"/>
                </a:solidFill>
                <a:effectLst>
                  <a:outerShdw blurRad="38100" dist="38100" dir="2700000" algn="tl">
                    <a:srgbClr val="000000"/>
                  </a:outerShdw>
                </a:effectLst>
              </a:rPr>
              <a:t> DISTRIBUTION</a:t>
            </a:r>
            <a:endParaRPr lang="en-US" altLang="en-US" sz="24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 calcmode="lin" valueType="num">
                                      <p:cBhvr additive="base">
                                        <p:cTn id="7" dur="500" fill="hold"/>
                                        <p:tgtEl>
                                          <p:spTgt spid="27653"/>
                                        </p:tgtEl>
                                        <p:attrNameLst>
                                          <p:attrName>ppt_x</p:attrName>
                                        </p:attrNameLst>
                                      </p:cBhvr>
                                      <p:tavLst>
                                        <p:tav tm="0">
                                          <p:val>
                                            <p:strVal val="#ppt_x"/>
                                          </p:val>
                                        </p:tav>
                                        <p:tav tm="100000">
                                          <p:val>
                                            <p:strVal val="#ppt_x"/>
                                          </p:val>
                                        </p:tav>
                                      </p:tavLst>
                                    </p:anim>
                                    <p:anim calcmode="lin" valueType="num">
                                      <p:cBhvr additive="base">
                                        <p:cTn id="8" dur="500" fill="hold"/>
                                        <p:tgtEl>
                                          <p:spTgt spid="276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ChangeArrowheads="1"/>
          </p:cNvSpPr>
          <p:nvPr>
            <p:ph type="title"/>
          </p:nvPr>
        </p:nvSpPr>
        <p:spPr>
          <a:xfrm>
            <a:off x="4067175" y="4724400"/>
            <a:ext cx="5003800" cy="1503363"/>
          </a:xfrm>
          <a:ln>
            <a:solidFill>
              <a:schemeClr val="tx1"/>
            </a:solidFill>
          </a:ln>
        </p:spPr>
        <p:txBody>
          <a:bodyPr/>
          <a:lstStyle/>
          <a:p>
            <a:pPr algn="l" rtl="0" eaLnBrk="1" hangingPunct="1"/>
            <a:r>
              <a:rPr lang="en-US" sz="2400"/>
              <a:t>Suppose that we increase the no. of children to 50 000 and decrease the width of interval to 0.01 lb.</a:t>
            </a:r>
          </a:p>
        </p:txBody>
      </p:sp>
      <p:pic>
        <p:nvPicPr>
          <p:cNvPr id="12291" name="Picture 7"/>
          <p:cNvPicPr>
            <a:picLocks noGrp="1" noChangeAspect="1" noChangeArrowheads="1"/>
          </p:cNvPicPr>
          <p:nvPr>
            <p:ph sz="half" idx="1"/>
          </p:nvPr>
        </p:nvPicPr>
        <p:blipFill>
          <a:blip r:embed="rId2"/>
          <a:srcRect/>
          <a:stretch>
            <a:fillRect/>
          </a:stretch>
        </p:blipFill>
        <p:spPr>
          <a:xfrm>
            <a:off x="179388" y="404813"/>
            <a:ext cx="3829050" cy="4525962"/>
          </a:xfrm>
          <a:noFill/>
          <a:ln>
            <a:solidFill>
              <a:schemeClr val="tx1"/>
            </a:solidFill>
          </a:ln>
        </p:spPr>
      </p:pic>
      <p:pic>
        <p:nvPicPr>
          <p:cNvPr id="51208" name="Picture 8"/>
          <p:cNvPicPr>
            <a:picLocks noGrp="1" noChangeAspect="1" noChangeArrowheads="1"/>
          </p:cNvPicPr>
          <p:nvPr>
            <p:ph sz="half" idx="2"/>
          </p:nvPr>
        </p:nvPicPr>
        <p:blipFill>
          <a:blip r:embed="rId3"/>
          <a:srcRect/>
          <a:stretch>
            <a:fillRect/>
          </a:stretch>
        </p:blipFill>
        <p:spPr>
          <a:xfrm>
            <a:off x="4067175" y="1052513"/>
            <a:ext cx="5014913" cy="2443162"/>
          </a:xfrm>
          <a:noFill/>
          <a:ln>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04"/>
                                        </p:tgtEl>
                                        <p:attrNameLst>
                                          <p:attrName>style.visibility</p:attrName>
                                        </p:attrNameLst>
                                      </p:cBhvr>
                                      <p:to>
                                        <p:strVal val="visible"/>
                                      </p:to>
                                    </p:set>
                                    <p:anim calcmode="lin" valueType="num">
                                      <p:cBhvr additive="base">
                                        <p:cTn id="7" dur="500" fill="hold"/>
                                        <p:tgtEl>
                                          <p:spTgt spid="51204"/>
                                        </p:tgtEl>
                                        <p:attrNameLst>
                                          <p:attrName>ppt_x</p:attrName>
                                        </p:attrNameLst>
                                      </p:cBhvr>
                                      <p:tavLst>
                                        <p:tav tm="0">
                                          <p:val>
                                            <p:strVal val="#ppt_x"/>
                                          </p:val>
                                        </p:tav>
                                        <p:tav tm="100000">
                                          <p:val>
                                            <p:strVal val="#ppt_x"/>
                                          </p:val>
                                        </p:tav>
                                      </p:tavLst>
                                    </p:anim>
                                    <p:anim calcmode="lin" valueType="num">
                                      <p:cBhvr additive="base">
                                        <p:cTn id="8" dur="500" fill="hold"/>
                                        <p:tgtEl>
                                          <p:spTgt spid="5120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08"/>
                                        </p:tgtEl>
                                        <p:attrNameLst>
                                          <p:attrName>style.visibility</p:attrName>
                                        </p:attrNameLst>
                                      </p:cBhvr>
                                      <p:to>
                                        <p:strVal val="visible"/>
                                      </p:to>
                                    </p:set>
                                    <p:anim calcmode="lin" valueType="num">
                                      <p:cBhvr additive="base">
                                        <p:cTn id="13" dur="500" fill="hold"/>
                                        <p:tgtEl>
                                          <p:spTgt spid="51208"/>
                                        </p:tgtEl>
                                        <p:attrNameLst>
                                          <p:attrName>ppt_x</p:attrName>
                                        </p:attrNameLst>
                                      </p:cBhvr>
                                      <p:tavLst>
                                        <p:tav tm="0">
                                          <p:val>
                                            <p:strVal val="#ppt_x"/>
                                          </p:val>
                                        </p:tav>
                                        <p:tav tm="100000">
                                          <p:val>
                                            <p:strVal val="#ppt_x"/>
                                          </p:val>
                                        </p:tav>
                                      </p:tavLst>
                                    </p:anim>
                                    <p:anim calcmode="lin" valueType="num">
                                      <p:cBhvr additive="base">
                                        <p:cTn id="14" dur="500" fill="hold"/>
                                        <p:tgtEl>
                                          <p:spTgt spid="512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76200" y="0"/>
            <a:ext cx="8853488" cy="4857750"/>
          </a:xfrm>
        </p:spPr>
        <p:txBody>
          <a:bodyPr/>
          <a:lstStyle/>
          <a:p>
            <a:pPr algn="l" rtl="0" eaLnBrk="1" hangingPunct="1"/>
            <a:r>
              <a:rPr lang="en-US" sz="2800" dirty="0"/>
              <a:t>The term normal curve, in fact, refers not to one curve but to a family of curves, each characterized by a mean </a:t>
            </a:r>
            <a:r>
              <a:rPr lang="el-GR" sz="2800" b="1" dirty="0"/>
              <a:t>μ</a:t>
            </a:r>
            <a:r>
              <a:rPr lang="en-US" sz="2800" dirty="0"/>
              <a:t> and a variance </a:t>
            </a:r>
            <a:r>
              <a:rPr lang="el-GR" sz="2800" b="1" dirty="0"/>
              <a:t>σ</a:t>
            </a:r>
            <a:r>
              <a:rPr lang="en-US" sz="2800" b="1" baseline="30000" dirty="0"/>
              <a:t>2</a:t>
            </a:r>
            <a:r>
              <a:rPr lang="en-US" sz="2800" dirty="0"/>
              <a:t> . In the special case </a:t>
            </a:r>
            <a:r>
              <a:rPr lang="en-US" sz="2800" dirty="0">
                <a:solidFill>
                  <a:srgbClr val="FF0000"/>
                </a:solidFill>
              </a:rPr>
              <a:t>where </a:t>
            </a:r>
            <a:r>
              <a:rPr lang="el-GR" sz="2800" b="1" dirty="0">
                <a:solidFill>
                  <a:srgbClr val="FF0000"/>
                </a:solidFill>
              </a:rPr>
              <a:t>μ</a:t>
            </a:r>
            <a:r>
              <a:rPr lang="en-US" sz="2800" dirty="0">
                <a:solidFill>
                  <a:srgbClr val="FF0000"/>
                </a:solidFill>
              </a:rPr>
              <a:t> = 0 and </a:t>
            </a:r>
            <a:r>
              <a:rPr lang="el-GR" sz="2800" b="1" dirty="0">
                <a:solidFill>
                  <a:srgbClr val="FF0000"/>
                </a:solidFill>
              </a:rPr>
              <a:t>σ</a:t>
            </a:r>
            <a:r>
              <a:rPr lang="en-US" sz="2800" b="1" baseline="30000" dirty="0">
                <a:solidFill>
                  <a:srgbClr val="FF0000"/>
                </a:solidFill>
              </a:rPr>
              <a:t>2</a:t>
            </a:r>
            <a:r>
              <a:rPr lang="en-US" sz="2800" dirty="0">
                <a:solidFill>
                  <a:srgbClr val="FF0000"/>
                </a:solidFill>
              </a:rPr>
              <a:t> = 1</a:t>
            </a:r>
            <a:r>
              <a:rPr lang="en-US" sz="2800" dirty="0"/>
              <a:t>, we have the </a:t>
            </a:r>
            <a:r>
              <a:rPr lang="en-US" sz="2800" b="1" i="1" dirty="0"/>
              <a:t>standard normal curve</a:t>
            </a:r>
            <a:r>
              <a:rPr lang="en-US" sz="2800" dirty="0"/>
              <a:t>. </a:t>
            </a:r>
            <a:br>
              <a:rPr lang="en-US" sz="2800" dirty="0"/>
            </a:br>
            <a:r>
              <a:rPr lang="en-US" sz="2800" dirty="0"/>
              <a:t>The curve is bell-shaped with the tails dipping down to the baseline.</a:t>
            </a:r>
            <a:br>
              <a:rPr lang="en-US" sz="2800" dirty="0"/>
            </a:br>
            <a:r>
              <a:rPr lang="en-US" sz="2800" dirty="0"/>
              <a:t>In theory, the tails get closer and closer to the baseline but never touch it, proceeding to infinity in either direction. In practice, we ignore that and work within practical limits.</a:t>
            </a:r>
          </a:p>
        </p:txBody>
      </p:sp>
      <p:pic>
        <p:nvPicPr>
          <p:cNvPr id="13315" name="Picture 8"/>
          <p:cNvPicPr>
            <a:picLocks noChangeAspect="1" noChangeArrowheads="1"/>
          </p:cNvPicPr>
          <p:nvPr/>
        </p:nvPicPr>
        <p:blipFill>
          <a:blip r:embed="rId2"/>
          <a:srcRect/>
          <a:stretch>
            <a:fillRect/>
          </a:stretch>
        </p:blipFill>
        <p:spPr bwMode="auto">
          <a:xfrm>
            <a:off x="4067175" y="4343400"/>
            <a:ext cx="5014913" cy="2443163"/>
          </a:xfrm>
          <a:prstGeom prst="rect">
            <a:avLst/>
          </a:prstGeom>
          <a:noFill/>
          <a:ln w="9525">
            <a:solidFill>
              <a:schemeClr val="tx1"/>
            </a:solid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228600" y="1071546"/>
            <a:ext cx="8686800" cy="5357850"/>
          </a:xfrm>
        </p:spPr>
        <p:txBody>
          <a:bodyPr/>
          <a:lstStyle/>
          <a:p>
            <a:pPr marL="579438" indent="0" algn="just" rtl="0" eaLnBrk="1" hangingPunct="1">
              <a:buFontTx/>
              <a:buNone/>
              <a:defRPr/>
            </a:pPr>
            <a:r>
              <a:rPr lang="en-US" altLang="ar-SA" sz="3600" b="1" u="sng" dirty="0">
                <a:solidFill>
                  <a:schemeClr val="accent2"/>
                </a:solidFill>
                <a:effectLst>
                  <a:outerShdw blurRad="38100" dist="38100" dir="2700000" algn="tl">
                    <a:srgbClr val="C0C0C0"/>
                  </a:outerShdw>
                </a:effectLst>
              </a:rPr>
              <a:t>Why used it?</a:t>
            </a:r>
            <a:endParaRPr lang="en-US" altLang="ar-SA" b="1" u="sng" dirty="0">
              <a:solidFill>
                <a:schemeClr val="accent2"/>
              </a:solidFill>
            </a:endParaRPr>
          </a:p>
          <a:p>
            <a:pPr marL="579438" indent="0" algn="just" rtl="0" eaLnBrk="1" hangingPunct="1">
              <a:buFontTx/>
              <a:buNone/>
              <a:defRPr/>
            </a:pPr>
            <a:r>
              <a:rPr lang="en-US" altLang="ar-SA" sz="2400" b="1" dirty="0">
                <a:solidFill>
                  <a:schemeClr val="accent2"/>
                </a:solidFill>
              </a:rPr>
              <a:t>The normal distribution is important because the distribution of many medical measurement in population approximate the normal in shape.</a:t>
            </a:r>
          </a:p>
          <a:p>
            <a:pPr marL="579438" indent="0" algn="just" rtl="0" eaLnBrk="1" hangingPunct="1">
              <a:buFontTx/>
              <a:buNone/>
              <a:defRPr/>
            </a:pPr>
            <a:r>
              <a:rPr lang="en-US" altLang="ar-SA" sz="2400" b="1" dirty="0">
                <a:solidFill>
                  <a:schemeClr val="accent2"/>
                </a:solidFill>
              </a:rPr>
              <a:t>   </a:t>
            </a:r>
          </a:p>
          <a:p>
            <a:pPr marL="579438" indent="0" algn="just" rtl="0" eaLnBrk="1" hangingPunct="1">
              <a:buFontTx/>
              <a:buNone/>
              <a:defRPr/>
            </a:pPr>
            <a:endParaRPr lang="en-US" altLang="ar-SA" sz="2400" b="1" dirty="0">
              <a:solidFill>
                <a:schemeClr val="accent2"/>
              </a:solidFill>
            </a:endParaRPr>
          </a:p>
          <a:p>
            <a:pPr marL="579438" indent="0" algn="just" rtl="0" eaLnBrk="1" hangingPunct="1">
              <a:buFontTx/>
              <a:buNone/>
              <a:defRPr/>
            </a:pPr>
            <a:endParaRPr lang="en-US" altLang="ar-SA" sz="2400" b="1" dirty="0">
              <a:solidFill>
                <a:schemeClr val="accent2"/>
              </a:solidFill>
            </a:endParaRPr>
          </a:p>
          <a:p>
            <a:pPr marL="579438" indent="0" algn="just" rtl="0" eaLnBrk="1" hangingPunct="1">
              <a:buFontTx/>
              <a:buNone/>
              <a:defRPr/>
            </a:pPr>
            <a:endParaRPr lang="en-US" altLang="ar-SA" sz="2400" b="1" u="sng" dirty="0">
              <a:solidFill>
                <a:srgbClr val="FF0066"/>
              </a:solidFill>
              <a:effectLst>
                <a:outerShdw blurRad="38100" dist="38100" dir="2700000" algn="tl">
                  <a:srgbClr val="C0C0C0"/>
                </a:outerShdw>
              </a:effectLst>
            </a:endParaRPr>
          </a:p>
          <a:p>
            <a:pPr marL="579438" indent="0" algn="just" rtl="0" eaLnBrk="1" hangingPunct="1">
              <a:buFontTx/>
              <a:buNone/>
              <a:defRPr/>
            </a:pPr>
            <a:endParaRPr lang="en-US" altLang="ar-SA" sz="2400" b="1" u="sng" dirty="0">
              <a:solidFill>
                <a:srgbClr val="FF0066"/>
              </a:solidFill>
              <a:effectLst>
                <a:outerShdw blurRad="38100" dist="38100" dir="2700000" algn="tl">
                  <a:srgbClr val="C0C0C0"/>
                </a:outerShdw>
              </a:effectLst>
            </a:endParaRPr>
          </a:p>
          <a:p>
            <a:pPr marL="579438" indent="0" algn="just" rtl="0" eaLnBrk="1" hangingPunct="1">
              <a:buFontTx/>
              <a:buNone/>
              <a:defRPr/>
            </a:pPr>
            <a:r>
              <a:rPr lang="en-US" altLang="ar-SA" sz="2400" b="1" u="sng" dirty="0" err="1">
                <a:solidFill>
                  <a:srgbClr val="FF0066"/>
                </a:solidFill>
                <a:effectLst>
                  <a:outerShdw blurRad="38100" dist="38100" dir="2700000" algn="tl">
                    <a:srgbClr val="C0C0C0"/>
                  </a:outerShdw>
                </a:effectLst>
              </a:rPr>
              <a:t>e.g</a:t>
            </a:r>
            <a:r>
              <a:rPr lang="en-US" altLang="ar-SA" sz="2400" b="1" dirty="0">
                <a:solidFill>
                  <a:srgbClr val="FF0066"/>
                </a:solidFill>
                <a:effectLst>
                  <a:outerShdw blurRad="38100" dist="38100" dir="2700000" algn="tl">
                    <a:srgbClr val="C0C0C0"/>
                  </a:outerShdw>
                </a:effectLst>
              </a:rPr>
              <a:t>:</a:t>
            </a:r>
            <a:r>
              <a:rPr lang="en-US" altLang="ar-SA" sz="2400" b="1" dirty="0">
                <a:solidFill>
                  <a:schemeClr val="accent2"/>
                </a:solidFill>
              </a:rPr>
              <a:t> </a:t>
            </a:r>
            <a:endParaRPr lang="en-US" altLang="ar-SA" sz="2400" b="1" u="sng" dirty="0">
              <a:solidFill>
                <a:schemeClr val="accent2"/>
              </a:solidFill>
            </a:endParaRPr>
          </a:p>
          <a:p>
            <a:pPr marL="579438" indent="0" algn="just" rtl="0" eaLnBrk="1" hangingPunct="1">
              <a:buFontTx/>
              <a:buNone/>
              <a:defRPr/>
            </a:pPr>
            <a:r>
              <a:rPr lang="en-US" altLang="ar-SA" sz="2400" b="1" dirty="0">
                <a:solidFill>
                  <a:schemeClr val="accent2"/>
                </a:solidFill>
              </a:rPr>
              <a:t>Serum uric acid level, cholesterol level, blood pressure, glucose level, age, height, weight,…. etc.</a:t>
            </a:r>
            <a:endParaRPr lang="en-US" altLang="ar-SA" dirty="0">
              <a:solidFill>
                <a:schemeClr val="accent2"/>
              </a:solidFill>
            </a:endParaRPr>
          </a:p>
        </p:txBody>
      </p:sp>
      <p:sp>
        <p:nvSpPr>
          <p:cNvPr id="4100" name="Line 3"/>
          <p:cNvSpPr>
            <a:spLocks noChangeShapeType="1"/>
          </p:cNvSpPr>
          <p:nvPr/>
        </p:nvSpPr>
        <p:spPr bwMode="auto">
          <a:xfrm>
            <a:off x="2743200" y="4214813"/>
            <a:ext cx="2952750" cy="0"/>
          </a:xfrm>
          <a:prstGeom prst="line">
            <a:avLst/>
          </a:prstGeom>
          <a:noFill/>
          <a:ln w="38100">
            <a:solidFill>
              <a:schemeClr val="tx1"/>
            </a:solidFill>
            <a:round/>
            <a:headEnd/>
            <a:tailEnd/>
          </a:ln>
        </p:spPr>
        <p:txBody>
          <a:bodyPr/>
          <a:lstStyle/>
          <a:p>
            <a:endParaRPr lang="ar-IQ"/>
          </a:p>
        </p:txBody>
      </p:sp>
      <p:sp>
        <p:nvSpPr>
          <p:cNvPr id="4101" name="Line 4"/>
          <p:cNvSpPr>
            <a:spLocks noChangeShapeType="1"/>
          </p:cNvSpPr>
          <p:nvPr/>
        </p:nvSpPr>
        <p:spPr bwMode="auto">
          <a:xfrm>
            <a:off x="4251325" y="2857500"/>
            <a:ext cx="0" cy="1371600"/>
          </a:xfrm>
          <a:prstGeom prst="line">
            <a:avLst/>
          </a:prstGeom>
          <a:noFill/>
          <a:ln w="38100">
            <a:solidFill>
              <a:schemeClr val="tx1"/>
            </a:solidFill>
            <a:round/>
            <a:headEnd/>
            <a:tailEnd/>
          </a:ln>
        </p:spPr>
        <p:txBody>
          <a:bodyPr/>
          <a:lstStyle/>
          <a:p>
            <a:endParaRPr lang="ar-IQ"/>
          </a:p>
        </p:txBody>
      </p:sp>
      <p:graphicFrame>
        <p:nvGraphicFramePr>
          <p:cNvPr id="28677" name="Object 5"/>
          <p:cNvGraphicFramePr>
            <a:graphicFrameLocks noChangeAspect="1"/>
          </p:cNvGraphicFramePr>
          <p:nvPr/>
        </p:nvGraphicFramePr>
        <p:xfrm>
          <a:off x="3286125" y="4286250"/>
          <a:ext cx="1947863" cy="490538"/>
        </p:xfrm>
        <a:graphic>
          <a:graphicData uri="http://schemas.openxmlformats.org/presentationml/2006/ole">
            <mc:AlternateContent xmlns:mc="http://schemas.openxmlformats.org/markup-compatibility/2006">
              <mc:Choice xmlns:v="urn:schemas-microsoft-com:vml" Requires="v">
                <p:oleObj name="Equation" r:id="rId2" imgW="660113" imgH="177723" progId="Equation.3">
                  <p:embed/>
                </p:oleObj>
              </mc:Choice>
              <mc:Fallback>
                <p:oleObj name="Equation" r:id="rId2" imgW="660113" imgH="177723" progId="Equation.3">
                  <p:embed/>
                  <p:pic>
                    <p:nvPicPr>
                      <p:cNvPr id="28677"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25" y="4286250"/>
                        <a:ext cx="1947863" cy="4905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2" name="Freeform 6"/>
          <p:cNvSpPr>
            <a:spLocks/>
          </p:cNvSpPr>
          <p:nvPr/>
        </p:nvSpPr>
        <p:spPr bwMode="auto">
          <a:xfrm rot="180000">
            <a:off x="2962275" y="2851150"/>
            <a:ext cx="2492375" cy="1343025"/>
          </a:xfrm>
          <a:custGeom>
            <a:avLst/>
            <a:gdLst>
              <a:gd name="T0" fmla="*/ 0 w 1452"/>
              <a:gd name="T1" fmla="*/ 2147483647 h 408"/>
              <a:gd name="T2" fmla="*/ 1069548216 w 1452"/>
              <a:gd name="T3" fmla="*/ 2147483647 h 408"/>
              <a:gd name="T4" fmla="*/ 2139096431 w 1452"/>
              <a:gd name="T5" fmla="*/ 0 h 408"/>
              <a:gd name="T6" fmla="*/ 2147483647 w 1452"/>
              <a:gd name="T7" fmla="*/ 2147483647 h 408"/>
              <a:gd name="T8" fmla="*/ 2147483647 w 1452"/>
              <a:gd name="T9" fmla="*/ 2147483647 h 408"/>
              <a:gd name="T10" fmla="*/ 0 60000 65536"/>
              <a:gd name="T11" fmla="*/ 0 60000 65536"/>
              <a:gd name="T12" fmla="*/ 0 60000 65536"/>
              <a:gd name="T13" fmla="*/ 0 60000 65536"/>
              <a:gd name="T14" fmla="*/ 0 60000 65536"/>
              <a:gd name="T15" fmla="*/ 0 w 1452"/>
              <a:gd name="T16" fmla="*/ 0 h 408"/>
              <a:gd name="T17" fmla="*/ 1452 w 1452"/>
              <a:gd name="T18" fmla="*/ 408 h 408"/>
            </a:gdLst>
            <a:ahLst/>
            <a:cxnLst>
              <a:cxn ang="T10">
                <a:pos x="T0" y="T1"/>
              </a:cxn>
              <a:cxn ang="T11">
                <a:pos x="T2" y="T3"/>
              </a:cxn>
              <a:cxn ang="T12">
                <a:pos x="T4" y="T5"/>
              </a:cxn>
              <a:cxn ang="T13">
                <a:pos x="T6" y="T7"/>
              </a:cxn>
              <a:cxn ang="T14">
                <a:pos x="T8" y="T9"/>
              </a:cxn>
            </a:cxnLst>
            <a:rect l="T15" t="T16" r="T17" b="T18"/>
            <a:pathLst>
              <a:path w="1452" h="408">
                <a:moveTo>
                  <a:pt x="0" y="408"/>
                </a:moveTo>
                <a:cubicBezTo>
                  <a:pt x="121" y="396"/>
                  <a:pt x="242" y="385"/>
                  <a:pt x="363" y="317"/>
                </a:cubicBezTo>
                <a:cubicBezTo>
                  <a:pt x="484" y="249"/>
                  <a:pt x="598" y="0"/>
                  <a:pt x="726" y="0"/>
                </a:cubicBezTo>
                <a:cubicBezTo>
                  <a:pt x="854" y="0"/>
                  <a:pt x="1013" y="257"/>
                  <a:pt x="1134" y="317"/>
                </a:cubicBezTo>
                <a:cubicBezTo>
                  <a:pt x="1255" y="377"/>
                  <a:pt x="1399" y="355"/>
                  <a:pt x="1452" y="363"/>
                </a:cubicBezTo>
              </a:path>
            </a:pathLst>
          </a:custGeom>
          <a:noFill/>
          <a:ln w="38100">
            <a:solidFill>
              <a:srgbClr val="FF0066"/>
            </a:solidFill>
            <a:round/>
            <a:headEnd/>
            <a:tailEnd/>
          </a:ln>
        </p:spPr>
        <p:txBody>
          <a:bodyPr/>
          <a:lstStyle/>
          <a:p>
            <a:endParaRPr lang="ar-IQ"/>
          </a:p>
        </p:txBody>
      </p:sp>
      <p:sp>
        <p:nvSpPr>
          <p:cNvPr id="7" name="مستطيل 6"/>
          <p:cNvSpPr/>
          <p:nvPr/>
        </p:nvSpPr>
        <p:spPr>
          <a:xfrm>
            <a:off x="1714480" y="71414"/>
            <a:ext cx="5857916" cy="1077218"/>
          </a:xfrm>
          <a:prstGeom prst="rect">
            <a:avLst/>
          </a:prstGeom>
          <a:ln>
            <a:noFill/>
          </a:ln>
        </p:spPr>
        <p:txBody>
          <a:bodyPr wrap="square">
            <a:spAutoFit/>
          </a:bodyPr>
          <a:lstStyle/>
          <a:p>
            <a:pPr algn="ctr"/>
            <a:r>
              <a:rPr lang="en-US" altLang="ar-SA" sz="3200" b="1" dirty="0">
                <a:solidFill>
                  <a:schemeClr val="accent2"/>
                </a:solidFill>
              </a:rPr>
              <a:t>Normal Distribution </a:t>
            </a:r>
            <a:r>
              <a:rPr lang="en-US" altLang="ar-SA" sz="3200" b="1" u="sng" dirty="0">
                <a:solidFill>
                  <a:srgbClr val="FF0066"/>
                </a:solidFill>
                <a:effectLst>
                  <a:outerShdw blurRad="38100" dist="38100" dir="2700000" algn="tl">
                    <a:srgbClr val="C0C0C0"/>
                  </a:outerShdw>
                </a:effectLst>
              </a:rPr>
              <a:t>or </a:t>
            </a:r>
            <a:r>
              <a:rPr lang="en-US" altLang="ar-SA" sz="3200" b="1" dirty="0">
                <a:solidFill>
                  <a:schemeClr val="accent2"/>
                </a:solidFill>
              </a:rPr>
              <a:t>Gaussian Distribution.</a:t>
            </a:r>
            <a:endParaRPr lang="ar-IQ"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8674">
                                            <p:txEl>
                                              <p:pRg st="1" end="1"/>
                                            </p:txEl>
                                          </p:spTgt>
                                        </p:tgtEl>
                                        <p:attrNameLst>
                                          <p:attrName>style.visibility</p:attrName>
                                        </p:attrNameLst>
                                      </p:cBhvr>
                                      <p:to>
                                        <p:strVal val="visible"/>
                                      </p:to>
                                    </p:set>
                                    <p:anim calcmode="lin" valueType="num">
                                      <p:cBhvr additive="base">
                                        <p:cTn id="7" dur="500" fill="hold"/>
                                        <p:tgtEl>
                                          <p:spTgt spid="2867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8677"/>
                                        </p:tgtEl>
                                        <p:attrNameLst>
                                          <p:attrName>style.visibility</p:attrName>
                                        </p:attrNameLst>
                                      </p:cBhvr>
                                      <p:to>
                                        <p:strVal val="visible"/>
                                      </p:to>
                                    </p:set>
                                    <p:anim calcmode="lin" valueType="num">
                                      <p:cBhvr additive="base">
                                        <p:cTn id="13" dur="500" fill="hold"/>
                                        <p:tgtEl>
                                          <p:spTgt spid="28677"/>
                                        </p:tgtEl>
                                        <p:attrNameLst>
                                          <p:attrName>ppt_x</p:attrName>
                                        </p:attrNameLst>
                                      </p:cBhvr>
                                      <p:tavLst>
                                        <p:tav tm="0">
                                          <p:val>
                                            <p:strVal val="0-#ppt_w/2"/>
                                          </p:val>
                                        </p:tav>
                                        <p:tav tm="100000">
                                          <p:val>
                                            <p:strVal val="#ppt_x"/>
                                          </p:val>
                                        </p:tav>
                                      </p:tavLst>
                                    </p:anim>
                                    <p:anim calcmode="lin" valueType="num">
                                      <p:cBhvr additive="base">
                                        <p:cTn id="14" dur="500" fill="hold"/>
                                        <p:tgtEl>
                                          <p:spTgt spid="2867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674">
                                            <p:txEl>
                                              <p:pRg st="8" end="8"/>
                                            </p:txEl>
                                          </p:spTgt>
                                        </p:tgtEl>
                                        <p:attrNameLst>
                                          <p:attrName>style.visibility</p:attrName>
                                        </p:attrNameLst>
                                      </p:cBhvr>
                                      <p:to>
                                        <p:strVal val="visible"/>
                                      </p:to>
                                    </p:set>
                                    <p:anim calcmode="lin" valueType="num">
                                      <p:cBhvr additive="base">
                                        <p:cTn id="19" dur="500" fill="hold"/>
                                        <p:tgtEl>
                                          <p:spTgt spid="28674">
                                            <p:txEl>
                                              <p:pRg st="8" end="8"/>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4">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4213" y="5300663"/>
            <a:ext cx="7594600" cy="1503362"/>
          </a:xfrm>
          <a:ln>
            <a:solidFill>
              <a:schemeClr val="tx1"/>
            </a:solidFill>
          </a:ln>
        </p:spPr>
        <p:txBody>
          <a:bodyPr/>
          <a:lstStyle/>
          <a:p>
            <a:pPr algn="l" rtl="0" eaLnBrk="1" hangingPunct="1"/>
            <a:r>
              <a:rPr lang="en-US" sz="2400"/>
              <a:t>Family of normal curves: (a) two normal distributions with the same mean but different variances; (b) two normal distributions with the same variance but different</a:t>
            </a:r>
            <a:r>
              <a:rPr lang="ar-IQ" sz="2400"/>
              <a:t> </a:t>
            </a:r>
            <a:r>
              <a:rPr lang="en-US" sz="2400"/>
              <a:t> means.</a:t>
            </a:r>
          </a:p>
        </p:txBody>
      </p:sp>
      <p:pic>
        <p:nvPicPr>
          <p:cNvPr id="15363" name="Picture 6"/>
          <p:cNvPicPr>
            <a:picLocks noGrp="1" noChangeAspect="1" noChangeArrowheads="1"/>
          </p:cNvPicPr>
          <p:nvPr>
            <p:ph sz="half" idx="1"/>
          </p:nvPr>
        </p:nvPicPr>
        <p:blipFill>
          <a:blip r:embed="rId2"/>
          <a:srcRect/>
          <a:stretch>
            <a:fillRect/>
          </a:stretch>
        </p:blipFill>
        <p:spPr>
          <a:xfrm>
            <a:off x="2051050" y="0"/>
            <a:ext cx="4495800" cy="3092450"/>
          </a:xfrm>
          <a:noFill/>
          <a:ln>
            <a:solidFill>
              <a:schemeClr val="tx1"/>
            </a:solidFill>
          </a:ln>
        </p:spPr>
      </p:pic>
      <p:pic>
        <p:nvPicPr>
          <p:cNvPr id="53256" name="Picture 8"/>
          <p:cNvPicPr>
            <a:picLocks noGrp="1" noChangeAspect="1" noChangeArrowheads="1"/>
          </p:cNvPicPr>
          <p:nvPr>
            <p:ph sz="half" idx="2"/>
          </p:nvPr>
        </p:nvPicPr>
        <p:blipFill>
          <a:blip r:embed="rId3"/>
          <a:srcRect/>
          <a:stretch>
            <a:fillRect/>
          </a:stretch>
        </p:blipFill>
        <p:spPr>
          <a:xfrm>
            <a:off x="1258888" y="3213100"/>
            <a:ext cx="6121400" cy="1982788"/>
          </a:xfrm>
          <a:noFill/>
          <a:ln>
            <a:solidFill>
              <a:schemeClr val="tx1"/>
            </a:solidFill>
          </a:ln>
        </p:spPr>
      </p:pic>
      <p:sp>
        <p:nvSpPr>
          <p:cNvPr id="15365" name="مربع نص 4"/>
          <p:cNvSpPr txBox="1">
            <a:spLocks noChangeArrowheads="1"/>
          </p:cNvSpPr>
          <p:nvPr/>
        </p:nvSpPr>
        <p:spPr bwMode="auto">
          <a:xfrm>
            <a:off x="4613274" y="174625"/>
            <a:ext cx="1062549" cy="369332"/>
          </a:xfrm>
          <a:prstGeom prst="rect">
            <a:avLst/>
          </a:prstGeom>
          <a:solidFill>
            <a:srgbClr val="FFFF00"/>
          </a:solidFill>
          <a:ln w="9525">
            <a:noFill/>
            <a:miter lim="800000"/>
            <a:headEnd/>
            <a:tailEnd/>
          </a:ln>
        </p:spPr>
        <p:txBody>
          <a:bodyPr wrap="square">
            <a:spAutoFit/>
          </a:bodyPr>
          <a:lstStyle/>
          <a:p>
            <a:r>
              <a:rPr lang="el-GR" b="1" dirty="0"/>
              <a:t>σ</a:t>
            </a:r>
            <a:r>
              <a:rPr lang="en-US" b="1" baseline="30000" dirty="0"/>
              <a:t>2</a:t>
            </a:r>
            <a:r>
              <a:rPr lang="en-US" dirty="0"/>
              <a:t> =</a:t>
            </a:r>
            <a:endParaRPr lang="ar-SA" dirty="0"/>
          </a:p>
        </p:txBody>
      </p:sp>
      <p:sp>
        <p:nvSpPr>
          <p:cNvPr id="15366" name="مربع نص 5"/>
          <p:cNvSpPr txBox="1">
            <a:spLocks noChangeArrowheads="1"/>
          </p:cNvSpPr>
          <p:nvPr/>
        </p:nvSpPr>
        <p:spPr bwMode="auto">
          <a:xfrm>
            <a:off x="5000625" y="1487488"/>
            <a:ext cx="1062550" cy="369332"/>
          </a:xfrm>
          <a:prstGeom prst="rect">
            <a:avLst/>
          </a:prstGeom>
          <a:solidFill>
            <a:srgbClr val="FFFF00"/>
          </a:solidFill>
          <a:ln w="9525">
            <a:noFill/>
            <a:miter lim="800000"/>
            <a:headEnd/>
            <a:tailEnd/>
          </a:ln>
        </p:spPr>
        <p:txBody>
          <a:bodyPr wrap="square">
            <a:spAutoFit/>
          </a:bodyPr>
          <a:lstStyle/>
          <a:p>
            <a:r>
              <a:rPr lang="el-GR" b="1" dirty="0"/>
              <a:t>σ</a:t>
            </a:r>
            <a:r>
              <a:rPr lang="en-US" b="1" baseline="30000" dirty="0"/>
              <a:t>2</a:t>
            </a:r>
            <a:r>
              <a:rPr lang="en-US" dirty="0"/>
              <a:t> =</a:t>
            </a:r>
            <a:endParaRPr lang="ar-SA" dirty="0"/>
          </a:p>
        </p:txBody>
      </p:sp>
      <p:sp>
        <p:nvSpPr>
          <p:cNvPr id="7" name="مربع نص 6"/>
          <p:cNvSpPr txBox="1">
            <a:spLocks noChangeArrowheads="1"/>
          </p:cNvSpPr>
          <p:nvPr/>
        </p:nvSpPr>
        <p:spPr bwMode="auto">
          <a:xfrm>
            <a:off x="5306450" y="182563"/>
            <a:ext cx="474663" cy="368300"/>
          </a:xfrm>
          <a:prstGeom prst="rect">
            <a:avLst/>
          </a:prstGeom>
          <a:solidFill>
            <a:srgbClr val="FFFF00"/>
          </a:solidFill>
          <a:ln w="9525">
            <a:noFill/>
            <a:miter lim="800000"/>
            <a:headEnd/>
            <a:tailEnd/>
          </a:ln>
        </p:spPr>
        <p:txBody>
          <a:bodyPr wrap="square">
            <a:spAutoFit/>
          </a:bodyPr>
          <a:lstStyle/>
          <a:p>
            <a:pPr algn="ctr"/>
            <a:r>
              <a:rPr lang="en-US" b="1" dirty="0"/>
              <a:t>5</a:t>
            </a:r>
            <a:endParaRPr lang="ar-SA" b="1" dirty="0"/>
          </a:p>
        </p:txBody>
      </p:sp>
      <p:sp>
        <p:nvSpPr>
          <p:cNvPr id="8" name="مربع نص 7"/>
          <p:cNvSpPr txBox="1">
            <a:spLocks noChangeArrowheads="1"/>
          </p:cNvSpPr>
          <p:nvPr/>
        </p:nvSpPr>
        <p:spPr bwMode="auto">
          <a:xfrm>
            <a:off x="5579236" y="1500188"/>
            <a:ext cx="449262" cy="369887"/>
          </a:xfrm>
          <a:prstGeom prst="rect">
            <a:avLst/>
          </a:prstGeom>
          <a:solidFill>
            <a:srgbClr val="FFFF00"/>
          </a:solidFill>
          <a:ln w="9525">
            <a:noFill/>
            <a:miter lim="800000"/>
            <a:headEnd/>
            <a:tailEnd/>
          </a:ln>
        </p:spPr>
        <p:txBody>
          <a:bodyPr>
            <a:spAutoFit/>
          </a:bodyPr>
          <a:lstStyle/>
          <a:p>
            <a:pPr algn="ctr"/>
            <a:r>
              <a:rPr lang="en-US" b="1" dirty="0"/>
              <a:t>10</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3256"/>
                                        </p:tgtEl>
                                        <p:attrNameLst>
                                          <p:attrName>style.visibility</p:attrName>
                                        </p:attrNameLst>
                                      </p:cBhvr>
                                      <p:to>
                                        <p:strVal val="visible"/>
                                      </p:to>
                                    </p:set>
                                    <p:anim calcmode="lin" valueType="num">
                                      <p:cBhvr additive="base">
                                        <p:cTn id="15" dur="500" fill="hold"/>
                                        <p:tgtEl>
                                          <p:spTgt spid="53256"/>
                                        </p:tgtEl>
                                        <p:attrNameLst>
                                          <p:attrName>ppt_x</p:attrName>
                                        </p:attrNameLst>
                                      </p:cBhvr>
                                      <p:tavLst>
                                        <p:tav tm="0">
                                          <p:val>
                                            <p:strVal val="#ppt_x"/>
                                          </p:val>
                                        </p:tav>
                                        <p:tav tm="100000">
                                          <p:val>
                                            <p:strVal val="#ppt_x"/>
                                          </p:val>
                                        </p:tav>
                                      </p:tavLst>
                                    </p:anim>
                                    <p:anim calcmode="lin" valueType="num">
                                      <p:cBhvr additive="base">
                                        <p:cTn id="16" dur="500" fill="hold"/>
                                        <p:tgtEl>
                                          <p:spTgt spid="5325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3250"/>
                                        </p:tgtEl>
                                        <p:attrNameLst>
                                          <p:attrName>style.visibility</p:attrName>
                                        </p:attrNameLst>
                                      </p:cBhvr>
                                      <p:to>
                                        <p:strVal val="visible"/>
                                      </p:to>
                                    </p:set>
                                    <p:anim calcmode="lin" valueType="num">
                                      <p:cBhvr additive="base">
                                        <p:cTn id="21" dur="500" fill="hold"/>
                                        <p:tgtEl>
                                          <p:spTgt spid="53250"/>
                                        </p:tgtEl>
                                        <p:attrNameLst>
                                          <p:attrName>ppt_x</p:attrName>
                                        </p:attrNameLst>
                                      </p:cBhvr>
                                      <p:tavLst>
                                        <p:tav tm="0">
                                          <p:val>
                                            <p:strVal val="#ppt_x"/>
                                          </p:val>
                                        </p:tav>
                                        <p:tav tm="100000">
                                          <p:val>
                                            <p:strVal val="#ppt_x"/>
                                          </p:val>
                                        </p:tav>
                                      </p:tavLst>
                                    </p:anim>
                                    <p:anim calcmode="lin" valueType="num">
                                      <p:cBhvr additive="base">
                                        <p:cTn id="22" dur="500" fill="hold"/>
                                        <p:tgtEl>
                                          <p:spTgt spid="532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nimBg="1"/>
      <p:bldP spid="7" grpId="0" animBg="1"/>
      <p:bldP spid="8"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207</TotalTime>
  <Words>683</Words>
  <Application>Microsoft Office PowerPoint</Application>
  <PresentationFormat>عرض على الشاشة (4:3)</PresentationFormat>
  <Paragraphs>61</Paragraphs>
  <Slides>14</Slides>
  <Notes>0</Notes>
  <HiddenSlides>0</HiddenSlides>
  <MMClips>0</MMClips>
  <ScaleCrop>false</ScaleCrop>
  <HeadingPairs>
    <vt:vector size="8" baseType="variant">
      <vt:variant>
        <vt:lpstr>الخطوط المستخدمة</vt:lpstr>
      </vt:variant>
      <vt:variant>
        <vt:i4>7</vt:i4>
      </vt:variant>
      <vt:variant>
        <vt:lpstr>نسق</vt:lpstr>
      </vt:variant>
      <vt:variant>
        <vt:i4>1</vt:i4>
      </vt:variant>
      <vt:variant>
        <vt:lpstr>خوادم OLE مضمنة</vt:lpstr>
      </vt:variant>
      <vt:variant>
        <vt:i4>1</vt:i4>
      </vt:variant>
      <vt:variant>
        <vt:lpstr>عناوين الشرائح</vt:lpstr>
      </vt:variant>
      <vt:variant>
        <vt:i4>14</vt:i4>
      </vt:variant>
    </vt:vector>
  </HeadingPairs>
  <TitlesOfParts>
    <vt:vector size="23" baseType="lpstr">
      <vt:lpstr>AGA Arabesque</vt:lpstr>
      <vt:lpstr>Arial</vt:lpstr>
      <vt:lpstr>Calibri</vt:lpstr>
      <vt:lpstr>Century</vt:lpstr>
      <vt:lpstr>Symbol</vt:lpstr>
      <vt:lpstr>Times New Roman</vt:lpstr>
      <vt:lpstr>Wingdings</vt:lpstr>
      <vt:lpstr>Default Design</vt:lpstr>
      <vt:lpstr>Equation</vt:lpstr>
      <vt:lpstr>Probability (P) Discrete probability distribution  Continuous probability distribution </vt:lpstr>
      <vt:lpstr>Discrete probability distribution:</vt:lpstr>
      <vt:lpstr>عرض تقديمي في PowerPoint</vt:lpstr>
      <vt:lpstr>Example: A couple planed to have 5 children. What is the possibility that 3 of them are boys?</vt:lpstr>
      <vt:lpstr>Probability Distribution of a Continuous Variable “THE NORMAL  DISTRIBUTION”</vt:lpstr>
      <vt:lpstr>Suppose that we increase the no. of children to 50 000 and decrease the width of interval to 0.01 lb.</vt:lpstr>
      <vt:lpstr>The term normal curve, in fact, refers not to one curve but to a family of curves, each characterized by a mean μ and a variance σ2 . In the special case where μ = 0 and σ2 = 1, we have the standard normal curve.  The curve is bell-shaped with the tails dipping down to the baseline. In theory, the tails get closer and closer to the baseline but never touch it, proceeding to infinity in either direction. In practice, we ignore that and work within practical limits.</vt:lpstr>
      <vt:lpstr>عرض تقديمي في PowerPoint</vt:lpstr>
      <vt:lpstr>Family of normal curves: (a) two normal distributions with the same mean but different variances; (b) two normal distributions with the same variance but different  means.</vt:lpstr>
      <vt:lpstr>Sometimes the bell is tall and narrow, and sometimes it is more flattened, but whatever the dispersion of the data, approximately 95% of measurements lie within two standard deviations either side of the mean.</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Probability (P) Discrete probability distribution  Continuous probability distribution </dc:title>
  <dc:creator>THINKPAD</dc:creator>
  <cp:lastModifiedBy>Humam Zubeer</cp:lastModifiedBy>
  <cp:revision>8</cp:revision>
  <dcterms:modified xsi:type="dcterms:W3CDTF">2023-10-18T16:41:46Z</dcterms:modified>
</cp:coreProperties>
</file>