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notesMasterIdLst>
    <p:notesMasterId r:id="rId49"/>
  </p:notesMasterIdLst>
  <p:handoutMasterIdLst>
    <p:handoutMasterId r:id="rId50"/>
  </p:handoutMasterIdLst>
  <p:sldIdLst>
    <p:sldId id="316" r:id="rId2"/>
    <p:sldId id="317" r:id="rId3"/>
    <p:sldId id="344" r:id="rId4"/>
    <p:sldId id="345" r:id="rId5"/>
    <p:sldId id="320" r:id="rId6"/>
    <p:sldId id="321" r:id="rId7"/>
    <p:sldId id="322" r:id="rId8"/>
    <p:sldId id="256" r:id="rId9"/>
    <p:sldId id="347" r:id="rId10"/>
    <p:sldId id="348" r:id="rId11"/>
    <p:sldId id="349" r:id="rId12"/>
    <p:sldId id="350" r:id="rId13"/>
    <p:sldId id="351" r:id="rId14"/>
    <p:sldId id="352" r:id="rId15"/>
    <p:sldId id="353" r:id="rId16"/>
    <p:sldId id="346" r:id="rId17"/>
    <p:sldId id="354" r:id="rId18"/>
    <p:sldId id="333" r:id="rId19"/>
    <p:sldId id="355" r:id="rId20"/>
    <p:sldId id="306" r:id="rId21"/>
    <p:sldId id="356" r:id="rId22"/>
    <p:sldId id="358" r:id="rId23"/>
    <p:sldId id="357" r:id="rId24"/>
    <p:sldId id="332" r:id="rId25"/>
    <p:sldId id="368" r:id="rId26"/>
    <p:sldId id="369" r:id="rId27"/>
    <p:sldId id="366" r:id="rId28"/>
    <p:sldId id="323" r:id="rId29"/>
    <p:sldId id="325" r:id="rId30"/>
    <p:sldId id="359" r:id="rId31"/>
    <p:sldId id="329" r:id="rId32"/>
    <p:sldId id="360" r:id="rId33"/>
    <p:sldId id="361" r:id="rId34"/>
    <p:sldId id="362" r:id="rId35"/>
    <p:sldId id="330" r:id="rId36"/>
    <p:sldId id="331" r:id="rId37"/>
    <p:sldId id="334" r:id="rId38"/>
    <p:sldId id="363" r:id="rId39"/>
    <p:sldId id="336" r:id="rId40"/>
    <p:sldId id="338" r:id="rId41"/>
    <p:sldId id="339" r:id="rId42"/>
    <p:sldId id="340" r:id="rId43"/>
    <p:sldId id="341" r:id="rId44"/>
    <p:sldId id="364" r:id="rId45"/>
    <p:sldId id="365" r:id="rId46"/>
    <p:sldId id="343" r:id="rId47"/>
    <p:sldId id="367" r:id="rId48"/>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6DCF76"/>
    <a:srgbClr val="FFCC66"/>
    <a:srgbClr val="99FF99"/>
    <a:srgbClr val="000000"/>
    <a:srgbClr val="FF99FF"/>
    <a:srgbClr val="FF9900"/>
    <a:srgbClr val="DEBDFF"/>
    <a:srgbClr val="D3A7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نمط متوسط 4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نمط داكن 2 - تمييز 1/تميي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نمط متوسط 4 - تميي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3" d="100"/>
          <a:sy n="93" d="100"/>
        </p:scale>
        <p:origin x="924"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2" d="100"/>
          <a:sy n="32" d="100"/>
        </p:scale>
        <p:origin x="-157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26"/>
    </mc:Choice>
    <mc:Fallback>
      <c:style val="26"/>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ورقة1!$B$1</c:f>
              <c:strCache>
                <c:ptCount val="1"/>
                <c:pt idx="0">
                  <c:v>levels of education</c:v>
                </c:pt>
              </c:strCache>
            </c:strRef>
          </c:tx>
          <c:explosion val="25"/>
          <c:dLbls>
            <c:dLbl>
              <c:idx val="2"/>
              <c:tx>
                <c:rich>
                  <a:bodyPr/>
                  <a:lstStyle/>
                  <a:p>
                    <a:r>
                      <a:rPr lang="en-US"/>
                      <a:t>21%</a:t>
                    </a:r>
                  </a:p>
                </c:rich>
              </c:tx>
              <c:dLblPos val="outEnd"/>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0-B286-4660-B8A8-F6398C208850}"/>
                </c:ext>
              </c:extLst>
            </c:dLbl>
            <c:dLbl>
              <c:idx val="3"/>
              <c:numFmt formatCode="General" sourceLinked="0"/>
              <c:spPr/>
              <c:txPr>
                <a:bodyPr/>
                <a:lstStyle/>
                <a:p>
                  <a:pPr rtl="0">
                    <a:defRPr/>
                  </a:pPr>
                  <a:endParaRPr lang="en-US"/>
                </a:p>
              </c:txPr>
              <c:dLblPos val="outEnd"/>
              <c:showLegendKey val="0"/>
              <c:showVal val="0"/>
              <c:showCatName val="0"/>
              <c:showSerName val="0"/>
              <c:showPercent val="1"/>
              <c:showBubbleSize val="0"/>
              <c:extLst>
                <c:ext xmlns:c16="http://schemas.microsoft.com/office/drawing/2014/chart" uri="{C3380CC4-5D6E-409C-BE32-E72D297353CC}">
                  <c16:uniqueId val="{00000001-B286-4660-B8A8-F6398C208850}"/>
                </c:ext>
              </c:extLst>
            </c:dLbl>
            <c:spPr>
              <a:noFill/>
              <a:ln>
                <a:noFill/>
              </a:ln>
              <a:effectLst/>
            </c:spPr>
            <c:txPr>
              <a:bodyPr/>
              <a:lstStyle/>
              <a:p>
                <a:pPr rtl="0">
                  <a:defRPr/>
                </a:pPr>
                <a:endParaRPr lang="en-US"/>
              </a:p>
            </c:txPr>
            <c:dLblPos val="outEnd"/>
            <c:showLegendKey val="0"/>
            <c:showVal val="0"/>
            <c:showCatName val="0"/>
            <c:showSerName val="0"/>
            <c:showPercent val="1"/>
            <c:showBubbleSize val="0"/>
            <c:showLeaderLines val="1"/>
            <c:extLst>
              <c:ext xmlns:c15="http://schemas.microsoft.com/office/drawing/2012/chart" uri="{CE6537A1-D6FC-4f65-9D91-7224C49458BB}"/>
            </c:extLst>
          </c:dLbls>
          <c:cat>
            <c:strRef>
              <c:f>ورقة1!$A$2:$A$5</c:f>
              <c:strCache>
                <c:ptCount val="4"/>
                <c:pt idx="0">
                  <c:v>Illiterate</c:v>
                </c:pt>
                <c:pt idx="1">
                  <c:v>Primary school</c:v>
                </c:pt>
                <c:pt idx="2">
                  <c:v>Secondary school</c:v>
                </c:pt>
                <c:pt idx="3">
                  <c:v>University +</c:v>
                </c:pt>
              </c:strCache>
            </c:strRef>
          </c:cat>
          <c:val>
            <c:numRef>
              <c:f>ورقة1!$B$2:$B$5</c:f>
              <c:numCache>
                <c:formatCode>General</c:formatCode>
                <c:ptCount val="4"/>
                <c:pt idx="0">
                  <c:v>143</c:v>
                </c:pt>
                <c:pt idx="1">
                  <c:v>258</c:v>
                </c:pt>
                <c:pt idx="2">
                  <c:v>115</c:v>
                </c:pt>
                <c:pt idx="3">
                  <c:v>35</c:v>
                </c:pt>
              </c:numCache>
            </c:numRef>
          </c:val>
          <c:extLst>
            <c:ext xmlns:c16="http://schemas.microsoft.com/office/drawing/2014/chart" uri="{C3380CC4-5D6E-409C-BE32-E72D297353CC}">
              <c16:uniqueId val="{00000002-B286-4660-B8A8-F6398C208850}"/>
            </c:ext>
          </c:extLst>
        </c:ser>
        <c:dLbls>
          <c:dLblPos val="outEnd"/>
          <c:showLegendKey val="0"/>
          <c:showVal val="0"/>
          <c:showCatName val="0"/>
          <c:showSerName val="0"/>
          <c:showPercent val="1"/>
          <c:showBubbleSize val="0"/>
          <c:showLeaderLines val="1"/>
        </c:dLbls>
      </c:pie3DChart>
    </c:plotArea>
    <c:legend>
      <c:legendPos val="r"/>
      <c:overlay val="0"/>
    </c:legend>
    <c:plotVisOnly val="1"/>
    <c:dispBlanksAs val="gap"/>
    <c:showDLblsOverMax val="0"/>
  </c:chart>
  <c:spPr>
    <a:ln>
      <a:solidFill>
        <a:schemeClr val="accent1"/>
      </a:solidFill>
    </a:ln>
  </c:spPr>
  <c:txPr>
    <a:bodyPr/>
    <a:lstStyle/>
    <a:p>
      <a:pPr>
        <a:defRPr>
          <a:solidFill>
            <a:srgbClr val="000000"/>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ورقة1!$B$1</c:f>
              <c:strCache>
                <c:ptCount val="1"/>
                <c:pt idx="0">
                  <c:v>عمود1</c:v>
                </c:pt>
              </c:strCache>
            </c:strRef>
          </c:tx>
          <c:invertIfNegative val="0"/>
          <c:dPt>
            <c:idx val="0"/>
            <c:invertIfNegative val="0"/>
            <c:bubble3D val="0"/>
            <c:spPr>
              <a:solidFill>
                <a:schemeClr val="tx2">
                  <a:lumMod val="75000"/>
                </a:schemeClr>
              </a:solidFill>
            </c:spPr>
            <c:extLst>
              <c:ext xmlns:c16="http://schemas.microsoft.com/office/drawing/2014/chart" uri="{C3380CC4-5D6E-409C-BE32-E72D297353CC}">
                <c16:uniqueId val="{00000001-5130-40E6-AD11-D925956CD5B0}"/>
              </c:ext>
            </c:extLst>
          </c:dPt>
          <c:dPt>
            <c:idx val="1"/>
            <c:invertIfNegative val="0"/>
            <c:bubble3D val="0"/>
            <c:spPr>
              <a:solidFill>
                <a:srgbClr val="FF0000"/>
              </a:solidFill>
            </c:spPr>
            <c:extLst>
              <c:ext xmlns:c16="http://schemas.microsoft.com/office/drawing/2014/chart" uri="{C3380CC4-5D6E-409C-BE32-E72D297353CC}">
                <c16:uniqueId val="{00000003-5130-40E6-AD11-D925956CD5B0}"/>
              </c:ext>
            </c:extLst>
          </c:dPt>
          <c:dPt>
            <c:idx val="2"/>
            <c:invertIfNegative val="0"/>
            <c:bubble3D val="0"/>
            <c:spPr>
              <a:solidFill>
                <a:srgbClr val="00B050"/>
              </a:solidFill>
            </c:spPr>
            <c:extLst>
              <c:ext xmlns:c16="http://schemas.microsoft.com/office/drawing/2014/chart" uri="{C3380CC4-5D6E-409C-BE32-E72D297353CC}">
                <c16:uniqueId val="{00000005-5130-40E6-AD11-D925956CD5B0}"/>
              </c:ext>
            </c:extLst>
          </c:dPt>
          <c:dPt>
            <c:idx val="3"/>
            <c:invertIfNegative val="0"/>
            <c:bubble3D val="0"/>
            <c:spPr>
              <a:solidFill>
                <a:srgbClr val="7030A0"/>
              </a:solidFill>
            </c:spPr>
            <c:extLst>
              <c:ext xmlns:c16="http://schemas.microsoft.com/office/drawing/2014/chart" uri="{C3380CC4-5D6E-409C-BE32-E72D297353CC}">
                <c16:uniqueId val="{00000007-5130-40E6-AD11-D925956CD5B0}"/>
              </c:ext>
            </c:extLst>
          </c:dPt>
          <c:dLbls>
            <c:dLbl>
              <c:idx val="0"/>
              <c:tx>
                <c:rich>
                  <a:bodyPr/>
                  <a:lstStyle/>
                  <a:p>
                    <a:r>
                      <a:rPr lang="en-US"/>
                      <a:t>443 (80.40%)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130-40E6-AD11-D925956CD5B0}"/>
                </c:ext>
              </c:extLst>
            </c:dLbl>
            <c:dLbl>
              <c:idx val="1"/>
              <c:layout>
                <c:manualLayout>
                  <c:x val="2.3148148148148572E-3"/>
                  <c:y val="-3.9727948017074886E-3"/>
                </c:manualLayout>
              </c:layout>
              <c:tx>
                <c:rich>
                  <a:bodyPr/>
                  <a:lstStyle/>
                  <a:p>
                    <a:pPr algn="ctr" rtl="0">
                      <a:defRPr/>
                    </a:pPr>
                    <a:r>
                      <a:rPr lang="en-US"/>
                      <a:t>229 (41.56%)</a:t>
                    </a:r>
                  </a:p>
                </c:rich>
              </c:tx>
              <c:numFmt formatCode="0" sourceLinked="0"/>
              <c:spPr/>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5130-40E6-AD11-D925956CD5B0}"/>
                </c:ext>
              </c:extLst>
            </c:dLbl>
            <c:dLbl>
              <c:idx val="2"/>
              <c:tx>
                <c:rich>
                  <a:bodyPr/>
                  <a:lstStyle/>
                  <a:p>
                    <a:r>
                      <a:rPr lang="en-US"/>
                      <a:t>179 (32.49%)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5130-40E6-AD11-D925956CD5B0}"/>
                </c:ext>
              </c:extLst>
            </c:dLbl>
            <c:dLbl>
              <c:idx val="3"/>
              <c:tx>
                <c:rich>
                  <a:bodyPr/>
                  <a:lstStyle/>
                  <a:p>
                    <a:r>
                      <a:rPr lang="en-US"/>
                      <a:t>42 (7.62%)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5130-40E6-AD11-D925956CD5B0}"/>
                </c:ext>
              </c:extLst>
            </c:dLbl>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ورقة1!$A$2:$A$5</c:f>
              <c:strCache>
                <c:ptCount val="4"/>
                <c:pt idx="0">
                  <c:v>Vaginal bleeding*</c:v>
                </c:pt>
                <c:pt idx="1">
                  <c:v>Inter-menstrual bleeding</c:v>
                </c:pt>
                <c:pt idx="2">
                  <c:v>Post-coital bleeding</c:v>
                </c:pt>
                <c:pt idx="3">
                  <c:v>Post-menopausal bleeding</c:v>
                </c:pt>
              </c:strCache>
            </c:strRef>
          </c:cat>
          <c:val>
            <c:numRef>
              <c:f>ورقة1!$B$2:$B$5</c:f>
              <c:numCache>
                <c:formatCode>General</c:formatCode>
                <c:ptCount val="4"/>
                <c:pt idx="0">
                  <c:v>443</c:v>
                </c:pt>
                <c:pt idx="1">
                  <c:v>229</c:v>
                </c:pt>
                <c:pt idx="2">
                  <c:v>179</c:v>
                </c:pt>
                <c:pt idx="3">
                  <c:v>42</c:v>
                </c:pt>
              </c:numCache>
            </c:numRef>
          </c:val>
          <c:extLst>
            <c:ext xmlns:c16="http://schemas.microsoft.com/office/drawing/2014/chart" uri="{C3380CC4-5D6E-409C-BE32-E72D297353CC}">
              <c16:uniqueId val="{00000008-5130-40E6-AD11-D925956CD5B0}"/>
            </c:ext>
          </c:extLst>
        </c:ser>
        <c:dLbls>
          <c:dLblPos val="outEnd"/>
          <c:showLegendKey val="0"/>
          <c:showVal val="1"/>
          <c:showCatName val="0"/>
          <c:showSerName val="0"/>
          <c:showPercent val="0"/>
          <c:showBubbleSize val="0"/>
        </c:dLbls>
        <c:gapWidth val="150"/>
        <c:axId val="35912320"/>
        <c:axId val="35922304"/>
      </c:barChart>
      <c:catAx>
        <c:axId val="35912320"/>
        <c:scaling>
          <c:orientation val="minMax"/>
        </c:scaling>
        <c:delete val="0"/>
        <c:axPos val="b"/>
        <c:numFmt formatCode="General" sourceLinked="0"/>
        <c:majorTickMark val="out"/>
        <c:minorTickMark val="none"/>
        <c:tickLblPos val="nextTo"/>
        <c:txPr>
          <a:bodyPr/>
          <a:lstStyle/>
          <a:p>
            <a:pPr>
              <a:defRPr>
                <a:solidFill>
                  <a:srgbClr val="000000"/>
                </a:solidFill>
              </a:defRPr>
            </a:pPr>
            <a:endParaRPr lang="en-US"/>
          </a:p>
        </c:txPr>
        <c:crossAx val="35922304"/>
        <c:crosses val="autoZero"/>
        <c:auto val="1"/>
        <c:lblAlgn val="ctr"/>
        <c:lblOffset val="100"/>
        <c:noMultiLvlLbl val="0"/>
      </c:catAx>
      <c:valAx>
        <c:axId val="35922304"/>
        <c:scaling>
          <c:orientation val="minMax"/>
        </c:scaling>
        <c:delete val="0"/>
        <c:axPos val="l"/>
        <c:title>
          <c:tx>
            <c:rich>
              <a:bodyPr rot="-5400000" vert="horz"/>
              <a:lstStyle/>
              <a:p>
                <a:pPr>
                  <a:defRPr/>
                </a:pPr>
                <a:r>
                  <a:rPr lang="en-US"/>
                  <a:t>No. of women</a:t>
                </a:r>
                <a:endParaRPr lang="ar-IQ"/>
              </a:p>
            </c:rich>
          </c:tx>
          <c:overlay val="0"/>
        </c:title>
        <c:numFmt formatCode="General" sourceLinked="1"/>
        <c:majorTickMark val="out"/>
        <c:minorTickMark val="none"/>
        <c:tickLblPos val="nextTo"/>
        <c:txPr>
          <a:bodyPr/>
          <a:lstStyle/>
          <a:p>
            <a:pPr>
              <a:defRPr>
                <a:ln>
                  <a:solidFill>
                    <a:sysClr val="windowText" lastClr="000000"/>
                  </a:solidFill>
                </a:ln>
                <a:solidFill>
                  <a:sysClr val="windowText" lastClr="000000"/>
                </a:solidFill>
              </a:defRPr>
            </a:pPr>
            <a:endParaRPr lang="en-US"/>
          </a:p>
        </c:txPr>
        <c:crossAx val="35912320"/>
        <c:crosses val="autoZero"/>
        <c:crossBetween val="between"/>
      </c:valAx>
      <c:spPr>
        <a:solidFill>
          <a:schemeClr val="accent2">
            <a:lumMod val="60000"/>
            <a:lumOff val="40000"/>
          </a:schemeClr>
        </a:solidFill>
      </c:spPr>
    </c:plotArea>
    <c:plotVisOnly val="1"/>
    <c:dispBlanksAs val="gap"/>
    <c:showDLblsOverMax val="0"/>
  </c:chart>
  <c:spPr>
    <a:ln>
      <a:solidFill>
        <a:srgbClr val="000000"/>
      </a:solidFill>
    </a:ln>
  </c:spPr>
  <c:txPr>
    <a:bodyPr/>
    <a:lstStyle/>
    <a:p>
      <a:pPr>
        <a:defRPr>
          <a:solidFill>
            <a:srgbClr val="000000"/>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pPr>
              <a:defRPr/>
            </a:pPr>
            <a:fld id="{B40E90B1-CA0B-41EA-90CA-95EF8BD3107A}" type="datetimeFigureOut">
              <a:rPr lang="ar-SA"/>
              <a:pPr>
                <a:defRPr/>
              </a:pPr>
              <a:t>11/11/1445</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B2D13A3C-A395-4CE3-8FC5-972462ECB8A1}" type="slidenum">
              <a:rPr lang="ar-SA"/>
              <a:pPr>
                <a:defRPr/>
              </a:pPr>
              <a:t>‹#›</a:t>
            </a:fld>
            <a:endParaRPr lang="ar-SA"/>
          </a:p>
        </p:txBody>
      </p:sp>
    </p:spTree>
    <p:extLst>
      <p:ext uri="{BB962C8B-B14F-4D97-AF65-F5344CB8AC3E}">
        <p14:creationId xmlns:p14="http://schemas.microsoft.com/office/powerpoint/2010/main" val="1189640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143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noProof="0"/>
              <a:t>انقر لتحرير أنماط النص الرئيسي</a:t>
            </a:r>
          </a:p>
          <a:p>
            <a:pPr lvl="1"/>
            <a:r>
              <a:rPr lang="ar-SA" altLang="en-US" noProof="0"/>
              <a:t>المستوى الثاني</a:t>
            </a:r>
          </a:p>
          <a:p>
            <a:pPr lvl="2"/>
            <a:r>
              <a:rPr lang="ar-SA" altLang="en-US" noProof="0"/>
              <a:t>المستوى الثالث</a:t>
            </a:r>
          </a:p>
          <a:p>
            <a:pPr lvl="3"/>
            <a:r>
              <a:rPr lang="ar-SA" altLang="en-US" noProof="0"/>
              <a:t>المستوى الرابع</a:t>
            </a:r>
          </a:p>
          <a:p>
            <a:pPr lvl="4"/>
            <a:r>
              <a:rPr lang="ar-SA" altLang="en-US" noProof="0"/>
              <a:t>المستوى الخامس</a:t>
            </a:r>
          </a:p>
        </p:txBody>
      </p:sp>
      <p:sp>
        <p:nvSpPr>
          <p:cNvPr id="143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143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C6899AE-34D7-4F7A-BE03-29CC19082332}" type="slidenum">
              <a:rPr lang="ar-IQ" altLang="en-US"/>
              <a:pPr>
                <a:defRPr/>
              </a:pPr>
              <a:t>‹#›</a:t>
            </a:fld>
            <a:endParaRPr lang="en-US" altLang="en-US"/>
          </a:p>
        </p:txBody>
      </p:sp>
    </p:spTree>
    <p:extLst>
      <p:ext uri="{BB962C8B-B14F-4D97-AF65-F5344CB8AC3E}">
        <p14:creationId xmlns:p14="http://schemas.microsoft.com/office/powerpoint/2010/main" val="2937701517"/>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2132405-ED1F-4362-BF98-3EDC96843030}" type="slidenum">
              <a:rPr lang="ar-IQ" altLang="en-US" smtClean="0"/>
              <a:pPr/>
              <a:t>8</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2132405-ED1F-4362-BF98-3EDC96843030}" type="slidenum">
              <a:rPr lang="ar-IQ" altLang="en-US" smtClean="0"/>
              <a:pPr/>
              <a:t>9</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2132405-ED1F-4362-BF98-3EDC96843030}" type="slidenum">
              <a:rPr lang="ar-IQ" altLang="en-US" smtClean="0"/>
              <a:pPr/>
              <a:t>16</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2132405-ED1F-4362-BF98-3EDC96843030}" type="slidenum">
              <a:rPr lang="ar-IQ" altLang="en-US" smtClean="0"/>
              <a:pPr/>
              <a:t>17</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pPr>
              <a:defRPr/>
            </a:pPr>
            <a:fld id="{5C6899AE-34D7-4F7A-BE03-29CC19082332}" type="slidenum">
              <a:rPr lang="ar-IQ" altLang="en-US" smtClean="0"/>
              <a:pPr>
                <a:defRPr/>
              </a:pPr>
              <a:t>20</a:t>
            </a:fld>
            <a:endParaRPr lang="en-US" altLang="en-US"/>
          </a:p>
        </p:txBody>
      </p:sp>
    </p:spTree>
    <p:extLst>
      <p:ext uri="{BB962C8B-B14F-4D97-AF65-F5344CB8AC3E}">
        <p14:creationId xmlns:p14="http://schemas.microsoft.com/office/powerpoint/2010/main" val="132193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676400"/>
            <a:ext cx="7772400" cy="1828800"/>
          </a:xfrm>
        </p:spPr>
        <p:txBody>
          <a:bodyPr/>
          <a:lstStyle>
            <a:lvl1pPr>
              <a:defRPr/>
            </a:lvl1pPr>
          </a:lstStyle>
          <a:p>
            <a:r>
              <a:rPr lang="en-US" altLang="ar-SA"/>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ltLang="ar-SA"/>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D5AFDC0E-D5E1-402A-9288-5DFE5317224D}" type="datetime8">
              <a:rPr lang="ar-SA" altLang="en-US"/>
              <a:pPr>
                <a:defRPr/>
              </a:pPr>
              <a:t>18 أيار، 24</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140F372-AC92-4510-AAA8-6669E333D081}" type="slidenum">
              <a:rPr lang="ar-IQ"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4"/>
          <p:cNvSpPr>
            <a:spLocks noGrp="1" noChangeArrowheads="1"/>
          </p:cNvSpPr>
          <p:nvPr>
            <p:ph type="dt" sz="half" idx="10"/>
          </p:nvPr>
        </p:nvSpPr>
        <p:spPr>
          <a:ln/>
        </p:spPr>
        <p:txBody>
          <a:bodyPr/>
          <a:lstStyle>
            <a:lvl1pPr>
              <a:defRPr/>
            </a:lvl1pPr>
          </a:lstStyle>
          <a:p>
            <a:pPr>
              <a:defRPr/>
            </a:pPr>
            <a:fld id="{6DA8A382-041C-4687-B7C4-3810348299CE}" type="datetime8">
              <a:rPr lang="ar-SA" altLang="en-US"/>
              <a:pPr>
                <a:defRPr/>
              </a:pPr>
              <a:t>18 أيار، 24</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B05A76-29D1-4844-B7F7-7B2FD7C1DC53}" type="slidenum">
              <a:rPr lang="ar-IQ"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381000"/>
            <a:ext cx="2057400" cy="5715000"/>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381000"/>
            <a:ext cx="6019800" cy="571500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4"/>
          <p:cNvSpPr>
            <a:spLocks noGrp="1" noChangeArrowheads="1"/>
          </p:cNvSpPr>
          <p:nvPr>
            <p:ph type="dt" sz="half" idx="10"/>
          </p:nvPr>
        </p:nvSpPr>
        <p:spPr>
          <a:ln/>
        </p:spPr>
        <p:txBody>
          <a:bodyPr/>
          <a:lstStyle>
            <a:lvl1pPr>
              <a:defRPr/>
            </a:lvl1pPr>
          </a:lstStyle>
          <a:p>
            <a:pPr>
              <a:defRPr/>
            </a:pPr>
            <a:fld id="{E097AB60-5D24-41DC-805B-2C0CFBE2050A}" type="datetime8">
              <a:rPr lang="ar-SA" altLang="en-US"/>
              <a:pPr>
                <a:defRPr/>
              </a:pPr>
              <a:t>18 أيار، 24</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2FBDD6C-6C9D-4256-8881-48BF7464482D}" type="slidenum">
              <a:rPr lang="ar-IQ"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1371600"/>
          </a:xfrm>
        </p:spPr>
        <p:txBody>
          <a:bodyPr/>
          <a:lstStyle/>
          <a:p>
            <a:r>
              <a:rPr lang="ar-SA"/>
              <a:t>انقر لتحرير نمط العنوان الرئيسي</a:t>
            </a:r>
          </a:p>
        </p:txBody>
      </p:sp>
      <p:sp>
        <p:nvSpPr>
          <p:cNvPr id="3" name="عنصر نائب للنص 2"/>
          <p:cNvSpPr>
            <a:spLocks noGrp="1"/>
          </p:cNvSpPr>
          <p:nvPr>
            <p:ph type="body" sz="half" idx="1"/>
          </p:nvPr>
        </p:nvSpPr>
        <p:spPr>
          <a:xfrm>
            <a:off x="457200" y="1981200"/>
            <a:ext cx="4038600" cy="41148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981200"/>
            <a:ext cx="4038600" cy="41148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Rectangle 4"/>
          <p:cNvSpPr>
            <a:spLocks noGrp="1" noChangeArrowheads="1"/>
          </p:cNvSpPr>
          <p:nvPr>
            <p:ph type="dt" sz="half" idx="10"/>
          </p:nvPr>
        </p:nvSpPr>
        <p:spPr>
          <a:ln/>
        </p:spPr>
        <p:txBody>
          <a:bodyPr/>
          <a:lstStyle>
            <a:lvl1pPr>
              <a:defRPr/>
            </a:lvl1pPr>
          </a:lstStyle>
          <a:p>
            <a:pPr>
              <a:defRPr/>
            </a:pPr>
            <a:fld id="{EB5DCDDB-139B-4D6E-8028-F95B76AC566A}" type="datetime8">
              <a:rPr lang="ar-SA" altLang="en-US"/>
              <a:pPr>
                <a:defRPr/>
              </a:pPr>
              <a:t>18 أيار، 24</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F8F1745-1D4E-4F22-9532-6BCC3B295B0E}" type="slidenum">
              <a:rPr lang="ar-IQ"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4"/>
          <p:cNvSpPr>
            <a:spLocks noGrp="1" noChangeArrowheads="1"/>
          </p:cNvSpPr>
          <p:nvPr>
            <p:ph type="dt" sz="half" idx="10"/>
          </p:nvPr>
        </p:nvSpPr>
        <p:spPr>
          <a:ln/>
        </p:spPr>
        <p:txBody>
          <a:bodyPr/>
          <a:lstStyle>
            <a:lvl1pPr>
              <a:defRPr/>
            </a:lvl1pPr>
          </a:lstStyle>
          <a:p>
            <a:pPr>
              <a:defRPr/>
            </a:pPr>
            <a:fld id="{AEC38F1A-75EF-46B1-BF2F-99D8854B4C7A}" type="datetime8">
              <a:rPr lang="ar-SA" altLang="en-US"/>
              <a:pPr>
                <a:defRPr/>
              </a:pPr>
              <a:t>18 أيار، 24</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0D6414-BE4B-426A-92B3-70D5E45AE9C6}" type="slidenum">
              <a:rPr lang="ar-IQ"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55633942-B6FF-4EA6-BDCC-A2A5DB98EC3C}" type="datetime8">
              <a:rPr lang="ar-SA" altLang="en-US"/>
              <a:pPr>
                <a:defRPr/>
              </a:pPr>
              <a:t>18 أيار، 24</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13E464-1430-4763-BB05-F310FE2F2012}" type="slidenum">
              <a:rPr lang="ar-IQ"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Rectangle 4"/>
          <p:cNvSpPr>
            <a:spLocks noGrp="1" noChangeArrowheads="1"/>
          </p:cNvSpPr>
          <p:nvPr>
            <p:ph type="dt" sz="half" idx="10"/>
          </p:nvPr>
        </p:nvSpPr>
        <p:spPr>
          <a:ln/>
        </p:spPr>
        <p:txBody>
          <a:bodyPr/>
          <a:lstStyle>
            <a:lvl1pPr>
              <a:defRPr/>
            </a:lvl1pPr>
          </a:lstStyle>
          <a:p>
            <a:pPr>
              <a:defRPr/>
            </a:pPr>
            <a:fld id="{89DC8407-4C64-42A9-A982-C26642E31E1F}" type="datetime8">
              <a:rPr lang="ar-SA" altLang="en-US"/>
              <a:pPr>
                <a:defRPr/>
              </a:pPr>
              <a:t>18 أيار، 24</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1126EF-AFFF-4147-9B66-544D5A46CB6E}" type="slidenum">
              <a:rPr lang="ar-IQ"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Rectangle 4"/>
          <p:cNvSpPr>
            <a:spLocks noGrp="1" noChangeArrowheads="1"/>
          </p:cNvSpPr>
          <p:nvPr>
            <p:ph type="dt" sz="half" idx="10"/>
          </p:nvPr>
        </p:nvSpPr>
        <p:spPr>
          <a:ln/>
        </p:spPr>
        <p:txBody>
          <a:bodyPr/>
          <a:lstStyle>
            <a:lvl1pPr>
              <a:defRPr/>
            </a:lvl1pPr>
          </a:lstStyle>
          <a:p>
            <a:pPr>
              <a:defRPr/>
            </a:pPr>
            <a:fld id="{67CC08E2-C75F-4735-9DBC-FAE08B6E6A8E}" type="datetime8">
              <a:rPr lang="ar-SA" altLang="en-US"/>
              <a:pPr>
                <a:defRPr/>
              </a:pPr>
              <a:t>18 أيار، 24</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A59D4C1-BD8A-468E-9CA2-EE00A47FB90C}" type="slidenum">
              <a:rPr lang="ar-IQ"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Rectangle 4"/>
          <p:cNvSpPr>
            <a:spLocks noGrp="1" noChangeArrowheads="1"/>
          </p:cNvSpPr>
          <p:nvPr>
            <p:ph type="dt" sz="half" idx="10"/>
          </p:nvPr>
        </p:nvSpPr>
        <p:spPr>
          <a:ln/>
        </p:spPr>
        <p:txBody>
          <a:bodyPr/>
          <a:lstStyle>
            <a:lvl1pPr>
              <a:defRPr/>
            </a:lvl1pPr>
          </a:lstStyle>
          <a:p>
            <a:pPr>
              <a:defRPr/>
            </a:pPr>
            <a:fld id="{37308B24-E536-4264-B724-CD1D17A5C327}" type="datetime8">
              <a:rPr lang="ar-SA" altLang="en-US"/>
              <a:pPr>
                <a:defRPr/>
              </a:pPr>
              <a:t>18 أيار، 24</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D53BAD4-BD7E-4F89-AD8A-6E5E66380A50}" type="slidenum">
              <a:rPr lang="ar-IQ"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4A68C2E-B4CD-4B5E-A26B-E093BC3F7AC3}" type="datetime8">
              <a:rPr lang="ar-SA" altLang="en-US"/>
              <a:pPr>
                <a:defRPr/>
              </a:pPr>
              <a:t>18 أيار، 24</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B181992-9EF3-47EC-8CFA-BD99F91E5C01}" type="slidenum">
              <a:rPr lang="ar-IQ"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418BB232-909D-4396-BBA0-87AAB6779806}" type="datetime8">
              <a:rPr lang="ar-SA" altLang="en-US"/>
              <a:pPr>
                <a:defRPr/>
              </a:pPr>
              <a:t>18 أيار، 24</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CF2AC17-CCA2-4919-8211-4203A58043B0}" type="slidenum">
              <a:rPr lang="ar-IQ"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CDD28031-9FE5-4BD5-98B3-BFEA149BB58E}" type="datetime8">
              <a:rPr lang="ar-SA" altLang="en-US"/>
              <a:pPr>
                <a:defRPr/>
              </a:pPr>
              <a:t>18 أيار، 24</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1EFED98-4D50-42D7-9BC0-7CC7AC9FB3A8}" type="slidenum">
              <a:rPr lang="ar-IQ"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ar-SA"/>
              <a:t>Click to edit Master title style</a:t>
            </a:r>
          </a:p>
        </p:txBody>
      </p:sp>
      <p:sp>
        <p:nvSpPr>
          <p:cNvPr id="409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pPr>
              <a:defRPr/>
            </a:pPr>
            <a:fld id="{DA1E0305-3F7A-4F53-BE02-7BFBA5FE3B74}" type="datetime8">
              <a:rPr lang="ar-SA" altLang="en-US"/>
              <a:pPr>
                <a:defRPr/>
              </a:pPr>
              <a:t>18 أيار، 24</a:t>
            </a:fld>
            <a:endParaRPr lang="en-US" alt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pPr>
              <a:defRPr/>
            </a:pPr>
            <a:endParaRPr lang="en-US" alt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pPr>
              <a:defRPr/>
            </a:pPr>
            <a:fld id="{A128C7EE-77EC-4C51-90DC-306845E0BE3F}" type="slidenum">
              <a:rPr lang="ar-IQ"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2.bin"/><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536" y="1484785"/>
            <a:ext cx="8458200" cy="2249015"/>
          </a:xfrm>
          <a:ln w="76200" cmpd="tri">
            <a:solidFill>
              <a:srgbClr val="FF3300"/>
            </a:solidFill>
          </a:ln>
        </p:spPr>
        <p:txBody>
          <a:bodyPr/>
          <a:lstStyle/>
          <a:p>
            <a:pPr rtl="0" eaLnBrk="1" hangingPunct="1">
              <a:defRPr/>
            </a:pPr>
            <a:r>
              <a:rPr lang="en-US" altLang="ar-SA" sz="4800" dirty="0">
                <a:solidFill>
                  <a:srgbClr val="9966FF"/>
                </a:solidFill>
              </a:rPr>
              <a:t>Methods of Statistical Analysis </a:t>
            </a:r>
            <a:br>
              <a:rPr lang="en-US" altLang="ar-SA" sz="4800" dirty="0">
                <a:solidFill>
                  <a:srgbClr val="9966FF"/>
                </a:solidFill>
              </a:rPr>
            </a:br>
            <a:r>
              <a:rPr lang="en-US" altLang="ar-SA" sz="4800" dirty="0">
                <a:solidFill>
                  <a:srgbClr val="9966FF"/>
                </a:solidFill>
              </a:rPr>
              <a:t>of Data in Medical researches</a:t>
            </a:r>
          </a:p>
        </p:txBody>
      </p:sp>
      <p:sp>
        <p:nvSpPr>
          <p:cNvPr id="3075" name="Oval 3"/>
          <p:cNvSpPr>
            <a:spLocks noChangeArrowheads="1"/>
          </p:cNvSpPr>
          <p:nvPr/>
        </p:nvSpPr>
        <p:spPr bwMode="auto">
          <a:xfrm>
            <a:off x="1905000" y="116632"/>
            <a:ext cx="5257800" cy="1219200"/>
          </a:xfrm>
          <a:prstGeom prst="ellipse">
            <a:avLst/>
          </a:prstGeom>
          <a:solidFill>
            <a:schemeClr val="accent1"/>
          </a:solidFill>
          <a:ln w="57150">
            <a:solidFill>
              <a:srgbClr val="FF3300"/>
            </a:solidFill>
            <a:prstDash val="sysDot"/>
            <a:round/>
            <a:headEnd/>
            <a:tailEnd/>
          </a:ln>
          <a:effectLst/>
        </p:spPr>
        <p:txBody>
          <a:bodyPr wrap="none" anchor="ctr"/>
          <a:lstStyle/>
          <a:p>
            <a:pPr>
              <a:defRPr/>
            </a:pPr>
            <a:r>
              <a:rPr lang="ar-SA" altLang="en-US" sz="4800" b="1" dirty="0">
                <a:solidFill>
                  <a:schemeClr val="hlink"/>
                </a:solidFill>
                <a:effectLst>
                  <a:outerShdw blurRad="38100" dist="38100" dir="2700000" algn="tl">
                    <a:srgbClr val="000000"/>
                  </a:outerShdw>
                </a:effectLst>
                <a:latin typeface="AGA Arabesque" pitchFamily="2" charset="2"/>
                <a:cs typeface="Andalus" pitchFamily="2" charset="-78"/>
              </a:rPr>
              <a:t>بسم الله الرحمن الرحيم</a:t>
            </a:r>
            <a:endParaRPr lang="en-US" altLang="en-US" sz="4800" b="1" dirty="0">
              <a:effectLst>
                <a:outerShdw blurRad="38100" dist="38100" dir="2700000" algn="tl">
                  <a:srgbClr val="FFFFFF"/>
                </a:outerShdw>
              </a:effectLst>
              <a:latin typeface="AGA Arabesque" pitchFamily="2" charset="2"/>
              <a:cs typeface="Andalus" pitchFamily="2" charset="-78"/>
            </a:endParaRPr>
          </a:p>
        </p:txBody>
      </p:sp>
      <p:sp>
        <p:nvSpPr>
          <p:cNvPr id="4" name="مربع نص 3"/>
          <p:cNvSpPr txBox="1"/>
          <p:nvPr/>
        </p:nvSpPr>
        <p:spPr>
          <a:xfrm>
            <a:off x="6357950" y="6286520"/>
            <a:ext cx="2143140" cy="369332"/>
          </a:xfrm>
          <a:prstGeom prst="rect">
            <a:avLst/>
          </a:prstGeom>
          <a:noFill/>
        </p:spPr>
        <p:txBody>
          <a:bodyPr wrap="square" rtlCol="1">
            <a:spAutoFit/>
          </a:bodyPr>
          <a:lstStyle/>
          <a:p>
            <a:pPr algn="ctr"/>
            <a:r>
              <a:rPr lang="en-US" dirty="0">
                <a:solidFill>
                  <a:srgbClr val="000000"/>
                </a:solidFill>
              </a:rPr>
              <a:t>April – 2018</a:t>
            </a:r>
            <a:endParaRPr lang="ar-IQ" dirty="0">
              <a:solidFill>
                <a:srgbClr val="000000"/>
              </a:solidFill>
            </a:endParaRPr>
          </a:p>
        </p:txBody>
      </p:sp>
      <p:sp>
        <p:nvSpPr>
          <p:cNvPr id="5" name="Rectangle 2"/>
          <p:cNvSpPr txBox="1">
            <a:spLocks noChangeArrowheads="1"/>
          </p:cNvSpPr>
          <p:nvPr/>
        </p:nvSpPr>
        <p:spPr bwMode="auto">
          <a:xfrm>
            <a:off x="395536" y="4005065"/>
            <a:ext cx="8496944" cy="2664296"/>
          </a:xfrm>
          <a:prstGeom prst="rect">
            <a:avLst/>
          </a:prstGeom>
          <a:solidFill>
            <a:srgbClr val="FFCC66"/>
          </a:solidFill>
          <a:ln w="9525">
            <a:solidFill>
              <a:srgbClr val="002060"/>
            </a:solidFill>
            <a:miter lim="800000"/>
            <a:headEnd/>
            <a:tailEnd/>
          </a:ln>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pPr lvl="0" algn="just" rtl="0" eaLnBrk="1" hangingPunct="1">
              <a:spcAft>
                <a:spcPts val="1000"/>
              </a:spcAft>
            </a:pPr>
            <a:r>
              <a:rPr lang="en-US" sz="2400" b="1" dirty="0">
                <a:solidFill>
                  <a:srgbClr val="000000"/>
                </a:solidFill>
                <a:effectLst>
                  <a:outerShdw blurRad="50800" dist="38100" dir="18900000" algn="bl" rotWithShape="0">
                    <a:prstClr val="black">
                      <a:alpha val="40000"/>
                    </a:prstClr>
                  </a:outerShdw>
                </a:effectLst>
                <a:latin typeface="Candara" pitchFamily="34" charset="0"/>
                <a:ea typeface="Arial" pitchFamily="34" charset="0"/>
                <a:cs typeface="Arial" pitchFamily="34" charset="0"/>
              </a:rPr>
              <a:t>Dr. Humam Ghanim Ibrahim Zubeer</a:t>
            </a:r>
          </a:p>
          <a:p>
            <a:pPr lvl="0" algn="just" rtl="0" eaLnBrk="1" hangingPunct="1">
              <a:spcAft>
                <a:spcPts val="1000"/>
              </a:spcAft>
            </a:pPr>
            <a:r>
              <a:rPr lang="en-US" sz="2400" b="1" dirty="0">
                <a:solidFill>
                  <a:srgbClr val="000000"/>
                </a:solidFill>
                <a:effectLst>
                  <a:outerShdw blurRad="50800" dist="38100" dir="18900000" algn="bl" rotWithShape="0">
                    <a:prstClr val="black">
                      <a:alpha val="40000"/>
                    </a:prstClr>
                  </a:outerShdw>
                </a:effectLst>
                <a:latin typeface="Candara" pitchFamily="34" charset="0"/>
                <a:ea typeface="Arial" pitchFamily="34" charset="0"/>
                <a:cs typeface="Arial" pitchFamily="34" charset="0"/>
              </a:rPr>
              <a:t>Assist. Prof. in Community Medicine</a:t>
            </a:r>
          </a:p>
          <a:p>
            <a:pPr lvl="0" algn="l" rtl="0" eaLnBrk="1" hangingPunct="1">
              <a:spcAft>
                <a:spcPts val="1000"/>
              </a:spcAft>
            </a:pPr>
            <a:r>
              <a:rPr lang="en-US" sz="2400" b="1" dirty="0">
                <a:solidFill>
                  <a:srgbClr val="000000"/>
                </a:solidFill>
                <a:effectLst>
                  <a:outerShdw blurRad="50800" dist="38100" dir="18900000" algn="bl" rotWithShape="0">
                    <a:prstClr val="black">
                      <a:alpha val="40000"/>
                    </a:prstClr>
                  </a:outerShdw>
                </a:effectLst>
                <a:latin typeface="Candara" pitchFamily="34" charset="0"/>
                <a:ea typeface="Arial" pitchFamily="34" charset="0"/>
                <a:cs typeface="Arial" pitchFamily="34" charset="0"/>
              </a:rPr>
              <a:t>Ph.D. in Community Medicine / Depart. of Family and Community Medicine</a:t>
            </a:r>
          </a:p>
          <a:p>
            <a:pPr lvl="0" algn="just" rtl="0" eaLnBrk="1" hangingPunct="1">
              <a:spcAft>
                <a:spcPts val="1000"/>
              </a:spcAft>
            </a:pPr>
            <a:r>
              <a:rPr lang="en-US" sz="2400" b="1" dirty="0">
                <a:solidFill>
                  <a:srgbClr val="000000"/>
                </a:solidFill>
                <a:effectLst>
                  <a:outerShdw blurRad="50800" dist="38100" dir="18900000" algn="bl" rotWithShape="0">
                    <a:prstClr val="black">
                      <a:alpha val="40000"/>
                    </a:prstClr>
                  </a:outerShdw>
                </a:effectLst>
                <a:latin typeface="Candara" pitchFamily="34" charset="0"/>
                <a:ea typeface="Arial" pitchFamily="34" charset="0"/>
                <a:cs typeface="Arial" pitchFamily="34" charset="0"/>
              </a:rPr>
              <a:t>College of Medicine / University of Mosul											April, 2024</a:t>
            </a:r>
            <a:endParaRPr lang="ar-IQ" sz="2400" dirty="0">
              <a:solidFill>
                <a:srgbClr val="000000"/>
              </a:solidFill>
              <a:effectLst>
                <a:outerShdw blurRad="50800" dist="38100" dir="18900000" algn="bl" rotWithShape="0">
                  <a:prstClr val="black">
                    <a:alpha val="40000"/>
                  </a:prstClr>
                </a:outerShdw>
              </a:effectLst>
              <a:latin typeface="Candara"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fld id="{E4A68C2E-B4CD-4B5E-A26B-E093BC3F7AC3}" type="datetime8">
              <a:rPr lang="ar-SA" altLang="en-US" smtClean="0"/>
              <a:pPr>
                <a:defRPr/>
              </a:pPr>
              <a:t>18 أيار، 24</a:t>
            </a:fld>
            <a:endParaRPr lang="en-US" altLang="en-US"/>
          </a:p>
        </p:txBody>
      </p:sp>
      <p:sp>
        <p:nvSpPr>
          <p:cNvPr id="3" name="عنصر نائب لرقم الشريحة 2"/>
          <p:cNvSpPr>
            <a:spLocks noGrp="1"/>
          </p:cNvSpPr>
          <p:nvPr>
            <p:ph type="sldNum" sz="quarter" idx="12"/>
          </p:nvPr>
        </p:nvSpPr>
        <p:spPr/>
        <p:txBody>
          <a:bodyPr/>
          <a:lstStyle/>
          <a:p>
            <a:pPr>
              <a:defRPr/>
            </a:pPr>
            <a:fld id="{1B181992-9EF3-47EC-8CFA-BD99F91E5C01}" type="slidenum">
              <a:rPr lang="ar-IQ" altLang="en-US" smtClean="0"/>
              <a:pPr>
                <a:defRPr/>
              </a:pPr>
              <a:t>10</a:t>
            </a:fld>
            <a:endParaRPr lang="en-US" altLang="en-US"/>
          </a:p>
        </p:txBody>
      </p:sp>
      <p:graphicFrame>
        <p:nvGraphicFramePr>
          <p:cNvPr id="4" name="جدول 3"/>
          <p:cNvGraphicFramePr>
            <a:graphicFrameLocks noGrp="1"/>
          </p:cNvGraphicFramePr>
          <p:nvPr>
            <p:extLst>
              <p:ext uri="{D42A27DB-BD31-4B8C-83A1-F6EECF244321}">
                <p14:modId xmlns:p14="http://schemas.microsoft.com/office/powerpoint/2010/main" val="2607556901"/>
              </p:ext>
            </p:extLst>
          </p:nvPr>
        </p:nvGraphicFramePr>
        <p:xfrm>
          <a:off x="72008" y="908720"/>
          <a:ext cx="8909652" cy="5688633"/>
        </p:xfrm>
        <a:graphic>
          <a:graphicData uri="http://schemas.openxmlformats.org/drawingml/2006/table">
            <a:tbl>
              <a:tblPr firstRow="1" firstCol="1" bandRow="1">
                <a:tableStyleId>{5C22544A-7EE6-4342-B048-85BDC9FD1C3A}</a:tableStyleId>
              </a:tblPr>
              <a:tblGrid>
                <a:gridCol w="3203848">
                  <a:extLst>
                    <a:ext uri="{9D8B030D-6E8A-4147-A177-3AD203B41FA5}">
                      <a16:colId xmlns:a16="http://schemas.microsoft.com/office/drawing/2014/main" val="20000"/>
                    </a:ext>
                  </a:extLst>
                </a:gridCol>
                <a:gridCol w="1615786">
                  <a:extLst>
                    <a:ext uri="{9D8B030D-6E8A-4147-A177-3AD203B41FA5}">
                      <a16:colId xmlns:a16="http://schemas.microsoft.com/office/drawing/2014/main" val="20001"/>
                    </a:ext>
                  </a:extLst>
                </a:gridCol>
                <a:gridCol w="1143919">
                  <a:extLst>
                    <a:ext uri="{9D8B030D-6E8A-4147-A177-3AD203B41FA5}">
                      <a16:colId xmlns:a16="http://schemas.microsoft.com/office/drawing/2014/main" val="20002"/>
                    </a:ext>
                  </a:extLst>
                </a:gridCol>
                <a:gridCol w="1422877">
                  <a:extLst>
                    <a:ext uri="{9D8B030D-6E8A-4147-A177-3AD203B41FA5}">
                      <a16:colId xmlns:a16="http://schemas.microsoft.com/office/drawing/2014/main" val="20003"/>
                    </a:ext>
                  </a:extLst>
                </a:gridCol>
                <a:gridCol w="1523222">
                  <a:extLst>
                    <a:ext uri="{9D8B030D-6E8A-4147-A177-3AD203B41FA5}">
                      <a16:colId xmlns:a16="http://schemas.microsoft.com/office/drawing/2014/main" val="20004"/>
                    </a:ext>
                  </a:extLst>
                </a:gridCol>
              </a:tblGrid>
              <a:tr h="859433">
                <a:tc>
                  <a:txBody>
                    <a:bodyPr/>
                    <a:lstStyle/>
                    <a:p>
                      <a:pPr algn="l" rtl="0">
                        <a:spcAft>
                          <a:spcPts val="0"/>
                        </a:spcAft>
                      </a:pPr>
                      <a:r>
                        <a:rPr lang="en-US" sz="2000" dirty="0">
                          <a:solidFill>
                            <a:srgbClr val="000000"/>
                          </a:solidFill>
                          <a:effectLst/>
                        </a:rPr>
                        <a:t>Characteristics</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dirty="0">
                          <a:solidFill>
                            <a:srgbClr val="000000"/>
                          </a:solidFill>
                          <a:effectLst/>
                        </a:rPr>
                        <a:t>Mean</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dirty="0">
                          <a:solidFill>
                            <a:srgbClr val="000000"/>
                          </a:solidFill>
                          <a:effectLst/>
                        </a:rPr>
                        <a:t>SD</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dirty="0">
                          <a:solidFill>
                            <a:srgbClr val="000000"/>
                          </a:solidFill>
                          <a:effectLst/>
                        </a:rPr>
                        <a:t>Minimum</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dirty="0">
                          <a:solidFill>
                            <a:srgbClr val="000000"/>
                          </a:solidFill>
                          <a:effectLst/>
                        </a:rPr>
                        <a:t>Maximum</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10000"/>
                  </a:ext>
                </a:extLst>
              </a:tr>
              <a:tr h="434833">
                <a:tc>
                  <a:txBody>
                    <a:bodyPr/>
                    <a:lstStyle/>
                    <a:p>
                      <a:pPr algn="l" rtl="0">
                        <a:spcAft>
                          <a:spcPts val="0"/>
                        </a:spcAft>
                      </a:pPr>
                      <a:r>
                        <a:rPr lang="en-US" sz="2000" dirty="0">
                          <a:solidFill>
                            <a:srgbClr val="000000"/>
                          </a:solidFill>
                          <a:effectLst/>
                        </a:rPr>
                        <a:t>Age (years) </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400" dirty="0">
                          <a:solidFill>
                            <a:srgbClr val="000000"/>
                          </a:solidFill>
                          <a:effectLst/>
                        </a:rPr>
                        <a:t>25.47</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5.82</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18.0</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42.0</a:t>
                      </a:r>
                      <a:endParaRPr lang="en-US" sz="2400" dirty="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434833">
                <a:tc>
                  <a:txBody>
                    <a:bodyPr/>
                    <a:lstStyle/>
                    <a:p>
                      <a:pPr algn="l" rtl="0">
                        <a:spcAft>
                          <a:spcPts val="0"/>
                        </a:spcAft>
                      </a:pPr>
                      <a:r>
                        <a:rPr lang="en-US" sz="2000" dirty="0">
                          <a:solidFill>
                            <a:srgbClr val="000000"/>
                          </a:solidFill>
                          <a:effectLst/>
                        </a:rPr>
                        <a:t>Parity </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400" dirty="0">
                          <a:solidFill>
                            <a:srgbClr val="000000"/>
                          </a:solidFill>
                          <a:effectLst/>
                        </a:rPr>
                        <a:t>4.00</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2.54</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1.0</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a:solidFill>
                            <a:srgbClr val="000000"/>
                          </a:solidFill>
                          <a:effectLst/>
                        </a:rPr>
                        <a:t>12.0</a:t>
                      </a:r>
                      <a:endParaRPr lang="en-US" sz="240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434833">
                <a:tc>
                  <a:txBody>
                    <a:bodyPr/>
                    <a:lstStyle/>
                    <a:p>
                      <a:pPr algn="l" rtl="0">
                        <a:spcAft>
                          <a:spcPts val="0"/>
                        </a:spcAft>
                      </a:pPr>
                      <a:r>
                        <a:rPr lang="en-US" sz="2000" dirty="0">
                          <a:solidFill>
                            <a:srgbClr val="000000"/>
                          </a:solidFill>
                          <a:effectLst/>
                        </a:rPr>
                        <a:t>Educational levels:</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400">
                          <a:solidFill>
                            <a:srgbClr val="000000"/>
                          </a:solidFill>
                          <a:effectLst/>
                        </a:rPr>
                        <a:t>No.</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a:solidFill>
                            <a:srgbClr val="000000"/>
                          </a:solidFill>
                          <a:effectLst/>
                        </a:rPr>
                        <a:t>%</a:t>
                      </a:r>
                      <a:endParaRPr lang="en-US" sz="2400">
                        <a:solidFill>
                          <a:srgbClr val="000000"/>
                        </a:solidFill>
                        <a:effectLst/>
                        <a:latin typeface="Calibri"/>
                        <a:ea typeface="Calibri"/>
                        <a:cs typeface="Arial"/>
                      </a:endParaRPr>
                    </a:p>
                  </a:txBody>
                  <a:tcPr marL="68580" marR="68580" marT="0" marB="0" anchor="ctr"/>
                </a:tc>
                <a:tc gridSpan="2">
                  <a:txBody>
                    <a:bodyPr/>
                    <a:lstStyle/>
                    <a:p>
                      <a:pPr algn="ctr" rtl="0">
                        <a:spcAft>
                          <a:spcPts val="0"/>
                        </a:spcAft>
                      </a:pPr>
                      <a:r>
                        <a:rPr lang="en-US" sz="2400" dirty="0">
                          <a:solidFill>
                            <a:srgbClr val="000000"/>
                          </a:solidFill>
                          <a:effectLst/>
                        </a:rPr>
                        <a:t> </a:t>
                      </a:r>
                      <a:endParaRPr lang="en-US" sz="2400" dirty="0">
                        <a:solidFill>
                          <a:srgbClr val="000000"/>
                        </a:solidFill>
                        <a:effectLst/>
                        <a:latin typeface="Calibri"/>
                        <a:ea typeface="Calibri"/>
                        <a:cs typeface="Arial"/>
                      </a:endParaRPr>
                    </a:p>
                  </a:txBody>
                  <a:tcPr marL="68580" marR="68580" marT="0" marB="0" anchor="ctr"/>
                </a:tc>
                <a:tc hMerge="1">
                  <a:txBody>
                    <a:bodyPr/>
                    <a:lstStyle/>
                    <a:p>
                      <a:pPr rtl="1"/>
                      <a:endParaRPr lang="ar-IQ"/>
                    </a:p>
                  </a:txBody>
                  <a:tcPr/>
                </a:tc>
                <a:extLst>
                  <a:ext uri="{0D108BD9-81ED-4DB2-BD59-A6C34878D82A}">
                    <a16:rowId xmlns:a16="http://schemas.microsoft.com/office/drawing/2014/main" val="10003"/>
                  </a:ext>
                </a:extLst>
              </a:tr>
              <a:tr h="434833">
                <a:tc>
                  <a:txBody>
                    <a:bodyPr/>
                    <a:lstStyle/>
                    <a:p>
                      <a:pPr algn="l" rtl="0">
                        <a:spcAft>
                          <a:spcPts val="0"/>
                        </a:spcAft>
                      </a:pPr>
                      <a:r>
                        <a:rPr lang="en-US" sz="1400" dirty="0">
                          <a:solidFill>
                            <a:srgbClr val="000000"/>
                          </a:solidFill>
                          <a:effectLst/>
                        </a:rPr>
                        <a:t>	Illiterate</a:t>
                      </a:r>
                      <a:endParaRPr lang="en-US" sz="14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400">
                          <a:solidFill>
                            <a:srgbClr val="000000"/>
                          </a:solidFill>
                          <a:effectLst/>
                        </a:rPr>
                        <a:t>82</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a:solidFill>
                            <a:srgbClr val="000000"/>
                          </a:solidFill>
                          <a:effectLst/>
                        </a:rPr>
                        <a:t>91.11</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a:solidFill>
                            <a:srgbClr val="000000"/>
                          </a:solidFill>
                          <a:effectLst/>
                        </a:rPr>
                        <a:t>---</a:t>
                      </a:r>
                      <a:endParaRPr lang="en-US" sz="240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r h="434833">
                <a:tc>
                  <a:txBody>
                    <a:bodyPr/>
                    <a:lstStyle/>
                    <a:p>
                      <a:pPr algn="l" rtl="0">
                        <a:spcAft>
                          <a:spcPts val="0"/>
                        </a:spcAft>
                      </a:pPr>
                      <a:r>
                        <a:rPr lang="en-US" sz="1400" dirty="0">
                          <a:solidFill>
                            <a:srgbClr val="000000"/>
                          </a:solidFill>
                          <a:effectLst/>
                        </a:rPr>
                        <a:t>	Primary school</a:t>
                      </a:r>
                      <a:endParaRPr lang="en-US" sz="14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400">
                          <a:solidFill>
                            <a:srgbClr val="000000"/>
                          </a:solidFill>
                          <a:effectLst/>
                        </a:rPr>
                        <a:t>5</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a:solidFill>
                            <a:srgbClr val="000000"/>
                          </a:solidFill>
                          <a:effectLst/>
                        </a:rPr>
                        <a:t>5.55</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a:solidFill>
                            <a:srgbClr val="000000"/>
                          </a:solidFill>
                          <a:effectLst/>
                        </a:rPr>
                        <a:t>---</a:t>
                      </a:r>
                      <a:endParaRPr lang="en-US" sz="240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5"/>
                  </a:ext>
                </a:extLst>
              </a:tr>
              <a:tr h="675268">
                <a:tc>
                  <a:txBody>
                    <a:bodyPr/>
                    <a:lstStyle/>
                    <a:p>
                      <a:pPr algn="l" rtl="0">
                        <a:spcAft>
                          <a:spcPts val="0"/>
                        </a:spcAft>
                      </a:pPr>
                      <a:r>
                        <a:rPr lang="en-US" sz="1400" dirty="0">
                          <a:solidFill>
                            <a:srgbClr val="000000"/>
                          </a:solidFill>
                          <a:effectLst/>
                        </a:rPr>
                        <a:t>	Secondary school</a:t>
                      </a:r>
                      <a:endParaRPr lang="en-US" sz="14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400">
                          <a:solidFill>
                            <a:srgbClr val="000000"/>
                          </a:solidFill>
                          <a:effectLst/>
                        </a:rPr>
                        <a:t>2</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a:solidFill>
                            <a:srgbClr val="000000"/>
                          </a:solidFill>
                          <a:effectLst/>
                        </a:rPr>
                        <a:t>2.22</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a:t>
                      </a:r>
                      <a:endParaRPr lang="en-US" sz="2400" dirty="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6"/>
                  </a:ext>
                </a:extLst>
              </a:tr>
              <a:tr h="675268">
                <a:tc>
                  <a:txBody>
                    <a:bodyPr/>
                    <a:lstStyle/>
                    <a:p>
                      <a:pPr algn="l" rtl="0">
                        <a:spcAft>
                          <a:spcPts val="0"/>
                        </a:spcAft>
                      </a:pPr>
                      <a:r>
                        <a:rPr lang="en-US" sz="1400" dirty="0">
                          <a:solidFill>
                            <a:srgbClr val="000000"/>
                          </a:solidFill>
                          <a:effectLst/>
                        </a:rPr>
                        <a:t>	University and higher</a:t>
                      </a:r>
                      <a:endParaRPr lang="en-US" sz="14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400">
                          <a:solidFill>
                            <a:srgbClr val="000000"/>
                          </a:solidFill>
                          <a:effectLst/>
                        </a:rPr>
                        <a:t>1</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a:solidFill>
                            <a:srgbClr val="000000"/>
                          </a:solidFill>
                          <a:effectLst/>
                        </a:rPr>
                        <a:t>1.11</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a:t>
                      </a:r>
                      <a:endParaRPr lang="en-US" sz="2400" dirty="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7"/>
                  </a:ext>
                </a:extLst>
              </a:tr>
              <a:tr h="434833">
                <a:tc gridSpan="5">
                  <a:txBody>
                    <a:bodyPr/>
                    <a:lstStyle/>
                    <a:p>
                      <a:pPr algn="l" rtl="0">
                        <a:spcAft>
                          <a:spcPts val="0"/>
                        </a:spcAft>
                      </a:pPr>
                      <a:r>
                        <a:rPr lang="en-US" sz="2400" dirty="0">
                          <a:solidFill>
                            <a:srgbClr val="000000"/>
                          </a:solidFill>
                          <a:effectLst/>
                        </a:rPr>
                        <a:t>Residence:</a:t>
                      </a:r>
                      <a:endParaRPr lang="en-US" sz="24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extLst>
                  <a:ext uri="{0D108BD9-81ED-4DB2-BD59-A6C34878D82A}">
                    <a16:rowId xmlns:a16="http://schemas.microsoft.com/office/drawing/2014/main" val="10008"/>
                  </a:ext>
                </a:extLst>
              </a:tr>
              <a:tr h="434833">
                <a:tc>
                  <a:txBody>
                    <a:bodyPr/>
                    <a:lstStyle/>
                    <a:p>
                      <a:pPr algn="l" rtl="0">
                        <a:spcAft>
                          <a:spcPts val="0"/>
                        </a:spcAft>
                      </a:pPr>
                      <a:r>
                        <a:rPr lang="en-US" sz="1800" dirty="0">
                          <a:solidFill>
                            <a:srgbClr val="000000"/>
                          </a:solidFill>
                          <a:effectLst/>
                        </a:rPr>
                        <a:t>	Urban </a:t>
                      </a:r>
                      <a:endParaRPr lang="en-US" sz="18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400" dirty="0">
                          <a:solidFill>
                            <a:srgbClr val="000000"/>
                          </a:solidFill>
                          <a:effectLst/>
                        </a:rPr>
                        <a:t>60</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66.67</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a:t>
                      </a:r>
                      <a:endParaRPr lang="en-US" sz="24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a:t>
                      </a:r>
                      <a:endParaRPr lang="en-US" sz="2400" dirty="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9"/>
                  </a:ext>
                </a:extLst>
              </a:tr>
              <a:tr h="434833">
                <a:tc>
                  <a:txBody>
                    <a:bodyPr/>
                    <a:lstStyle/>
                    <a:p>
                      <a:pPr algn="l" rtl="0">
                        <a:spcAft>
                          <a:spcPts val="0"/>
                        </a:spcAft>
                      </a:pPr>
                      <a:r>
                        <a:rPr lang="en-US" sz="1800" dirty="0">
                          <a:solidFill>
                            <a:srgbClr val="000000"/>
                          </a:solidFill>
                          <a:effectLst/>
                        </a:rPr>
                        <a:t>	Rural </a:t>
                      </a:r>
                      <a:endParaRPr lang="en-US" sz="18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400">
                          <a:solidFill>
                            <a:srgbClr val="000000"/>
                          </a:solidFill>
                          <a:effectLst/>
                        </a:rPr>
                        <a:t>30</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a:solidFill>
                            <a:srgbClr val="000000"/>
                          </a:solidFill>
                          <a:effectLst/>
                        </a:rPr>
                        <a:t>33.33</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a:solidFill>
                            <a:srgbClr val="000000"/>
                          </a:solidFill>
                          <a:effectLst/>
                        </a:rPr>
                        <a:t>---</a:t>
                      </a:r>
                      <a:endParaRPr lang="en-US" sz="24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400" dirty="0">
                          <a:solidFill>
                            <a:srgbClr val="000000"/>
                          </a:solidFill>
                          <a:effectLst/>
                        </a:rPr>
                        <a:t>---</a:t>
                      </a:r>
                      <a:endParaRPr lang="en-US" sz="2400" dirty="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10"/>
                  </a:ext>
                </a:extLst>
              </a:tr>
            </a:tbl>
          </a:graphicData>
        </a:graphic>
      </p:graphicFrame>
      <p:sp>
        <p:nvSpPr>
          <p:cNvPr id="5" name="Rectangle 1"/>
          <p:cNvSpPr>
            <a:spLocks noChangeArrowheads="1"/>
          </p:cNvSpPr>
          <p:nvPr/>
        </p:nvSpPr>
        <p:spPr bwMode="auto">
          <a:xfrm>
            <a:off x="539552" y="-9483"/>
            <a:ext cx="81369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431925" marR="0" lvl="0" indent="-1431925" algn="justLow"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Table (1): Personal characteristics of anemic pregnant women (n = 90), Mosul, Iraq 2013.</a:t>
            </a:r>
            <a:endParaRPr kumimoji="0" lang="en-US" sz="2400" b="0" i="0" u="none" strike="noStrike" cap="none" normalizeH="0" baseline="0" dirty="0">
              <a:ln>
                <a:noFill/>
              </a:ln>
              <a:solidFill>
                <a:srgbClr val="000000"/>
              </a:solidFill>
              <a:effectLst/>
              <a:latin typeface="Arial" pitchFamily="34" charset="0"/>
            </a:endParaRPr>
          </a:p>
        </p:txBody>
      </p:sp>
    </p:spTree>
    <p:extLst>
      <p:ext uri="{BB962C8B-B14F-4D97-AF65-F5344CB8AC3E}">
        <p14:creationId xmlns:p14="http://schemas.microsoft.com/office/powerpoint/2010/main" val="2239407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fld id="{E4A68C2E-B4CD-4B5E-A26B-E093BC3F7AC3}" type="datetime8">
              <a:rPr lang="ar-SA" altLang="en-US" smtClean="0"/>
              <a:pPr>
                <a:defRPr/>
              </a:pPr>
              <a:t>18 أيار، 24</a:t>
            </a:fld>
            <a:endParaRPr lang="en-US" altLang="en-US"/>
          </a:p>
        </p:txBody>
      </p:sp>
      <p:sp>
        <p:nvSpPr>
          <p:cNvPr id="3" name="عنصر نائب لرقم الشريحة 2"/>
          <p:cNvSpPr>
            <a:spLocks noGrp="1"/>
          </p:cNvSpPr>
          <p:nvPr>
            <p:ph type="sldNum" sz="quarter" idx="12"/>
          </p:nvPr>
        </p:nvSpPr>
        <p:spPr/>
        <p:txBody>
          <a:bodyPr/>
          <a:lstStyle/>
          <a:p>
            <a:pPr>
              <a:defRPr/>
            </a:pPr>
            <a:fld id="{1B181992-9EF3-47EC-8CFA-BD99F91E5C01}" type="slidenum">
              <a:rPr lang="ar-IQ" altLang="en-US" smtClean="0"/>
              <a:pPr>
                <a:defRPr/>
              </a:pPr>
              <a:t>11</a:t>
            </a:fld>
            <a:endParaRPr lang="en-US" altLang="en-US"/>
          </a:p>
        </p:txBody>
      </p:sp>
      <p:sp>
        <p:nvSpPr>
          <p:cNvPr id="5" name="Rectangle 1"/>
          <p:cNvSpPr>
            <a:spLocks noChangeArrowheads="1"/>
          </p:cNvSpPr>
          <p:nvPr/>
        </p:nvSpPr>
        <p:spPr bwMode="auto">
          <a:xfrm>
            <a:off x="539552" y="-9482"/>
            <a:ext cx="81369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431925" indent="-1431925" algn="justLow"/>
            <a:r>
              <a:rPr kumimoji="0" lang="en-US"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Table (2): </a:t>
            </a:r>
            <a:r>
              <a:rPr lang="en-US" sz="2400" b="1" dirty="0">
                <a:solidFill>
                  <a:srgbClr val="000000"/>
                </a:solidFill>
                <a:latin typeface="Times New Roman" pitchFamily="18" charset="0"/>
                <a:cs typeface="Times New Roman" pitchFamily="18" charset="0"/>
              </a:rPr>
              <a:t>Hematological characteristics of anemic pregnant women (n = 90)</a:t>
            </a:r>
            <a:r>
              <a:rPr kumimoji="0" lang="en-US"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Mosul, Iraq 2013.</a:t>
            </a:r>
            <a:endParaRPr kumimoji="0" lang="en-US" sz="2400" b="0" i="0" u="none" strike="noStrike" cap="none" normalizeH="0" baseline="0" dirty="0">
              <a:ln>
                <a:noFill/>
              </a:ln>
              <a:solidFill>
                <a:srgbClr val="000000"/>
              </a:solidFill>
              <a:effectLst/>
              <a:latin typeface="Times New Roman" pitchFamily="18" charset="0"/>
              <a:cs typeface="Times New Roman" pitchFamily="18" charset="0"/>
            </a:endParaRPr>
          </a:p>
        </p:txBody>
      </p:sp>
      <p:graphicFrame>
        <p:nvGraphicFramePr>
          <p:cNvPr id="6" name="جدول 5"/>
          <p:cNvGraphicFramePr>
            <a:graphicFrameLocks noGrp="1"/>
          </p:cNvGraphicFramePr>
          <p:nvPr>
            <p:extLst>
              <p:ext uri="{D42A27DB-BD31-4B8C-83A1-F6EECF244321}">
                <p14:modId xmlns:p14="http://schemas.microsoft.com/office/powerpoint/2010/main" val="2730483420"/>
              </p:ext>
            </p:extLst>
          </p:nvPr>
        </p:nvGraphicFramePr>
        <p:xfrm>
          <a:off x="467546" y="916950"/>
          <a:ext cx="8352926" cy="5248352"/>
        </p:xfrm>
        <a:graphic>
          <a:graphicData uri="http://schemas.openxmlformats.org/drawingml/2006/table">
            <a:tbl>
              <a:tblPr firstRow="1" firstCol="1" bandRow="1">
                <a:tableStyleId>{5C22544A-7EE6-4342-B048-85BDC9FD1C3A}</a:tableStyleId>
              </a:tblPr>
              <a:tblGrid>
                <a:gridCol w="3175471">
                  <a:extLst>
                    <a:ext uri="{9D8B030D-6E8A-4147-A177-3AD203B41FA5}">
                      <a16:colId xmlns:a16="http://schemas.microsoft.com/office/drawing/2014/main" val="20000"/>
                    </a:ext>
                  </a:extLst>
                </a:gridCol>
                <a:gridCol w="1335601">
                  <a:extLst>
                    <a:ext uri="{9D8B030D-6E8A-4147-A177-3AD203B41FA5}">
                      <a16:colId xmlns:a16="http://schemas.microsoft.com/office/drawing/2014/main" val="20001"/>
                    </a:ext>
                  </a:extLst>
                </a:gridCol>
                <a:gridCol w="1074512">
                  <a:extLst>
                    <a:ext uri="{9D8B030D-6E8A-4147-A177-3AD203B41FA5}">
                      <a16:colId xmlns:a16="http://schemas.microsoft.com/office/drawing/2014/main" val="20002"/>
                    </a:ext>
                  </a:extLst>
                </a:gridCol>
                <a:gridCol w="1336543">
                  <a:extLst>
                    <a:ext uri="{9D8B030D-6E8A-4147-A177-3AD203B41FA5}">
                      <a16:colId xmlns:a16="http://schemas.microsoft.com/office/drawing/2014/main" val="20003"/>
                    </a:ext>
                  </a:extLst>
                </a:gridCol>
                <a:gridCol w="1430799">
                  <a:extLst>
                    <a:ext uri="{9D8B030D-6E8A-4147-A177-3AD203B41FA5}">
                      <a16:colId xmlns:a16="http://schemas.microsoft.com/office/drawing/2014/main" val="20004"/>
                    </a:ext>
                  </a:extLst>
                </a:gridCol>
              </a:tblGrid>
              <a:tr h="1039768">
                <a:tc>
                  <a:txBody>
                    <a:bodyPr/>
                    <a:lstStyle/>
                    <a:p>
                      <a:pPr algn="l" rtl="0">
                        <a:spcAft>
                          <a:spcPts val="0"/>
                        </a:spcAft>
                      </a:pPr>
                      <a:r>
                        <a:rPr lang="en-US" sz="2000" dirty="0">
                          <a:solidFill>
                            <a:srgbClr val="000000"/>
                          </a:solidFill>
                          <a:effectLst/>
                        </a:rPr>
                        <a:t>Parameters</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dirty="0">
                          <a:solidFill>
                            <a:srgbClr val="000000"/>
                          </a:solidFill>
                          <a:effectLst/>
                        </a:rPr>
                        <a:t>Mean</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dirty="0">
                          <a:solidFill>
                            <a:srgbClr val="000000"/>
                          </a:solidFill>
                          <a:effectLst/>
                        </a:rPr>
                        <a:t>SD</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a:solidFill>
                            <a:srgbClr val="000000"/>
                          </a:solidFill>
                          <a:effectLst/>
                        </a:rPr>
                        <a:t>Minimum</a:t>
                      </a:r>
                      <a:endParaRPr lang="en-US" sz="200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dirty="0">
                          <a:solidFill>
                            <a:srgbClr val="000000"/>
                          </a:solidFill>
                          <a:effectLst/>
                        </a:rPr>
                        <a:t>Maximum</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10000"/>
                  </a:ext>
                </a:extLst>
              </a:tr>
              <a:tr h="526073">
                <a:tc>
                  <a:txBody>
                    <a:bodyPr/>
                    <a:lstStyle/>
                    <a:p>
                      <a:pPr algn="l" rtl="0">
                        <a:spcAft>
                          <a:spcPts val="0"/>
                        </a:spcAft>
                      </a:pPr>
                      <a:r>
                        <a:rPr lang="en-US" sz="2000" dirty="0" err="1">
                          <a:solidFill>
                            <a:srgbClr val="000000"/>
                          </a:solidFill>
                          <a:effectLst/>
                        </a:rPr>
                        <a:t>Hb</a:t>
                      </a:r>
                      <a:r>
                        <a:rPr lang="en-US" sz="2000" dirty="0">
                          <a:solidFill>
                            <a:srgbClr val="000000"/>
                          </a:solidFill>
                          <a:effectLst/>
                        </a:rPr>
                        <a:t> (g/dl)</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dirty="0">
                          <a:solidFill>
                            <a:srgbClr val="000000"/>
                          </a:solidFill>
                          <a:effectLst/>
                        </a:rPr>
                        <a:t>10.45</a:t>
                      </a:r>
                      <a:endParaRPr lang="en-US" sz="20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1.71</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dirty="0">
                          <a:solidFill>
                            <a:srgbClr val="000000"/>
                          </a:solidFill>
                          <a:effectLst/>
                        </a:rPr>
                        <a:t>7.0</a:t>
                      </a:r>
                      <a:endParaRPr lang="en-US" sz="20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dirty="0">
                          <a:solidFill>
                            <a:srgbClr val="000000"/>
                          </a:solidFill>
                          <a:effectLst/>
                        </a:rPr>
                        <a:t>12.4</a:t>
                      </a:r>
                      <a:endParaRPr lang="en-US" sz="2000" dirty="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526073">
                <a:tc>
                  <a:txBody>
                    <a:bodyPr/>
                    <a:lstStyle/>
                    <a:p>
                      <a:pPr algn="l" rtl="0">
                        <a:spcAft>
                          <a:spcPts val="0"/>
                        </a:spcAft>
                      </a:pPr>
                      <a:r>
                        <a:rPr lang="en-US" sz="2000" dirty="0">
                          <a:solidFill>
                            <a:srgbClr val="000000"/>
                          </a:solidFill>
                          <a:effectLst/>
                        </a:rPr>
                        <a:t>RBC  (× 10</a:t>
                      </a:r>
                      <a:r>
                        <a:rPr lang="en-US" sz="2000" baseline="30000" dirty="0">
                          <a:solidFill>
                            <a:srgbClr val="000000"/>
                          </a:solidFill>
                          <a:effectLst/>
                        </a:rPr>
                        <a:t>6</a:t>
                      </a:r>
                      <a:r>
                        <a:rPr lang="en-US" sz="2000" dirty="0">
                          <a:solidFill>
                            <a:srgbClr val="000000"/>
                          </a:solidFill>
                          <a:effectLst/>
                        </a:rPr>
                        <a:t> /µL)</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a:solidFill>
                            <a:srgbClr val="000000"/>
                          </a:solidFill>
                          <a:effectLst/>
                        </a:rPr>
                        <a:t>4.20</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dirty="0">
                          <a:solidFill>
                            <a:srgbClr val="000000"/>
                          </a:solidFill>
                          <a:effectLst/>
                        </a:rPr>
                        <a:t>0.55</a:t>
                      </a:r>
                      <a:endParaRPr lang="en-US" sz="20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dirty="0">
                          <a:solidFill>
                            <a:srgbClr val="000000"/>
                          </a:solidFill>
                          <a:effectLst/>
                        </a:rPr>
                        <a:t>3.04</a:t>
                      </a:r>
                      <a:endParaRPr lang="en-US" sz="20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6.01</a:t>
                      </a:r>
                      <a:endParaRPr lang="en-US" sz="200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526073">
                <a:tc>
                  <a:txBody>
                    <a:bodyPr/>
                    <a:lstStyle/>
                    <a:p>
                      <a:pPr algn="l" rtl="0">
                        <a:spcAft>
                          <a:spcPts val="0"/>
                        </a:spcAft>
                      </a:pPr>
                      <a:r>
                        <a:rPr lang="en-US" sz="2000" dirty="0">
                          <a:solidFill>
                            <a:srgbClr val="000000"/>
                          </a:solidFill>
                          <a:effectLst/>
                        </a:rPr>
                        <a:t>PCV %</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a:solidFill>
                            <a:srgbClr val="000000"/>
                          </a:solidFill>
                          <a:effectLst/>
                        </a:rPr>
                        <a:t>32.49</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3.60</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dirty="0">
                          <a:solidFill>
                            <a:srgbClr val="000000"/>
                          </a:solidFill>
                          <a:effectLst/>
                        </a:rPr>
                        <a:t>23.0</a:t>
                      </a:r>
                      <a:endParaRPr lang="en-US" sz="20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41.3</a:t>
                      </a:r>
                      <a:endParaRPr lang="en-US" sz="200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526073">
                <a:tc>
                  <a:txBody>
                    <a:bodyPr/>
                    <a:lstStyle/>
                    <a:p>
                      <a:pPr algn="l" rtl="0">
                        <a:spcAft>
                          <a:spcPts val="0"/>
                        </a:spcAft>
                      </a:pPr>
                      <a:r>
                        <a:rPr lang="en-US" sz="2000" dirty="0">
                          <a:solidFill>
                            <a:srgbClr val="000000"/>
                          </a:solidFill>
                          <a:effectLst/>
                        </a:rPr>
                        <a:t>MCV (</a:t>
                      </a:r>
                      <a:r>
                        <a:rPr lang="en-US" sz="2000" dirty="0" err="1">
                          <a:solidFill>
                            <a:srgbClr val="000000"/>
                          </a:solidFill>
                          <a:effectLst/>
                        </a:rPr>
                        <a:t>fL</a:t>
                      </a:r>
                      <a:r>
                        <a:rPr lang="en-US" sz="2000" dirty="0">
                          <a:solidFill>
                            <a:srgbClr val="000000"/>
                          </a:solidFill>
                          <a:effectLst/>
                        </a:rPr>
                        <a:t>)</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a:solidFill>
                            <a:srgbClr val="000000"/>
                          </a:solidFill>
                          <a:effectLst/>
                        </a:rPr>
                        <a:t>77.64</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8.30</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61.5</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96.5</a:t>
                      </a:r>
                      <a:endParaRPr lang="en-US" sz="200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r h="526073">
                <a:tc>
                  <a:txBody>
                    <a:bodyPr/>
                    <a:lstStyle/>
                    <a:p>
                      <a:pPr algn="l" rtl="0">
                        <a:spcAft>
                          <a:spcPts val="0"/>
                        </a:spcAft>
                      </a:pPr>
                      <a:r>
                        <a:rPr lang="en-US" sz="2000" dirty="0">
                          <a:solidFill>
                            <a:srgbClr val="000000"/>
                          </a:solidFill>
                          <a:effectLst/>
                        </a:rPr>
                        <a:t>MCH (</a:t>
                      </a:r>
                      <a:r>
                        <a:rPr lang="en-US" sz="2000" dirty="0" err="1">
                          <a:solidFill>
                            <a:srgbClr val="000000"/>
                          </a:solidFill>
                          <a:effectLst/>
                        </a:rPr>
                        <a:t>pg</a:t>
                      </a:r>
                      <a:r>
                        <a:rPr lang="en-US" sz="2000" dirty="0">
                          <a:solidFill>
                            <a:srgbClr val="000000"/>
                          </a:solidFill>
                          <a:effectLst/>
                        </a:rPr>
                        <a:t>)</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a:solidFill>
                            <a:srgbClr val="000000"/>
                          </a:solidFill>
                          <a:effectLst/>
                        </a:rPr>
                        <a:t>25.29</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3.74</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dirty="0">
                          <a:solidFill>
                            <a:srgbClr val="000000"/>
                          </a:solidFill>
                          <a:effectLst/>
                        </a:rPr>
                        <a:t>17.0</a:t>
                      </a:r>
                      <a:endParaRPr lang="en-US" sz="2000" dirty="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32.8</a:t>
                      </a:r>
                      <a:endParaRPr lang="en-US" sz="200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5"/>
                  </a:ext>
                </a:extLst>
              </a:tr>
              <a:tr h="526073">
                <a:tc>
                  <a:txBody>
                    <a:bodyPr/>
                    <a:lstStyle/>
                    <a:p>
                      <a:pPr algn="l" rtl="0">
                        <a:spcAft>
                          <a:spcPts val="0"/>
                        </a:spcAft>
                      </a:pPr>
                      <a:r>
                        <a:rPr lang="en-US" sz="2000" dirty="0">
                          <a:solidFill>
                            <a:srgbClr val="000000"/>
                          </a:solidFill>
                          <a:effectLst/>
                        </a:rPr>
                        <a:t>MCHC (g/dl)</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a:solidFill>
                            <a:srgbClr val="000000"/>
                          </a:solidFill>
                          <a:effectLst/>
                        </a:rPr>
                        <a:t>32.43</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2.31</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26.9</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dirty="0">
                          <a:solidFill>
                            <a:srgbClr val="000000"/>
                          </a:solidFill>
                          <a:effectLst/>
                        </a:rPr>
                        <a:t>38.2</a:t>
                      </a:r>
                      <a:endParaRPr lang="en-US" sz="2000" dirty="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6"/>
                  </a:ext>
                </a:extLst>
              </a:tr>
              <a:tr h="526073">
                <a:tc>
                  <a:txBody>
                    <a:bodyPr/>
                    <a:lstStyle/>
                    <a:p>
                      <a:pPr algn="l" rtl="0">
                        <a:spcAft>
                          <a:spcPts val="0"/>
                        </a:spcAft>
                      </a:pPr>
                      <a:r>
                        <a:rPr lang="en-US" sz="2000" dirty="0">
                          <a:solidFill>
                            <a:srgbClr val="000000"/>
                          </a:solidFill>
                          <a:effectLst/>
                        </a:rPr>
                        <a:t>RDW %</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a:solidFill>
                            <a:srgbClr val="000000"/>
                          </a:solidFill>
                          <a:effectLst/>
                        </a:rPr>
                        <a:t>14.14</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2.62</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10.7</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dirty="0">
                          <a:solidFill>
                            <a:srgbClr val="000000"/>
                          </a:solidFill>
                          <a:effectLst/>
                        </a:rPr>
                        <a:t>24.3</a:t>
                      </a:r>
                      <a:endParaRPr lang="en-US" sz="2000" dirty="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7"/>
                  </a:ext>
                </a:extLst>
              </a:tr>
              <a:tr h="526073">
                <a:tc>
                  <a:txBody>
                    <a:bodyPr/>
                    <a:lstStyle/>
                    <a:p>
                      <a:pPr algn="l" rtl="0">
                        <a:spcAft>
                          <a:spcPts val="0"/>
                        </a:spcAft>
                      </a:pPr>
                      <a:r>
                        <a:rPr lang="en-US" sz="2000" dirty="0">
                          <a:solidFill>
                            <a:srgbClr val="000000"/>
                          </a:solidFill>
                          <a:effectLst/>
                        </a:rPr>
                        <a:t>RCY % [n = 49]</a:t>
                      </a:r>
                      <a:endParaRPr lang="en-US" sz="2000" dirty="0">
                        <a:solidFill>
                          <a:srgbClr val="000000"/>
                        </a:solidFill>
                        <a:effectLst/>
                        <a:latin typeface="Calibri"/>
                        <a:ea typeface="Calibri"/>
                        <a:cs typeface="Arial"/>
                      </a:endParaRPr>
                    </a:p>
                  </a:txBody>
                  <a:tcPr marL="68580" marR="68580" marT="0" marB="0" anchor="ctr">
                    <a:solidFill>
                      <a:schemeClr val="accent2">
                        <a:lumMod val="60000"/>
                        <a:lumOff val="40000"/>
                      </a:schemeClr>
                    </a:solidFill>
                  </a:tcPr>
                </a:tc>
                <a:tc>
                  <a:txBody>
                    <a:bodyPr/>
                    <a:lstStyle/>
                    <a:p>
                      <a:pPr algn="ctr" rtl="0">
                        <a:spcAft>
                          <a:spcPts val="0"/>
                        </a:spcAft>
                      </a:pPr>
                      <a:r>
                        <a:rPr lang="en-US" sz="2000">
                          <a:solidFill>
                            <a:srgbClr val="000000"/>
                          </a:solidFill>
                          <a:effectLst/>
                        </a:rPr>
                        <a:t>0.97</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0.63</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a:solidFill>
                            <a:srgbClr val="000000"/>
                          </a:solidFill>
                          <a:effectLst/>
                        </a:rPr>
                        <a:t>0.10</a:t>
                      </a:r>
                      <a:endParaRPr lang="en-US" sz="2000">
                        <a:solidFill>
                          <a:srgbClr val="000000"/>
                        </a:solidFill>
                        <a:effectLst/>
                        <a:latin typeface="Calibri"/>
                        <a:ea typeface="Calibri"/>
                        <a:cs typeface="Arial"/>
                      </a:endParaRPr>
                    </a:p>
                  </a:txBody>
                  <a:tcPr marL="68580" marR="68580" marT="0" marB="0" anchor="ctr"/>
                </a:tc>
                <a:tc>
                  <a:txBody>
                    <a:bodyPr/>
                    <a:lstStyle/>
                    <a:p>
                      <a:pPr algn="ctr" rtl="0">
                        <a:spcAft>
                          <a:spcPts val="0"/>
                        </a:spcAft>
                      </a:pPr>
                      <a:r>
                        <a:rPr lang="en-US" sz="2000" dirty="0">
                          <a:solidFill>
                            <a:srgbClr val="000000"/>
                          </a:solidFill>
                          <a:effectLst/>
                        </a:rPr>
                        <a:t>3.0</a:t>
                      </a:r>
                      <a:endParaRPr lang="en-US" sz="2000" dirty="0">
                        <a:solidFill>
                          <a:srgbClr val="000000"/>
                        </a:solidFill>
                        <a:effectLst/>
                        <a:latin typeface="Calibri"/>
                        <a:ea typeface="Calibri"/>
                        <a:cs typeface="Arial"/>
                      </a:endParaRPr>
                    </a:p>
                  </a:txBody>
                  <a:tcPr marL="68580" marR="68580"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779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fld id="{E4A68C2E-B4CD-4B5E-A26B-E093BC3F7AC3}" type="datetime8">
              <a:rPr lang="ar-SA" altLang="en-US" smtClean="0"/>
              <a:pPr>
                <a:defRPr/>
              </a:pPr>
              <a:t>18 أيار، 24</a:t>
            </a:fld>
            <a:endParaRPr lang="en-US" altLang="en-US"/>
          </a:p>
        </p:txBody>
      </p:sp>
      <p:sp>
        <p:nvSpPr>
          <p:cNvPr id="3" name="عنصر نائب لرقم الشريحة 2"/>
          <p:cNvSpPr>
            <a:spLocks noGrp="1"/>
          </p:cNvSpPr>
          <p:nvPr>
            <p:ph type="sldNum" sz="quarter" idx="12"/>
          </p:nvPr>
        </p:nvSpPr>
        <p:spPr/>
        <p:txBody>
          <a:bodyPr/>
          <a:lstStyle/>
          <a:p>
            <a:pPr>
              <a:defRPr/>
            </a:pPr>
            <a:fld id="{1B181992-9EF3-47EC-8CFA-BD99F91E5C01}" type="slidenum">
              <a:rPr lang="ar-IQ" altLang="en-US" smtClean="0"/>
              <a:pPr>
                <a:defRPr/>
              </a:pPr>
              <a:t>12</a:t>
            </a:fld>
            <a:endParaRPr lang="en-US" altLang="en-US"/>
          </a:p>
        </p:txBody>
      </p:sp>
      <p:sp>
        <p:nvSpPr>
          <p:cNvPr id="5" name="Rectangle 1"/>
          <p:cNvSpPr>
            <a:spLocks noChangeArrowheads="1"/>
          </p:cNvSpPr>
          <p:nvPr/>
        </p:nvSpPr>
        <p:spPr bwMode="auto">
          <a:xfrm>
            <a:off x="539552" y="5694347"/>
            <a:ext cx="81369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431925" indent="-1431925" algn="justLow"/>
            <a:r>
              <a:rPr lang="en-US" sz="2400" b="1" dirty="0">
                <a:solidFill>
                  <a:srgbClr val="000000"/>
                </a:solidFill>
                <a:latin typeface="Times New Roman" pitchFamily="18" charset="0"/>
                <a:cs typeface="Times New Roman" pitchFamily="18" charset="0"/>
              </a:rPr>
              <a:t>Figure (1): Levels of education of the study sampled women [n = 551], </a:t>
            </a:r>
            <a:r>
              <a:rPr kumimoji="0" lang="en-US"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Mosul, Iraq 2017.</a:t>
            </a:r>
            <a:endParaRPr kumimoji="0" lang="en-US" sz="2400" b="0" i="0" u="none" strike="noStrike" cap="none" normalizeH="0" baseline="0" dirty="0">
              <a:ln>
                <a:noFill/>
              </a:ln>
              <a:solidFill>
                <a:srgbClr val="000000"/>
              </a:solidFill>
              <a:effectLst/>
              <a:latin typeface="Times New Roman" pitchFamily="18" charset="0"/>
              <a:cs typeface="Times New Roman" pitchFamily="18" charset="0"/>
            </a:endParaRPr>
          </a:p>
        </p:txBody>
      </p:sp>
      <p:graphicFrame>
        <p:nvGraphicFramePr>
          <p:cNvPr id="7" name="مخطط 6"/>
          <p:cNvGraphicFramePr/>
          <p:nvPr>
            <p:extLst>
              <p:ext uri="{D42A27DB-BD31-4B8C-83A1-F6EECF244321}">
                <p14:modId xmlns:p14="http://schemas.microsoft.com/office/powerpoint/2010/main" val="1532036647"/>
              </p:ext>
            </p:extLst>
          </p:nvPr>
        </p:nvGraphicFramePr>
        <p:xfrm>
          <a:off x="755576" y="260647"/>
          <a:ext cx="8136904" cy="54336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9833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fld id="{E4A68C2E-B4CD-4B5E-A26B-E093BC3F7AC3}" type="datetime8">
              <a:rPr lang="ar-SA" altLang="en-US" smtClean="0"/>
              <a:pPr>
                <a:defRPr/>
              </a:pPr>
              <a:t>18 أيار، 24</a:t>
            </a:fld>
            <a:endParaRPr lang="en-US" altLang="en-US"/>
          </a:p>
        </p:txBody>
      </p:sp>
      <p:sp>
        <p:nvSpPr>
          <p:cNvPr id="3" name="عنصر نائب لرقم الشريحة 2"/>
          <p:cNvSpPr>
            <a:spLocks noGrp="1"/>
          </p:cNvSpPr>
          <p:nvPr>
            <p:ph type="sldNum" sz="quarter" idx="12"/>
          </p:nvPr>
        </p:nvSpPr>
        <p:spPr/>
        <p:txBody>
          <a:bodyPr/>
          <a:lstStyle/>
          <a:p>
            <a:pPr>
              <a:defRPr/>
            </a:pPr>
            <a:fld id="{1B181992-9EF3-47EC-8CFA-BD99F91E5C01}" type="slidenum">
              <a:rPr lang="ar-IQ" altLang="en-US" smtClean="0"/>
              <a:pPr>
                <a:defRPr/>
              </a:pPr>
              <a:t>13</a:t>
            </a:fld>
            <a:endParaRPr lang="en-US" altLang="en-US"/>
          </a:p>
        </p:txBody>
      </p:sp>
      <p:sp>
        <p:nvSpPr>
          <p:cNvPr id="5" name="Rectangle 1"/>
          <p:cNvSpPr>
            <a:spLocks noChangeArrowheads="1"/>
          </p:cNvSpPr>
          <p:nvPr/>
        </p:nvSpPr>
        <p:spPr bwMode="auto">
          <a:xfrm>
            <a:off x="467544" y="5301208"/>
            <a:ext cx="860444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082675" indent="-1082675"/>
            <a:r>
              <a:rPr lang="en-US" b="1" dirty="0">
                <a:solidFill>
                  <a:srgbClr val="000000"/>
                </a:solidFill>
                <a:latin typeface="Times New Roman" pitchFamily="18" charset="0"/>
                <a:cs typeface="Times New Roman" pitchFamily="18" charset="0"/>
              </a:rPr>
              <a:t>Figure (2): The main patient`s complain for consulting gynecology hospitals [n = 551], </a:t>
            </a:r>
            <a:r>
              <a:rPr kumimoji="0" lang="en-US"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Mosul, Iraq 2017.</a:t>
            </a:r>
          </a:p>
          <a:p>
            <a:pPr marL="1431925" indent="-1431925" algn="justLow"/>
            <a:r>
              <a:rPr lang="en-US" b="1" dirty="0">
                <a:solidFill>
                  <a:srgbClr val="000000"/>
                </a:solidFill>
                <a:latin typeface="Times New Roman" pitchFamily="18" charset="0"/>
                <a:cs typeface="Times New Roman" pitchFamily="18" charset="0"/>
              </a:rPr>
              <a:t>* More than one symptoms mentioned by the patients.</a:t>
            </a:r>
            <a:endParaRPr lang="en-US" dirty="0">
              <a:solidFill>
                <a:srgbClr val="000000"/>
              </a:solidFill>
              <a:latin typeface="Times New Roman" pitchFamily="18" charset="0"/>
              <a:cs typeface="Times New Roman" pitchFamily="18" charset="0"/>
            </a:endParaRPr>
          </a:p>
        </p:txBody>
      </p:sp>
      <p:graphicFrame>
        <p:nvGraphicFramePr>
          <p:cNvPr id="6" name="مخطط 5"/>
          <p:cNvGraphicFramePr/>
          <p:nvPr>
            <p:extLst>
              <p:ext uri="{D42A27DB-BD31-4B8C-83A1-F6EECF244321}">
                <p14:modId xmlns:p14="http://schemas.microsoft.com/office/powerpoint/2010/main" val="3330952922"/>
              </p:ext>
            </p:extLst>
          </p:nvPr>
        </p:nvGraphicFramePr>
        <p:xfrm>
          <a:off x="555264" y="332656"/>
          <a:ext cx="8424936"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5058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fld id="{E4A68C2E-B4CD-4B5E-A26B-E093BC3F7AC3}" type="datetime8">
              <a:rPr lang="ar-SA" altLang="en-US" smtClean="0"/>
              <a:pPr>
                <a:defRPr/>
              </a:pPr>
              <a:t>18 أيار، 24</a:t>
            </a:fld>
            <a:endParaRPr lang="en-US" altLang="en-US"/>
          </a:p>
        </p:txBody>
      </p:sp>
      <p:sp>
        <p:nvSpPr>
          <p:cNvPr id="3" name="عنصر نائب لرقم الشريحة 2"/>
          <p:cNvSpPr>
            <a:spLocks noGrp="1"/>
          </p:cNvSpPr>
          <p:nvPr>
            <p:ph type="sldNum" sz="quarter" idx="12"/>
          </p:nvPr>
        </p:nvSpPr>
        <p:spPr/>
        <p:txBody>
          <a:bodyPr/>
          <a:lstStyle/>
          <a:p>
            <a:pPr>
              <a:defRPr/>
            </a:pPr>
            <a:fld id="{1B181992-9EF3-47EC-8CFA-BD99F91E5C01}" type="slidenum">
              <a:rPr lang="ar-IQ" altLang="en-US" smtClean="0"/>
              <a:pPr>
                <a:defRPr/>
              </a:pPr>
              <a:t>14</a:t>
            </a:fld>
            <a:endParaRPr lang="en-US" altLang="en-US"/>
          </a:p>
        </p:txBody>
      </p:sp>
      <p:sp>
        <p:nvSpPr>
          <p:cNvPr id="5" name="Rectangle 1"/>
          <p:cNvSpPr>
            <a:spLocks noChangeArrowheads="1"/>
          </p:cNvSpPr>
          <p:nvPr/>
        </p:nvSpPr>
        <p:spPr bwMode="auto">
          <a:xfrm>
            <a:off x="539552" y="-9482"/>
            <a:ext cx="81369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431925" indent="-1431925" algn="justLow"/>
            <a:r>
              <a:rPr kumimoji="0" lang="en-US"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Table (3): </a:t>
            </a:r>
            <a:r>
              <a:rPr lang="en-US" sz="2400" b="1" dirty="0">
                <a:solidFill>
                  <a:srgbClr val="000000"/>
                </a:solidFill>
                <a:latin typeface="Times New Roman" pitchFamily="18" charset="0"/>
                <a:cs typeface="Times New Roman" pitchFamily="18" charset="0"/>
              </a:rPr>
              <a:t>Past obstetrics history of the study sampled women</a:t>
            </a:r>
            <a:r>
              <a:rPr kumimoji="0" lang="en-US"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Mosul, Iraq 2017.</a:t>
            </a:r>
            <a:endParaRPr kumimoji="0" lang="en-US" sz="2400" b="0" i="0" u="none" strike="noStrike" cap="none" normalizeH="0" baseline="0" dirty="0">
              <a:ln>
                <a:noFill/>
              </a:ln>
              <a:solidFill>
                <a:srgbClr val="000000"/>
              </a:solidFill>
              <a:effectLst/>
              <a:latin typeface="Times New Roman" pitchFamily="18" charset="0"/>
              <a:cs typeface="Times New Roman" pitchFamily="18"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3630876388"/>
              </p:ext>
            </p:extLst>
          </p:nvPr>
        </p:nvGraphicFramePr>
        <p:xfrm>
          <a:off x="606377" y="992371"/>
          <a:ext cx="7854055" cy="4740885"/>
        </p:xfrm>
        <a:graphic>
          <a:graphicData uri="http://schemas.openxmlformats.org/drawingml/2006/table">
            <a:tbl>
              <a:tblPr firstRow="1" firstCol="1" bandRow="1">
                <a:tableStyleId>{5C22544A-7EE6-4342-B048-85BDC9FD1C3A}</a:tableStyleId>
              </a:tblPr>
              <a:tblGrid>
                <a:gridCol w="1643245">
                  <a:extLst>
                    <a:ext uri="{9D8B030D-6E8A-4147-A177-3AD203B41FA5}">
                      <a16:colId xmlns:a16="http://schemas.microsoft.com/office/drawing/2014/main" val="20000"/>
                    </a:ext>
                  </a:extLst>
                </a:gridCol>
                <a:gridCol w="1035135">
                  <a:extLst>
                    <a:ext uri="{9D8B030D-6E8A-4147-A177-3AD203B41FA5}">
                      <a16:colId xmlns:a16="http://schemas.microsoft.com/office/drawing/2014/main" val="20001"/>
                    </a:ext>
                  </a:extLst>
                </a:gridCol>
                <a:gridCol w="1035135">
                  <a:extLst>
                    <a:ext uri="{9D8B030D-6E8A-4147-A177-3AD203B41FA5}">
                      <a16:colId xmlns:a16="http://schemas.microsoft.com/office/drawing/2014/main" val="20002"/>
                    </a:ext>
                  </a:extLst>
                </a:gridCol>
                <a:gridCol w="1035135">
                  <a:extLst>
                    <a:ext uri="{9D8B030D-6E8A-4147-A177-3AD203B41FA5}">
                      <a16:colId xmlns:a16="http://schemas.microsoft.com/office/drawing/2014/main" val="20003"/>
                    </a:ext>
                  </a:extLst>
                </a:gridCol>
                <a:gridCol w="1035135">
                  <a:extLst>
                    <a:ext uri="{9D8B030D-6E8A-4147-A177-3AD203B41FA5}">
                      <a16:colId xmlns:a16="http://schemas.microsoft.com/office/drawing/2014/main" val="20004"/>
                    </a:ext>
                  </a:extLst>
                </a:gridCol>
                <a:gridCol w="1035135">
                  <a:extLst>
                    <a:ext uri="{9D8B030D-6E8A-4147-A177-3AD203B41FA5}">
                      <a16:colId xmlns:a16="http://schemas.microsoft.com/office/drawing/2014/main" val="20005"/>
                    </a:ext>
                  </a:extLst>
                </a:gridCol>
                <a:gridCol w="1035135">
                  <a:extLst>
                    <a:ext uri="{9D8B030D-6E8A-4147-A177-3AD203B41FA5}">
                      <a16:colId xmlns:a16="http://schemas.microsoft.com/office/drawing/2014/main" val="20006"/>
                    </a:ext>
                  </a:extLst>
                </a:gridCol>
              </a:tblGrid>
              <a:tr h="533648">
                <a:tc rowSpan="2">
                  <a:txBody>
                    <a:bodyPr/>
                    <a:lstStyle/>
                    <a:p>
                      <a:pPr algn="ctr" rtl="0">
                        <a:spcAft>
                          <a:spcPts val="0"/>
                        </a:spcAft>
                      </a:pPr>
                      <a:r>
                        <a:rPr lang="en-US" sz="2000" dirty="0">
                          <a:solidFill>
                            <a:srgbClr val="000000"/>
                          </a:solidFill>
                          <a:effectLst/>
                        </a:rPr>
                        <a:t>No. of events</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gridSpan="2">
                  <a:txBody>
                    <a:bodyPr/>
                    <a:lstStyle/>
                    <a:p>
                      <a:pPr algn="ctr" rtl="0">
                        <a:spcAft>
                          <a:spcPts val="0"/>
                        </a:spcAft>
                      </a:pPr>
                      <a:r>
                        <a:rPr lang="en-US" sz="2000" dirty="0">
                          <a:solidFill>
                            <a:srgbClr val="000000"/>
                          </a:solidFill>
                          <a:effectLst/>
                        </a:rPr>
                        <a:t>Gravida </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hMerge="1">
                  <a:txBody>
                    <a:bodyPr/>
                    <a:lstStyle/>
                    <a:p>
                      <a:pPr rtl="1"/>
                      <a:endParaRPr lang="ar-IQ"/>
                    </a:p>
                  </a:txBody>
                  <a:tcPr/>
                </a:tc>
                <a:tc gridSpan="2">
                  <a:txBody>
                    <a:bodyPr/>
                    <a:lstStyle/>
                    <a:p>
                      <a:pPr algn="ctr" rtl="0">
                        <a:spcAft>
                          <a:spcPts val="0"/>
                        </a:spcAft>
                      </a:pPr>
                      <a:r>
                        <a:rPr lang="en-US" sz="2000" dirty="0">
                          <a:solidFill>
                            <a:srgbClr val="000000"/>
                          </a:solidFill>
                          <a:effectLst/>
                        </a:rPr>
                        <a:t>Para </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hMerge="1">
                  <a:txBody>
                    <a:bodyPr/>
                    <a:lstStyle/>
                    <a:p>
                      <a:pPr rtl="1"/>
                      <a:endParaRPr lang="ar-IQ"/>
                    </a:p>
                  </a:txBody>
                  <a:tcPr/>
                </a:tc>
                <a:tc gridSpan="2">
                  <a:txBody>
                    <a:bodyPr/>
                    <a:lstStyle/>
                    <a:p>
                      <a:pPr algn="ctr" rtl="0">
                        <a:spcAft>
                          <a:spcPts val="0"/>
                        </a:spcAft>
                      </a:pPr>
                      <a:r>
                        <a:rPr lang="en-US" sz="2000" dirty="0">
                          <a:solidFill>
                            <a:srgbClr val="000000"/>
                          </a:solidFill>
                          <a:effectLst/>
                        </a:rPr>
                        <a:t>Abortion </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hMerge="1">
                  <a:txBody>
                    <a:bodyPr/>
                    <a:lstStyle/>
                    <a:p>
                      <a:pPr rtl="1"/>
                      <a:endParaRPr lang="ar-IQ"/>
                    </a:p>
                  </a:txBody>
                  <a:tcPr/>
                </a:tc>
                <a:extLst>
                  <a:ext uri="{0D108BD9-81ED-4DB2-BD59-A6C34878D82A}">
                    <a16:rowId xmlns:a16="http://schemas.microsoft.com/office/drawing/2014/main" val="10000"/>
                  </a:ext>
                </a:extLst>
              </a:tr>
              <a:tr h="630529">
                <a:tc vMerge="1">
                  <a:txBody>
                    <a:bodyPr/>
                    <a:lstStyle/>
                    <a:p>
                      <a:pPr rtl="1"/>
                      <a:endParaRPr lang="ar-IQ"/>
                    </a:p>
                  </a:txBody>
                  <a:tcPr/>
                </a:tc>
                <a:tc>
                  <a:txBody>
                    <a:bodyPr/>
                    <a:lstStyle/>
                    <a:p>
                      <a:pPr algn="ctr" rtl="0">
                        <a:spcAft>
                          <a:spcPts val="0"/>
                        </a:spcAft>
                      </a:pPr>
                      <a:r>
                        <a:rPr lang="en-US" sz="2000" dirty="0">
                          <a:solidFill>
                            <a:srgbClr val="000000"/>
                          </a:solidFill>
                          <a:effectLst/>
                        </a:rPr>
                        <a:t>No.</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a:txBody>
                    <a:bodyPr/>
                    <a:lstStyle/>
                    <a:p>
                      <a:pPr algn="ctr" rtl="0">
                        <a:spcAft>
                          <a:spcPts val="0"/>
                        </a:spcAft>
                      </a:pPr>
                      <a:r>
                        <a:rPr lang="en-US" sz="2000" dirty="0">
                          <a:solidFill>
                            <a:srgbClr val="000000"/>
                          </a:solidFill>
                          <a:effectLst/>
                        </a:rPr>
                        <a:t>%</a:t>
                      </a:r>
                      <a:endParaRPr lang="en-US" sz="2000"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a:txBody>
                    <a:bodyPr/>
                    <a:lstStyle/>
                    <a:p>
                      <a:pPr algn="ctr" rtl="0">
                        <a:spcAft>
                          <a:spcPts val="0"/>
                        </a:spcAft>
                      </a:pPr>
                      <a:r>
                        <a:rPr lang="en-US" sz="2000" dirty="0">
                          <a:solidFill>
                            <a:srgbClr val="000000"/>
                          </a:solidFill>
                          <a:effectLst/>
                        </a:rPr>
                        <a:t>No.</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a:txBody>
                    <a:bodyPr/>
                    <a:lstStyle/>
                    <a:p>
                      <a:pPr algn="ctr" rtl="0">
                        <a:spcAft>
                          <a:spcPts val="0"/>
                        </a:spcAft>
                      </a:pPr>
                      <a:r>
                        <a:rPr lang="en-US" sz="2000" dirty="0">
                          <a:solidFill>
                            <a:srgbClr val="000000"/>
                          </a:solidFill>
                          <a:effectLst/>
                        </a:rPr>
                        <a:t>%</a:t>
                      </a:r>
                      <a:endParaRPr lang="en-US" sz="2000"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a:txBody>
                    <a:bodyPr/>
                    <a:lstStyle/>
                    <a:p>
                      <a:pPr algn="ctr" rtl="0">
                        <a:spcAft>
                          <a:spcPts val="0"/>
                        </a:spcAft>
                      </a:pPr>
                      <a:r>
                        <a:rPr lang="en-US" sz="2000" dirty="0">
                          <a:solidFill>
                            <a:srgbClr val="000000"/>
                          </a:solidFill>
                          <a:effectLst/>
                        </a:rPr>
                        <a:t>No.</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a:txBody>
                    <a:bodyPr/>
                    <a:lstStyle/>
                    <a:p>
                      <a:pPr algn="ctr" rtl="0">
                        <a:spcAft>
                          <a:spcPts val="0"/>
                        </a:spcAft>
                      </a:pPr>
                      <a:r>
                        <a:rPr lang="en-US" sz="2000" dirty="0">
                          <a:solidFill>
                            <a:srgbClr val="000000"/>
                          </a:solidFill>
                          <a:effectLst/>
                        </a:rPr>
                        <a:t>%</a:t>
                      </a:r>
                      <a:endParaRPr lang="en-US" sz="2000"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extLst>
                  <a:ext uri="{0D108BD9-81ED-4DB2-BD59-A6C34878D82A}">
                    <a16:rowId xmlns:a16="http://schemas.microsoft.com/office/drawing/2014/main" val="10001"/>
                  </a:ext>
                </a:extLst>
              </a:tr>
              <a:tr h="721059">
                <a:tc>
                  <a:txBody>
                    <a:bodyPr/>
                    <a:lstStyle/>
                    <a:p>
                      <a:pPr algn="l" rtl="0">
                        <a:spcAft>
                          <a:spcPts val="0"/>
                        </a:spcAft>
                      </a:pPr>
                      <a:r>
                        <a:rPr lang="en-US" sz="2000" dirty="0">
                          <a:solidFill>
                            <a:srgbClr val="000000"/>
                          </a:solidFill>
                          <a:effectLst/>
                        </a:rPr>
                        <a:t>0 </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solidFill>
                      <a:srgbClr val="FFCC66"/>
                    </a:solidFill>
                  </a:tcPr>
                </a:tc>
                <a:tc>
                  <a:txBody>
                    <a:bodyPr/>
                    <a:lstStyle/>
                    <a:p>
                      <a:pPr algn="ctr" rtl="0">
                        <a:spcAft>
                          <a:spcPts val="0"/>
                        </a:spcAft>
                      </a:pPr>
                      <a:r>
                        <a:rPr lang="en-US" sz="2000">
                          <a:solidFill>
                            <a:srgbClr val="000000"/>
                          </a:solidFill>
                          <a:effectLst/>
                        </a:rPr>
                        <a:t>35</a:t>
                      </a:r>
                      <a:endParaRPr lang="en-US" sz="200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000" dirty="0">
                          <a:solidFill>
                            <a:srgbClr val="000000"/>
                          </a:solidFill>
                          <a:effectLst/>
                        </a:rPr>
                        <a:t>6.35</a:t>
                      </a:r>
                      <a:endParaRPr lang="en-US" sz="2000"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000">
                          <a:solidFill>
                            <a:srgbClr val="000000"/>
                          </a:solidFill>
                          <a:effectLst/>
                        </a:rPr>
                        <a:t>39</a:t>
                      </a:r>
                      <a:endParaRPr lang="en-US" sz="200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000" dirty="0">
                          <a:solidFill>
                            <a:srgbClr val="000000"/>
                          </a:solidFill>
                          <a:effectLst/>
                        </a:rPr>
                        <a:t>7.08</a:t>
                      </a:r>
                      <a:endParaRPr lang="en-US" sz="2000"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000" dirty="0">
                          <a:solidFill>
                            <a:srgbClr val="000000"/>
                          </a:solidFill>
                          <a:effectLst/>
                        </a:rPr>
                        <a:t>287</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000" dirty="0">
                          <a:solidFill>
                            <a:srgbClr val="000000"/>
                          </a:solidFill>
                          <a:effectLst/>
                        </a:rPr>
                        <a:t>52.09</a:t>
                      </a:r>
                      <a:endParaRPr lang="en-US" sz="2000"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2"/>
                  </a:ext>
                </a:extLst>
              </a:tr>
              <a:tr h="1067295">
                <a:tc>
                  <a:txBody>
                    <a:bodyPr/>
                    <a:lstStyle/>
                    <a:p>
                      <a:pPr algn="l" rtl="0">
                        <a:spcAft>
                          <a:spcPts val="0"/>
                        </a:spcAft>
                      </a:pPr>
                      <a:r>
                        <a:rPr lang="en-US" sz="2000" dirty="0">
                          <a:solidFill>
                            <a:srgbClr val="000000"/>
                          </a:solidFill>
                          <a:effectLst/>
                        </a:rPr>
                        <a:t>1 – 4  </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solidFill>
                      <a:srgbClr val="FFCC66"/>
                    </a:solidFill>
                  </a:tcPr>
                </a:tc>
                <a:tc>
                  <a:txBody>
                    <a:bodyPr/>
                    <a:lstStyle/>
                    <a:p>
                      <a:pPr algn="ctr" rtl="0">
                        <a:spcAft>
                          <a:spcPts val="0"/>
                        </a:spcAft>
                      </a:pPr>
                      <a:r>
                        <a:rPr lang="en-US" sz="2000" dirty="0">
                          <a:solidFill>
                            <a:srgbClr val="000000"/>
                          </a:solidFill>
                          <a:effectLst/>
                        </a:rPr>
                        <a:t>177</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32.12</a:t>
                      </a:r>
                      <a:endParaRPr lang="en-US" sz="2000"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a:solidFill>
                            <a:srgbClr val="000000"/>
                          </a:solidFill>
                          <a:effectLst/>
                        </a:rPr>
                        <a:t>233</a:t>
                      </a:r>
                      <a:endParaRPr lang="en-US" sz="200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a:solidFill>
                            <a:srgbClr val="000000"/>
                          </a:solidFill>
                          <a:effectLst/>
                        </a:rPr>
                        <a:t>42.29</a:t>
                      </a:r>
                      <a:endParaRPr lang="en-US" sz="200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dirty="0">
                          <a:solidFill>
                            <a:srgbClr val="000000"/>
                          </a:solidFill>
                          <a:effectLst/>
                        </a:rPr>
                        <a:t>246</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44.65</a:t>
                      </a:r>
                      <a:endParaRPr lang="en-US" sz="2000"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3"/>
                  </a:ext>
                </a:extLst>
              </a:tr>
              <a:tr h="1067295">
                <a:tc>
                  <a:txBody>
                    <a:bodyPr/>
                    <a:lstStyle/>
                    <a:p>
                      <a:pPr algn="l" rtl="0">
                        <a:spcAft>
                          <a:spcPts val="0"/>
                        </a:spcAft>
                      </a:pPr>
                      <a:r>
                        <a:rPr lang="en-US" sz="2000" dirty="0">
                          <a:solidFill>
                            <a:srgbClr val="000000"/>
                          </a:solidFill>
                          <a:effectLst/>
                        </a:rPr>
                        <a:t>≥ 5 </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solidFill>
                      <a:srgbClr val="FFCC66"/>
                    </a:solidFill>
                  </a:tcPr>
                </a:tc>
                <a:tc>
                  <a:txBody>
                    <a:bodyPr/>
                    <a:lstStyle/>
                    <a:p>
                      <a:pPr algn="ctr" rtl="0">
                        <a:spcAft>
                          <a:spcPts val="0"/>
                        </a:spcAft>
                      </a:pPr>
                      <a:r>
                        <a:rPr lang="en-US" sz="2000">
                          <a:solidFill>
                            <a:srgbClr val="000000"/>
                          </a:solidFill>
                          <a:effectLst/>
                        </a:rPr>
                        <a:t>339</a:t>
                      </a:r>
                      <a:endParaRPr lang="en-US" sz="200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61.52</a:t>
                      </a:r>
                      <a:endParaRPr lang="en-US" sz="2000"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a:solidFill>
                            <a:srgbClr val="000000"/>
                          </a:solidFill>
                          <a:effectLst/>
                        </a:rPr>
                        <a:t>279</a:t>
                      </a:r>
                      <a:endParaRPr lang="en-US" sz="200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a:solidFill>
                            <a:srgbClr val="000000"/>
                          </a:solidFill>
                          <a:effectLst/>
                        </a:rPr>
                        <a:t>50.64</a:t>
                      </a:r>
                      <a:endParaRPr lang="en-US" sz="200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dirty="0">
                          <a:solidFill>
                            <a:srgbClr val="000000"/>
                          </a:solidFill>
                          <a:effectLst/>
                        </a:rPr>
                        <a:t>18</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3.27</a:t>
                      </a:r>
                      <a:endParaRPr lang="en-US" sz="2000"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4"/>
                  </a:ext>
                </a:extLst>
              </a:tr>
              <a:tr h="721059">
                <a:tc>
                  <a:txBody>
                    <a:bodyPr/>
                    <a:lstStyle/>
                    <a:p>
                      <a:pPr algn="l" rtl="0">
                        <a:spcAft>
                          <a:spcPts val="0"/>
                        </a:spcAft>
                      </a:pPr>
                      <a:r>
                        <a:rPr lang="en-US" sz="2000" dirty="0">
                          <a:solidFill>
                            <a:srgbClr val="000000"/>
                          </a:solidFill>
                          <a:effectLst/>
                        </a:rPr>
                        <a:t>Total</a:t>
                      </a:r>
                      <a:endParaRPr lang="en-US" sz="20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solidFill>
                      <a:srgbClr val="FFCC66"/>
                    </a:solidFill>
                  </a:tcPr>
                </a:tc>
                <a:tc>
                  <a:txBody>
                    <a:bodyPr/>
                    <a:lstStyle/>
                    <a:p>
                      <a:pPr algn="ctr" rtl="0">
                        <a:spcAft>
                          <a:spcPts val="0"/>
                        </a:spcAft>
                      </a:pPr>
                      <a:r>
                        <a:rPr lang="en-US" sz="2000" b="1" dirty="0">
                          <a:solidFill>
                            <a:srgbClr val="000000"/>
                          </a:solidFill>
                          <a:effectLst/>
                        </a:rPr>
                        <a:t>551</a:t>
                      </a:r>
                      <a:endParaRPr lang="en-US" sz="2000" b="1"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b="1" dirty="0">
                          <a:solidFill>
                            <a:srgbClr val="000000"/>
                          </a:solidFill>
                          <a:effectLst/>
                        </a:rPr>
                        <a:t>100.00</a:t>
                      </a:r>
                      <a:endParaRPr lang="en-US" sz="2000" b="1"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b="1" dirty="0">
                          <a:solidFill>
                            <a:srgbClr val="000000"/>
                          </a:solidFill>
                          <a:effectLst/>
                        </a:rPr>
                        <a:t>551</a:t>
                      </a:r>
                      <a:endParaRPr lang="en-US" sz="2000" b="1"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b="1" dirty="0">
                          <a:solidFill>
                            <a:srgbClr val="000000"/>
                          </a:solidFill>
                          <a:effectLst/>
                        </a:rPr>
                        <a:t>100.00</a:t>
                      </a:r>
                      <a:endParaRPr lang="en-US" sz="2000" b="1"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b="1" dirty="0">
                          <a:solidFill>
                            <a:srgbClr val="000000"/>
                          </a:solidFill>
                          <a:effectLst/>
                        </a:rPr>
                        <a:t>551</a:t>
                      </a:r>
                      <a:endParaRPr lang="en-US" sz="2000" b="1"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b="1" dirty="0">
                          <a:solidFill>
                            <a:srgbClr val="000000"/>
                          </a:solidFill>
                          <a:effectLst/>
                        </a:rPr>
                        <a:t>100.00</a:t>
                      </a:r>
                      <a:endParaRPr lang="en-US" sz="2000" b="1" dirty="0">
                        <a:solidFill>
                          <a:srgbClr val="000000"/>
                        </a:solidFill>
                        <a:effectLst/>
                        <a:latin typeface="Calibri"/>
                        <a:ea typeface="Calibri"/>
                        <a:cs typeface="Arial"/>
                      </a:endParaRPr>
                    </a:p>
                  </a:txBody>
                  <a:tcPr marL="68580" marR="68580" marT="0" marB="0"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53922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fld id="{E4A68C2E-B4CD-4B5E-A26B-E093BC3F7AC3}" type="datetime8">
              <a:rPr lang="ar-SA" altLang="en-US" smtClean="0"/>
              <a:pPr>
                <a:defRPr/>
              </a:pPr>
              <a:t>18 أيار، 24</a:t>
            </a:fld>
            <a:endParaRPr lang="en-US" altLang="en-US"/>
          </a:p>
        </p:txBody>
      </p:sp>
      <p:sp>
        <p:nvSpPr>
          <p:cNvPr id="3" name="عنصر نائب لرقم الشريحة 2"/>
          <p:cNvSpPr>
            <a:spLocks noGrp="1"/>
          </p:cNvSpPr>
          <p:nvPr>
            <p:ph type="sldNum" sz="quarter" idx="12"/>
          </p:nvPr>
        </p:nvSpPr>
        <p:spPr/>
        <p:txBody>
          <a:bodyPr/>
          <a:lstStyle/>
          <a:p>
            <a:pPr>
              <a:defRPr/>
            </a:pPr>
            <a:fld id="{1B181992-9EF3-47EC-8CFA-BD99F91E5C01}" type="slidenum">
              <a:rPr lang="ar-IQ" altLang="en-US" smtClean="0"/>
              <a:pPr>
                <a:defRPr/>
              </a:pPr>
              <a:t>15</a:t>
            </a:fld>
            <a:endParaRPr lang="en-US" altLang="en-US"/>
          </a:p>
        </p:txBody>
      </p:sp>
      <p:sp>
        <p:nvSpPr>
          <p:cNvPr id="5" name="Rectangle 1"/>
          <p:cNvSpPr>
            <a:spLocks noChangeArrowheads="1"/>
          </p:cNvSpPr>
          <p:nvPr/>
        </p:nvSpPr>
        <p:spPr bwMode="auto">
          <a:xfrm>
            <a:off x="539552" y="-9482"/>
            <a:ext cx="83529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431925" indent="-1431925" algn="justLow"/>
            <a:r>
              <a:rPr kumimoji="0" lang="en-US"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Table (4): </a:t>
            </a:r>
            <a:r>
              <a:rPr lang="en-US" sz="2400" b="1" dirty="0">
                <a:solidFill>
                  <a:srgbClr val="000000"/>
                </a:solidFill>
                <a:latin typeface="Times New Roman" pitchFamily="18" charset="0"/>
                <a:cs typeface="Times New Roman" pitchFamily="18" charset="0"/>
              </a:rPr>
              <a:t>Personal characteristics of intervention groups (n = 78)</a:t>
            </a:r>
            <a:r>
              <a:rPr kumimoji="0" lang="en-US" sz="24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Mosul, Iraq 2018.</a:t>
            </a:r>
            <a:endParaRPr kumimoji="0" lang="en-US" sz="2400" b="0" i="0" u="none" strike="noStrike" cap="none" normalizeH="0" baseline="0" dirty="0">
              <a:ln>
                <a:noFill/>
              </a:ln>
              <a:solidFill>
                <a:srgbClr val="000000"/>
              </a:solidFill>
              <a:effectLst/>
              <a:latin typeface="Times New Roman" pitchFamily="18" charset="0"/>
              <a:cs typeface="Times New Roman" pitchFamily="18" charset="0"/>
            </a:endParaRPr>
          </a:p>
        </p:txBody>
      </p:sp>
      <p:graphicFrame>
        <p:nvGraphicFramePr>
          <p:cNvPr id="6" name="جدول 5"/>
          <p:cNvGraphicFramePr>
            <a:graphicFrameLocks noGrp="1"/>
          </p:cNvGraphicFramePr>
          <p:nvPr>
            <p:extLst>
              <p:ext uri="{D42A27DB-BD31-4B8C-83A1-F6EECF244321}">
                <p14:modId xmlns:p14="http://schemas.microsoft.com/office/powerpoint/2010/main" val="3365252941"/>
              </p:ext>
            </p:extLst>
          </p:nvPr>
        </p:nvGraphicFramePr>
        <p:xfrm>
          <a:off x="251520" y="893526"/>
          <a:ext cx="8640960" cy="5271778"/>
        </p:xfrm>
        <a:graphic>
          <a:graphicData uri="http://schemas.openxmlformats.org/drawingml/2006/table">
            <a:tbl>
              <a:tblPr firstRow="1" firstCol="1" bandRow="1">
                <a:tableStyleId>{5C22544A-7EE6-4342-B048-85BDC9FD1C3A}</a:tableStyleId>
              </a:tblPr>
              <a:tblGrid>
                <a:gridCol w="3710744">
                  <a:extLst>
                    <a:ext uri="{9D8B030D-6E8A-4147-A177-3AD203B41FA5}">
                      <a16:colId xmlns:a16="http://schemas.microsoft.com/office/drawing/2014/main" val="20000"/>
                    </a:ext>
                  </a:extLst>
                </a:gridCol>
                <a:gridCol w="1099970">
                  <a:extLst>
                    <a:ext uri="{9D8B030D-6E8A-4147-A177-3AD203B41FA5}">
                      <a16:colId xmlns:a16="http://schemas.microsoft.com/office/drawing/2014/main" val="20001"/>
                    </a:ext>
                  </a:extLst>
                </a:gridCol>
                <a:gridCol w="961491">
                  <a:extLst>
                    <a:ext uri="{9D8B030D-6E8A-4147-A177-3AD203B41FA5}">
                      <a16:colId xmlns:a16="http://schemas.microsoft.com/office/drawing/2014/main" val="20002"/>
                    </a:ext>
                  </a:extLst>
                </a:gridCol>
                <a:gridCol w="1386745">
                  <a:extLst>
                    <a:ext uri="{9D8B030D-6E8A-4147-A177-3AD203B41FA5}">
                      <a16:colId xmlns:a16="http://schemas.microsoft.com/office/drawing/2014/main" val="20003"/>
                    </a:ext>
                  </a:extLst>
                </a:gridCol>
                <a:gridCol w="1482010">
                  <a:extLst>
                    <a:ext uri="{9D8B030D-6E8A-4147-A177-3AD203B41FA5}">
                      <a16:colId xmlns:a16="http://schemas.microsoft.com/office/drawing/2014/main" val="20004"/>
                    </a:ext>
                  </a:extLst>
                </a:gridCol>
              </a:tblGrid>
              <a:tr h="465398">
                <a:tc>
                  <a:txBody>
                    <a:bodyPr/>
                    <a:lstStyle/>
                    <a:p>
                      <a:pPr algn="l" rtl="0">
                        <a:spcAft>
                          <a:spcPts val="0"/>
                        </a:spcAft>
                      </a:pPr>
                      <a:r>
                        <a:rPr lang="en-US" sz="1800" dirty="0">
                          <a:solidFill>
                            <a:srgbClr val="000000"/>
                          </a:solidFill>
                          <a:effectLst/>
                        </a:rPr>
                        <a:t>Characteristics</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a:txBody>
                    <a:bodyPr/>
                    <a:lstStyle/>
                    <a:p>
                      <a:pPr algn="ctr" rtl="0">
                        <a:spcAft>
                          <a:spcPts val="0"/>
                        </a:spcAft>
                      </a:pPr>
                      <a:r>
                        <a:rPr lang="en-US" sz="1800" dirty="0">
                          <a:solidFill>
                            <a:srgbClr val="000000"/>
                          </a:solidFill>
                          <a:effectLst/>
                        </a:rPr>
                        <a:t>Mean</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a:txBody>
                    <a:bodyPr/>
                    <a:lstStyle/>
                    <a:p>
                      <a:pPr algn="ctr" rtl="0">
                        <a:spcAft>
                          <a:spcPts val="0"/>
                        </a:spcAft>
                      </a:pPr>
                      <a:r>
                        <a:rPr lang="en-US" sz="1800" dirty="0">
                          <a:solidFill>
                            <a:srgbClr val="000000"/>
                          </a:solidFill>
                          <a:effectLst/>
                        </a:rPr>
                        <a:t>SD</a:t>
                      </a:r>
                      <a:endParaRPr lang="en-US" sz="1800" dirty="0">
                        <a:solidFill>
                          <a:srgbClr val="000000"/>
                        </a:solidFill>
                        <a:effectLst/>
                        <a:latin typeface="Calibri"/>
                        <a:ea typeface="Calibri"/>
                        <a:cs typeface="Arial"/>
                      </a:endParaRPr>
                    </a:p>
                  </a:txBody>
                  <a:tcPr marL="36195" marR="17780" marT="0" marB="0" anchor="ct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a:txBody>
                    <a:bodyPr/>
                    <a:lstStyle/>
                    <a:p>
                      <a:pPr algn="ctr" rtl="0">
                        <a:spcAft>
                          <a:spcPts val="0"/>
                        </a:spcAft>
                      </a:pPr>
                      <a:r>
                        <a:rPr lang="en-US" sz="1800" dirty="0">
                          <a:solidFill>
                            <a:srgbClr val="000000"/>
                          </a:solidFill>
                          <a:effectLst/>
                        </a:rPr>
                        <a:t>Minimum</a:t>
                      </a:r>
                      <a:endParaRPr lang="en-US" sz="1800" dirty="0">
                        <a:solidFill>
                          <a:srgbClr val="000000"/>
                        </a:solidFill>
                        <a:effectLst/>
                        <a:latin typeface="Calibri"/>
                        <a:ea typeface="Calibri"/>
                        <a:cs typeface="Arial"/>
                      </a:endParaRPr>
                    </a:p>
                  </a:txBody>
                  <a:tcPr marL="36195" marR="17780" marT="0" marB="0" anchor="ct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tc>
                  <a:txBody>
                    <a:bodyPr/>
                    <a:lstStyle/>
                    <a:p>
                      <a:pPr algn="ctr" rtl="0">
                        <a:spcAft>
                          <a:spcPts val="0"/>
                        </a:spcAft>
                      </a:pPr>
                      <a:r>
                        <a:rPr lang="en-US" sz="1800" dirty="0">
                          <a:solidFill>
                            <a:srgbClr val="000000"/>
                          </a:solidFill>
                          <a:effectLst/>
                        </a:rPr>
                        <a:t>Maximum</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C66"/>
                    </a:solidFill>
                  </a:tcPr>
                </a:tc>
                <a:extLst>
                  <a:ext uri="{0D108BD9-81ED-4DB2-BD59-A6C34878D82A}">
                    <a16:rowId xmlns:a16="http://schemas.microsoft.com/office/drawing/2014/main" val="10000"/>
                  </a:ext>
                </a:extLst>
              </a:tr>
              <a:tr h="465398">
                <a:tc>
                  <a:txBody>
                    <a:bodyPr/>
                    <a:lstStyle/>
                    <a:p>
                      <a:pPr algn="l" rtl="0">
                        <a:spcAft>
                          <a:spcPts val="0"/>
                        </a:spcAft>
                      </a:pPr>
                      <a:r>
                        <a:rPr lang="en-US" sz="1800" dirty="0">
                          <a:solidFill>
                            <a:srgbClr val="000000"/>
                          </a:solidFill>
                          <a:effectLst/>
                        </a:rPr>
                        <a:t>Age (years) </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solidFill>
                      <a:srgbClr val="FFCC66"/>
                    </a:solidFill>
                  </a:tcPr>
                </a:tc>
                <a:tc>
                  <a:txBody>
                    <a:bodyPr/>
                    <a:lstStyle/>
                    <a:p>
                      <a:pPr algn="ctr" rtl="0">
                        <a:spcAft>
                          <a:spcPts val="0"/>
                        </a:spcAft>
                      </a:pPr>
                      <a:r>
                        <a:rPr lang="en-US" sz="1800" dirty="0">
                          <a:solidFill>
                            <a:srgbClr val="000000"/>
                          </a:solidFill>
                          <a:effectLst/>
                        </a:rPr>
                        <a:t>34.13</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8.06</a:t>
                      </a:r>
                      <a:endParaRPr lang="en-US" sz="1800" dirty="0">
                        <a:solidFill>
                          <a:srgbClr val="000000"/>
                        </a:solidFill>
                        <a:effectLst/>
                        <a:latin typeface="Calibri"/>
                        <a:ea typeface="Calibri"/>
                        <a:cs typeface="Arial"/>
                      </a:endParaRPr>
                    </a:p>
                  </a:txBody>
                  <a:tcPr marL="36195" marR="17780" marT="0" marB="0" anchor="ct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20.00</a:t>
                      </a:r>
                      <a:endParaRPr lang="en-US" sz="1800" dirty="0">
                        <a:solidFill>
                          <a:srgbClr val="000000"/>
                        </a:solidFill>
                        <a:effectLst/>
                        <a:latin typeface="Calibri"/>
                        <a:ea typeface="Calibri"/>
                        <a:cs typeface="Arial"/>
                      </a:endParaRPr>
                    </a:p>
                  </a:txBody>
                  <a:tcPr marL="36195" marR="17780" marT="0" marB="0" anchor="ct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a:solidFill>
                            <a:srgbClr val="000000"/>
                          </a:solidFill>
                          <a:effectLst/>
                        </a:rPr>
                        <a:t>53.00</a:t>
                      </a:r>
                      <a:endParaRPr lang="en-US" sz="180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675238">
                <a:tc>
                  <a:txBody>
                    <a:bodyPr/>
                    <a:lstStyle/>
                    <a:p>
                      <a:pPr algn="l" rtl="0">
                        <a:spcAft>
                          <a:spcPts val="0"/>
                        </a:spcAft>
                      </a:pPr>
                      <a:r>
                        <a:rPr lang="en-US" sz="1800" dirty="0">
                          <a:solidFill>
                            <a:srgbClr val="000000"/>
                          </a:solidFill>
                          <a:effectLst/>
                        </a:rPr>
                        <a:t>Systolic blood pressure </a:t>
                      </a:r>
                      <a:r>
                        <a:rPr lang="en-US" sz="1400" dirty="0">
                          <a:solidFill>
                            <a:srgbClr val="000000"/>
                          </a:solidFill>
                          <a:effectLst/>
                        </a:rPr>
                        <a:t>(mmHg)</a:t>
                      </a:r>
                      <a:endParaRPr lang="en-US" sz="14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solidFill>
                      <a:srgbClr val="FFCC66"/>
                    </a:solidFill>
                  </a:tcPr>
                </a:tc>
                <a:tc>
                  <a:txBody>
                    <a:bodyPr/>
                    <a:lstStyle/>
                    <a:p>
                      <a:pPr algn="ctr" rtl="0">
                        <a:spcAft>
                          <a:spcPts val="0"/>
                        </a:spcAft>
                      </a:pPr>
                      <a:r>
                        <a:rPr lang="en-US" sz="1800">
                          <a:solidFill>
                            <a:srgbClr val="000000"/>
                          </a:solidFill>
                          <a:effectLst/>
                        </a:rPr>
                        <a:t>126.29</a:t>
                      </a:r>
                      <a:endParaRPr lang="en-US" sz="18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a:solidFill>
                            <a:srgbClr val="000000"/>
                          </a:solidFill>
                          <a:effectLst/>
                        </a:rPr>
                        <a:t>10.99</a:t>
                      </a:r>
                      <a:endParaRPr lang="en-US" sz="180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dirty="0">
                          <a:solidFill>
                            <a:srgbClr val="000000"/>
                          </a:solidFill>
                          <a:effectLst/>
                        </a:rPr>
                        <a:t>95.00</a:t>
                      </a:r>
                      <a:endParaRPr lang="en-US" sz="1800" dirty="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a:solidFill>
                            <a:srgbClr val="000000"/>
                          </a:solidFill>
                          <a:effectLst/>
                        </a:rPr>
                        <a:t>149.00</a:t>
                      </a:r>
                      <a:endParaRPr lang="en-US" sz="180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2"/>
                  </a:ext>
                </a:extLst>
              </a:tr>
              <a:tr h="675238">
                <a:tc>
                  <a:txBody>
                    <a:bodyPr/>
                    <a:lstStyle/>
                    <a:p>
                      <a:pPr algn="l" rtl="0">
                        <a:spcAft>
                          <a:spcPts val="0"/>
                        </a:spcAft>
                      </a:pPr>
                      <a:r>
                        <a:rPr lang="en-US" sz="1800" dirty="0">
                          <a:solidFill>
                            <a:srgbClr val="000000"/>
                          </a:solidFill>
                          <a:effectLst/>
                        </a:rPr>
                        <a:t>Diastolic blood pressure </a:t>
                      </a:r>
                      <a:r>
                        <a:rPr lang="en-US" sz="1400" dirty="0">
                          <a:solidFill>
                            <a:srgbClr val="000000"/>
                          </a:solidFill>
                          <a:effectLst/>
                        </a:rPr>
                        <a:t>(mmHg)</a:t>
                      </a:r>
                      <a:endParaRPr lang="en-US" sz="14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solidFill>
                      <a:srgbClr val="FFCC66"/>
                    </a:solidFill>
                  </a:tcPr>
                </a:tc>
                <a:tc>
                  <a:txBody>
                    <a:bodyPr/>
                    <a:lstStyle/>
                    <a:p>
                      <a:pPr algn="ctr" rtl="0">
                        <a:spcAft>
                          <a:spcPts val="0"/>
                        </a:spcAft>
                      </a:pPr>
                      <a:r>
                        <a:rPr lang="en-US" sz="1800" dirty="0">
                          <a:solidFill>
                            <a:srgbClr val="000000"/>
                          </a:solidFill>
                          <a:effectLst/>
                        </a:rPr>
                        <a:t>83.58</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a:solidFill>
                            <a:srgbClr val="000000"/>
                          </a:solidFill>
                          <a:effectLst/>
                        </a:rPr>
                        <a:t>8.90</a:t>
                      </a:r>
                      <a:endParaRPr lang="en-US" sz="180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a:solidFill>
                            <a:srgbClr val="000000"/>
                          </a:solidFill>
                          <a:effectLst/>
                        </a:rPr>
                        <a:t>60.00</a:t>
                      </a:r>
                      <a:endParaRPr lang="en-US" sz="180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dirty="0">
                          <a:solidFill>
                            <a:srgbClr val="000000"/>
                          </a:solidFill>
                          <a:effectLst/>
                        </a:rPr>
                        <a:t>100.00</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3"/>
                  </a:ext>
                </a:extLst>
              </a:tr>
              <a:tr h="465398">
                <a:tc>
                  <a:txBody>
                    <a:bodyPr/>
                    <a:lstStyle/>
                    <a:p>
                      <a:pPr algn="l" rtl="0">
                        <a:spcAft>
                          <a:spcPts val="0"/>
                        </a:spcAft>
                      </a:pPr>
                      <a:r>
                        <a:rPr lang="en-US" sz="1800" dirty="0">
                          <a:solidFill>
                            <a:srgbClr val="000000"/>
                          </a:solidFill>
                          <a:effectLst/>
                        </a:rPr>
                        <a:t>BMI (kg/m</a:t>
                      </a:r>
                      <a:r>
                        <a:rPr lang="en-US" sz="1800" baseline="30000" dirty="0">
                          <a:solidFill>
                            <a:srgbClr val="000000"/>
                          </a:solidFill>
                          <a:effectLst/>
                        </a:rPr>
                        <a:t>2</a:t>
                      </a: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solidFill>
                      <a:srgbClr val="FFCC66"/>
                    </a:solidFill>
                  </a:tcPr>
                </a:tc>
                <a:tc>
                  <a:txBody>
                    <a:bodyPr/>
                    <a:lstStyle/>
                    <a:p>
                      <a:pPr algn="ctr" rtl="0">
                        <a:spcAft>
                          <a:spcPts val="0"/>
                        </a:spcAft>
                      </a:pPr>
                      <a:r>
                        <a:rPr lang="en-US" sz="1800">
                          <a:solidFill>
                            <a:srgbClr val="000000"/>
                          </a:solidFill>
                          <a:effectLst/>
                        </a:rPr>
                        <a:t>32.49</a:t>
                      </a:r>
                      <a:endParaRPr lang="en-US" sz="18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dirty="0">
                          <a:solidFill>
                            <a:srgbClr val="000000"/>
                          </a:solidFill>
                          <a:effectLst/>
                        </a:rPr>
                        <a:t>5.72</a:t>
                      </a:r>
                      <a:endParaRPr lang="en-US" sz="1800" dirty="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a:solidFill>
                            <a:srgbClr val="000000"/>
                          </a:solidFill>
                          <a:effectLst/>
                        </a:rPr>
                        <a:t>25.20</a:t>
                      </a:r>
                      <a:endParaRPr lang="en-US" sz="180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dirty="0">
                          <a:solidFill>
                            <a:srgbClr val="000000"/>
                          </a:solidFill>
                          <a:effectLst/>
                        </a:rPr>
                        <a:t>48.10</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4"/>
                  </a:ext>
                </a:extLst>
              </a:tr>
              <a:tr h="465398">
                <a:tc>
                  <a:txBody>
                    <a:bodyPr/>
                    <a:lstStyle/>
                    <a:p>
                      <a:pPr algn="l" rtl="0">
                        <a:spcAft>
                          <a:spcPts val="0"/>
                        </a:spcAft>
                      </a:pPr>
                      <a:r>
                        <a:rPr lang="en-US" sz="1800" dirty="0">
                          <a:solidFill>
                            <a:srgbClr val="000000"/>
                          </a:solidFill>
                          <a:effectLst/>
                        </a:rPr>
                        <a:t>Gender </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solidFill>
                      <a:srgbClr val="FFCC66"/>
                    </a:solidFill>
                  </a:tcPr>
                </a:tc>
                <a:tc>
                  <a:txBody>
                    <a:bodyPr/>
                    <a:lstStyle/>
                    <a:p>
                      <a:pPr algn="ctr" rtl="0">
                        <a:spcAft>
                          <a:spcPts val="0"/>
                        </a:spcAft>
                      </a:pPr>
                      <a:r>
                        <a:rPr lang="en-US" sz="1800" b="1" dirty="0">
                          <a:solidFill>
                            <a:srgbClr val="000000"/>
                          </a:solidFill>
                          <a:effectLst/>
                        </a:rPr>
                        <a:t>No. </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b="1" dirty="0">
                          <a:solidFill>
                            <a:srgbClr val="000000"/>
                          </a:solidFill>
                          <a:effectLst/>
                        </a:rPr>
                        <a:t>%</a:t>
                      </a:r>
                      <a:endParaRPr lang="en-US" sz="1800" b="1" dirty="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a:solidFill>
                            <a:srgbClr val="000000"/>
                          </a:solidFill>
                          <a:effectLst/>
                        </a:rPr>
                        <a:t> </a:t>
                      </a:r>
                      <a:endParaRPr lang="en-US" sz="180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dirty="0">
                          <a:solidFill>
                            <a:srgbClr val="000000"/>
                          </a:solidFill>
                          <a:effectLst/>
                        </a:rPr>
                        <a:t> </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5"/>
                  </a:ext>
                </a:extLst>
              </a:tr>
              <a:tr h="398578">
                <a:tc>
                  <a:txBody>
                    <a:bodyPr/>
                    <a:lstStyle/>
                    <a:p>
                      <a:pPr algn="l" rtl="0">
                        <a:spcAft>
                          <a:spcPts val="0"/>
                        </a:spcAft>
                      </a:pPr>
                      <a:r>
                        <a:rPr lang="en-US" sz="1800" dirty="0">
                          <a:solidFill>
                            <a:srgbClr val="000000"/>
                          </a:solidFill>
                          <a:effectLst/>
                        </a:rPr>
                        <a:t>	Male</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solidFill>
                      <a:srgbClr val="FFCC66"/>
                    </a:solidFill>
                  </a:tcPr>
                </a:tc>
                <a:tc>
                  <a:txBody>
                    <a:bodyPr/>
                    <a:lstStyle/>
                    <a:p>
                      <a:pPr algn="ctr" rtl="0">
                        <a:spcAft>
                          <a:spcPts val="0"/>
                        </a:spcAft>
                      </a:pPr>
                      <a:r>
                        <a:rPr lang="en-US" sz="1800">
                          <a:solidFill>
                            <a:srgbClr val="000000"/>
                          </a:solidFill>
                          <a:effectLst/>
                        </a:rPr>
                        <a:t>29</a:t>
                      </a:r>
                      <a:endParaRPr lang="en-US" sz="18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a:solidFill>
                            <a:srgbClr val="000000"/>
                          </a:solidFill>
                          <a:effectLst/>
                        </a:rPr>
                        <a:t>37.18</a:t>
                      </a:r>
                      <a:endParaRPr lang="en-US" sz="180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6"/>
                  </a:ext>
                </a:extLst>
              </a:tr>
              <a:tr h="398578">
                <a:tc>
                  <a:txBody>
                    <a:bodyPr/>
                    <a:lstStyle/>
                    <a:p>
                      <a:pPr algn="l" rtl="0">
                        <a:spcAft>
                          <a:spcPts val="0"/>
                        </a:spcAft>
                      </a:pPr>
                      <a:r>
                        <a:rPr lang="en-US" sz="1800" dirty="0">
                          <a:solidFill>
                            <a:srgbClr val="000000"/>
                          </a:solidFill>
                          <a:effectLst/>
                        </a:rPr>
                        <a:t>	Female </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solidFill>
                      <a:srgbClr val="FFCC66"/>
                    </a:solidFill>
                  </a:tcPr>
                </a:tc>
                <a:tc>
                  <a:txBody>
                    <a:bodyPr/>
                    <a:lstStyle/>
                    <a:p>
                      <a:pPr algn="ctr" rtl="0">
                        <a:spcAft>
                          <a:spcPts val="0"/>
                        </a:spcAft>
                      </a:pPr>
                      <a:r>
                        <a:rPr lang="en-US" sz="1800" dirty="0">
                          <a:solidFill>
                            <a:srgbClr val="000000"/>
                          </a:solidFill>
                          <a:effectLst/>
                        </a:rPr>
                        <a:t>49</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dirty="0">
                          <a:solidFill>
                            <a:srgbClr val="000000"/>
                          </a:solidFill>
                          <a:effectLst/>
                        </a:rPr>
                        <a:t>62.82</a:t>
                      </a:r>
                      <a:endParaRPr lang="en-US" sz="1800" dirty="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7"/>
                  </a:ext>
                </a:extLst>
              </a:tr>
              <a:tr h="465398">
                <a:tc gridSpan="5">
                  <a:txBody>
                    <a:bodyPr/>
                    <a:lstStyle/>
                    <a:p>
                      <a:pPr algn="l" rtl="0">
                        <a:spcAft>
                          <a:spcPts val="0"/>
                        </a:spcAft>
                      </a:pPr>
                      <a:r>
                        <a:rPr lang="en-US" sz="1800" dirty="0">
                          <a:solidFill>
                            <a:srgbClr val="000000"/>
                          </a:solidFill>
                          <a:effectLst/>
                        </a:rPr>
                        <a:t>Marital status:</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solidFill>
                      <a:srgbClr val="FFCC66"/>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extLst>
                  <a:ext uri="{0D108BD9-81ED-4DB2-BD59-A6C34878D82A}">
                    <a16:rowId xmlns:a16="http://schemas.microsoft.com/office/drawing/2014/main" val="10008"/>
                  </a:ext>
                </a:extLst>
              </a:tr>
              <a:tr h="398578">
                <a:tc>
                  <a:txBody>
                    <a:bodyPr/>
                    <a:lstStyle/>
                    <a:p>
                      <a:pPr algn="l" rtl="0">
                        <a:spcAft>
                          <a:spcPts val="0"/>
                        </a:spcAft>
                      </a:pPr>
                      <a:r>
                        <a:rPr lang="en-US" sz="1800" dirty="0">
                          <a:solidFill>
                            <a:srgbClr val="000000"/>
                          </a:solidFill>
                          <a:effectLst/>
                        </a:rPr>
                        <a:t>	Single  </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solidFill>
                      <a:srgbClr val="FFCC66"/>
                    </a:solidFill>
                  </a:tcPr>
                </a:tc>
                <a:tc>
                  <a:txBody>
                    <a:bodyPr/>
                    <a:lstStyle/>
                    <a:p>
                      <a:pPr algn="ctr" rtl="0">
                        <a:spcAft>
                          <a:spcPts val="0"/>
                        </a:spcAft>
                      </a:pPr>
                      <a:r>
                        <a:rPr lang="en-US" sz="1800">
                          <a:solidFill>
                            <a:srgbClr val="000000"/>
                          </a:solidFill>
                          <a:effectLst/>
                        </a:rPr>
                        <a:t>22</a:t>
                      </a:r>
                      <a:endParaRPr lang="en-US" sz="18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a:solidFill>
                            <a:srgbClr val="000000"/>
                          </a:solidFill>
                          <a:effectLst/>
                        </a:rPr>
                        <a:t>28.21</a:t>
                      </a:r>
                      <a:endParaRPr lang="en-US" sz="180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9"/>
                  </a:ext>
                </a:extLst>
              </a:tr>
              <a:tr h="398578">
                <a:tc>
                  <a:txBody>
                    <a:bodyPr/>
                    <a:lstStyle/>
                    <a:p>
                      <a:pPr algn="l" rtl="0">
                        <a:spcAft>
                          <a:spcPts val="0"/>
                        </a:spcAft>
                      </a:pPr>
                      <a:r>
                        <a:rPr lang="en-US" sz="1800" dirty="0">
                          <a:solidFill>
                            <a:srgbClr val="000000"/>
                          </a:solidFill>
                          <a:effectLst/>
                        </a:rPr>
                        <a:t>	Married </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solidFill>
                      <a:srgbClr val="FFCC66"/>
                    </a:solidFill>
                  </a:tcPr>
                </a:tc>
                <a:tc>
                  <a:txBody>
                    <a:bodyPr/>
                    <a:lstStyle/>
                    <a:p>
                      <a:pPr algn="ctr" rtl="0">
                        <a:spcAft>
                          <a:spcPts val="0"/>
                        </a:spcAft>
                      </a:pPr>
                      <a:r>
                        <a:rPr lang="en-US" sz="1800">
                          <a:solidFill>
                            <a:srgbClr val="000000"/>
                          </a:solidFill>
                          <a:effectLst/>
                        </a:rPr>
                        <a:t>56</a:t>
                      </a:r>
                      <a:endParaRPr lang="en-US" sz="18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a:solidFill>
                            <a:srgbClr val="000000"/>
                          </a:solidFill>
                          <a:effectLst/>
                        </a:rPr>
                        <a:t>71.79</a:t>
                      </a:r>
                      <a:endParaRPr lang="en-US" sz="1800">
                        <a:solidFill>
                          <a:srgbClr val="000000"/>
                        </a:solidFill>
                        <a:effectLst/>
                        <a:latin typeface="Calibri"/>
                        <a:ea typeface="Calibri"/>
                        <a:cs typeface="Arial"/>
                      </a:endParaRPr>
                    </a:p>
                  </a:txBody>
                  <a:tcPr marL="36195" marR="17780" marT="0" marB="0" anchor="ct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6195" marR="17780" marT="0" marB="0" anchor="ct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34538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7768" y="127000"/>
            <a:ext cx="8206680" cy="1789832"/>
          </a:xfrm>
          <a:ln w="63500">
            <a:solidFill>
              <a:srgbClr val="800080"/>
            </a:solidFill>
          </a:ln>
        </p:spPr>
        <p:txBody>
          <a:bodyPr/>
          <a:lstStyle/>
          <a:p>
            <a:pPr rtl="0" eaLnBrk="1" hangingPunct="1">
              <a:defRPr/>
            </a:pPr>
            <a:r>
              <a:rPr lang="en-US" altLang="ar-SA" sz="4800" b="1" dirty="0">
                <a:solidFill>
                  <a:srgbClr val="000000"/>
                </a:solidFill>
                <a:effectLst/>
                <a:latin typeface="Arial" pitchFamily="34" charset="0"/>
              </a:rPr>
              <a:t>Commonly used statistical tests in medical research</a:t>
            </a:r>
            <a:endParaRPr lang="en-US" altLang="ar-SA" sz="4800" dirty="0">
              <a:solidFill>
                <a:schemeClr val="accent1"/>
              </a:solidFill>
            </a:endParaRPr>
          </a:p>
        </p:txBody>
      </p:sp>
      <p:sp>
        <p:nvSpPr>
          <p:cNvPr id="4" name="عنصر نائب لرقم الشريحة 3"/>
          <p:cNvSpPr>
            <a:spLocks noGrp="1"/>
          </p:cNvSpPr>
          <p:nvPr>
            <p:ph type="sldNum" sz="quarter" idx="12"/>
          </p:nvPr>
        </p:nvSpPr>
        <p:spPr/>
        <p:txBody>
          <a:bodyPr/>
          <a:lstStyle/>
          <a:p>
            <a:pPr>
              <a:defRPr/>
            </a:pPr>
            <a:fld id="{494ECE49-B5FD-464B-83B2-BB99150883B7}" type="slidenum">
              <a:rPr lang="ar-IQ" altLang="en-US" smtClean="0"/>
              <a:pPr>
                <a:defRPr/>
              </a:pPr>
              <a:t>16</a:t>
            </a:fld>
            <a:endParaRPr lang="en-US" altLang="en-US"/>
          </a:p>
        </p:txBody>
      </p:sp>
      <p:sp>
        <p:nvSpPr>
          <p:cNvPr id="5" name="Rectangle 2"/>
          <p:cNvSpPr txBox="1">
            <a:spLocks noChangeArrowheads="1"/>
          </p:cNvSpPr>
          <p:nvPr/>
        </p:nvSpPr>
        <p:spPr bwMode="auto">
          <a:xfrm>
            <a:off x="251520" y="2492896"/>
            <a:ext cx="8762232" cy="2376264"/>
          </a:xfrm>
          <a:prstGeom prst="rect">
            <a:avLst/>
          </a:prstGeom>
          <a:noFill/>
          <a:ln w="9525">
            <a:solidFill>
              <a:schemeClr val="accent1"/>
            </a:solidFill>
            <a:miter lim="800000"/>
            <a:headEnd/>
            <a:tailEnd/>
          </a:ln>
          <a:effectLst/>
        </p:spPr>
        <p:txBody>
          <a:bodyPr anchor="ctr"/>
          <a:lstStyle/>
          <a:p>
            <a:pPr marL="533400" indent="-533400">
              <a:buAutoNum type="romanUcPeriod"/>
              <a:defRPr/>
            </a:pPr>
            <a:r>
              <a:rPr lang="en-US" sz="4000" b="1" kern="0" dirty="0">
                <a:solidFill>
                  <a:srgbClr val="000000"/>
                </a:solidFill>
                <a:latin typeface="+mj-lt"/>
                <a:ea typeface="+mj-ea"/>
                <a:cs typeface="+mj-cs"/>
              </a:rPr>
              <a:t>Catigoral variables:</a:t>
            </a:r>
          </a:p>
          <a:p>
            <a:pPr marL="898525" indent="-365125">
              <a:buFont typeface="Arial" pitchFamily="34" charset="0"/>
              <a:buChar char="•"/>
              <a:defRPr/>
            </a:pPr>
            <a:r>
              <a:rPr lang="en-US" sz="3600" kern="0" dirty="0">
                <a:solidFill>
                  <a:srgbClr val="000000"/>
                </a:solidFill>
                <a:latin typeface="+mj-lt"/>
                <a:ea typeface="+mj-ea"/>
                <a:cs typeface="+mj-cs"/>
              </a:rPr>
              <a:t>Chi-square test </a:t>
            </a:r>
            <a:r>
              <a:rPr lang="en-US" sz="2400" kern="0" dirty="0">
                <a:solidFill>
                  <a:srgbClr val="000000"/>
                </a:solidFill>
                <a:latin typeface="+mj-lt"/>
                <a:ea typeface="+mj-ea"/>
                <a:cs typeface="+mj-cs"/>
              </a:rPr>
              <a:t>(test of independence)</a:t>
            </a:r>
          </a:p>
          <a:p>
            <a:pPr marL="898525" indent="-365125">
              <a:buFont typeface="Arial" pitchFamily="34" charset="0"/>
              <a:buChar char="•"/>
              <a:defRPr/>
            </a:pPr>
            <a:r>
              <a:rPr lang="en-US" sz="3600" kern="0" dirty="0">
                <a:solidFill>
                  <a:srgbClr val="000000"/>
                </a:solidFill>
                <a:latin typeface="+mj-lt"/>
                <a:ea typeface="+mj-ea"/>
                <a:cs typeface="+mj-cs"/>
              </a:rPr>
              <a:t>Z-test of two proportions  </a:t>
            </a:r>
          </a:p>
        </p:txBody>
      </p:sp>
      <p:sp>
        <p:nvSpPr>
          <p:cNvPr id="7" name="Rectangle 8"/>
          <p:cNvSpPr>
            <a:spLocks noChangeArrowheads="1"/>
          </p:cNvSpPr>
          <p:nvPr/>
        </p:nvSpPr>
        <p:spPr bwMode="auto">
          <a:xfrm>
            <a:off x="251520" y="5229200"/>
            <a:ext cx="8746398" cy="1070091"/>
          </a:xfrm>
          <a:prstGeom prst="rect">
            <a:avLst/>
          </a:prstGeom>
          <a:solidFill>
            <a:srgbClr val="FF66FF"/>
          </a:solidFill>
          <a:ln w="9525">
            <a:solidFill>
              <a:schemeClr val="tx1"/>
            </a:solidFill>
            <a:miter lim="800000"/>
            <a:headEnd/>
            <a:tailEnd/>
          </a:ln>
        </p:spPr>
        <p:txBody>
          <a:bodyPr/>
          <a:lstStyle/>
          <a:p>
            <a:pPr>
              <a:spcBef>
                <a:spcPct val="20000"/>
              </a:spcBef>
            </a:pPr>
            <a:r>
              <a:rPr lang="el-GR" sz="2800" b="1" dirty="0">
                <a:solidFill>
                  <a:srgbClr val="000000"/>
                </a:solidFill>
                <a:latin typeface="Arial Unicode MS" pitchFamily="34" charset="-128"/>
                <a:ea typeface="Arial Unicode MS" pitchFamily="34" charset="-128"/>
                <a:cs typeface="Arial Unicode MS" pitchFamily="34" charset="-128"/>
              </a:rPr>
              <a:t>ϰ</a:t>
            </a:r>
            <a:r>
              <a:rPr lang="en-US" sz="2800" b="1" baseline="30000" dirty="0">
                <a:solidFill>
                  <a:srgbClr val="000000"/>
                </a:solidFill>
                <a:latin typeface="Arial Unicode MS" pitchFamily="34" charset="-128"/>
                <a:ea typeface="Arial Unicode MS" pitchFamily="34" charset="-128"/>
                <a:cs typeface="Arial Unicode MS" pitchFamily="34" charset="-128"/>
              </a:rPr>
              <a:t>2 </a:t>
            </a:r>
            <a:r>
              <a:rPr lang="en-US" sz="2800" b="1" dirty="0">
                <a:solidFill>
                  <a:srgbClr val="000000"/>
                </a:solidFill>
                <a:latin typeface="Times New Roman" pitchFamily="18" charset="0"/>
                <a:cs typeface="Times New Roman" pitchFamily="18" charset="0"/>
                <a:sym typeface="Symbol" pitchFamily="18" charset="2"/>
              </a:rPr>
              <a:t>test applied for </a:t>
            </a:r>
            <a:r>
              <a:rPr lang="en-US" sz="2800" b="1" dirty="0">
                <a:solidFill>
                  <a:srgbClr val="000000"/>
                </a:solidFill>
                <a:latin typeface="Times New Roman" pitchFamily="18" charset="0"/>
                <a:cs typeface="Times New Roman" pitchFamily="18" charset="0"/>
              </a:rPr>
              <a:t>2 × 2,  2 × 3,  2 × 4,  3 × 3,  3 × 4 tables ….etc.</a:t>
            </a:r>
            <a:endParaRPr lang="en-US" sz="2800" b="1" dirty="0">
              <a:solidFill>
                <a:srgbClr val="000000"/>
              </a:solidFill>
              <a:latin typeface="Times New Roman" pitchFamily="18" charset="0"/>
              <a:cs typeface="Times New Roman" pitchFamily="18" charset="0"/>
              <a:sym typeface="Symbol" pitchFamily="18" charset="2"/>
            </a:endParaRPr>
          </a:p>
        </p:txBody>
      </p:sp>
    </p:spTree>
    <p:extLst>
      <p:ext uri="{BB962C8B-B14F-4D97-AF65-F5344CB8AC3E}">
        <p14:creationId xmlns:p14="http://schemas.microsoft.com/office/powerpoint/2010/main" val="310268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7768" y="127000"/>
            <a:ext cx="8206680" cy="1285776"/>
          </a:xfrm>
          <a:ln w="63500">
            <a:solidFill>
              <a:srgbClr val="800080"/>
            </a:solidFill>
          </a:ln>
        </p:spPr>
        <p:txBody>
          <a:bodyPr/>
          <a:lstStyle/>
          <a:p>
            <a:pPr rtl="0" eaLnBrk="1" hangingPunct="1">
              <a:defRPr/>
            </a:pPr>
            <a:r>
              <a:rPr lang="en-US" altLang="ar-SA" sz="4000" b="1" dirty="0">
                <a:solidFill>
                  <a:srgbClr val="000000"/>
                </a:solidFill>
                <a:effectLst/>
                <a:latin typeface="Arial" pitchFamily="34" charset="0"/>
              </a:rPr>
              <a:t>Commonly used statistical tests in medical research</a:t>
            </a:r>
            <a:endParaRPr lang="en-US" altLang="ar-SA" sz="4000" dirty="0">
              <a:solidFill>
                <a:schemeClr val="accent1"/>
              </a:solidFill>
            </a:endParaRPr>
          </a:p>
        </p:txBody>
      </p:sp>
      <p:sp>
        <p:nvSpPr>
          <p:cNvPr id="4" name="عنصر نائب لرقم الشريحة 3"/>
          <p:cNvSpPr>
            <a:spLocks noGrp="1"/>
          </p:cNvSpPr>
          <p:nvPr>
            <p:ph type="sldNum" sz="quarter" idx="12"/>
          </p:nvPr>
        </p:nvSpPr>
        <p:spPr/>
        <p:txBody>
          <a:bodyPr/>
          <a:lstStyle/>
          <a:p>
            <a:pPr>
              <a:defRPr/>
            </a:pPr>
            <a:fld id="{494ECE49-B5FD-464B-83B2-BB99150883B7}" type="slidenum">
              <a:rPr lang="ar-IQ" altLang="en-US" smtClean="0"/>
              <a:pPr>
                <a:defRPr/>
              </a:pPr>
              <a:t>17</a:t>
            </a:fld>
            <a:endParaRPr lang="en-US" altLang="en-US"/>
          </a:p>
        </p:txBody>
      </p:sp>
      <p:sp>
        <p:nvSpPr>
          <p:cNvPr id="5" name="Rectangle 2"/>
          <p:cNvSpPr txBox="1">
            <a:spLocks noChangeArrowheads="1"/>
          </p:cNvSpPr>
          <p:nvPr/>
        </p:nvSpPr>
        <p:spPr bwMode="auto">
          <a:xfrm>
            <a:off x="251520" y="1628800"/>
            <a:ext cx="8762232" cy="4896544"/>
          </a:xfrm>
          <a:prstGeom prst="rect">
            <a:avLst/>
          </a:prstGeom>
          <a:noFill/>
          <a:ln w="9525">
            <a:solidFill>
              <a:schemeClr val="accent1"/>
            </a:solidFill>
            <a:miter lim="800000"/>
            <a:headEnd/>
            <a:tailEnd/>
          </a:ln>
          <a:effectLst/>
        </p:spPr>
        <p:txBody>
          <a:bodyPr anchor="ctr"/>
          <a:lstStyle/>
          <a:p>
            <a:pPr>
              <a:defRPr/>
            </a:pPr>
            <a:r>
              <a:rPr lang="en-US" sz="4000" b="1" kern="0" dirty="0">
                <a:solidFill>
                  <a:srgbClr val="000000"/>
                </a:solidFill>
                <a:effectLst>
                  <a:outerShdw blurRad="38100" dist="38100" dir="2700000" algn="tl">
                    <a:srgbClr val="FFFFFF"/>
                  </a:outerShdw>
                </a:effectLst>
                <a:latin typeface="+mj-lt"/>
                <a:ea typeface="+mj-ea"/>
                <a:cs typeface="+mj-cs"/>
              </a:rPr>
              <a:t>II. </a:t>
            </a:r>
            <a:r>
              <a:rPr lang="en-US" sz="4000" b="1" kern="0" dirty="0">
                <a:solidFill>
                  <a:srgbClr val="000000"/>
                </a:solidFill>
                <a:latin typeface="+mj-lt"/>
                <a:ea typeface="+mj-ea"/>
                <a:cs typeface="+mj-cs"/>
              </a:rPr>
              <a:t>Quantitative variables:</a:t>
            </a:r>
          </a:p>
          <a:p>
            <a:pPr marL="1082675" indent="-641350">
              <a:defRPr/>
            </a:pPr>
            <a:r>
              <a:rPr lang="en-US" sz="3600" b="1" kern="0" dirty="0">
                <a:solidFill>
                  <a:srgbClr val="002060"/>
                </a:solidFill>
                <a:latin typeface="+mj-lt"/>
                <a:ea typeface="+mj-ea"/>
                <a:cs typeface="+mj-cs"/>
              </a:rPr>
              <a:t>A. One variable in two or more groups:</a:t>
            </a:r>
          </a:p>
          <a:p>
            <a:pPr marL="1798638" indent="-639763">
              <a:buFont typeface="Arial" pitchFamily="34" charset="0"/>
              <a:buChar char="•"/>
              <a:defRPr/>
            </a:pPr>
            <a:r>
              <a:rPr lang="en-US" sz="3200" kern="0" dirty="0">
                <a:solidFill>
                  <a:srgbClr val="000000"/>
                </a:solidFill>
                <a:latin typeface="+mj-lt"/>
                <a:ea typeface="+mj-ea"/>
                <a:cs typeface="+mj-cs"/>
              </a:rPr>
              <a:t>T-test for two means </a:t>
            </a:r>
            <a:r>
              <a:rPr lang="en-US" sz="2400" kern="0" dirty="0">
                <a:solidFill>
                  <a:srgbClr val="000000"/>
                </a:solidFill>
                <a:latin typeface="+mj-lt"/>
                <a:ea typeface="+mj-ea"/>
                <a:cs typeface="+mj-cs"/>
              </a:rPr>
              <a:t>(independent)</a:t>
            </a:r>
          </a:p>
          <a:p>
            <a:pPr marL="1798638" indent="-639763">
              <a:buFont typeface="Arial" pitchFamily="34" charset="0"/>
              <a:buChar char="•"/>
              <a:defRPr/>
            </a:pPr>
            <a:r>
              <a:rPr lang="en-US" sz="3200" kern="0" dirty="0">
                <a:solidFill>
                  <a:srgbClr val="000000"/>
                </a:solidFill>
                <a:cs typeface="+mj-cs"/>
              </a:rPr>
              <a:t>T-test for two means </a:t>
            </a:r>
            <a:r>
              <a:rPr lang="en-US" sz="2400" kern="0" dirty="0">
                <a:solidFill>
                  <a:srgbClr val="000000"/>
                </a:solidFill>
                <a:cs typeface="+mj-cs"/>
              </a:rPr>
              <a:t>(paired)</a:t>
            </a:r>
          </a:p>
          <a:p>
            <a:pPr marL="1798638" indent="-639763">
              <a:buFont typeface="Arial" pitchFamily="34" charset="0"/>
              <a:buChar char="•"/>
              <a:defRPr/>
            </a:pPr>
            <a:r>
              <a:rPr lang="en-US" sz="3200" kern="0" dirty="0">
                <a:solidFill>
                  <a:srgbClr val="000000"/>
                </a:solidFill>
                <a:cs typeface="+mj-cs"/>
              </a:rPr>
              <a:t>ANOVA test </a:t>
            </a:r>
            <a:r>
              <a:rPr lang="en-US" sz="2400" kern="0" dirty="0">
                <a:solidFill>
                  <a:srgbClr val="000000"/>
                </a:solidFill>
                <a:cs typeface="+mj-cs"/>
              </a:rPr>
              <a:t>(more than two means)</a:t>
            </a:r>
          </a:p>
          <a:p>
            <a:pPr marL="533400">
              <a:defRPr/>
            </a:pPr>
            <a:r>
              <a:rPr lang="en-US" sz="3600" b="1" kern="0" dirty="0">
                <a:solidFill>
                  <a:srgbClr val="002060"/>
                </a:solidFill>
                <a:latin typeface="+mj-lt"/>
                <a:ea typeface="+mj-ea"/>
                <a:cs typeface="+mj-cs"/>
              </a:rPr>
              <a:t>B. Two variables:</a:t>
            </a:r>
          </a:p>
          <a:p>
            <a:pPr marL="1798638" indent="-639763">
              <a:buFont typeface="Arial" pitchFamily="34" charset="0"/>
              <a:buChar char="•"/>
              <a:defRPr/>
            </a:pPr>
            <a:r>
              <a:rPr lang="en-US" sz="3200" kern="0" dirty="0">
                <a:solidFill>
                  <a:srgbClr val="000000"/>
                </a:solidFill>
                <a:latin typeface="+mj-lt"/>
                <a:ea typeface="+mj-ea"/>
                <a:cs typeface="+mj-cs"/>
              </a:rPr>
              <a:t>Simple linear correlation (r)</a:t>
            </a:r>
          </a:p>
          <a:p>
            <a:pPr marL="1798638" indent="-639763">
              <a:buFont typeface="Arial" pitchFamily="34" charset="0"/>
              <a:buChar char="•"/>
              <a:defRPr/>
            </a:pPr>
            <a:r>
              <a:rPr lang="en-US" sz="3200" kern="0" dirty="0">
                <a:solidFill>
                  <a:srgbClr val="000000"/>
                </a:solidFill>
                <a:cs typeface="+mj-cs"/>
              </a:rPr>
              <a:t>Simple linear r</a:t>
            </a:r>
            <a:r>
              <a:rPr lang="en-US" sz="3200" kern="0" dirty="0">
                <a:solidFill>
                  <a:srgbClr val="000000"/>
                </a:solidFill>
                <a:latin typeface="+mj-lt"/>
                <a:ea typeface="+mj-ea"/>
                <a:cs typeface="+mj-cs"/>
              </a:rPr>
              <a:t>egression </a:t>
            </a:r>
          </a:p>
        </p:txBody>
      </p:sp>
    </p:spTree>
    <p:extLst>
      <p:ext uri="{BB962C8B-B14F-4D97-AF65-F5344CB8AC3E}">
        <p14:creationId xmlns:p14="http://schemas.microsoft.com/office/powerpoint/2010/main" val="1333517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5"/>
          <p:cNvSpPr>
            <a:spLocks noGrp="1"/>
          </p:cNvSpPr>
          <p:nvPr>
            <p:ph type="sldNum" sz="quarter" idx="12"/>
          </p:nvPr>
        </p:nvSpPr>
        <p:spPr/>
        <p:txBody>
          <a:bodyPr/>
          <a:lstStyle/>
          <a:p>
            <a:pPr>
              <a:defRPr/>
            </a:pPr>
            <a:fld id="{338891B2-7512-4F82-BCA2-7D24BCDE0E66}" type="slidenum">
              <a:rPr lang="ar-IQ"/>
              <a:pPr>
                <a:defRPr/>
              </a:pPr>
              <a:t>18</a:t>
            </a:fld>
            <a:endParaRPr lang="en-US"/>
          </a:p>
        </p:txBody>
      </p:sp>
      <p:sp>
        <p:nvSpPr>
          <p:cNvPr id="6" name="Rectangle 3"/>
          <p:cNvSpPr>
            <a:spLocks noChangeArrowheads="1"/>
          </p:cNvSpPr>
          <p:nvPr/>
        </p:nvSpPr>
        <p:spPr bwMode="auto">
          <a:xfrm>
            <a:off x="539750" y="115888"/>
            <a:ext cx="8136706" cy="1079500"/>
          </a:xfrm>
          <a:prstGeom prst="rect">
            <a:avLst/>
          </a:prstGeom>
          <a:solidFill>
            <a:srgbClr val="FFCC66"/>
          </a:solidFill>
          <a:ln w="9525">
            <a:solidFill>
              <a:schemeClr val="accent1"/>
            </a:solidFill>
            <a:miter lim="800000"/>
            <a:headEnd/>
            <a:tailEnd/>
          </a:ln>
          <a:effectLst/>
        </p:spPr>
        <p:txBody>
          <a:bodyPr/>
          <a:lstStyle/>
          <a:p>
            <a:pPr marL="1616075" indent="-1616075" rtl="0">
              <a:spcBef>
                <a:spcPct val="20000"/>
              </a:spcBef>
              <a:defRPr/>
            </a:pPr>
            <a:r>
              <a:rPr lang="en-US" sz="2800" b="1" dirty="0">
                <a:solidFill>
                  <a:srgbClr val="000000"/>
                </a:solidFill>
              </a:rPr>
              <a:t>Example:</a:t>
            </a:r>
            <a:r>
              <a:rPr lang="en-US" sz="2800" dirty="0">
                <a:solidFill>
                  <a:srgbClr val="000000"/>
                </a:solidFill>
              </a:rPr>
              <a:t> Test whether the age of the car drivers affect on number of accidents.</a:t>
            </a:r>
            <a:endParaRPr lang="en-US" sz="2800" b="1" dirty="0">
              <a:solidFill>
                <a:srgbClr val="000000"/>
              </a:solidFill>
              <a:effectLst>
                <a:outerShdw blurRad="38100" dist="38100" dir="2700000" algn="tl">
                  <a:srgbClr val="FFFFFF"/>
                </a:outerShdw>
              </a:effectLst>
              <a:sym typeface="Symbol" pitchFamily="18" charset="2"/>
            </a:endParaRPr>
          </a:p>
        </p:txBody>
      </p:sp>
      <p:graphicFrame>
        <p:nvGraphicFramePr>
          <p:cNvPr id="7" name="Group 67"/>
          <p:cNvGraphicFramePr>
            <a:graphicFrameLocks noGrp="1"/>
          </p:cNvGraphicFramePr>
          <p:nvPr>
            <p:extLst>
              <p:ext uri="{D42A27DB-BD31-4B8C-83A1-F6EECF244321}">
                <p14:modId xmlns:p14="http://schemas.microsoft.com/office/powerpoint/2010/main" val="3165412219"/>
              </p:ext>
            </p:extLst>
          </p:nvPr>
        </p:nvGraphicFramePr>
        <p:xfrm>
          <a:off x="733426" y="1352562"/>
          <a:ext cx="7799014" cy="4005264"/>
        </p:xfrm>
        <a:graphic>
          <a:graphicData uri="http://schemas.openxmlformats.org/drawingml/2006/table">
            <a:tbl>
              <a:tblPr rtl="1"/>
              <a:tblGrid>
                <a:gridCol w="1271560">
                  <a:extLst>
                    <a:ext uri="{9D8B030D-6E8A-4147-A177-3AD203B41FA5}">
                      <a16:colId xmlns:a16="http://schemas.microsoft.com/office/drawing/2014/main" val="20000"/>
                    </a:ext>
                  </a:extLst>
                </a:gridCol>
                <a:gridCol w="1273308">
                  <a:extLst>
                    <a:ext uri="{9D8B030D-6E8A-4147-A177-3AD203B41FA5}">
                      <a16:colId xmlns:a16="http://schemas.microsoft.com/office/drawing/2014/main" val="20001"/>
                    </a:ext>
                  </a:extLst>
                </a:gridCol>
                <a:gridCol w="1273308">
                  <a:extLst>
                    <a:ext uri="{9D8B030D-6E8A-4147-A177-3AD203B41FA5}">
                      <a16:colId xmlns:a16="http://schemas.microsoft.com/office/drawing/2014/main" val="20002"/>
                    </a:ext>
                  </a:extLst>
                </a:gridCol>
                <a:gridCol w="1273308">
                  <a:extLst>
                    <a:ext uri="{9D8B030D-6E8A-4147-A177-3AD203B41FA5}">
                      <a16:colId xmlns:a16="http://schemas.microsoft.com/office/drawing/2014/main" val="20003"/>
                    </a:ext>
                  </a:extLst>
                </a:gridCol>
                <a:gridCol w="1271559">
                  <a:extLst>
                    <a:ext uri="{9D8B030D-6E8A-4147-A177-3AD203B41FA5}">
                      <a16:colId xmlns:a16="http://schemas.microsoft.com/office/drawing/2014/main" val="20004"/>
                    </a:ext>
                  </a:extLst>
                </a:gridCol>
                <a:gridCol w="1435971">
                  <a:extLst>
                    <a:ext uri="{9D8B030D-6E8A-4147-A177-3AD203B41FA5}">
                      <a16:colId xmlns:a16="http://schemas.microsoft.com/office/drawing/2014/main" val="20005"/>
                    </a:ext>
                  </a:extLst>
                </a:gridCol>
              </a:tblGrid>
              <a:tr h="67786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Total </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Age of the drivers (year)</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000000"/>
                          </a:solidFill>
                          <a:effectLst/>
                          <a:latin typeface="Arial" pitchFamily="34" charset="0"/>
                          <a:cs typeface="Arial" pitchFamily="34" charset="0"/>
                        </a:rPr>
                        <a:t>No. of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000000"/>
                          </a:solidFill>
                          <a:effectLst/>
                          <a:latin typeface="Arial" pitchFamily="34" charset="0"/>
                          <a:cs typeface="Arial" pitchFamily="34" charset="0"/>
                        </a:rPr>
                        <a:t>accidents</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0"/>
                  </a:ext>
                </a:extLst>
              </a:tr>
              <a:tr h="676275">
                <a:tc vMerge="1">
                  <a:txBody>
                    <a:bodyPr/>
                    <a:lstStyle/>
                    <a:p>
                      <a:pPr rtl="1"/>
                      <a:endParaRPr lang="ar-S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a:ln>
                            <a:noFill/>
                          </a:ln>
                          <a:solidFill>
                            <a:srgbClr val="000000"/>
                          </a:solidFill>
                          <a:effectLst/>
                          <a:latin typeface="Arial" pitchFamily="34" charset="0"/>
                          <a:cs typeface="Arial" pitchFamily="34" charset="0"/>
                        </a:rPr>
                        <a:t>51- 60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41 -50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31 -40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a:ln>
                            <a:noFill/>
                          </a:ln>
                          <a:solidFill>
                            <a:srgbClr val="000000"/>
                          </a:solidFill>
                          <a:effectLst/>
                          <a:latin typeface="Arial" pitchFamily="34" charset="0"/>
                          <a:cs typeface="Arial" pitchFamily="34" charset="0"/>
                        </a:rPr>
                        <a:t>20 - 30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vMerge="1">
                  <a:txBody>
                    <a:bodyPr/>
                    <a:lstStyle/>
                    <a:p>
                      <a:pPr rtl="1"/>
                      <a:endParaRPr lang="ar-SA"/>
                    </a:p>
                  </a:txBody>
                  <a:tcPr/>
                </a:tc>
                <a:extLst>
                  <a:ext uri="{0D108BD9-81ED-4DB2-BD59-A6C34878D82A}">
                    <a16:rowId xmlns:a16="http://schemas.microsoft.com/office/drawing/2014/main" val="10001"/>
                  </a:ext>
                </a:extLst>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100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00"/>
                          </a:solidFill>
                          <a:effectLst/>
                          <a:latin typeface="Arial" pitchFamily="34" charset="0"/>
                          <a:cs typeface="Arial" pitchFamily="34" charset="0"/>
                        </a:rPr>
                        <a:t>34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00"/>
                          </a:solidFill>
                          <a:effectLst/>
                          <a:latin typeface="Arial" pitchFamily="34" charset="0"/>
                          <a:cs typeface="Arial" pitchFamily="34" charset="0"/>
                        </a:rPr>
                        <a:t>14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16</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00"/>
                          </a:solidFill>
                          <a:effectLst/>
                          <a:latin typeface="Arial" pitchFamily="34" charset="0"/>
                          <a:cs typeface="Arial" pitchFamily="34" charset="0"/>
                        </a:rPr>
                        <a:t>36</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2"/>
                  </a:ext>
                </a:extLst>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Arial" pitchFamily="34" charset="0"/>
                          <a:cs typeface="Arial" pitchFamily="34" charset="0"/>
                        </a:rPr>
                        <a:t>200</a:t>
                      </a:r>
                      <a:endParaRPr kumimoji="0" lang="en-US" sz="2800" b="1" i="0" u="none" strike="noStrike" cap="none" normalizeH="0" baseline="-2500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82</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00"/>
                          </a:solidFill>
                          <a:effectLst/>
                          <a:latin typeface="Arial" pitchFamily="34" charset="0"/>
                          <a:cs typeface="Arial" pitchFamily="34" charset="0"/>
                        </a:rPr>
                        <a:t>20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34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64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3"/>
                  </a:ext>
                </a:extLst>
              </a:tr>
              <a:tr h="676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Arial" pitchFamily="34" charset="0"/>
                          <a:cs typeface="Arial" pitchFamily="34" charset="0"/>
                        </a:rPr>
                        <a:t>200</a:t>
                      </a:r>
                      <a:endParaRPr kumimoji="0" lang="en-US" sz="2800" b="1" i="0" u="none" strike="noStrike" cap="none" normalizeH="0" baseline="-2500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00"/>
                          </a:solidFill>
                          <a:effectLst/>
                          <a:latin typeface="Arial" pitchFamily="34" charset="0"/>
                          <a:cs typeface="Arial" pitchFamily="34" charset="0"/>
                        </a:rPr>
                        <a:t>84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16</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50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50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4"/>
                  </a:ext>
                </a:extLst>
              </a:tr>
              <a:tr h="619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Arial" pitchFamily="34" charset="0"/>
                          <a:cs typeface="Arial" pitchFamily="34" charset="0"/>
                        </a:rPr>
                        <a:t>500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Arial" pitchFamily="34" charset="0"/>
                          <a:cs typeface="Arial" pitchFamily="34" charset="0"/>
                        </a:rPr>
                        <a:t>200</a:t>
                      </a:r>
                      <a:endParaRPr kumimoji="0" lang="en-US" sz="2800" b="1" i="0" u="none" strike="noStrike" cap="none" normalizeH="0" baseline="-2500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Arial" pitchFamily="34" charset="0"/>
                          <a:cs typeface="Arial" pitchFamily="34" charset="0"/>
                        </a:rPr>
                        <a:t>50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Arial" pitchFamily="34" charset="0"/>
                          <a:cs typeface="Arial" pitchFamily="34" charset="0"/>
                        </a:rPr>
                        <a:t>100</a:t>
                      </a:r>
                      <a:endParaRPr kumimoji="0" lang="en-US" sz="2800" b="1" i="0" u="none" strike="noStrike" cap="none" normalizeH="0" baseline="-2500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Arial" pitchFamily="34" charset="0"/>
                          <a:cs typeface="Arial" pitchFamily="34" charset="0"/>
                        </a:rPr>
                        <a:t>150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Total </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5"/>
                  </a:ext>
                </a:extLst>
              </a:tr>
            </a:tbl>
          </a:graphicData>
        </a:graphic>
      </p:graphicFrame>
      <p:sp>
        <p:nvSpPr>
          <p:cNvPr id="9" name="Rectangle 51"/>
          <p:cNvSpPr>
            <a:spLocks noChangeArrowheads="1"/>
          </p:cNvSpPr>
          <p:nvPr/>
        </p:nvSpPr>
        <p:spPr bwMode="auto">
          <a:xfrm>
            <a:off x="682823" y="5445025"/>
            <a:ext cx="6553473" cy="576263"/>
          </a:xfrm>
          <a:prstGeom prst="rect">
            <a:avLst/>
          </a:prstGeom>
          <a:solidFill>
            <a:srgbClr val="DEBDFF"/>
          </a:solidFill>
          <a:ln w="9525">
            <a:solidFill>
              <a:schemeClr val="accent1"/>
            </a:solidFill>
            <a:miter lim="800000"/>
            <a:headEnd/>
            <a:tailEnd/>
          </a:ln>
          <a:effectLst/>
        </p:spPr>
        <p:txBody>
          <a:bodyPr/>
          <a:lstStyle/>
          <a:p>
            <a:pPr rtl="0">
              <a:spcBef>
                <a:spcPct val="20000"/>
              </a:spcBef>
              <a:defRPr/>
            </a:pPr>
            <a:r>
              <a:rPr lang="en-US" sz="2800" i="1" dirty="0" err="1">
                <a:solidFill>
                  <a:srgbClr val="000000"/>
                </a:solidFill>
                <a:latin typeface="Arial Unicode MS" pitchFamily="34" charset="-128"/>
                <a:ea typeface="Arial Unicode MS" pitchFamily="34" charset="-128"/>
              </a:rPr>
              <a:t>d.f</a:t>
            </a:r>
            <a:r>
              <a:rPr lang="en-US" sz="2800" i="1" dirty="0">
                <a:solidFill>
                  <a:srgbClr val="000000"/>
                </a:solidFill>
                <a:latin typeface="Arial Unicode MS" pitchFamily="34" charset="-128"/>
                <a:ea typeface="Arial Unicode MS" pitchFamily="34" charset="-128"/>
              </a:rPr>
              <a:t> </a:t>
            </a:r>
            <a:r>
              <a:rPr lang="en-US" sz="2800" i="1" dirty="0">
                <a:solidFill>
                  <a:srgbClr val="000000"/>
                </a:solidFill>
              </a:rPr>
              <a:t>= </a:t>
            </a:r>
            <a:r>
              <a:rPr lang="en-US" sz="2800" dirty="0">
                <a:solidFill>
                  <a:srgbClr val="000000"/>
                </a:solidFill>
              </a:rPr>
              <a:t>(r-1)(c-1) = (3-1)(4-1) = 6</a:t>
            </a:r>
            <a:endParaRPr lang="en-US" sz="2800" b="1" dirty="0">
              <a:solidFill>
                <a:srgbClr val="000000"/>
              </a:solidFill>
              <a:effectLst>
                <a:outerShdw blurRad="38100" dist="38100" dir="2700000" algn="tl">
                  <a:srgbClr val="FFFFFF"/>
                </a:outerShdw>
              </a:effectLst>
              <a:sym typeface="Symbol" pitchFamily="18" charset="2"/>
            </a:endParaRPr>
          </a:p>
        </p:txBody>
      </p:sp>
      <p:sp>
        <p:nvSpPr>
          <p:cNvPr id="4" name="مستطيل 3"/>
          <p:cNvSpPr/>
          <p:nvPr/>
        </p:nvSpPr>
        <p:spPr>
          <a:xfrm>
            <a:off x="755576" y="6093296"/>
            <a:ext cx="4325714" cy="461665"/>
          </a:xfrm>
          <a:prstGeom prst="rect">
            <a:avLst/>
          </a:prstGeom>
          <a:solidFill>
            <a:srgbClr val="DEBDFF"/>
          </a:solidFill>
        </p:spPr>
        <p:txBody>
          <a:bodyPr wrap="square">
            <a:spAutoFit/>
          </a:bodyPr>
          <a:lstStyle/>
          <a:p>
            <a:pPr lvl="0">
              <a:spcBef>
                <a:spcPct val="20000"/>
              </a:spcBef>
            </a:pPr>
            <a:r>
              <a:rPr lang="el-GR" sz="2400" b="1" dirty="0">
                <a:solidFill>
                  <a:srgbClr val="000000"/>
                </a:solidFill>
                <a:ea typeface="Arial Unicode MS" pitchFamily="34" charset="-128"/>
              </a:rPr>
              <a:t>ϰ</a:t>
            </a:r>
            <a:r>
              <a:rPr lang="en-US" sz="2400" b="1" baseline="30000" dirty="0">
                <a:solidFill>
                  <a:srgbClr val="000000"/>
                </a:solidFill>
                <a:ea typeface="Arial Unicode MS" pitchFamily="34" charset="-128"/>
              </a:rPr>
              <a:t>2 </a:t>
            </a:r>
            <a:r>
              <a:rPr lang="en-US" sz="2400" b="1" dirty="0">
                <a:solidFill>
                  <a:srgbClr val="000000"/>
                </a:solidFill>
                <a:ea typeface="Arial Unicode MS" pitchFamily="34" charset="-128"/>
              </a:rPr>
              <a:t>= 10.88, p = 0.092</a:t>
            </a:r>
            <a:endParaRPr lang="en-US" sz="2400" b="1" baseline="-25000" dirty="0">
              <a:solidFill>
                <a:srgbClr val="000000"/>
              </a:solidFill>
              <a:ea typeface="Arial Unicode MS"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5"/>
          <p:cNvSpPr>
            <a:spLocks noGrp="1"/>
          </p:cNvSpPr>
          <p:nvPr>
            <p:ph type="sldNum" sz="quarter" idx="12"/>
          </p:nvPr>
        </p:nvSpPr>
        <p:spPr/>
        <p:txBody>
          <a:bodyPr/>
          <a:lstStyle/>
          <a:p>
            <a:pPr>
              <a:defRPr/>
            </a:pPr>
            <a:fld id="{338891B2-7512-4F82-BCA2-7D24BCDE0E66}" type="slidenum">
              <a:rPr lang="ar-IQ"/>
              <a:pPr>
                <a:defRPr/>
              </a:pPr>
              <a:t>19</a:t>
            </a:fld>
            <a:endParaRPr lang="en-US"/>
          </a:p>
        </p:txBody>
      </p:sp>
      <p:sp>
        <p:nvSpPr>
          <p:cNvPr id="6" name="Rectangle 3"/>
          <p:cNvSpPr>
            <a:spLocks noChangeArrowheads="1"/>
          </p:cNvSpPr>
          <p:nvPr/>
        </p:nvSpPr>
        <p:spPr bwMode="auto">
          <a:xfrm>
            <a:off x="323528" y="115888"/>
            <a:ext cx="8604250" cy="1079500"/>
          </a:xfrm>
          <a:prstGeom prst="rect">
            <a:avLst/>
          </a:prstGeom>
          <a:solidFill>
            <a:srgbClr val="FFCC66"/>
          </a:solidFill>
          <a:ln w="9525">
            <a:solidFill>
              <a:schemeClr val="accent1"/>
            </a:solidFill>
            <a:miter lim="800000"/>
            <a:headEnd/>
            <a:tailEnd/>
          </a:ln>
          <a:effectLst/>
        </p:spPr>
        <p:txBody>
          <a:bodyPr/>
          <a:lstStyle/>
          <a:p>
            <a:pPr marL="1341438" indent="-1341438"/>
            <a:r>
              <a:rPr lang="en-US" sz="2800" b="1" dirty="0">
                <a:solidFill>
                  <a:srgbClr val="000000"/>
                </a:solidFill>
                <a:latin typeface="Times New Roman" pitchFamily="18" charset="0"/>
                <a:cs typeface="Times New Roman" pitchFamily="18" charset="0"/>
              </a:rPr>
              <a:t>Table (5): The relationship between the operative finding and titer of TSB in the study sample.</a:t>
            </a:r>
            <a:endParaRPr lang="en-US" sz="2800" dirty="0">
              <a:solidFill>
                <a:srgbClr val="000000"/>
              </a:solidFill>
              <a:latin typeface="Times New Roman" pitchFamily="18" charset="0"/>
              <a:cs typeface="Times New Roman" pitchFamily="18" charset="0"/>
            </a:endParaRPr>
          </a:p>
        </p:txBody>
      </p:sp>
      <p:graphicFrame>
        <p:nvGraphicFramePr>
          <p:cNvPr id="2" name="جدول 1"/>
          <p:cNvGraphicFramePr>
            <a:graphicFrameLocks noGrp="1"/>
          </p:cNvGraphicFramePr>
          <p:nvPr>
            <p:extLst>
              <p:ext uri="{D42A27DB-BD31-4B8C-83A1-F6EECF244321}">
                <p14:modId xmlns:p14="http://schemas.microsoft.com/office/powerpoint/2010/main" val="3880139210"/>
              </p:ext>
            </p:extLst>
          </p:nvPr>
        </p:nvGraphicFramePr>
        <p:xfrm>
          <a:off x="395536" y="1412776"/>
          <a:ext cx="8496747" cy="4176463"/>
        </p:xfrm>
        <a:graphic>
          <a:graphicData uri="http://schemas.openxmlformats.org/drawingml/2006/table">
            <a:tbl>
              <a:tblPr firstRow="1" firstCol="1" bandRow="1">
                <a:tableStyleId>{00A15C55-8517-42AA-B614-E9B94910E393}</a:tableStyleId>
              </a:tblPr>
              <a:tblGrid>
                <a:gridCol w="194421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941228">
                  <a:extLst>
                    <a:ext uri="{9D8B030D-6E8A-4147-A177-3AD203B41FA5}">
                      <a16:colId xmlns:a16="http://schemas.microsoft.com/office/drawing/2014/main" val="20004"/>
                    </a:ext>
                  </a:extLst>
                </a:gridCol>
                <a:gridCol w="865434">
                  <a:extLst>
                    <a:ext uri="{9D8B030D-6E8A-4147-A177-3AD203B41FA5}">
                      <a16:colId xmlns:a16="http://schemas.microsoft.com/office/drawing/2014/main" val="20005"/>
                    </a:ext>
                  </a:extLst>
                </a:gridCol>
                <a:gridCol w="865434">
                  <a:extLst>
                    <a:ext uri="{9D8B030D-6E8A-4147-A177-3AD203B41FA5}">
                      <a16:colId xmlns:a16="http://schemas.microsoft.com/office/drawing/2014/main" val="20006"/>
                    </a:ext>
                  </a:extLst>
                </a:gridCol>
                <a:gridCol w="928107">
                  <a:extLst>
                    <a:ext uri="{9D8B030D-6E8A-4147-A177-3AD203B41FA5}">
                      <a16:colId xmlns:a16="http://schemas.microsoft.com/office/drawing/2014/main" val="20007"/>
                    </a:ext>
                  </a:extLst>
                </a:gridCol>
              </a:tblGrid>
              <a:tr h="1398166">
                <a:tc rowSpan="2">
                  <a:txBody>
                    <a:bodyPr/>
                    <a:lstStyle/>
                    <a:p>
                      <a:pPr algn="l" rtl="0">
                        <a:spcAft>
                          <a:spcPts val="0"/>
                        </a:spcAft>
                      </a:pPr>
                      <a:r>
                        <a:rPr lang="en-US" sz="2400" dirty="0">
                          <a:solidFill>
                            <a:srgbClr val="000000"/>
                          </a:solidFill>
                          <a:effectLst/>
                        </a:rPr>
                        <a:t>TSB titer</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rtl="0">
                        <a:spcAft>
                          <a:spcPts val="0"/>
                        </a:spcAft>
                      </a:pPr>
                      <a:r>
                        <a:rPr lang="en-US" sz="1800" dirty="0">
                          <a:solidFill>
                            <a:srgbClr val="000000"/>
                          </a:solidFill>
                          <a:effectLst/>
                        </a:rPr>
                        <a:t>Uncomplicated appendicitis </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0">
                        <a:spcAft>
                          <a:spcPts val="0"/>
                        </a:spcAft>
                      </a:pPr>
                      <a:r>
                        <a:rPr lang="en-US" sz="1800" dirty="0">
                          <a:solidFill>
                            <a:srgbClr val="000000"/>
                          </a:solidFill>
                          <a:effectLst/>
                        </a:rPr>
                        <a:t>Complicated appendicitis</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0">
                        <a:spcAft>
                          <a:spcPts val="0"/>
                        </a:spcAft>
                      </a:pPr>
                      <a:r>
                        <a:rPr lang="en-US" sz="2400" dirty="0">
                          <a:solidFill>
                            <a:srgbClr val="000000"/>
                          </a:solidFill>
                          <a:effectLst/>
                        </a:rPr>
                        <a:t>Total</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rowSpan="2">
                  <a:txBody>
                    <a:bodyPr/>
                    <a:lstStyle/>
                    <a:p>
                      <a:pPr algn="ctr" rtl="0">
                        <a:spcAft>
                          <a:spcPts val="0"/>
                        </a:spcAft>
                      </a:pPr>
                      <a:r>
                        <a:rPr lang="en-US" sz="1800" dirty="0">
                          <a:solidFill>
                            <a:srgbClr val="000000"/>
                          </a:solidFill>
                          <a:effectLst/>
                        </a:rPr>
                        <a:t>P-value</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50666">
                <a:tc vMerge="1">
                  <a:txBody>
                    <a:bodyPr/>
                    <a:lstStyle/>
                    <a:p>
                      <a:pPr rtl="1"/>
                      <a:endParaRPr lang="ar-IQ"/>
                    </a:p>
                  </a:txBody>
                  <a:tcPr/>
                </a:tc>
                <a:tc>
                  <a:txBody>
                    <a:bodyPr/>
                    <a:lstStyle/>
                    <a:p>
                      <a:pPr algn="ctr" rtl="0">
                        <a:spcAft>
                          <a:spcPts val="0"/>
                        </a:spcAft>
                      </a:pPr>
                      <a:r>
                        <a:rPr lang="en-US" sz="1800" b="1" dirty="0">
                          <a:solidFill>
                            <a:srgbClr val="000000"/>
                          </a:solidFill>
                          <a:effectLst/>
                        </a:rPr>
                        <a:t>No. </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No. </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No. </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rtl="1"/>
                      <a:endParaRPr lang="ar-IQ"/>
                    </a:p>
                  </a:txBody>
                  <a:tcPr/>
                </a:tc>
                <a:extLst>
                  <a:ext uri="{0D108BD9-81ED-4DB2-BD59-A6C34878D82A}">
                    <a16:rowId xmlns:a16="http://schemas.microsoft.com/office/drawing/2014/main" val="10001"/>
                  </a:ext>
                </a:extLst>
              </a:tr>
              <a:tr h="798951">
                <a:tc>
                  <a:txBody>
                    <a:bodyPr/>
                    <a:lstStyle/>
                    <a:p>
                      <a:pPr algn="l" rtl="0">
                        <a:spcAft>
                          <a:spcPts val="0"/>
                        </a:spcAft>
                      </a:pPr>
                      <a:r>
                        <a:rPr lang="en-US" sz="1800" dirty="0">
                          <a:solidFill>
                            <a:srgbClr val="000000"/>
                          </a:solidFill>
                          <a:effectLst/>
                        </a:rPr>
                        <a:t>Normal TSB</a:t>
                      </a:r>
                    </a:p>
                    <a:p>
                      <a:pPr algn="l" rtl="0">
                        <a:spcAft>
                          <a:spcPts val="0"/>
                        </a:spcAft>
                      </a:pPr>
                      <a:r>
                        <a:rPr lang="en-US" sz="1800" dirty="0">
                          <a:solidFill>
                            <a:srgbClr val="000000"/>
                          </a:solidFill>
                          <a:effectLst/>
                        </a:rPr>
                        <a:t> (≤ 1.2 mg/l)</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33</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94.29</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2</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5.71</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35</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100.00</a:t>
                      </a:r>
                      <a:endParaRPr lang="en-US" sz="20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rtl="0">
                        <a:spcAft>
                          <a:spcPts val="0"/>
                        </a:spcAft>
                      </a:pPr>
                      <a:r>
                        <a:rPr lang="en-US" sz="1800" b="1" dirty="0">
                          <a:solidFill>
                            <a:srgbClr val="000000"/>
                          </a:solidFill>
                          <a:effectLst/>
                        </a:rPr>
                        <a:t>0.000*</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98951">
                <a:tc>
                  <a:txBody>
                    <a:bodyPr/>
                    <a:lstStyle/>
                    <a:p>
                      <a:pPr algn="l" rtl="0">
                        <a:spcAft>
                          <a:spcPts val="0"/>
                        </a:spcAft>
                      </a:pPr>
                      <a:r>
                        <a:rPr lang="en-US" sz="1800" dirty="0">
                          <a:solidFill>
                            <a:srgbClr val="000000"/>
                          </a:solidFill>
                          <a:effectLst/>
                        </a:rPr>
                        <a:t>Elevated TSB </a:t>
                      </a:r>
                    </a:p>
                    <a:p>
                      <a:pPr algn="l" rtl="0">
                        <a:spcAft>
                          <a:spcPts val="0"/>
                        </a:spcAft>
                      </a:pPr>
                      <a:r>
                        <a:rPr lang="en-US" sz="1800" dirty="0">
                          <a:solidFill>
                            <a:srgbClr val="000000"/>
                          </a:solidFill>
                          <a:effectLst/>
                        </a:rPr>
                        <a:t>(&gt; 1.2 mg/l)</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a:solidFill>
                            <a:srgbClr val="000000"/>
                          </a:solidFill>
                          <a:effectLst/>
                        </a:rPr>
                        <a:t>56</a:t>
                      </a:r>
                      <a:endParaRPr lang="en-US" sz="2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a:solidFill>
                            <a:srgbClr val="000000"/>
                          </a:solidFill>
                          <a:effectLst/>
                        </a:rPr>
                        <a:t>57.73</a:t>
                      </a:r>
                      <a:endParaRPr lang="en-US" sz="2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41</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42.27</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97</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100.00</a:t>
                      </a:r>
                      <a:endParaRPr lang="en-US" sz="20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rtl="1"/>
                      <a:endParaRPr lang="ar-IQ"/>
                    </a:p>
                  </a:txBody>
                  <a:tcPr/>
                </a:tc>
                <a:extLst>
                  <a:ext uri="{0D108BD9-81ED-4DB2-BD59-A6C34878D82A}">
                    <a16:rowId xmlns:a16="http://schemas.microsoft.com/office/drawing/2014/main" val="10003"/>
                  </a:ext>
                </a:extLst>
              </a:tr>
              <a:tr h="629729">
                <a:tc>
                  <a:txBody>
                    <a:bodyPr/>
                    <a:lstStyle/>
                    <a:p>
                      <a:pPr algn="l" rtl="0">
                        <a:spcAft>
                          <a:spcPts val="0"/>
                        </a:spcAft>
                      </a:pPr>
                      <a:r>
                        <a:rPr lang="en-US" sz="2400" dirty="0">
                          <a:solidFill>
                            <a:srgbClr val="000000"/>
                          </a:solidFill>
                          <a:effectLst/>
                        </a:rPr>
                        <a:t>Total </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89</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67.42</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43</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32.58</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b="1" dirty="0">
                          <a:solidFill>
                            <a:srgbClr val="000000"/>
                          </a:solidFill>
                          <a:effectLst/>
                        </a:rPr>
                        <a:t>132</a:t>
                      </a:r>
                      <a:endParaRPr lang="en-US" sz="2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100.00</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مستطيل 3"/>
          <p:cNvSpPr/>
          <p:nvPr/>
        </p:nvSpPr>
        <p:spPr>
          <a:xfrm>
            <a:off x="539552" y="5651956"/>
            <a:ext cx="4307589" cy="369332"/>
          </a:xfrm>
          <a:prstGeom prst="rect">
            <a:avLst/>
          </a:prstGeom>
        </p:spPr>
        <p:txBody>
          <a:bodyPr wrap="none">
            <a:spAutoFit/>
          </a:bodyPr>
          <a:lstStyle/>
          <a:p>
            <a:r>
              <a:rPr lang="en-US" b="1" dirty="0">
                <a:solidFill>
                  <a:srgbClr val="000000"/>
                </a:solidFill>
              </a:rPr>
              <a:t>* Chi-square test was used, </a:t>
            </a:r>
            <a:r>
              <a:rPr lang="en-US" b="1" dirty="0" err="1">
                <a:solidFill>
                  <a:srgbClr val="000000"/>
                </a:solidFill>
              </a:rPr>
              <a:t>d.f</a:t>
            </a:r>
            <a:r>
              <a:rPr lang="en-US" b="1" dirty="0">
                <a:solidFill>
                  <a:srgbClr val="000000"/>
                </a:solidFill>
              </a:rPr>
              <a:t> = 1.</a:t>
            </a:r>
            <a:endParaRPr lang="en-US" dirty="0">
              <a:solidFill>
                <a:srgbClr val="000000"/>
              </a:solidFill>
            </a:endParaRPr>
          </a:p>
        </p:txBody>
      </p:sp>
    </p:spTree>
    <p:extLst>
      <p:ext uri="{BB962C8B-B14F-4D97-AF65-F5344CB8AC3E}">
        <p14:creationId xmlns:p14="http://schemas.microsoft.com/office/powerpoint/2010/main" val="4029549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142875" y="260350"/>
            <a:ext cx="8893175" cy="6264275"/>
          </a:xfrm>
        </p:spPr>
        <p:txBody>
          <a:bodyPr/>
          <a:lstStyle/>
          <a:p>
            <a:pPr marL="457200" indent="-285750" algn="l" rtl="0" eaLnBrk="1" hangingPunct="1">
              <a:buFontTx/>
              <a:buNone/>
              <a:defRPr/>
            </a:pPr>
            <a:r>
              <a:rPr lang="en-US" altLang="ar-SA" sz="3600" b="1" dirty="0">
                <a:solidFill>
                  <a:srgbClr val="9966FF"/>
                </a:solidFill>
                <a:effectLst>
                  <a:outerShdw blurRad="38100" dist="38100" dir="2700000" algn="tl">
                    <a:srgbClr val="000000">
                      <a:alpha val="43137"/>
                    </a:srgbClr>
                  </a:outerShdw>
                </a:effectLst>
              </a:rPr>
              <a:t>Types of significance in clinical research</a:t>
            </a:r>
          </a:p>
          <a:p>
            <a:pPr marL="457200" indent="-285750" algn="l" rtl="0" eaLnBrk="1" hangingPunct="1">
              <a:buFontTx/>
              <a:buNone/>
              <a:defRPr/>
            </a:pPr>
            <a:endParaRPr lang="en-US" altLang="ar-SA" sz="3600" b="1" u="sng" dirty="0">
              <a:solidFill>
                <a:srgbClr val="9966FF"/>
              </a:solidFill>
            </a:endParaRPr>
          </a:p>
        </p:txBody>
      </p:sp>
      <p:graphicFrame>
        <p:nvGraphicFramePr>
          <p:cNvPr id="3" name="جدول 2"/>
          <p:cNvGraphicFramePr>
            <a:graphicFrameLocks noGrp="1"/>
          </p:cNvGraphicFramePr>
          <p:nvPr>
            <p:extLst>
              <p:ext uri="{D42A27DB-BD31-4B8C-83A1-F6EECF244321}">
                <p14:modId xmlns:p14="http://schemas.microsoft.com/office/powerpoint/2010/main" val="745037556"/>
              </p:ext>
            </p:extLst>
          </p:nvPr>
        </p:nvGraphicFramePr>
        <p:xfrm>
          <a:off x="179512" y="1484784"/>
          <a:ext cx="8856984" cy="4968551"/>
        </p:xfrm>
        <a:graphic>
          <a:graphicData uri="http://schemas.openxmlformats.org/drawingml/2006/table">
            <a:tbl>
              <a:tblPr rtl="1" firstRow="1" bandRow="1">
                <a:tableStyleId>{5C22544A-7EE6-4342-B048-85BDC9FD1C3A}</a:tableStyleId>
              </a:tblPr>
              <a:tblGrid>
                <a:gridCol w="3910137">
                  <a:extLst>
                    <a:ext uri="{9D8B030D-6E8A-4147-A177-3AD203B41FA5}">
                      <a16:colId xmlns:a16="http://schemas.microsoft.com/office/drawing/2014/main" val="20000"/>
                    </a:ext>
                  </a:extLst>
                </a:gridCol>
                <a:gridCol w="3362752">
                  <a:extLst>
                    <a:ext uri="{9D8B030D-6E8A-4147-A177-3AD203B41FA5}">
                      <a16:colId xmlns:a16="http://schemas.microsoft.com/office/drawing/2014/main" val="20001"/>
                    </a:ext>
                  </a:extLst>
                </a:gridCol>
                <a:gridCol w="1584095">
                  <a:extLst>
                    <a:ext uri="{9D8B030D-6E8A-4147-A177-3AD203B41FA5}">
                      <a16:colId xmlns:a16="http://schemas.microsoft.com/office/drawing/2014/main" val="20002"/>
                    </a:ext>
                  </a:extLst>
                </a:gridCol>
              </a:tblGrid>
              <a:tr h="874889">
                <a:tc>
                  <a:txBody>
                    <a:bodyPr/>
                    <a:lstStyle/>
                    <a:p>
                      <a:pPr algn="ctr" rtl="0"/>
                      <a:r>
                        <a:rPr lang="en-US" sz="2400" dirty="0">
                          <a:solidFill>
                            <a:srgbClr val="002060"/>
                          </a:solidFill>
                        </a:rPr>
                        <a:t>Method of assessment</a:t>
                      </a:r>
                      <a:endParaRPr lang="ar-IQ" sz="2400" dirty="0">
                        <a:solidFill>
                          <a:srgbClr val="002060"/>
                        </a:solidFill>
                      </a:endParaRPr>
                    </a:p>
                  </a:txBody>
                  <a:tcPr anchor="ctr">
                    <a:solidFill>
                      <a:srgbClr val="D3A7FF"/>
                    </a:solidFill>
                  </a:tcPr>
                </a:tc>
                <a:tc>
                  <a:txBody>
                    <a:bodyPr/>
                    <a:lstStyle/>
                    <a:p>
                      <a:pPr algn="ctr" rtl="0"/>
                      <a:r>
                        <a:rPr lang="en-US" sz="2400" dirty="0">
                          <a:solidFill>
                            <a:srgbClr val="002060"/>
                          </a:solidFill>
                        </a:rPr>
                        <a:t>Meaning </a:t>
                      </a:r>
                      <a:endParaRPr lang="ar-IQ" sz="2400" dirty="0">
                        <a:solidFill>
                          <a:srgbClr val="002060"/>
                        </a:solidFill>
                      </a:endParaRPr>
                    </a:p>
                  </a:txBody>
                  <a:tcPr anchor="ctr">
                    <a:solidFill>
                      <a:srgbClr val="D3A7FF"/>
                    </a:solidFill>
                  </a:tcPr>
                </a:tc>
                <a:tc>
                  <a:txBody>
                    <a:bodyPr/>
                    <a:lstStyle/>
                    <a:p>
                      <a:pPr algn="ctr" rtl="0"/>
                      <a:r>
                        <a:rPr lang="en-US" sz="2400" dirty="0">
                          <a:solidFill>
                            <a:srgbClr val="002060"/>
                          </a:solidFill>
                        </a:rPr>
                        <a:t>Type </a:t>
                      </a:r>
                      <a:endParaRPr lang="ar-IQ" sz="2400" dirty="0">
                        <a:solidFill>
                          <a:srgbClr val="002060"/>
                        </a:solidFill>
                      </a:endParaRPr>
                    </a:p>
                  </a:txBody>
                  <a:tcPr anchor="ctr">
                    <a:solidFill>
                      <a:srgbClr val="D3A7FF"/>
                    </a:solidFill>
                  </a:tcPr>
                </a:tc>
                <a:extLst>
                  <a:ext uri="{0D108BD9-81ED-4DB2-BD59-A6C34878D82A}">
                    <a16:rowId xmlns:a16="http://schemas.microsoft.com/office/drawing/2014/main" val="10000"/>
                  </a:ext>
                </a:extLst>
              </a:tr>
              <a:tr h="1110730">
                <a:tc>
                  <a:txBody>
                    <a:bodyPr/>
                    <a:lstStyle/>
                    <a:p>
                      <a:pPr algn="l" rtl="0"/>
                      <a:r>
                        <a:rPr lang="en-US" sz="2400" dirty="0"/>
                        <a:t>Statistical tests</a:t>
                      </a:r>
                      <a:endParaRPr lang="ar-IQ" sz="2400" dirty="0"/>
                    </a:p>
                  </a:txBody>
                  <a:tcPr anchor="ctr"/>
                </a:tc>
                <a:tc>
                  <a:txBody>
                    <a:bodyPr/>
                    <a:lstStyle/>
                    <a:p>
                      <a:pPr algn="l" rtl="0"/>
                      <a:r>
                        <a:rPr lang="en-US" sz="2400" dirty="0"/>
                        <a:t>Exclude the effect of</a:t>
                      </a:r>
                      <a:r>
                        <a:rPr lang="en-US" sz="2400" baseline="0" dirty="0"/>
                        <a:t> chance</a:t>
                      </a:r>
                      <a:endParaRPr lang="ar-IQ" sz="2400" dirty="0"/>
                    </a:p>
                  </a:txBody>
                  <a:tcPr anchor="ctr"/>
                </a:tc>
                <a:tc>
                  <a:txBody>
                    <a:bodyPr/>
                    <a:lstStyle/>
                    <a:p>
                      <a:pPr algn="l" rtl="0"/>
                      <a:r>
                        <a:rPr lang="en-US" sz="2400" dirty="0"/>
                        <a:t>Statistical </a:t>
                      </a:r>
                      <a:endParaRPr lang="ar-IQ" sz="2400" dirty="0"/>
                    </a:p>
                  </a:txBody>
                  <a:tcPr anchor="ctr"/>
                </a:tc>
                <a:extLst>
                  <a:ext uri="{0D108BD9-81ED-4DB2-BD59-A6C34878D82A}">
                    <a16:rowId xmlns:a16="http://schemas.microsoft.com/office/drawing/2014/main" val="10001"/>
                  </a:ext>
                </a:extLst>
              </a:tr>
              <a:tr h="1312985">
                <a:tc>
                  <a:txBody>
                    <a:bodyPr/>
                    <a:lstStyle/>
                    <a:p>
                      <a:pPr algn="l" rtl="0"/>
                      <a:r>
                        <a:rPr lang="en-US" sz="2400" dirty="0"/>
                        <a:t>Magnitude of clinical response to intervention as OR, RR, AR, effectiveness</a:t>
                      </a:r>
                      <a:endParaRPr lang="ar-IQ" sz="2400" dirty="0"/>
                    </a:p>
                  </a:txBody>
                  <a:tcPr anchor="ctr"/>
                </a:tc>
                <a:tc>
                  <a:txBody>
                    <a:bodyPr/>
                    <a:lstStyle/>
                    <a:p>
                      <a:pPr algn="l" rtl="0"/>
                      <a:r>
                        <a:rPr lang="en-US" sz="2400" dirty="0"/>
                        <a:t>Importance of findings</a:t>
                      </a:r>
                      <a:r>
                        <a:rPr lang="en-US" sz="2400" baseline="0" dirty="0"/>
                        <a:t> for changing current clinical practice</a:t>
                      </a:r>
                      <a:endParaRPr lang="ar-IQ" sz="2400" dirty="0"/>
                    </a:p>
                  </a:txBody>
                  <a:tcPr anchor="ctr"/>
                </a:tc>
                <a:tc>
                  <a:txBody>
                    <a:bodyPr/>
                    <a:lstStyle/>
                    <a:p>
                      <a:pPr algn="l" rtl="0"/>
                      <a:r>
                        <a:rPr lang="en-US" sz="2400" dirty="0"/>
                        <a:t>Clinical </a:t>
                      </a:r>
                      <a:endParaRPr lang="ar-IQ" sz="2400" dirty="0"/>
                    </a:p>
                  </a:txBody>
                  <a:tcPr anchor="ctr"/>
                </a:tc>
                <a:extLst>
                  <a:ext uri="{0D108BD9-81ED-4DB2-BD59-A6C34878D82A}">
                    <a16:rowId xmlns:a16="http://schemas.microsoft.com/office/drawing/2014/main" val="10002"/>
                  </a:ext>
                </a:extLst>
              </a:tr>
              <a:tr h="1669947">
                <a:tc>
                  <a:txBody>
                    <a:bodyPr/>
                    <a:lstStyle/>
                    <a:p>
                      <a:pPr algn="l" rtl="0"/>
                      <a:r>
                        <a:rPr lang="en-US" sz="2400" dirty="0"/>
                        <a:t>Compare results to information from in vitro</a:t>
                      </a:r>
                      <a:r>
                        <a:rPr lang="en-US" sz="2400" baseline="0" dirty="0"/>
                        <a:t> &amp; in vivo lab. Exp.</a:t>
                      </a:r>
                    </a:p>
                    <a:p>
                      <a:pPr algn="l" rtl="0"/>
                      <a:r>
                        <a:rPr lang="en-US" sz="2400" baseline="0" dirty="0"/>
                        <a:t>as biological markers</a:t>
                      </a:r>
                      <a:endParaRPr lang="ar-IQ" sz="2400" dirty="0"/>
                    </a:p>
                  </a:txBody>
                  <a:tcPr anchor="ctr"/>
                </a:tc>
                <a:tc>
                  <a:txBody>
                    <a:bodyPr/>
                    <a:lstStyle/>
                    <a:p>
                      <a:pPr algn="l" rtl="0"/>
                      <a:r>
                        <a:rPr lang="en-US" sz="2400" dirty="0"/>
                        <a:t>Findings</a:t>
                      </a:r>
                      <a:r>
                        <a:rPr lang="en-US" sz="2400" baseline="0" dirty="0"/>
                        <a:t> help to clarify mechanism of action</a:t>
                      </a:r>
                      <a:endParaRPr lang="ar-IQ" sz="2400" dirty="0"/>
                    </a:p>
                  </a:txBody>
                  <a:tcPr anchor="ctr"/>
                </a:tc>
                <a:tc>
                  <a:txBody>
                    <a:bodyPr/>
                    <a:lstStyle/>
                    <a:p>
                      <a:pPr algn="l" rtl="0"/>
                      <a:r>
                        <a:rPr lang="en-US" sz="2400" dirty="0"/>
                        <a:t>Biological </a:t>
                      </a:r>
                      <a:endParaRPr lang="ar-IQ" sz="2400" dirty="0"/>
                    </a:p>
                  </a:txBody>
                  <a:tcPr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68313" y="3068638"/>
            <a:ext cx="8424862" cy="366712"/>
          </a:xfrm>
          <a:prstGeom prst="rect">
            <a:avLst/>
          </a:prstGeom>
          <a:noFill/>
          <a:ln w="9525">
            <a:noFill/>
            <a:miter lim="800000"/>
            <a:headEnd/>
            <a:tailEnd/>
          </a:ln>
        </p:spPr>
        <p:txBody>
          <a:bodyPr>
            <a:spAutoFit/>
          </a:bodyPr>
          <a:lstStyle/>
          <a:p>
            <a:pPr>
              <a:spcBef>
                <a:spcPct val="50000"/>
              </a:spcBef>
            </a:pPr>
            <a:endParaRPr lang="en-US">
              <a:solidFill>
                <a:srgbClr val="000000"/>
              </a:solidFill>
            </a:endParaRPr>
          </a:p>
        </p:txBody>
      </p:sp>
      <p:sp>
        <p:nvSpPr>
          <p:cNvPr id="18435" name="Text Box 3"/>
          <p:cNvSpPr txBox="1">
            <a:spLocks noChangeArrowheads="1"/>
          </p:cNvSpPr>
          <p:nvPr/>
        </p:nvSpPr>
        <p:spPr bwMode="auto">
          <a:xfrm>
            <a:off x="684213" y="3284538"/>
            <a:ext cx="8424862" cy="366712"/>
          </a:xfrm>
          <a:prstGeom prst="rect">
            <a:avLst/>
          </a:prstGeom>
          <a:noFill/>
          <a:ln w="9525">
            <a:noFill/>
            <a:miter lim="800000"/>
            <a:headEnd/>
            <a:tailEnd/>
          </a:ln>
        </p:spPr>
        <p:txBody>
          <a:bodyPr>
            <a:spAutoFit/>
          </a:bodyPr>
          <a:lstStyle/>
          <a:p>
            <a:pPr>
              <a:spcBef>
                <a:spcPct val="50000"/>
              </a:spcBef>
            </a:pPr>
            <a:endParaRPr lang="en-US">
              <a:solidFill>
                <a:srgbClr val="000000"/>
              </a:solidFill>
            </a:endParaRPr>
          </a:p>
        </p:txBody>
      </p:sp>
      <p:sp>
        <p:nvSpPr>
          <p:cNvPr id="76805" name="Text Box 5"/>
          <p:cNvSpPr txBox="1">
            <a:spLocks noChangeArrowheads="1"/>
          </p:cNvSpPr>
          <p:nvPr/>
        </p:nvSpPr>
        <p:spPr bwMode="auto">
          <a:xfrm>
            <a:off x="71438" y="44624"/>
            <a:ext cx="8893175" cy="830997"/>
          </a:xfrm>
          <a:prstGeom prst="rect">
            <a:avLst/>
          </a:prstGeom>
          <a:solidFill>
            <a:srgbClr val="99FFCC"/>
          </a:solidFill>
          <a:ln w="9525">
            <a:solidFill>
              <a:srgbClr val="000000"/>
            </a:solidFill>
            <a:miter lim="800000"/>
            <a:headEnd/>
            <a:tailEnd/>
          </a:ln>
        </p:spPr>
        <p:txBody>
          <a:bodyPr>
            <a:spAutoFit/>
          </a:bodyPr>
          <a:lstStyle/>
          <a:p>
            <a:pPr marL="1431925" indent="-1431925"/>
            <a:r>
              <a:rPr lang="en-US" sz="2400" b="1" dirty="0">
                <a:solidFill>
                  <a:srgbClr val="000000"/>
                </a:solidFill>
                <a:latin typeface="Times New Roman" pitchFamily="18" charset="0"/>
                <a:cs typeface="Times New Roman" pitchFamily="18" charset="0"/>
              </a:rPr>
              <a:t>Table ( ): Comparison in residence and educational level between intervention and control groups.</a:t>
            </a:r>
          </a:p>
        </p:txBody>
      </p:sp>
      <p:sp>
        <p:nvSpPr>
          <p:cNvPr id="11" name="عنصر نائب للتاريخ 10"/>
          <p:cNvSpPr>
            <a:spLocks noGrp="1"/>
          </p:cNvSpPr>
          <p:nvPr>
            <p:ph type="dt" sz="quarter" idx="10"/>
          </p:nvPr>
        </p:nvSpPr>
        <p:spPr/>
        <p:txBody>
          <a:bodyPr/>
          <a:lstStyle/>
          <a:p>
            <a:pPr>
              <a:defRPr/>
            </a:pPr>
            <a:fld id="{0D19486A-44EB-4FD9-BA67-E7AB03B76D3F}" type="datetime8">
              <a:rPr lang="ar-SA" altLang="en-US"/>
              <a:pPr>
                <a:defRPr/>
              </a:pPr>
              <a:t>18 أيار، 24</a:t>
            </a:fld>
            <a:endParaRPr lang="en-US" altLang="en-US"/>
          </a:p>
        </p:txBody>
      </p:sp>
      <p:sp>
        <p:nvSpPr>
          <p:cNvPr id="12" name="عنصر نائب لرقم الشريحة 11"/>
          <p:cNvSpPr>
            <a:spLocks noGrp="1"/>
          </p:cNvSpPr>
          <p:nvPr>
            <p:ph type="sldNum" sz="quarter" idx="12"/>
          </p:nvPr>
        </p:nvSpPr>
        <p:spPr/>
        <p:txBody>
          <a:bodyPr/>
          <a:lstStyle/>
          <a:p>
            <a:pPr>
              <a:defRPr/>
            </a:pPr>
            <a:fld id="{2A47322C-40CA-4B56-91A7-192F88451607}" type="slidenum">
              <a:rPr lang="ar-IQ" altLang="en-US" smtClean="0"/>
              <a:pPr>
                <a:defRPr/>
              </a:pPr>
              <a:t>20</a:t>
            </a:fld>
            <a:endParaRPr lang="en-US" altLang="en-US"/>
          </a:p>
        </p:txBody>
      </p:sp>
      <p:graphicFrame>
        <p:nvGraphicFramePr>
          <p:cNvPr id="2" name="جدول 1"/>
          <p:cNvGraphicFramePr>
            <a:graphicFrameLocks noGrp="1"/>
          </p:cNvGraphicFramePr>
          <p:nvPr>
            <p:extLst>
              <p:ext uri="{D42A27DB-BD31-4B8C-83A1-F6EECF244321}">
                <p14:modId xmlns:p14="http://schemas.microsoft.com/office/powerpoint/2010/main" val="4271771084"/>
              </p:ext>
            </p:extLst>
          </p:nvPr>
        </p:nvGraphicFramePr>
        <p:xfrm>
          <a:off x="395288" y="1052736"/>
          <a:ext cx="8569325" cy="4680521"/>
        </p:xfrm>
        <a:graphic>
          <a:graphicData uri="http://schemas.openxmlformats.org/drawingml/2006/table">
            <a:tbl>
              <a:tblPr firstRow="1" firstCol="1" bandRow="1">
                <a:tableStyleId>{00A15C55-8517-42AA-B614-E9B94910E393}</a:tableStyleId>
              </a:tblPr>
              <a:tblGrid>
                <a:gridCol w="3382946">
                  <a:extLst>
                    <a:ext uri="{9D8B030D-6E8A-4147-A177-3AD203B41FA5}">
                      <a16:colId xmlns:a16="http://schemas.microsoft.com/office/drawing/2014/main" val="20000"/>
                    </a:ext>
                  </a:extLst>
                </a:gridCol>
                <a:gridCol w="1144718">
                  <a:extLst>
                    <a:ext uri="{9D8B030D-6E8A-4147-A177-3AD203B41FA5}">
                      <a16:colId xmlns:a16="http://schemas.microsoft.com/office/drawing/2014/main" val="20001"/>
                    </a:ext>
                  </a:extLst>
                </a:gridCol>
                <a:gridCol w="1144718">
                  <a:extLst>
                    <a:ext uri="{9D8B030D-6E8A-4147-A177-3AD203B41FA5}">
                      <a16:colId xmlns:a16="http://schemas.microsoft.com/office/drawing/2014/main" val="20002"/>
                    </a:ext>
                  </a:extLst>
                </a:gridCol>
                <a:gridCol w="924813">
                  <a:extLst>
                    <a:ext uri="{9D8B030D-6E8A-4147-A177-3AD203B41FA5}">
                      <a16:colId xmlns:a16="http://schemas.microsoft.com/office/drawing/2014/main" val="20003"/>
                    </a:ext>
                  </a:extLst>
                </a:gridCol>
                <a:gridCol w="924813">
                  <a:extLst>
                    <a:ext uri="{9D8B030D-6E8A-4147-A177-3AD203B41FA5}">
                      <a16:colId xmlns:a16="http://schemas.microsoft.com/office/drawing/2014/main" val="20004"/>
                    </a:ext>
                  </a:extLst>
                </a:gridCol>
                <a:gridCol w="1047317">
                  <a:extLst>
                    <a:ext uri="{9D8B030D-6E8A-4147-A177-3AD203B41FA5}">
                      <a16:colId xmlns:a16="http://schemas.microsoft.com/office/drawing/2014/main" val="20005"/>
                    </a:ext>
                  </a:extLst>
                </a:gridCol>
              </a:tblGrid>
              <a:tr h="1109630">
                <a:tc rowSpan="2">
                  <a:txBody>
                    <a:bodyPr/>
                    <a:lstStyle/>
                    <a:p>
                      <a:pPr algn="l" rtl="0">
                        <a:lnSpc>
                          <a:spcPct val="115000"/>
                        </a:lnSpc>
                        <a:spcAft>
                          <a:spcPts val="0"/>
                        </a:spcAft>
                      </a:pPr>
                      <a:r>
                        <a:rPr lang="en-US" sz="1800" b="1" dirty="0">
                          <a:solidFill>
                            <a:srgbClr val="000000"/>
                          </a:solidFill>
                          <a:effectLst/>
                        </a:rPr>
                        <a:t>Characteristics </a:t>
                      </a:r>
                      <a:endParaRPr lang="en-US" sz="1800" b="1" dirty="0">
                        <a:solidFill>
                          <a:srgbClr val="000000"/>
                        </a:solidFill>
                        <a:effectLst/>
                        <a:latin typeface="Calibri"/>
                        <a:ea typeface="Calibri"/>
                        <a:cs typeface="Arial"/>
                      </a:endParaRPr>
                    </a:p>
                  </a:txBody>
                  <a:tcPr marL="36195" marR="3619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rtl="0">
                        <a:lnSpc>
                          <a:spcPct val="115000"/>
                        </a:lnSpc>
                        <a:spcAft>
                          <a:spcPts val="0"/>
                        </a:spcAft>
                      </a:pPr>
                      <a:r>
                        <a:rPr lang="en-US" sz="1800" b="1" dirty="0">
                          <a:solidFill>
                            <a:srgbClr val="000000"/>
                          </a:solidFill>
                          <a:effectLst/>
                        </a:rPr>
                        <a:t>Intervention group</a:t>
                      </a:r>
                    </a:p>
                    <a:p>
                      <a:pPr algn="ctr" rtl="0">
                        <a:lnSpc>
                          <a:spcPct val="115000"/>
                        </a:lnSpc>
                        <a:spcAft>
                          <a:spcPts val="0"/>
                        </a:spcAft>
                      </a:pPr>
                      <a:r>
                        <a:rPr lang="en-US" sz="1800" b="1" dirty="0">
                          <a:solidFill>
                            <a:srgbClr val="000000"/>
                          </a:solidFill>
                          <a:effectLst/>
                        </a:rPr>
                        <a:t>(n=96)</a:t>
                      </a:r>
                      <a:endParaRPr lang="en-US" sz="1800" b="1" dirty="0">
                        <a:solidFill>
                          <a:srgbClr val="000000"/>
                        </a:solidFill>
                        <a:effectLst/>
                        <a:latin typeface="Calibri"/>
                        <a:ea typeface="Calibri"/>
                        <a:cs typeface="Arial"/>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0">
                        <a:lnSpc>
                          <a:spcPct val="115000"/>
                        </a:lnSpc>
                        <a:spcAft>
                          <a:spcPts val="0"/>
                        </a:spcAft>
                      </a:pPr>
                      <a:r>
                        <a:rPr lang="en-US" sz="1800" b="1" dirty="0">
                          <a:solidFill>
                            <a:srgbClr val="000000"/>
                          </a:solidFill>
                          <a:effectLst/>
                        </a:rPr>
                        <a:t>Control group</a:t>
                      </a:r>
                    </a:p>
                    <a:p>
                      <a:pPr algn="ctr" rtl="0">
                        <a:lnSpc>
                          <a:spcPct val="115000"/>
                        </a:lnSpc>
                        <a:spcAft>
                          <a:spcPts val="0"/>
                        </a:spcAft>
                      </a:pPr>
                      <a:r>
                        <a:rPr lang="en-US" sz="1800" b="1" dirty="0">
                          <a:solidFill>
                            <a:srgbClr val="000000"/>
                          </a:solidFill>
                          <a:effectLst/>
                        </a:rPr>
                        <a:t>(n=92)</a:t>
                      </a:r>
                      <a:endParaRPr lang="en-US" sz="1800" b="1" dirty="0">
                        <a:solidFill>
                          <a:srgbClr val="000000"/>
                        </a:solidFill>
                        <a:effectLst/>
                        <a:latin typeface="Calibri"/>
                        <a:ea typeface="Calibri"/>
                        <a:cs typeface="Arial"/>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a:txBody>
                    <a:bodyPr/>
                    <a:lstStyle/>
                    <a:p>
                      <a:pPr algn="ctr" rtl="0">
                        <a:lnSpc>
                          <a:spcPct val="115000"/>
                        </a:lnSpc>
                        <a:spcAft>
                          <a:spcPts val="0"/>
                        </a:spcAft>
                      </a:pPr>
                      <a:r>
                        <a:rPr lang="en-US" sz="1800" b="1" dirty="0">
                          <a:solidFill>
                            <a:srgbClr val="000000"/>
                          </a:solidFill>
                          <a:effectLst/>
                        </a:rPr>
                        <a:t>P-value</a:t>
                      </a:r>
                      <a:endParaRPr lang="en-US" sz="1800" b="1" dirty="0">
                        <a:solidFill>
                          <a:srgbClr val="000000"/>
                        </a:solidFill>
                        <a:effectLst/>
                        <a:latin typeface="Calibri"/>
                        <a:ea typeface="Calibri"/>
                        <a:cs typeface="Arial"/>
                      </a:endParaRP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6766">
                <a:tc vMerge="1">
                  <a:txBody>
                    <a:bodyPr/>
                    <a:lstStyle/>
                    <a:p>
                      <a:pPr algn="l" rtl="0">
                        <a:lnSpc>
                          <a:spcPct val="115000"/>
                        </a:lnSpc>
                        <a:spcAft>
                          <a:spcPts val="0"/>
                        </a:spcAft>
                      </a:pPr>
                      <a:endParaRPr lang="en-US" sz="1800" b="1" dirty="0">
                        <a:solidFill>
                          <a:srgbClr val="000000"/>
                        </a:solidFill>
                        <a:effectLst/>
                        <a:latin typeface="Calibri"/>
                        <a:ea typeface="Calibri"/>
                        <a:cs typeface="Arial"/>
                      </a:endParaRPr>
                    </a:p>
                  </a:txBody>
                  <a:tcPr marL="36195" marR="36195"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800" b="1" dirty="0">
                          <a:solidFill>
                            <a:srgbClr val="000000"/>
                          </a:solidFill>
                          <a:effectLst/>
                        </a:rPr>
                        <a:t>No. </a:t>
                      </a:r>
                      <a:endParaRPr lang="en-US" sz="1800" b="1" dirty="0">
                        <a:solidFill>
                          <a:srgbClr val="000000"/>
                        </a:solidFill>
                        <a:effectLst/>
                        <a:latin typeface="Calibri"/>
                        <a:ea typeface="Calibri"/>
                        <a:cs typeface="Arial"/>
                      </a:endParaRPr>
                    </a:p>
                  </a:txBody>
                  <a:tcPr marL="36195" marR="36195" marT="0" marB="0">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dirty="0">
                          <a:solidFill>
                            <a:srgbClr val="000000"/>
                          </a:solidFill>
                          <a:effectLst/>
                        </a:rPr>
                        <a:t>%</a:t>
                      </a:r>
                      <a:endParaRPr lang="en-US" sz="1800" b="1" dirty="0">
                        <a:solidFill>
                          <a:srgbClr val="000000"/>
                        </a:solidFill>
                        <a:effectLst/>
                        <a:latin typeface="Calibri"/>
                        <a:ea typeface="Calibri"/>
                        <a:cs typeface="Arial"/>
                      </a:endParaRPr>
                    </a:p>
                  </a:txBody>
                  <a:tcPr marL="36195" marR="36195" marT="0" marB="0">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a:solidFill>
                            <a:srgbClr val="000000"/>
                          </a:solidFill>
                          <a:effectLst/>
                        </a:rPr>
                        <a:t>No. </a:t>
                      </a:r>
                      <a:endParaRPr lang="en-US" sz="1800" b="1">
                        <a:solidFill>
                          <a:srgbClr val="000000"/>
                        </a:solidFill>
                        <a:effectLst/>
                        <a:latin typeface="Calibri"/>
                        <a:ea typeface="Calibri"/>
                        <a:cs typeface="Arial"/>
                      </a:endParaRPr>
                    </a:p>
                  </a:txBody>
                  <a:tcPr marL="36195" marR="36195" marT="0" marB="0">
                    <a:lnL w="1270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dirty="0">
                          <a:solidFill>
                            <a:srgbClr val="000000"/>
                          </a:solidFill>
                          <a:effectLst/>
                        </a:rPr>
                        <a:t>%</a:t>
                      </a:r>
                      <a:endParaRPr lang="en-US" sz="1800" b="1" dirty="0">
                        <a:solidFill>
                          <a:srgbClr val="000000"/>
                        </a:solidFill>
                        <a:effectLst/>
                        <a:latin typeface="Calibri"/>
                        <a:ea typeface="Calibri"/>
                        <a:cs typeface="Arial"/>
                      </a:endParaRPr>
                    </a:p>
                  </a:txBody>
                  <a:tcPr marL="36195" marR="36195" marT="0" marB="0">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dirty="0">
                          <a:solidFill>
                            <a:srgbClr val="000000"/>
                          </a:solidFill>
                          <a:effectLst/>
                        </a:rPr>
                        <a:t> </a:t>
                      </a:r>
                      <a:endParaRPr lang="en-US" sz="1800" b="1" dirty="0">
                        <a:solidFill>
                          <a:srgbClr val="000000"/>
                        </a:solidFill>
                        <a:effectLst/>
                        <a:latin typeface="Calibri"/>
                        <a:ea typeface="Calibri"/>
                        <a:cs typeface="Arial"/>
                      </a:endParaRP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90297">
                <a:tc>
                  <a:txBody>
                    <a:bodyPr/>
                    <a:lstStyle/>
                    <a:p>
                      <a:pPr algn="just" rtl="0">
                        <a:lnSpc>
                          <a:spcPct val="115000"/>
                        </a:lnSpc>
                        <a:spcAft>
                          <a:spcPts val="0"/>
                        </a:spcAft>
                      </a:pPr>
                      <a:r>
                        <a:rPr lang="en-US" sz="1800" b="1" dirty="0">
                          <a:solidFill>
                            <a:srgbClr val="000000"/>
                          </a:solidFill>
                          <a:effectLst/>
                        </a:rPr>
                        <a:t>Residence :</a:t>
                      </a:r>
                    </a:p>
                    <a:p>
                      <a:pPr algn="just" rtl="0">
                        <a:lnSpc>
                          <a:spcPct val="115000"/>
                        </a:lnSpc>
                        <a:spcAft>
                          <a:spcPts val="0"/>
                        </a:spcAft>
                      </a:pPr>
                      <a:r>
                        <a:rPr lang="en-US" sz="1800" b="1" dirty="0">
                          <a:solidFill>
                            <a:srgbClr val="000000"/>
                          </a:solidFill>
                          <a:effectLst/>
                        </a:rPr>
                        <a:t>	- Urban</a:t>
                      </a:r>
                    </a:p>
                    <a:p>
                      <a:pPr algn="just" rtl="0">
                        <a:lnSpc>
                          <a:spcPct val="115000"/>
                        </a:lnSpc>
                        <a:spcAft>
                          <a:spcPts val="0"/>
                        </a:spcAft>
                      </a:pPr>
                      <a:r>
                        <a:rPr lang="en-US" sz="1800" b="1" dirty="0">
                          <a:solidFill>
                            <a:srgbClr val="000000"/>
                          </a:solidFill>
                          <a:effectLst/>
                        </a:rPr>
                        <a:t>	- Rural</a:t>
                      </a:r>
                      <a:endParaRPr lang="en-US" sz="1800" b="1" dirty="0">
                        <a:solidFill>
                          <a:srgbClr val="000000"/>
                        </a:solidFill>
                        <a:effectLst/>
                        <a:latin typeface="Calibri"/>
                        <a:ea typeface="Calibri"/>
                        <a:cs typeface="Arial"/>
                      </a:endParaRPr>
                    </a:p>
                  </a:txBody>
                  <a:tcPr marL="36195" marR="3619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dirty="0">
                          <a:solidFill>
                            <a:srgbClr val="000000"/>
                          </a:solidFill>
                          <a:effectLst/>
                        </a:rPr>
                        <a:t> </a:t>
                      </a:r>
                    </a:p>
                    <a:p>
                      <a:pPr algn="ctr" rtl="0">
                        <a:lnSpc>
                          <a:spcPct val="115000"/>
                        </a:lnSpc>
                        <a:spcAft>
                          <a:spcPts val="0"/>
                        </a:spcAft>
                      </a:pPr>
                      <a:r>
                        <a:rPr lang="en-US" sz="1800" b="1" dirty="0">
                          <a:solidFill>
                            <a:srgbClr val="000000"/>
                          </a:solidFill>
                          <a:effectLst/>
                        </a:rPr>
                        <a:t>70</a:t>
                      </a:r>
                    </a:p>
                    <a:p>
                      <a:pPr algn="ctr" rtl="0">
                        <a:lnSpc>
                          <a:spcPct val="115000"/>
                        </a:lnSpc>
                        <a:spcAft>
                          <a:spcPts val="0"/>
                        </a:spcAft>
                      </a:pPr>
                      <a:r>
                        <a:rPr lang="en-US" sz="1800" b="1" dirty="0">
                          <a:solidFill>
                            <a:srgbClr val="000000"/>
                          </a:solidFill>
                          <a:effectLst/>
                        </a:rPr>
                        <a:t>26</a:t>
                      </a:r>
                      <a:endParaRPr lang="en-US" sz="1800" b="1" dirty="0">
                        <a:solidFill>
                          <a:srgbClr val="000000"/>
                        </a:solidFill>
                        <a:effectLst/>
                        <a:latin typeface="Calibri"/>
                        <a:ea typeface="Calibri"/>
                        <a:cs typeface="Arial"/>
                      </a:endParaRPr>
                    </a:p>
                  </a:txBody>
                  <a:tcPr marL="36195" marR="36195" marT="0" marB="0" anchor="ct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dirty="0">
                          <a:solidFill>
                            <a:srgbClr val="000000"/>
                          </a:solidFill>
                          <a:effectLst/>
                        </a:rPr>
                        <a:t> </a:t>
                      </a:r>
                    </a:p>
                    <a:p>
                      <a:pPr algn="ctr" rtl="0">
                        <a:lnSpc>
                          <a:spcPct val="115000"/>
                        </a:lnSpc>
                        <a:spcAft>
                          <a:spcPts val="0"/>
                        </a:spcAft>
                      </a:pPr>
                      <a:r>
                        <a:rPr lang="en-US" sz="1800" b="1" dirty="0">
                          <a:solidFill>
                            <a:srgbClr val="000000"/>
                          </a:solidFill>
                          <a:effectLst/>
                        </a:rPr>
                        <a:t>72.9</a:t>
                      </a:r>
                    </a:p>
                    <a:p>
                      <a:pPr algn="ctr" rtl="0">
                        <a:lnSpc>
                          <a:spcPct val="115000"/>
                        </a:lnSpc>
                        <a:spcAft>
                          <a:spcPts val="0"/>
                        </a:spcAft>
                      </a:pPr>
                      <a:r>
                        <a:rPr lang="en-US" sz="1800" b="1" dirty="0">
                          <a:solidFill>
                            <a:srgbClr val="000000"/>
                          </a:solidFill>
                          <a:effectLst/>
                        </a:rPr>
                        <a:t>27.8</a:t>
                      </a:r>
                      <a:endParaRPr lang="en-US" sz="1800" b="1" dirty="0">
                        <a:solidFill>
                          <a:srgbClr val="000000"/>
                        </a:solidFill>
                        <a:effectLst/>
                        <a:latin typeface="Calibri"/>
                        <a:ea typeface="Calibri"/>
                        <a:cs typeface="Arial"/>
                      </a:endParaRPr>
                    </a:p>
                  </a:txBody>
                  <a:tcPr marL="36195" marR="36195" marT="0" marB="0" anchor="ctr">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dirty="0">
                          <a:solidFill>
                            <a:srgbClr val="000000"/>
                          </a:solidFill>
                          <a:effectLst/>
                        </a:rPr>
                        <a:t> </a:t>
                      </a:r>
                    </a:p>
                    <a:p>
                      <a:pPr algn="ctr" rtl="0">
                        <a:lnSpc>
                          <a:spcPct val="115000"/>
                        </a:lnSpc>
                        <a:spcAft>
                          <a:spcPts val="0"/>
                        </a:spcAft>
                      </a:pPr>
                      <a:r>
                        <a:rPr lang="en-US" sz="1800" b="1" dirty="0">
                          <a:solidFill>
                            <a:srgbClr val="000000"/>
                          </a:solidFill>
                          <a:effectLst/>
                        </a:rPr>
                        <a:t>72</a:t>
                      </a:r>
                    </a:p>
                    <a:p>
                      <a:pPr algn="ctr" rtl="0">
                        <a:lnSpc>
                          <a:spcPct val="115000"/>
                        </a:lnSpc>
                        <a:spcAft>
                          <a:spcPts val="0"/>
                        </a:spcAft>
                      </a:pPr>
                      <a:r>
                        <a:rPr lang="en-US" sz="1800" b="1" dirty="0">
                          <a:solidFill>
                            <a:srgbClr val="000000"/>
                          </a:solidFill>
                          <a:effectLst/>
                        </a:rPr>
                        <a:t>20</a:t>
                      </a:r>
                      <a:endParaRPr lang="en-US" sz="1800" b="1" dirty="0">
                        <a:solidFill>
                          <a:srgbClr val="000000"/>
                        </a:solidFill>
                        <a:effectLst/>
                        <a:latin typeface="Calibri"/>
                        <a:ea typeface="Calibri"/>
                        <a:cs typeface="Arial"/>
                      </a:endParaRPr>
                    </a:p>
                  </a:txBody>
                  <a:tcPr marL="36195" marR="36195" marT="0" marB="0" anchor="ctr">
                    <a:lnL w="1270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dirty="0">
                          <a:solidFill>
                            <a:srgbClr val="000000"/>
                          </a:solidFill>
                          <a:effectLst/>
                        </a:rPr>
                        <a:t> </a:t>
                      </a:r>
                    </a:p>
                    <a:p>
                      <a:pPr algn="ctr" rtl="0">
                        <a:lnSpc>
                          <a:spcPct val="115000"/>
                        </a:lnSpc>
                        <a:spcAft>
                          <a:spcPts val="0"/>
                        </a:spcAft>
                      </a:pPr>
                      <a:r>
                        <a:rPr lang="en-US" sz="1800" b="1" dirty="0">
                          <a:solidFill>
                            <a:srgbClr val="000000"/>
                          </a:solidFill>
                          <a:effectLst/>
                        </a:rPr>
                        <a:t>78.3</a:t>
                      </a:r>
                    </a:p>
                    <a:p>
                      <a:pPr algn="ctr" rtl="0">
                        <a:lnSpc>
                          <a:spcPct val="115000"/>
                        </a:lnSpc>
                        <a:spcAft>
                          <a:spcPts val="0"/>
                        </a:spcAft>
                      </a:pPr>
                      <a:r>
                        <a:rPr lang="en-US" sz="1800" b="1" dirty="0">
                          <a:solidFill>
                            <a:srgbClr val="000000"/>
                          </a:solidFill>
                          <a:effectLst/>
                        </a:rPr>
                        <a:t>21.7</a:t>
                      </a:r>
                      <a:endParaRPr lang="en-US" sz="1800" b="1" dirty="0">
                        <a:solidFill>
                          <a:srgbClr val="000000"/>
                        </a:solidFill>
                        <a:effectLst/>
                        <a:latin typeface="Calibri"/>
                        <a:ea typeface="Calibri"/>
                        <a:cs typeface="Arial"/>
                      </a:endParaRPr>
                    </a:p>
                  </a:txBody>
                  <a:tcPr marL="36195" marR="36195" marT="0" marB="0" anchor="ctr">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dirty="0">
                          <a:solidFill>
                            <a:srgbClr val="000000"/>
                          </a:solidFill>
                          <a:effectLst/>
                        </a:rPr>
                        <a:t>0.394</a:t>
                      </a:r>
                      <a:endParaRPr lang="en-US" sz="1800" b="1" dirty="0">
                        <a:solidFill>
                          <a:srgbClr val="000000"/>
                        </a:solidFill>
                        <a:effectLst/>
                        <a:latin typeface="Calibri"/>
                        <a:ea typeface="Calibri"/>
                        <a:cs typeface="Arial"/>
                      </a:endParaRP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83828">
                <a:tc>
                  <a:txBody>
                    <a:bodyPr/>
                    <a:lstStyle/>
                    <a:p>
                      <a:pPr algn="l" rtl="0">
                        <a:lnSpc>
                          <a:spcPct val="115000"/>
                        </a:lnSpc>
                        <a:spcAft>
                          <a:spcPts val="0"/>
                        </a:spcAft>
                      </a:pPr>
                      <a:r>
                        <a:rPr lang="en-US" sz="1800" b="1" dirty="0">
                          <a:solidFill>
                            <a:srgbClr val="000000"/>
                          </a:solidFill>
                          <a:effectLst/>
                        </a:rPr>
                        <a:t>Education levels</a:t>
                      </a:r>
                      <a:r>
                        <a:rPr lang="ar-IQ" sz="1800" b="1" dirty="0">
                          <a:solidFill>
                            <a:srgbClr val="000000"/>
                          </a:solidFill>
                          <a:effectLst/>
                        </a:rPr>
                        <a:t>:</a:t>
                      </a:r>
                      <a:endParaRPr lang="en-US" sz="1800" b="1" dirty="0">
                        <a:solidFill>
                          <a:srgbClr val="000000"/>
                        </a:solidFill>
                        <a:effectLst/>
                      </a:endParaRPr>
                    </a:p>
                    <a:p>
                      <a:pPr algn="l" rtl="0">
                        <a:lnSpc>
                          <a:spcPct val="115000"/>
                        </a:lnSpc>
                        <a:spcAft>
                          <a:spcPts val="0"/>
                        </a:spcAft>
                      </a:pPr>
                      <a:r>
                        <a:rPr lang="en-US" sz="1800" b="1" dirty="0">
                          <a:solidFill>
                            <a:srgbClr val="000000"/>
                          </a:solidFill>
                          <a:effectLst/>
                        </a:rPr>
                        <a:t>	- Illiterate</a:t>
                      </a:r>
                    </a:p>
                    <a:p>
                      <a:pPr algn="just" rtl="0">
                        <a:lnSpc>
                          <a:spcPct val="115000"/>
                        </a:lnSpc>
                        <a:spcAft>
                          <a:spcPts val="0"/>
                        </a:spcAft>
                      </a:pPr>
                      <a:r>
                        <a:rPr lang="en-US" sz="1800" b="1" dirty="0">
                          <a:solidFill>
                            <a:srgbClr val="000000"/>
                          </a:solidFill>
                          <a:effectLst/>
                        </a:rPr>
                        <a:t>	- Primary </a:t>
                      </a:r>
                    </a:p>
                    <a:p>
                      <a:pPr algn="just" rtl="0">
                        <a:lnSpc>
                          <a:spcPct val="115000"/>
                        </a:lnSpc>
                        <a:spcAft>
                          <a:spcPts val="0"/>
                        </a:spcAft>
                      </a:pPr>
                      <a:r>
                        <a:rPr lang="en-US" sz="1800" b="1" dirty="0">
                          <a:solidFill>
                            <a:srgbClr val="000000"/>
                          </a:solidFill>
                          <a:effectLst/>
                        </a:rPr>
                        <a:t>	- Secondary</a:t>
                      </a:r>
                    </a:p>
                    <a:p>
                      <a:pPr algn="just" rtl="0">
                        <a:lnSpc>
                          <a:spcPct val="115000"/>
                        </a:lnSpc>
                        <a:spcAft>
                          <a:spcPts val="0"/>
                        </a:spcAft>
                      </a:pPr>
                      <a:r>
                        <a:rPr lang="en-US" sz="1800" b="1" dirty="0">
                          <a:solidFill>
                            <a:srgbClr val="000000"/>
                          </a:solidFill>
                          <a:effectLst/>
                        </a:rPr>
                        <a:t>	- University +</a:t>
                      </a:r>
                      <a:endParaRPr lang="en-US" sz="1800" b="1" dirty="0">
                        <a:solidFill>
                          <a:srgbClr val="000000"/>
                        </a:solidFill>
                        <a:effectLst/>
                        <a:latin typeface="Calibri"/>
                        <a:ea typeface="Calibri"/>
                        <a:cs typeface="Arial"/>
                      </a:endParaRPr>
                    </a:p>
                  </a:txBody>
                  <a:tcPr marL="36195" marR="3619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a:solidFill>
                            <a:srgbClr val="000000"/>
                          </a:solidFill>
                          <a:effectLst/>
                        </a:rPr>
                        <a:t> </a:t>
                      </a:r>
                    </a:p>
                    <a:p>
                      <a:pPr algn="ctr" rtl="0">
                        <a:lnSpc>
                          <a:spcPct val="115000"/>
                        </a:lnSpc>
                        <a:spcAft>
                          <a:spcPts val="0"/>
                        </a:spcAft>
                      </a:pPr>
                      <a:r>
                        <a:rPr lang="en-US" sz="1800" b="1">
                          <a:solidFill>
                            <a:srgbClr val="000000"/>
                          </a:solidFill>
                          <a:effectLst/>
                        </a:rPr>
                        <a:t>23</a:t>
                      </a:r>
                    </a:p>
                    <a:p>
                      <a:pPr algn="ctr" rtl="0">
                        <a:lnSpc>
                          <a:spcPct val="115000"/>
                        </a:lnSpc>
                        <a:spcAft>
                          <a:spcPts val="0"/>
                        </a:spcAft>
                      </a:pPr>
                      <a:r>
                        <a:rPr lang="en-US" sz="1800" b="1">
                          <a:solidFill>
                            <a:srgbClr val="000000"/>
                          </a:solidFill>
                          <a:effectLst/>
                        </a:rPr>
                        <a:t>47</a:t>
                      </a:r>
                    </a:p>
                    <a:p>
                      <a:pPr algn="ctr" rtl="0">
                        <a:lnSpc>
                          <a:spcPct val="115000"/>
                        </a:lnSpc>
                        <a:spcAft>
                          <a:spcPts val="0"/>
                        </a:spcAft>
                      </a:pPr>
                      <a:r>
                        <a:rPr lang="en-US" sz="1800" b="1">
                          <a:solidFill>
                            <a:srgbClr val="000000"/>
                          </a:solidFill>
                          <a:effectLst/>
                        </a:rPr>
                        <a:t>18</a:t>
                      </a:r>
                    </a:p>
                    <a:p>
                      <a:pPr algn="ctr" rtl="0">
                        <a:lnSpc>
                          <a:spcPct val="115000"/>
                        </a:lnSpc>
                        <a:spcAft>
                          <a:spcPts val="0"/>
                        </a:spcAft>
                      </a:pPr>
                      <a:r>
                        <a:rPr lang="en-US" sz="1800" b="1">
                          <a:solidFill>
                            <a:srgbClr val="000000"/>
                          </a:solidFill>
                          <a:effectLst/>
                        </a:rPr>
                        <a:t>8</a:t>
                      </a:r>
                      <a:endParaRPr lang="en-US" sz="1800" b="1">
                        <a:solidFill>
                          <a:srgbClr val="000000"/>
                        </a:solidFill>
                        <a:effectLst/>
                        <a:latin typeface="Calibri"/>
                        <a:ea typeface="Calibri"/>
                        <a:cs typeface="Arial"/>
                      </a:endParaRPr>
                    </a:p>
                  </a:txBody>
                  <a:tcPr marL="36195" marR="36195" marT="0" marB="0" anchor="ct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dirty="0">
                          <a:solidFill>
                            <a:srgbClr val="000000"/>
                          </a:solidFill>
                          <a:effectLst/>
                        </a:rPr>
                        <a:t> </a:t>
                      </a:r>
                    </a:p>
                    <a:p>
                      <a:pPr algn="ctr" rtl="0">
                        <a:lnSpc>
                          <a:spcPct val="115000"/>
                        </a:lnSpc>
                        <a:spcAft>
                          <a:spcPts val="0"/>
                        </a:spcAft>
                      </a:pPr>
                      <a:r>
                        <a:rPr lang="en-US" sz="1800" b="1" dirty="0">
                          <a:solidFill>
                            <a:srgbClr val="000000"/>
                          </a:solidFill>
                          <a:effectLst/>
                        </a:rPr>
                        <a:t>24.0</a:t>
                      </a:r>
                    </a:p>
                    <a:p>
                      <a:pPr algn="ctr" rtl="0">
                        <a:lnSpc>
                          <a:spcPct val="115000"/>
                        </a:lnSpc>
                        <a:spcAft>
                          <a:spcPts val="0"/>
                        </a:spcAft>
                      </a:pPr>
                      <a:r>
                        <a:rPr lang="en-US" sz="1800" b="1" dirty="0">
                          <a:solidFill>
                            <a:srgbClr val="000000"/>
                          </a:solidFill>
                          <a:effectLst/>
                        </a:rPr>
                        <a:t>49.0</a:t>
                      </a:r>
                    </a:p>
                    <a:p>
                      <a:pPr algn="ctr" rtl="0">
                        <a:lnSpc>
                          <a:spcPct val="115000"/>
                        </a:lnSpc>
                        <a:spcAft>
                          <a:spcPts val="0"/>
                        </a:spcAft>
                      </a:pPr>
                      <a:r>
                        <a:rPr lang="en-US" sz="1800" b="1" dirty="0">
                          <a:solidFill>
                            <a:srgbClr val="000000"/>
                          </a:solidFill>
                          <a:effectLst/>
                        </a:rPr>
                        <a:t>18.7</a:t>
                      </a:r>
                    </a:p>
                    <a:p>
                      <a:pPr algn="ctr" rtl="0">
                        <a:lnSpc>
                          <a:spcPct val="115000"/>
                        </a:lnSpc>
                        <a:spcAft>
                          <a:spcPts val="0"/>
                        </a:spcAft>
                      </a:pPr>
                      <a:r>
                        <a:rPr lang="en-US" sz="1800" b="1" dirty="0">
                          <a:solidFill>
                            <a:srgbClr val="000000"/>
                          </a:solidFill>
                          <a:effectLst/>
                        </a:rPr>
                        <a:t>8.3</a:t>
                      </a:r>
                      <a:endParaRPr lang="en-US" sz="1800" b="1" dirty="0">
                        <a:solidFill>
                          <a:srgbClr val="000000"/>
                        </a:solidFill>
                        <a:effectLst/>
                        <a:latin typeface="Calibri"/>
                        <a:ea typeface="Calibri"/>
                        <a:cs typeface="Arial"/>
                      </a:endParaRPr>
                    </a:p>
                  </a:txBody>
                  <a:tcPr marL="36195" marR="36195" marT="0" marB="0" anchor="ctr">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a:solidFill>
                            <a:srgbClr val="000000"/>
                          </a:solidFill>
                          <a:effectLst/>
                        </a:rPr>
                        <a:t> </a:t>
                      </a:r>
                    </a:p>
                    <a:p>
                      <a:pPr algn="ctr" rtl="0">
                        <a:lnSpc>
                          <a:spcPct val="115000"/>
                        </a:lnSpc>
                        <a:spcAft>
                          <a:spcPts val="0"/>
                        </a:spcAft>
                      </a:pPr>
                      <a:r>
                        <a:rPr lang="en-US" sz="1800" b="1">
                          <a:solidFill>
                            <a:srgbClr val="000000"/>
                          </a:solidFill>
                          <a:effectLst/>
                        </a:rPr>
                        <a:t>26</a:t>
                      </a:r>
                    </a:p>
                    <a:p>
                      <a:pPr algn="ctr" rtl="0">
                        <a:lnSpc>
                          <a:spcPct val="115000"/>
                        </a:lnSpc>
                        <a:spcAft>
                          <a:spcPts val="0"/>
                        </a:spcAft>
                      </a:pPr>
                      <a:r>
                        <a:rPr lang="en-US" sz="1800" b="1">
                          <a:solidFill>
                            <a:srgbClr val="000000"/>
                          </a:solidFill>
                          <a:effectLst/>
                        </a:rPr>
                        <a:t>45</a:t>
                      </a:r>
                    </a:p>
                    <a:p>
                      <a:pPr algn="ctr" rtl="0">
                        <a:lnSpc>
                          <a:spcPct val="115000"/>
                        </a:lnSpc>
                        <a:spcAft>
                          <a:spcPts val="0"/>
                        </a:spcAft>
                      </a:pPr>
                      <a:r>
                        <a:rPr lang="en-US" sz="1800" b="1">
                          <a:solidFill>
                            <a:srgbClr val="000000"/>
                          </a:solidFill>
                          <a:effectLst/>
                        </a:rPr>
                        <a:t>9</a:t>
                      </a:r>
                    </a:p>
                    <a:p>
                      <a:pPr algn="ctr" rtl="0">
                        <a:lnSpc>
                          <a:spcPct val="115000"/>
                        </a:lnSpc>
                        <a:spcAft>
                          <a:spcPts val="0"/>
                        </a:spcAft>
                      </a:pPr>
                      <a:r>
                        <a:rPr lang="en-US" sz="1800" b="1">
                          <a:solidFill>
                            <a:srgbClr val="000000"/>
                          </a:solidFill>
                          <a:effectLst/>
                        </a:rPr>
                        <a:t>12</a:t>
                      </a:r>
                      <a:endParaRPr lang="en-US" sz="1800" b="1">
                        <a:solidFill>
                          <a:srgbClr val="000000"/>
                        </a:solidFill>
                        <a:effectLst/>
                        <a:latin typeface="Calibri"/>
                        <a:ea typeface="Calibri"/>
                        <a:cs typeface="Arial"/>
                      </a:endParaRPr>
                    </a:p>
                  </a:txBody>
                  <a:tcPr marL="36195" marR="36195" marT="0" marB="0" anchor="ctr">
                    <a:lnL w="1270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dirty="0">
                          <a:solidFill>
                            <a:srgbClr val="000000"/>
                          </a:solidFill>
                          <a:effectLst/>
                        </a:rPr>
                        <a:t> </a:t>
                      </a:r>
                    </a:p>
                    <a:p>
                      <a:pPr algn="ctr" rtl="0">
                        <a:lnSpc>
                          <a:spcPct val="115000"/>
                        </a:lnSpc>
                        <a:spcAft>
                          <a:spcPts val="0"/>
                        </a:spcAft>
                      </a:pPr>
                      <a:r>
                        <a:rPr lang="en-US" sz="1800" b="1" dirty="0">
                          <a:solidFill>
                            <a:srgbClr val="000000"/>
                          </a:solidFill>
                          <a:effectLst/>
                        </a:rPr>
                        <a:t>28.3</a:t>
                      </a:r>
                    </a:p>
                    <a:p>
                      <a:pPr algn="ctr" rtl="0">
                        <a:lnSpc>
                          <a:spcPct val="115000"/>
                        </a:lnSpc>
                        <a:spcAft>
                          <a:spcPts val="0"/>
                        </a:spcAft>
                      </a:pPr>
                      <a:r>
                        <a:rPr lang="en-US" sz="1800" b="1" dirty="0">
                          <a:solidFill>
                            <a:srgbClr val="000000"/>
                          </a:solidFill>
                          <a:effectLst/>
                        </a:rPr>
                        <a:t>48.9</a:t>
                      </a:r>
                    </a:p>
                    <a:p>
                      <a:pPr algn="ctr" rtl="0">
                        <a:lnSpc>
                          <a:spcPct val="115000"/>
                        </a:lnSpc>
                        <a:spcAft>
                          <a:spcPts val="0"/>
                        </a:spcAft>
                      </a:pPr>
                      <a:r>
                        <a:rPr lang="en-US" sz="1800" b="1" dirty="0">
                          <a:solidFill>
                            <a:srgbClr val="000000"/>
                          </a:solidFill>
                          <a:effectLst/>
                        </a:rPr>
                        <a:t>9.8</a:t>
                      </a:r>
                    </a:p>
                    <a:p>
                      <a:pPr algn="ctr" rtl="0">
                        <a:lnSpc>
                          <a:spcPct val="115000"/>
                        </a:lnSpc>
                        <a:spcAft>
                          <a:spcPts val="0"/>
                        </a:spcAft>
                      </a:pPr>
                      <a:r>
                        <a:rPr lang="en-US" sz="1800" b="1" dirty="0">
                          <a:solidFill>
                            <a:srgbClr val="000000"/>
                          </a:solidFill>
                          <a:effectLst/>
                        </a:rPr>
                        <a:t>13.0</a:t>
                      </a:r>
                      <a:endParaRPr lang="en-US" sz="1800" b="1" dirty="0">
                        <a:solidFill>
                          <a:srgbClr val="000000"/>
                        </a:solidFill>
                        <a:effectLst/>
                        <a:latin typeface="Calibri"/>
                        <a:ea typeface="Calibri"/>
                        <a:cs typeface="Arial"/>
                      </a:endParaRPr>
                    </a:p>
                  </a:txBody>
                  <a:tcPr marL="36195" marR="36195" marT="0" marB="0" anchor="ctr">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b="1" dirty="0">
                          <a:solidFill>
                            <a:srgbClr val="000000"/>
                          </a:solidFill>
                          <a:effectLst/>
                        </a:rPr>
                        <a:t>0.268</a:t>
                      </a:r>
                      <a:endParaRPr lang="en-US" sz="1800" b="1" dirty="0">
                        <a:solidFill>
                          <a:srgbClr val="000000"/>
                        </a:solidFill>
                        <a:effectLst/>
                        <a:latin typeface="Calibri"/>
                        <a:ea typeface="Calibri"/>
                        <a:cs typeface="Arial"/>
                      </a:endParaRP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3" name="مستطيل 12"/>
          <p:cNvSpPr/>
          <p:nvPr/>
        </p:nvSpPr>
        <p:spPr>
          <a:xfrm>
            <a:off x="539552" y="5867980"/>
            <a:ext cx="3390672" cy="369332"/>
          </a:xfrm>
          <a:prstGeom prst="rect">
            <a:avLst/>
          </a:prstGeom>
          <a:solidFill>
            <a:srgbClr val="FFFF00"/>
          </a:solidFill>
          <a:ln>
            <a:solidFill>
              <a:schemeClr val="accent1"/>
            </a:solidFill>
          </a:ln>
        </p:spPr>
        <p:txBody>
          <a:bodyPr wrap="none">
            <a:spAutoFit/>
          </a:bodyPr>
          <a:lstStyle/>
          <a:p>
            <a:r>
              <a:rPr lang="en-US" b="1" dirty="0">
                <a:solidFill>
                  <a:srgbClr val="000000"/>
                </a:solidFill>
              </a:rPr>
              <a:t>* Chi-square test was used.</a:t>
            </a:r>
            <a:endParaRPr lang="en-US" dirty="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5"/>
          <p:cNvSpPr>
            <a:spLocks noGrp="1"/>
          </p:cNvSpPr>
          <p:nvPr>
            <p:ph type="sldNum" sz="quarter" idx="12"/>
          </p:nvPr>
        </p:nvSpPr>
        <p:spPr/>
        <p:txBody>
          <a:bodyPr/>
          <a:lstStyle/>
          <a:p>
            <a:pPr>
              <a:defRPr/>
            </a:pPr>
            <a:fld id="{338891B2-7512-4F82-BCA2-7D24BCDE0E66}" type="slidenum">
              <a:rPr lang="ar-IQ"/>
              <a:pPr>
                <a:defRPr/>
              </a:pPr>
              <a:t>21</a:t>
            </a:fld>
            <a:endParaRPr lang="en-US"/>
          </a:p>
        </p:txBody>
      </p:sp>
      <p:sp>
        <p:nvSpPr>
          <p:cNvPr id="6" name="Rectangle 3"/>
          <p:cNvSpPr>
            <a:spLocks noChangeArrowheads="1"/>
          </p:cNvSpPr>
          <p:nvPr/>
        </p:nvSpPr>
        <p:spPr bwMode="auto">
          <a:xfrm>
            <a:off x="323528" y="115888"/>
            <a:ext cx="8604250" cy="1079500"/>
          </a:xfrm>
          <a:prstGeom prst="rect">
            <a:avLst/>
          </a:prstGeom>
          <a:solidFill>
            <a:srgbClr val="FFCC66"/>
          </a:solidFill>
          <a:ln w="9525">
            <a:solidFill>
              <a:schemeClr val="accent1"/>
            </a:solidFill>
            <a:miter lim="800000"/>
            <a:headEnd/>
            <a:tailEnd/>
          </a:ln>
          <a:effectLst/>
        </p:spPr>
        <p:txBody>
          <a:bodyPr/>
          <a:lstStyle/>
          <a:p>
            <a:pPr marL="1616075" indent="-1616075" rtl="0">
              <a:spcBef>
                <a:spcPct val="20000"/>
              </a:spcBef>
              <a:defRPr/>
            </a:pPr>
            <a:r>
              <a:rPr lang="en-US" sz="2800" b="1" dirty="0">
                <a:solidFill>
                  <a:srgbClr val="000000"/>
                </a:solidFill>
                <a:latin typeface="Times New Roman" pitchFamily="18" charset="0"/>
                <a:cs typeface="Times New Roman" pitchFamily="18" charset="0"/>
              </a:rPr>
              <a:t>Table ( ): Relationship between S. cholesterol levels and risk of CHD by gender.</a:t>
            </a:r>
            <a:endParaRPr lang="en-US" sz="2800" b="1" dirty="0">
              <a:solidFill>
                <a:srgbClr val="000000"/>
              </a:solidFill>
              <a:effectLst>
                <a:outerShdw blurRad="38100" dist="38100" dir="2700000" algn="tl">
                  <a:srgbClr val="FFFFFF"/>
                </a:outerShdw>
              </a:effectLst>
              <a:latin typeface="Times New Roman" pitchFamily="18" charset="0"/>
              <a:cs typeface="Times New Roman" pitchFamily="18" charset="0"/>
              <a:sym typeface="Symbol" pitchFamily="18" charset="2"/>
            </a:endParaRPr>
          </a:p>
        </p:txBody>
      </p:sp>
      <p:graphicFrame>
        <p:nvGraphicFramePr>
          <p:cNvPr id="7" name="Group 67"/>
          <p:cNvGraphicFramePr>
            <a:graphicFrameLocks noGrp="1"/>
          </p:cNvGraphicFramePr>
          <p:nvPr>
            <p:extLst>
              <p:ext uri="{D42A27DB-BD31-4B8C-83A1-F6EECF244321}">
                <p14:modId xmlns:p14="http://schemas.microsoft.com/office/powerpoint/2010/main" val="2379342145"/>
              </p:ext>
            </p:extLst>
          </p:nvPr>
        </p:nvGraphicFramePr>
        <p:xfrm>
          <a:off x="443049" y="1352562"/>
          <a:ext cx="8089391" cy="4681539"/>
        </p:xfrm>
        <a:graphic>
          <a:graphicData uri="http://schemas.openxmlformats.org/drawingml/2006/table">
            <a:tbl>
              <a:tblPr rtl="1"/>
              <a:tblGrid>
                <a:gridCol w="1303169">
                  <a:extLst>
                    <a:ext uri="{9D8B030D-6E8A-4147-A177-3AD203B41FA5}">
                      <a16:colId xmlns:a16="http://schemas.microsoft.com/office/drawing/2014/main" val="20000"/>
                    </a:ext>
                  </a:extLst>
                </a:gridCol>
                <a:gridCol w="1132487">
                  <a:extLst>
                    <a:ext uri="{9D8B030D-6E8A-4147-A177-3AD203B41FA5}">
                      <a16:colId xmlns:a16="http://schemas.microsoft.com/office/drawing/2014/main" val="20001"/>
                    </a:ext>
                  </a:extLst>
                </a:gridCol>
                <a:gridCol w="1233696">
                  <a:extLst>
                    <a:ext uri="{9D8B030D-6E8A-4147-A177-3AD203B41FA5}">
                      <a16:colId xmlns:a16="http://schemas.microsoft.com/office/drawing/2014/main" val="20002"/>
                    </a:ext>
                  </a:extLst>
                </a:gridCol>
                <a:gridCol w="1275224">
                  <a:extLst>
                    <a:ext uri="{9D8B030D-6E8A-4147-A177-3AD203B41FA5}">
                      <a16:colId xmlns:a16="http://schemas.microsoft.com/office/drawing/2014/main" val="20003"/>
                    </a:ext>
                  </a:extLst>
                </a:gridCol>
                <a:gridCol w="1344568">
                  <a:extLst>
                    <a:ext uri="{9D8B030D-6E8A-4147-A177-3AD203B41FA5}">
                      <a16:colId xmlns:a16="http://schemas.microsoft.com/office/drawing/2014/main" val="20004"/>
                    </a:ext>
                  </a:extLst>
                </a:gridCol>
                <a:gridCol w="1800247">
                  <a:extLst>
                    <a:ext uri="{9D8B030D-6E8A-4147-A177-3AD203B41FA5}">
                      <a16:colId xmlns:a16="http://schemas.microsoft.com/office/drawing/2014/main" val="20005"/>
                    </a:ext>
                  </a:extLst>
                </a:gridCol>
              </a:tblGrid>
              <a:tr h="67786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P-value</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Women</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hMerge="1">
                  <a:txBody>
                    <a:bodyPr/>
                    <a:lstStyle/>
                    <a:p>
                      <a:pPr rtl="1"/>
                      <a:endParaRPr lang="ar-SA"/>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rgbClr val="000000"/>
                          </a:solidFill>
                          <a:effectLst/>
                          <a:latin typeface="Arial" pitchFamily="34" charset="0"/>
                          <a:ea typeface="+mn-ea"/>
                          <a:cs typeface="Arial" pitchFamily="34" charset="0"/>
                        </a:rPr>
                        <a:t>Men</a:t>
                      </a:r>
                      <a:endParaRPr kumimoji="0" lang="ar-SA" sz="2800" b="1" i="0" u="none" strike="noStrike" kern="1200" cap="none" normalizeH="0" baseline="0" dirty="0">
                        <a:ln>
                          <a:noFill/>
                        </a:ln>
                        <a:solidFill>
                          <a:srgbClr val="000000"/>
                        </a:solidFill>
                        <a:effectLst/>
                        <a:latin typeface="Arial" pitchFamily="34" charset="0"/>
                        <a:ea typeface="+mn-ea"/>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hMerge="1">
                  <a:txBody>
                    <a:bodyPr/>
                    <a:lstStyle/>
                    <a:p>
                      <a:pPr rtl="1"/>
                      <a:endParaRPr lang="ar-SA"/>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2000" b="1" dirty="0">
                          <a:solidFill>
                            <a:srgbClr val="000000"/>
                          </a:solidFill>
                        </a:rPr>
                        <a:t>S. cholesterol  (mg/dl)</a:t>
                      </a:r>
                      <a:endParaRPr kumimoji="0" lang="en-US" sz="2000" b="1" i="0" u="none" strike="noStrike" cap="none" normalizeH="0" baseline="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0"/>
                  </a:ext>
                </a:extLst>
              </a:tr>
              <a:tr h="676275">
                <a:tc vMerge="1">
                  <a:txBody>
                    <a:bodyPr/>
                    <a:lstStyle/>
                    <a:p>
                      <a:pPr rtl="1"/>
                      <a:endParaRPr lang="ar-S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a:ln>
                            <a:noFill/>
                          </a:ln>
                          <a:solidFill>
                            <a:srgbClr val="000000"/>
                          </a:solidFill>
                          <a:effectLst/>
                          <a:latin typeface="Arial" pitchFamily="34" charset="0"/>
                          <a:cs typeface="Arial" pitchFamily="34" charset="0"/>
                        </a:rPr>
                        <a:t>%</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No.</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a:ln>
                            <a:noFill/>
                          </a:ln>
                          <a:solidFill>
                            <a:srgbClr val="000000"/>
                          </a:solidFill>
                          <a:effectLst/>
                          <a:latin typeface="Arial" pitchFamily="34" charset="0"/>
                          <a:cs typeface="Arial" pitchFamily="34" charset="0"/>
                        </a:rPr>
                        <a:t>No.</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vMerge="1">
                  <a:txBody>
                    <a:bodyPr/>
                    <a:lstStyle/>
                    <a:p>
                      <a:pPr rtl="1"/>
                      <a:endParaRPr lang="ar-SA"/>
                    </a:p>
                  </a:txBody>
                  <a:tcPr/>
                </a:tc>
                <a:extLst>
                  <a:ext uri="{0D108BD9-81ED-4DB2-BD59-A6C34878D82A}">
                    <a16:rowId xmlns:a16="http://schemas.microsoft.com/office/drawing/2014/main" val="10001"/>
                  </a:ext>
                </a:extLst>
              </a:tr>
              <a:tr h="677863">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0.004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27.5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70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17.2</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50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&lt; 190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2"/>
                  </a:ext>
                </a:extLst>
              </a:tr>
              <a:tr h="67786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kern="1200" cap="none" normalizeH="0" baseline="0" dirty="0">
                        <a:ln>
                          <a:noFill/>
                        </a:ln>
                        <a:solidFill>
                          <a:srgbClr val="000000"/>
                        </a:solidFill>
                        <a:effectLst/>
                        <a:latin typeface="Arial" pitchFamily="34" charset="0"/>
                        <a:ea typeface="+mn-ea"/>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17.7</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45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13.8</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40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190-219</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3"/>
                  </a:ext>
                </a:extLst>
              </a:tr>
              <a:tr h="676275">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kern="1200" cap="none" normalizeH="0" baseline="0" dirty="0">
                        <a:ln>
                          <a:noFill/>
                        </a:ln>
                        <a:solidFill>
                          <a:srgbClr val="000000"/>
                        </a:solidFill>
                        <a:effectLst/>
                        <a:latin typeface="Arial" pitchFamily="34" charset="0"/>
                        <a:ea typeface="+mn-ea"/>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29.4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75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41.4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120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220-249</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4"/>
                  </a:ext>
                </a:extLst>
              </a:tr>
              <a:tr h="676275">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kern="1200" cap="none" normalizeH="0" baseline="0" dirty="0">
                        <a:ln>
                          <a:noFill/>
                        </a:ln>
                        <a:solidFill>
                          <a:srgbClr val="000000"/>
                        </a:solidFill>
                        <a:effectLst/>
                        <a:latin typeface="Arial" pitchFamily="34" charset="0"/>
                        <a:ea typeface="+mn-ea"/>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25.5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65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27.6</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80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rgbClr val="000000"/>
                          </a:solidFill>
                          <a:effectLst/>
                          <a:latin typeface="Arial" pitchFamily="34" charset="0"/>
                          <a:ea typeface="+mn-ea"/>
                          <a:cs typeface="Arial" pitchFamily="34" charset="0"/>
                        </a:rPr>
                        <a:t>250 +</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5"/>
                  </a:ext>
                </a:extLst>
              </a:tr>
              <a:tr h="619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100.0</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255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100.0</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290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Total </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6"/>
                  </a:ext>
                </a:extLst>
              </a:tr>
            </a:tbl>
          </a:graphicData>
        </a:graphic>
      </p:graphicFrame>
      <p:sp>
        <p:nvSpPr>
          <p:cNvPr id="10" name="مستطيل 9"/>
          <p:cNvSpPr/>
          <p:nvPr/>
        </p:nvSpPr>
        <p:spPr>
          <a:xfrm>
            <a:off x="539552" y="6156012"/>
            <a:ext cx="6120680" cy="461665"/>
          </a:xfrm>
          <a:prstGeom prst="rect">
            <a:avLst/>
          </a:prstGeom>
          <a:solidFill>
            <a:srgbClr val="FFFF00"/>
          </a:solidFill>
          <a:ln>
            <a:solidFill>
              <a:schemeClr val="accent1"/>
            </a:solidFill>
          </a:ln>
        </p:spPr>
        <p:txBody>
          <a:bodyPr wrap="square">
            <a:spAutoFit/>
          </a:bodyPr>
          <a:lstStyle/>
          <a:p>
            <a:r>
              <a:rPr lang="en-US" sz="2400" b="1" dirty="0">
                <a:solidFill>
                  <a:srgbClr val="000000"/>
                </a:solidFill>
              </a:rPr>
              <a:t>* Chi-square test was used, </a:t>
            </a:r>
            <a:r>
              <a:rPr lang="en-US" sz="2400" b="1" dirty="0" err="1">
                <a:solidFill>
                  <a:srgbClr val="000000"/>
                </a:solidFill>
              </a:rPr>
              <a:t>d.f</a:t>
            </a:r>
            <a:r>
              <a:rPr lang="en-US" sz="2400" b="1" dirty="0">
                <a:solidFill>
                  <a:srgbClr val="000000"/>
                </a:solidFill>
              </a:rPr>
              <a:t> = 3.</a:t>
            </a:r>
            <a:endParaRPr lang="en-US" sz="2400" dirty="0">
              <a:solidFill>
                <a:srgbClr val="000000"/>
              </a:solidFill>
            </a:endParaRPr>
          </a:p>
        </p:txBody>
      </p:sp>
    </p:spTree>
    <p:extLst>
      <p:ext uri="{BB962C8B-B14F-4D97-AF65-F5344CB8AC3E}">
        <p14:creationId xmlns:p14="http://schemas.microsoft.com/office/powerpoint/2010/main" val="1092093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5"/>
          <p:cNvSpPr>
            <a:spLocks noGrp="1"/>
          </p:cNvSpPr>
          <p:nvPr>
            <p:ph type="sldNum" sz="quarter" idx="12"/>
          </p:nvPr>
        </p:nvSpPr>
        <p:spPr/>
        <p:txBody>
          <a:bodyPr/>
          <a:lstStyle/>
          <a:p>
            <a:pPr>
              <a:defRPr/>
            </a:pPr>
            <a:fld id="{338891B2-7512-4F82-BCA2-7D24BCDE0E66}" type="slidenum">
              <a:rPr lang="ar-IQ"/>
              <a:pPr>
                <a:defRPr/>
              </a:pPr>
              <a:t>22</a:t>
            </a:fld>
            <a:endParaRPr lang="en-US"/>
          </a:p>
        </p:txBody>
      </p:sp>
      <p:sp>
        <p:nvSpPr>
          <p:cNvPr id="6" name="Rectangle 3"/>
          <p:cNvSpPr>
            <a:spLocks noChangeArrowheads="1"/>
          </p:cNvSpPr>
          <p:nvPr/>
        </p:nvSpPr>
        <p:spPr bwMode="auto">
          <a:xfrm>
            <a:off x="323528" y="115888"/>
            <a:ext cx="8604250" cy="1079500"/>
          </a:xfrm>
          <a:prstGeom prst="rect">
            <a:avLst/>
          </a:prstGeom>
          <a:solidFill>
            <a:srgbClr val="FFCC66"/>
          </a:solidFill>
          <a:ln w="9525">
            <a:solidFill>
              <a:schemeClr val="accent1"/>
            </a:solidFill>
            <a:miter lim="800000"/>
            <a:headEnd/>
            <a:tailEnd/>
          </a:ln>
          <a:effectLst/>
        </p:spPr>
        <p:txBody>
          <a:bodyPr/>
          <a:lstStyle/>
          <a:p>
            <a:pPr marL="1616075" indent="-1616075" rtl="0">
              <a:spcBef>
                <a:spcPct val="20000"/>
              </a:spcBef>
              <a:defRPr/>
            </a:pPr>
            <a:r>
              <a:rPr lang="en-US" sz="2800" b="1" dirty="0">
                <a:solidFill>
                  <a:srgbClr val="000000"/>
                </a:solidFill>
                <a:latin typeface="Times New Roman" pitchFamily="18" charset="0"/>
                <a:cs typeface="Times New Roman" pitchFamily="18" charset="0"/>
              </a:rPr>
              <a:t>Table ( ): Relationship between S. cholesterol levels and risk of CHD by gender.</a:t>
            </a:r>
            <a:endParaRPr lang="en-US" sz="2800" b="1" dirty="0">
              <a:solidFill>
                <a:srgbClr val="000000"/>
              </a:solidFill>
              <a:effectLst>
                <a:outerShdw blurRad="38100" dist="38100" dir="2700000" algn="tl">
                  <a:srgbClr val="FFFFFF"/>
                </a:outerShdw>
              </a:effectLst>
              <a:latin typeface="Times New Roman" pitchFamily="18" charset="0"/>
              <a:cs typeface="Times New Roman" pitchFamily="18" charset="0"/>
              <a:sym typeface="Symbol" pitchFamily="18" charset="2"/>
            </a:endParaRPr>
          </a:p>
        </p:txBody>
      </p:sp>
      <p:graphicFrame>
        <p:nvGraphicFramePr>
          <p:cNvPr id="7" name="Group 67"/>
          <p:cNvGraphicFramePr>
            <a:graphicFrameLocks noGrp="1"/>
          </p:cNvGraphicFramePr>
          <p:nvPr>
            <p:extLst>
              <p:ext uri="{D42A27DB-BD31-4B8C-83A1-F6EECF244321}">
                <p14:modId xmlns:p14="http://schemas.microsoft.com/office/powerpoint/2010/main" val="815585887"/>
              </p:ext>
            </p:extLst>
          </p:nvPr>
        </p:nvGraphicFramePr>
        <p:xfrm>
          <a:off x="443049" y="1352562"/>
          <a:ext cx="8089391" cy="4681539"/>
        </p:xfrm>
        <a:graphic>
          <a:graphicData uri="http://schemas.openxmlformats.org/drawingml/2006/table">
            <a:tbl>
              <a:tblPr rtl="1"/>
              <a:tblGrid>
                <a:gridCol w="1303169">
                  <a:extLst>
                    <a:ext uri="{9D8B030D-6E8A-4147-A177-3AD203B41FA5}">
                      <a16:colId xmlns:a16="http://schemas.microsoft.com/office/drawing/2014/main" val="20000"/>
                    </a:ext>
                  </a:extLst>
                </a:gridCol>
                <a:gridCol w="1132487">
                  <a:extLst>
                    <a:ext uri="{9D8B030D-6E8A-4147-A177-3AD203B41FA5}">
                      <a16:colId xmlns:a16="http://schemas.microsoft.com/office/drawing/2014/main" val="20001"/>
                    </a:ext>
                  </a:extLst>
                </a:gridCol>
                <a:gridCol w="1233696">
                  <a:extLst>
                    <a:ext uri="{9D8B030D-6E8A-4147-A177-3AD203B41FA5}">
                      <a16:colId xmlns:a16="http://schemas.microsoft.com/office/drawing/2014/main" val="20002"/>
                    </a:ext>
                  </a:extLst>
                </a:gridCol>
                <a:gridCol w="1275224">
                  <a:extLst>
                    <a:ext uri="{9D8B030D-6E8A-4147-A177-3AD203B41FA5}">
                      <a16:colId xmlns:a16="http://schemas.microsoft.com/office/drawing/2014/main" val="20003"/>
                    </a:ext>
                  </a:extLst>
                </a:gridCol>
                <a:gridCol w="1344568">
                  <a:extLst>
                    <a:ext uri="{9D8B030D-6E8A-4147-A177-3AD203B41FA5}">
                      <a16:colId xmlns:a16="http://schemas.microsoft.com/office/drawing/2014/main" val="20004"/>
                    </a:ext>
                  </a:extLst>
                </a:gridCol>
                <a:gridCol w="1800247">
                  <a:extLst>
                    <a:ext uri="{9D8B030D-6E8A-4147-A177-3AD203B41FA5}">
                      <a16:colId xmlns:a16="http://schemas.microsoft.com/office/drawing/2014/main" val="20005"/>
                    </a:ext>
                  </a:extLst>
                </a:gridCol>
              </a:tblGrid>
              <a:tr h="67786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P-value</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women</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hMerge="1">
                  <a:txBody>
                    <a:bodyPr/>
                    <a:lstStyle/>
                    <a:p>
                      <a:pPr rtl="1"/>
                      <a:endParaRPr lang="ar-SA"/>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rgbClr val="000000"/>
                          </a:solidFill>
                          <a:effectLst/>
                          <a:latin typeface="Arial" pitchFamily="34" charset="0"/>
                          <a:ea typeface="+mn-ea"/>
                          <a:cs typeface="Arial" pitchFamily="34" charset="0"/>
                        </a:rPr>
                        <a:t>Men</a:t>
                      </a:r>
                      <a:endParaRPr kumimoji="0" lang="ar-SA" sz="2800" b="1" i="0" u="none" strike="noStrike" kern="1200" cap="none" normalizeH="0" baseline="0" dirty="0">
                        <a:ln>
                          <a:noFill/>
                        </a:ln>
                        <a:solidFill>
                          <a:srgbClr val="000000"/>
                        </a:solidFill>
                        <a:effectLst/>
                        <a:latin typeface="Arial" pitchFamily="34" charset="0"/>
                        <a:ea typeface="+mn-ea"/>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hMerge="1">
                  <a:txBody>
                    <a:bodyPr/>
                    <a:lstStyle/>
                    <a:p>
                      <a:pPr rtl="1"/>
                      <a:endParaRPr lang="ar-SA"/>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2000" b="1" dirty="0">
                          <a:solidFill>
                            <a:srgbClr val="000000"/>
                          </a:solidFill>
                        </a:rPr>
                        <a:t>S. cholesterol  (mg/dl)</a:t>
                      </a:r>
                      <a:endParaRPr kumimoji="0" lang="en-US" sz="2000" b="1" i="0" u="none" strike="noStrike" cap="none" normalizeH="0" baseline="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0"/>
                  </a:ext>
                </a:extLst>
              </a:tr>
              <a:tr h="676275">
                <a:tc vMerge="1">
                  <a:txBody>
                    <a:bodyPr/>
                    <a:lstStyle/>
                    <a:p>
                      <a:pPr rtl="1"/>
                      <a:endParaRPr lang="ar-S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a:ln>
                            <a:noFill/>
                          </a:ln>
                          <a:solidFill>
                            <a:srgbClr val="000000"/>
                          </a:solidFill>
                          <a:effectLst/>
                          <a:latin typeface="Arial" pitchFamily="34" charset="0"/>
                          <a:cs typeface="Arial" pitchFamily="34" charset="0"/>
                        </a:rPr>
                        <a:t>%</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No.</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a:ln>
                            <a:noFill/>
                          </a:ln>
                          <a:solidFill>
                            <a:srgbClr val="000000"/>
                          </a:solidFill>
                          <a:effectLst/>
                          <a:latin typeface="Arial" pitchFamily="34" charset="0"/>
                          <a:cs typeface="Arial" pitchFamily="34" charset="0"/>
                        </a:rPr>
                        <a:t>No.</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vMerge="1">
                  <a:txBody>
                    <a:bodyPr/>
                    <a:lstStyle/>
                    <a:p>
                      <a:pPr rtl="1"/>
                      <a:endParaRPr lang="ar-SA"/>
                    </a:p>
                  </a:txBody>
                  <a:tcPr/>
                </a:tc>
                <a:extLst>
                  <a:ext uri="{0D108BD9-81ED-4DB2-BD59-A6C34878D82A}">
                    <a16:rowId xmlns:a16="http://schemas.microsoft.com/office/drawing/2014/main" val="10001"/>
                  </a:ext>
                </a:extLst>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0.004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27.5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70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17.2</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50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&lt; 190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2"/>
                  </a:ext>
                </a:extLst>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rgbClr val="000000"/>
                          </a:solidFill>
                          <a:effectLst/>
                          <a:latin typeface="Arial" pitchFamily="34" charset="0"/>
                          <a:ea typeface="+mn-ea"/>
                          <a:cs typeface="Arial" pitchFamily="34" charset="0"/>
                        </a:rPr>
                        <a:t>0.216</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17.7</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45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13.8</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40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190-219</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3"/>
                  </a:ext>
                </a:extLst>
              </a:tr>
              <a:tr h="676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rgbClr val="000000"/>
                          </a:solidFill>
                          <a:effectLst/>
                          <a:latin typeface="Arial" pitchFamily="34" charset="0"/>
                          <a:ea typeface="+mn-ea"/>
                          <a:cs typeface="Arial" pitchFamily="34" charset="0"/>
                        </a:rPr>
                        <a:t>0.004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29.4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75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41.4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120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220-249</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4"/>
                  </a:ext>
                </a:extLst>
              </a:tr>
              <a:tr h="676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rgbClr val="000000"/>
                          </a:solidFill>
                          <a:effectLst/>
                          <a:latin typeface="Arial" pitchFamily="34" charset="0"/>
                          <a:ea typeface="+mn-ea"/>
                          <a:cs typeface="Arial" pitchFamily="34" charset="0"/>
                        </a:rPr>
                        <a:t>0.581</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25.5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65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27.6</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80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rgbClr val="000000"/>
                          </a:solidFill>
                          <a:effectLst/>
                          <a:latin typeface="Arial" pitchFamily="34" charset="0"/>
                          <a:ea typeface="+mn-ea"/>
                          <a:cs typeface="Arial" pitchFamily="34" charset="0"/>
                        </a:rPr>
                        <a:t>250 +</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5"/>
                  </a:ext>
                </a:extLst>
              </a:tr>
              <a:tr h="619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100.0</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255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100.0</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290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Total </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6"/>
                  </a:ext>
                </a:extLst>
              </a:tr>
            </a:tbl>
          </a:graphicData>
        </a:graphic>
      </p:graphicFrame>
      <p:sp>
        <p:nvSpPr>
          <p:cNvPr id="8" name="مستطيل 7"/>
          <p:cNvSpPr/>
          <p:nvPr/>
        </p:nvSpPr>
        <p:spPr>
          <a:xfrm>
            <a:off x="539552" y="6156012"/>
            <a:ext cx="5904656" cy="461665"/>
          </a:xfrm>
          <a:prstGeom prst="rect">
            <a:avLst/>
          </a:prstGeom>
          <a:solidFill>
            <a:srgbClr val="FFFF00"/>
          </a:solidFill>
          <a:ln>
            <a:solidFill>
              <a:schemeClr val="accent1"/>
            </a:solidFill>
          </a:ln>
        </p:spPr>
        <p:txBody>
          <a:bodyPr wrap="square">
            <a:spAutoFit/>
          </a:bodyPr>
          <a:lstStyle/>
          <a:p>
            <a:r>
              <a:rPr lang="en-US" sz="2400" b="1" dirty="0">
                <a:solidFill>
                  <a:srgbClr val="000000"/>
                </a:solidFill>
              </a:rPr>
              <a:t>* Chi-square test was used, </a:t>
            </a:r>
            <a:r>
              <a:rPr lang="en-US" sz="2400" b="1" dirty="0" err="1">
                <a:solidFill>
                  <a:srgbClr val="000000"/>
                </a:solidFill>
              </a:rPr>
              <a:t>d.f</a:t>
            </a:r>
            <a:r>
              <a:rPr lang="en-US" sz="2400" b="1" dirty="0">
                <a:solidFill>
                  <a:srgbClr val="000000"/>
                </a:solidFill>
              </a:rPr>
              <a:t> = 1.</a:t>
            </a:r>
            <a:endParaRPr lang="en-US" sz="2400" dirty="0">
              <a:solidFill>
                <a:srgbClr val="000000"/>
              </a:solidFill>
            </a:endParaRPr>
          </a:p>
        </p:txBody>
      </p:sp>
    </p:spTree>
    <p:extLst>
      <p:ext uri="{BB962C8B-B14F-4D97-AF65-F5344CB8AC3E}">
        <p14:creationId xmlns:p14="http://schemas.microsoft.com/office/powerpoint/2010/main" val="1125420074"/>
      </p:ext>
    </p:extLst>
  </p:cSld>
  <p:clrMapOvr>
    <a:masterClrMapping/>
  </p:clrMapOvr>
  <p:transition spd="slow">
    <p:pull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5"/>
          <p:cNvSpPr>
            <a:spLocks noGrp="1"/>
          </p:cNvSpPr>
          <p:nvPr>
            <p:ph type="sldNum" sz="quarter" idx="12"/>
          </p:nvPr>
        </p:nvSpPr>
        <p:spPr/>
        <p:txBody>
          <a:bodyPr/>
          <a:lstStyle/>
          <a:p>
            <a:pPr>
              <a:defRPr/>
            </a:pPr>
            <a:fld id="{338891B2-7512-4F82-BCA2-7D24BCDE0E66}" type="slidenum">
              <a:rPr lang="ar-IQ"/>
              <a:pPr>
                <a:defRPr/>
              </a:pPr>
              <a:t>23</a:t>
            </a:fld>
            <a:endParaRPr lang="en-US"/>
          </a:p>
        </p:txBody>
      </p:sp>
      <p:sp>
        <p:nvSpPr>
          <p:cNvPr id="6" name="Rectangle 3"/>
          <p:cNvSpPr>
            <a:spLocks noChangeArrowheads="1"/>
          </p:cNvSpPr>
          <p:nvPr/>
        </p:nvSpPr>
        <p:spPr bwMode="auto">
          <a:xfrm>
            <a:off x="323528" y="115888"/>
            <a:ext cx="8604250" cy="1079500"/>
          </a:xfrm>
          <a:prstGeom prst="rect">
            <a:avLst/>
          </a:prstGeom>
          <a:solidFill>
            <a:srgbClr val="FFCC66"/>
          </a:solidFill>
          <a:ln w="9525">
            <a:solidFill>
              <a:schemeClr val="accent1"/>
            </a:solidFill>
            <a:miter lim="800000"/>
            <a:headEnd/>
            <a:tailEnd/>
          </a:ln>
          <a:effectLst/>
        </p:spPr>
        <p:txBody>
          <a:bodyPr/>
          <a:lstStyle/>
          <a:p>
            <a:pPr marL="1616075" indent="-1616075" rtl="0">
              <a:spcBef>
                <a:spcPct val="20000"/>
              </a:spcBef>
              <a:defRPr/>
            </a:pPr>
            <a:r>
              <a:rPr lang="en-US" sz="2800" b="1" dirty="0">
                <a:solidFill>
                  <a:srgbClr val="000000"/>
                </a:solidFill>
                <a:latin typeface="Times New Roman" pitchFamily="18" charset="0"/>
                <a:cs typeface="Times New Roman" pitchFamily="18" charset="0"/>
              </a:rPr>
              <a:t>Table ( ): Relationship between S. cholesterol levels and risk of CHD by gender.</a:t>
            </a:r>
            <a:endParaRPr lang="en-US" sz="2800" b="1" dirty="0">
              <a:solidFill>
                <a:srgbClr val="000000"/>
              </a:solidFill>
              <a:effectLst>
                <a:outerShdw blurRad="38100" dist="38100" dir="2700000" algn="tl">
                  <a:srgbClr val="FFFFFF"/>
                </a:outerShdw>
              </a:effectLst>
              <a:latin typeface="Times New Roman" pitchFamily="18" charset="0"/>
              <a:cs typeface="Times New Roman" pitchFamily="18" charset="0"/>
              <a:sym typeface="Symbol" pitchFamily="18" charset="2"/>
            </a:endParaRPr>
          </a:p>
        </p:txBody>
      </p:sp>
      <p:graphicFrame>
        <p:nvGraphicFramePr>
          <p:cNvPr id="7" name="Group 67"/>
          <p:cNvGraphicFramePr>
            <a:graphicFrameLocks noGrp="1"/>
          </p:cNvGraphicFramePr>
          <p:nvPr>
            <p:extLst>
              <p:ext uri="{D42A27DB-BD31-4B8C-83A1-F6EECF244321}">
                <p14:modId xmlns:p14="http://schemas.microsoft.com/office/powerpoint/2010/main" val="3861985658"/>
              </p:ext>
            </p:extLst>
          </p:nvPr>
        </p:nvGraphicFramePr>
        <p:xfrm>
          <a:off x="443049" y="1352562"/>
          <a:ext cx="8089391" cy="4681539"/>
        </p:xfrm>
        <a:graphic>
          <a:graphicData uri="http://schemas.openxmlformats.org/drawingml/2006/table">
            <a:tbl>
              <a:tblPr rtl="1"/>
              <a:tblGrid>
                <a:gridCol w="1303169">
                  <a:extLst>
                    <a:ext uri="{9D8B030D-6E8A-4147-A177-3AD203B41FA5}">
                      <a16:colId xmlns:a16="http://schemas.microsoft.com/office/drawing/2014/main" val="20000"/>
                    </a:ext>
                  </a:extLst>
                </a:gridCol>
                <a:gridCol w="1132487">
                  <a:extLst>
                    <a:ext uri="{9D8B030D-6E8A-4147-A177-3AD203B41FA5}">
                      <a16:colId xmlns:a16="http://schemas.microsoft.com/office/drawing/2014/main" val="20001"/>
                    </a:ext>
                  </a:extLst>
                </a:gridCol>
                <a:gridCol w="1233696">
                  <a:extLst>
                    <a:ext uri="{9D8B030D-6E8A-4147-A177-3AD203B41FA5}">
                      <a16:colId xmlns:a16="http://schemas.microsoft.com/office/drawing/2014/main" val="20002"/>
                    </a:ext>
                  </a:extLst>
                </a:gridCol>
                <a:gridCol w="1275224">
                  <a:extLst>
                    <a:ext uri="{9D8B030D-6E8A-4147-A177-3AD203B41FA5}">
                      <a16:colId xmlns:a16="http://schemas.microsoft.com/office/drawing/2014/main" val="20003"/>
                    </a:ext>
                  </a:extLst>
                </a:gridCol>
                <a:gridCol w="1344568">
                  <a:extLst>
                    <a:ext uri="{9D8B030D-6E8A-4147-A177-3AD203B41FA5}">
                      <a16:colId xmlns:a16="http://schemas.microsoft.com/office/drawing/2014/main" val="20004"/>
                    </a:ext>
                  </a:extLst>
                </a:gridCol>
                <a:gridCol w="1800247">
                  <a:extLst>
                    <a:ext uri="{9D8B030D-6E8A-4147-A177-3AD203B41FA5}">
                      <a16:colId xmlns:a16="http://schemas.microsoft.com/office/drawing/2014/main" val="20005"/>
                    </a:ext>
                  </a:extLst>
                </a:gridCol>
              </a:tblGrid>
              <a:tr h="67786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P-value</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women</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hMerge="1">
                  <a:txBody>
                    <a:bodyPr/>
                    <a:lstStyle/>
                    <a:p>
                      <a:pPr rtl="1"/>
                      <a:endParaRPr lang="ar-SA"/>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rgbClr val="000000"/>
                          </a:solidFill>
                          <a:effectLst/>
                          <a:latin typeface="Arial" pitchFamily="34" charset="0"/>
                          <a:ea typeface="+mn-ea"/>
                          <a:cs typeface="Arial" pitchFamily="34" charset="0"/>
                        </a:rPr>
                        <a:t>Men</a:t>
                      </a:r>
                      <a:endParaRPr kumimoji="0" lang="ar-SA" sz="2800" b="1" i="0" u="none" strike="noStrike" kern="1200" cap="none" normalizeH="0" baseline="0" dirty="0">
                        <a:ln>
                          <a:noFill/>
                        </a:ln>
                        <a:solidFill>
                          <a:srgbClr val="000000"/>
                        </a:solidFill>
                        <a:effectLst/>
                        <a:latin typeface="Arial" pitchFamily="34" charset="0"/>
                        <a:ea typeface="+mn-ea"/>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hMerge="1">
                  <a:txBody>
                    <a:bodyPr/>
                    <a:lstStyle/>
                    <a:p>
                      <a:pPr rtl="1"/>
                      <a:endParaRPr lang="ar-SA"/>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2000" b="1" dirty="0">
                          <a:solidFill>
                            <a:srgbClr val="000000"/>
                          </a:solidFill>
                        </a:rPr>
                        <a:t>S. cholesterol  (mg/dl)</a:t>
                      </a:r>
                      <a:endParaRPr kumimoji="0" lang="en-US" sz="2000" b="1" i="0" u="none" strike="noStrike" cap="none" normalizeH="0" baseline="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0"/>
                  </a:ext>
                </a:extLst>
              </a:tr>
              <a:tr h="676275">
                <a:tc vMerge="1">
                  <a:txBody>
                    <a:bodyPr/>
                    <a:lstStyle/>
                    <a:p>
                      <a:pPr rtl="1"/>
                      <a:endParaRPr lang="ar-S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a:ln>
                            <a:noFill/>
                          </a:ln>
                          <a:solidFill>
                            <a:srgbClr val="000000"/>
                          </a:solidFill>
                          <a:effectLst/>
                          <a:latin typeface="Arial" pitchFamily="34" charset="0"/>
                          <a:cs typeface="Arial" pitchFamily="34" charset="0"/>
                        </a:rPr>
                        <a:t>%</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No.</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a:ln>
                            <a:noFill/>
                          </a:ln>
                          <a:solidFill>
                            <a:srgbClr val="000000"/>
                          </a:solidFill>
                          <a:effectLst/>
                          <a:latin typeface="Arial" pitchFamily="34" charset="0"/>
                          <a:cs typeface="Arial" pitchFamily="34" charset="0"/>
                        </a:rPr>
                        <a:t>No.</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vMerge="1">
                  <a:txBody>
                    <a:bodyPr/>
                    <a:lstStyle/>
                    <a:p>
                      <a:pPr rtl="1"/>
                      <a:endParaRPr lang="ar-SA"/>
                    </a:p>
                  </a:txBody>
                  <a:tcPr/>
                </a:tc>
                <a:extLst>
                  <a:ext uri="{0D108BD9-81ED-4DB2-BD59-A6C34878D82A}">
                    <a16:rowId xmlns:a16="http://schemas.microsoft.com/office/drawing/2014/main" val="10001"/>
                  </a:ext>
                </a:extLst>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27.5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70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17.2</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50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&lt; 190*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99CC"/>
                    </a:solidFill>
                  </a:tcPr>
                </a:tc>
                <a:extLst>
                  <a:ext uri="{0D108BD9-81ED-4DB2-BD59-A6C34878D82A}">
                    <a16:rowId xmlns:a16="http://schemas.microsoft.com/office/drawing/2014/main" val="10002"/>
                  </a:ext>
                </a:extLst>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rgbClr val="000000"/>
                          </a:solidFill>
                          <a:effectLst/>
                          <a:latin typeface="Arial" pitchFamily="34" charset="0"/>
                          <a:ea typeface="+mn-ea"/>
                          <a:cs typeface="Arial" pitchFamily="34" charset="0"/>
                        </a:rPr>
                        <a:t>0.443</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17.7</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45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13.8</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40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190-219</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3"/>
                  </a:ext>
                </a:extLst>
              </a:tr>
              <a:tr h="676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rgbClr val="000000"/>
                          </a:solidFill>
                          <a:effectLst/>
                          <a:latin typeface="Arial" pitchFamily="34" charset="0"/>
                          <a:ea typeface="+mn-ea"/>
                          <a:cs typeface="Arial" pitchFamily="34" charset="0"/>
                        </a:rPr>
                        <a:t>0.001</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29.4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75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41.4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120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220-249</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4"/>
                  </a:ext>
                </a:extLst>
              </a:tr>
              <a:tr h="676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rgbClr val="000000"/>
                          </a:solidFill>
                          <a:effectLst/>
                          <a:latin typeface="Arial" pitchFamily="34" charset="0"/>
                          <a:ea typeface="+mn-ea"/>
                          <a:cs typeface="Arial" pitchFamily="34" charset="0"/>
                        </a:rPr>
                        <a:t>0.029</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25.5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65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27.6</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80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rgbClr val="000000"/>
                          </a:solidFill>
                          <a:effectLst/>
                          <a:latin typeface="Arial" pitchFamily="34" charset="0"/>
                          <a:ea typeface="+mn-ea"/>
                          <a:cs typeface="Arial" pitchFamily="34" charset="0"/>
                        </a:rPr>
                        <a:t>250 +</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5"/>
                  </a:ext>
                </a:extLst>
              </a:tr>
              <a:tr h="619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100.0</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255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100.0</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290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Total </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6"/>
                  </a:ext>
                </a:extLst>
              </a:tr>
            </a:tbl>
          </a:graphicData>
        </a:graphic>
      </p:graphicFrame>
      <p:sp>
        <p:nvSpPr>
          <p:cNvPr id="9" name="Rectangle 3"/>
          <p:cNvSpPr>
            <a:spLocks noChangeArrowheads="1"/>
          </p:cNvSpPr>
          <p:nvPr/>
        </p:nvSpPr>
        <p:spPr bwMode="auto">
          <a:xfrm>
            <a:off x="475928" y="6237312"/>
            <a:ext cx="2943944" cy="432048"/>
          </a:xfrm>
          <a:prstGeom prst="rect">
            <a:avLst/>
          </a:prstGeom>
          <a:solidFill>
            <a:srgbClr val="FF99CC"/>
          </a:solidFill>
          <a:ln w="9525">
            <a:solidFill>
              <a:schemeClr val="accent1"/>
            </a:solidFill>
            <a:miter lim="800000"/>
            <a:headEnd/>
            <a:tailEnd/>
          </a:ln>
          <a:effectLst/>
        </p:spPr>
        <p:txBody>
          <a:bodyPr/>
          <a:lstStyle/>
          <a:p>
            <a:pPr marL="1616075" indent="-1616075" rtl="0">
              <a:spcBef>
                <a:spcPct val="20000"/>
              </a:spcBef>
              <a:defRPr/>
            </a:pPr>
            <a:r>
              <a:rPr lang="en-US" sz="2400" b="1" dirty="0">
                <a:solidFill>
                  <a:srgbClr val="000000"/>
                </a:solidFill>
                <a:latin typeface="Times New Roman" pitchFamily="18" charset="0"/>
                <a:cs typeface="Times New Roman" pitchFamily="18" charset="0"/>
              </a:rPr>
              <a:t>* Reference group.</a:t>
            </a:r>
            <a:endParaRPr lang="en-US" sz="2400" b="1" dirty="0">
              <a:solidFill>
                <a:srgbClr val="000000"/>
              </a:solidFill>
              <a:effectLst>
                <a:outerShdw blurRad="38100" dist="38100" dir="2700000" algn="tl">
                  <a:srgbClr val="FFFFFF"/>
                </a:outerShdw>
              </a:effectLst>
              <a:latin typeface="Times New Roman" pitchFamily="18" charset="0"/>
              <a:cs typeface="Times New Roman" pitchFamily="18" charset="0"/>
              <a:sym typeface="Symbol" pitchFamily="18" charset="2"/>
            </a:endParaRPr>
          </a:p>
        </p:txBody>
      </p:sp>
      <p:sp>
        <p:nvSpPr>
          <p:cNvPr id="8" name="مستطيل 7"/>
          <p:cNvSpPr/>
          <p:nvPr/>
        </p:nvSpPr>
        <p:spPr>
          <a:xfrm>
            <a:off x="3635896" y="6237312"/>
            <a:ext cx="4752528" cy="400110"/>
          </a:xfrm>
          <a:prstGeom prst="rect">
            <a:avLst/>
          </a:prstGeom>
          <a:solidFill>
            <a:srgbClr val="FFFF00"/>
          </a:solidFill>
          <a:ln>
            <a:solidFill>
              <a:schemeClr val="accent1"/>
            </a:solidFill>
          </a:ln>
        </p:spPr>
        <p:txBody>
          <a:bodyPr wrap="square">
            <a:spAutoFit/>
          </a:bodyPr>
          <a:lstStyle/>
          <a:p>
            <a:r>
              <a:rPr lang="en-US" sz="2000" b="1" dirty="0">
                <a:solidFill>
                  <a:srgbClr val="000000"/>
                </a:solidFill>
              </a:rPr>
              <a:t>Chi-square test was used, </a:t>
            </a:r>
            <a:r>
              <a:rPr lang="en-US" sz="2000" b="1" dirty="0" err="1">
                <a:solidFill>
                  <a:srgbClr val="000000"/>
                </a:solidFill>
              </a:rPr>
              <a:t>d.f</a:t>
            </a:r>
            <a:r>
              <a:rPr lang="en-US" sz="2000" b="1" dirty="0">
                <a:solidFill>
                  <a:srgbClr val="000000"/>
                </a:solidFill>
              </a:rPr>
              <a:t> = 1.</a:t>
            </a:r>
            <a:endParaRPr lang="en-US" sz="2000" dirty="0">
              <a:solidFill>
                <a:srgbClr val="000000"/>
              </a:solidFill>
            </a:endParaRPr>
          </a:p>
        </p:txBody>
      </p:sp>
    </p:spTree>
    <p:extLst>
      <p:ext uri="{BB962C8B-B14F-4D97-AF65-F5344CB8AC3E}">
        <p14:creationId xmlns:p14="http://schemas.microsoft.com/office/powerpoint/2010/main" val="1125420074"/>
      </p:ext>
    </p:extLst>
  </p:cSld>
  <p:clrMapOvr>
    <a:masterClrMapping/>
  </p:clrMapOvr>
  <p:transition spd="slow">
    <p:pull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رقم الشريحة 5"/>
          <p:cNvSpPr>
            <a:spLocks noGrp="1"/>
          </p:cNvSpPr>
          <p:nvPr>
            <p:ph type="sldNum" sz="quarter" idx="12"/>
          </p:nvPr>
        </p:nvSpPr>
        <p:spPr/>
        <p:txBody>
          <a:bodyPr/>
          <a:lstStyle/>
          <a:p>
            <a:pPr>
              <a:defRPr/>
            </a:pPr>
            <a:fld id="{6B07F9A9-7237-4452-802D-7E7420D27296}" type="slidenum">
              <a:rPr lang="ar-IQ"/>
              <a:pPr>
                <a:defRPr/>
              </a:pPr>
              <a:t>24</a:t>
            </a:fld>
            <a:endParaRPr lang="en-US"/>
          </a:p>
        </p:txBody>
      </p:sp>
      <p:sp>
        <p:nvSpPr>
          <p:cNvPr id="3" name="Rectangle 8"/>
          <p:cNvSpPr>
            <a:spLocks noChangeArrowheads="1"/>
          </p:cNvSpPr>
          <p:nvPr/>
        </p:nvSpPr>
        <p:spPr bwMode="auto">
          <a:xfrm>
            <a:off x="323850" y="260649"/>
            <a:ext cx="8569325" cy="3312368"/>
          </a:xfrm>
          <a:prstGeom prst="rect">
            <a:avLst/>
          </a:prstGeom>
          <a:solidFill>
            <a:schemeClr val="tx2">
              <a:lumMod val="90000"/>
            </a:schemeClr>
          </a:solidFill>
          <a:ln w="9525">
            <a:solidFill>
              <a:schemeClr val="accent1"/>
            </a:solidFill>
            <a:miter lim="800000"/>
            <a:headEnd/>
            <a:tailEnd/>
          </a:ln>
          <a:effectLst/>
        </p:spPr>
        <p:txBody>
          <a:bodyPr/>
          <a:lstStyle/>
          <a:p>
            <a:pPr marL="347663" indent="-347663" rtl="0">
              <a:lnSpc>
                <a:spcPct val="90000"/>
              </a:lnSpc>
              <a:spcBef>
                <a:spcPct val="20000"/>
              </a:spcBef>
            </a:pPr>
            <a:r>
              <a:rPr lang="el-GR" sz="2800" dirty="0">
                <a:solidFill>
                  <a:srgbClr val="000000"/>
                </a:solidFill>
                <a:latin typeface="Arial Unicode MS" pitchFamily="34" charset="-128"/>
                <a:ea typeface="Arial Unicode MS" pitchFamily="34" charset="-128"/>
              </a:rPr>
              <a:t>ϰ</a:t>
            </a:r>
            <a:r>
              <a:rPr lang="en-US" sz="2800" baseline="30000" dirty="0">
                <a:solidFill>
                  <a:srgbClr val="000000"/>
                </a:solidFill>
              </a:rPr>
              <a:t>2 </a:t>
            </a:r>
            <a:r>
              <a:rPr lang="en-US" sz="2800" dirty="0">
                <a:solidFill>
                  <a:srgbClr val="000000"/>
                </a:solidFill>
              </a:rPr>
              <a:t>test for 2 x 2 table may be not valid if the sample size (T) are small.</a:t>
            </a:r>
          </a:p>
          <a:p>
            <a:pPr marL="347663" indent="-347663" rtl="0">
              <a:lnSpc>
                <a:spcPct val="90000"/>
              </a:lnSpc>
              <a:spcBef>
                <a:spcPct val="20000"/>
              </a:spcBef>
            </a:pPr>
            <a:r>
              <a:rPr lang="en-US" sz="2800" dirty="0">
                <a:solidFill>
                  <a:srgbClr val="000000"/>
                </a:solidFill>
              </a:rPr>
              <a:t>Cochran recommends the use of Fisher's Exact test, when:</a:t>
            </a:r>
          </a:p>
          <a:p>
            <a:pPr marL="347663" indent="-347663" rtl="0">
              <a:lnSpc>
                <a:spcPct val="90000"/>
              </a:lnSpc>
              <a:spcBef>
                <a:spcPct val="20000"/>
              </a:spcBef>
              <a:buFontTx/>
              <a:buAutoNum type="alphaLcParenR"/>
            </a:pPr>
            <a:r>
              <a:rPr lang="en-US" sz="2800" dirty="0">
                <a:solidFill>
                  <a:srgbClr val="000000"/>
                </a:solidFill>
              </a:rPr>
              <a:t>The overall total of the table is &lt; 20 or</a:t>
            </a:r>
          </a:p>
          <a:p>
            <a:pPr marL="347663" indent="-347663" rtl="0">
              <a:lnSpc>
                <a:spcPct val="90000"/>
              </a:lnSpc>
              <a:spcBef>
                <a:spcPct val="20000"/>
              </a:spcBef>
              <a:buFontTx/>
              <a:buAutoNum type="alphaLcParenR"/>
            </a:pPr>
            <a:r>
              <a:rPr lang="en-US" sz="2800" dirty="0">
                <a:solidFill>
                  <a:srgbClr val="000000"/>
                </a:solidFill>
              </a:rPr>
              <a:t>The overall total of the table is between 20 – 40 and the smallest of the 4 expected number is &lt; 5. </a:t>
            </a:r>
          </a:p>
        </p:txBody>
      </p:sp>
      <p:sp>
        <p:nvSpPr>
          <p:cNvPr id="4" name="Rectangle 4"/>
          <p:cNvSpPr>
            <a:spLocks noChangeArrowheads="1"/>
          </p:cNvSpPr>
          <p:nvPr/>
        </p:nvSpPr>
        <p:spPr bwMode="auto">
          <a:xfrm>
            <a:off x="323850" y="3789040"/>
            <a:ext cx="8569325" cy="2809056"/>
          </a:xfrm>
          <a:prstGeom prst="rect">
            <a:avLst/>
          </a:prstGeom>
          <a:solidFill>
            <a:schemeClr val="tx2">
              <a:lumMod val="90000"/>
            </a:schemeClr>
          </a:solidFill>
          <a:ln w="9525">
            <a:solidFill>
              <a:schemeClr val="tx1"/>
            </a:solidFill>
            <a:miter lim="800000"/>
            <a:headEnd/>
            <a:tailEnd/>
          </a:ln>
          <a:effectLst/>
        </p:spPr>
        <p:txBody>
          <a:bodyPr/>
          <a:lstStyle/>
          <a:p>
            <a:pPr marL="347663" indent="-347663">
              <a:spcBef>
                <a:spcPct val="20000"/>
              </a:spcBef>
            </a:pPr>
            <a:r>
              <a:rPr lang="el-GR" sz="2800" dirty="0">
                <a:solidFill>
                  <a:srgbClr val="000000"/>
                </a:solidFill>
                <a:latin typeface="Arial Unicode MS" pitchFamily="34" charset="-128"/>
                <a:ea typeface="Arial Unicode MS" pitchFamily="34" charset="-128"/>
              </a:rPr>
              <a:t>ϰ</a:t>
            </a:r>
            <a:r>
              <a:rPr lang="en-US" sz="2800" baseline="30000" dirty="0">
                <a:solidFill>
                  <a:srgbClr val="000000"/>
                </a:solidFill>
              </a:rPr>
              <a:t>2</a:t>
            </a:r>
            <a:r>
              <a:rPr lang="en-US" sz="2800" dirty="0">
                <a:solidFill>
                  <a:srgbClr val="000000"/>
                </a:solidFill>
              </a:rPr>
              <a:t> test for larger than 2 x 2 table is valid providing &lt; 20% of the expected numbers of cells are &lt; 5 and none &lt; 1. This restriction can some times be overcome by combining rows (or columns) with low expected numbers.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5"/>
          <p:cNvSpPr>
            <a:spLocks noGrp="1"/>
          </p:cNvSpPr>
          <p:nvPr>
            <p:ph type="sldNum" sz="quarter" idx="12"/>
          </p:nvPr>
        </p:nvSpPr>
        <p:spPr/>
        <p:txBody>
          <a:bodyPr/>
          <a:lstStyle/>
          <a:p>
            <a:pPr>
              <a:defRPr/>
            </a:pPr>
            <a:fld id="{338891B2-7512-4F82-BCA2-7D24BCDE0E66}" type="slidenum">
              <a:rPr lang="ar-IQ"/>
              <a:pPr>
                <a:defRPr/>
              </a:pPr>
              <a:t>25</a:t>
            </a:fld>
            <a:endParaRPr lang="en-US"/>
          </a:p>
        </p:txBody>
      </p:sp>
      <p:sp>
        <p:nvSpPr>
          <p:cNvPr id="6" name="Rectangle 3"/>
          <p:cNvSpPr>
            <a:spLocks noChangeArrowheads="1"/>
          </p:cNvSpPr>
          <p:nvPr/>
        </p:nvSpPr>
        <p:spPr bwMode="auto">
          <a:xfrm>
            <a:off x="323528" y="115888"/>
            <a:ext cx="8604250" cy="1079500"/>
          </a:xfrm>
          <a:prstGeom prst="rect">
            <a:avLst/>
          </a:prstGeom>
          <a:solidFill>
            <a:srgbClr val="FFCC66"/>
          </a:solidFill>
          <a:ln w="9525">
            <a:solidFill>
              <a:schemeClr val="accent1"/>
            </a:solidFill>
            <a:miter lim="800000"/>
            <a:headEnd/>
            <a:tailEnd/>
          </a:ln>
          <a:effectLst/>
        </p:spPr>
        <p:txBody>
          <a:bodyPr/>
          <a:lstStyle/>
          <a:p>
            <a:pPr marL="1341438" indent="-1341438"/>
            <a:r>
              <a:rPr lang="en-US" sz="2800" b="1" dirty="0">
                <a:solidFill>
                  <a:srgbClr val="000000"/>
                </a:solidFill>
                <a:latin typeface="Times New Roman" pitchFamily="18" charset="0"/>
                <a:cs typeface="Times New Roman" pitchFamily="18" charset="0"/>
              </a:rPr>
              <a:t>Table (5): The relationship between the operative finding and titer of TSB in the study sample.</a:t>
            </a:r>
            <a:endParaRPr lang="en-US" sz="2800" dirty="0">
              <a:solidFill>
                <a:srgbClr val="000000"/>
              </a:solidFill>
              <a:latin typeface="Times New Roman" pitchFamily="18" charset="0"/>
              <a:cs typeface="Times New Roman" pitchFamily="18" charset="0"/>
            </a:endParaRPr>
          </a:p>
        </p:txBody>
      </p:sp>
      <p:graphicFrame>
        <p:nvGraphicFramePr>
          <p:cNvPr id="2" name="جدول 1"/>
          <p:cNvGraphicFramePr>
            <a:graphicFrameLocks noGrp="1"/>
          </p:cNvGraphicFramePr>
          <p:nvPr>
            <p:extLst>
              <p:ext uri="{D42A27DB-BD31-4B8C-83A1-F6EECF244321}">
                <p14:modId xmlns:p14="http://schemas.microsoft.com/office/powerpoint/2010/main" val="4264259314"/>
              </p:ext>
            </p:extLst>
          </p:nvPr>
        </p:nvGraphicFramePr>
        <p:xfrm>
          <a:off x="395536" y="1412776"/>
          <a:ext cx="8496747" cy="4176463"/>
        </p:xfrm>
        <a:graphic>
          <a:graphicData uri="http://schemas.openxmlformats.org/drawingml/2006/table">
            <a:tbl>
              <a:tblPr firstRow="1" firstCol="1" bandRow="1">
                <a:tableStyleId>{00A15C55-8517-42AA-B614-E9B94910E393}</a:tableStyleId>
              </a:tblPr>
              <a:tblGrid>
                <a:gridCol w="194421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941228">
                  <a:extLst>
                    <a:ext uri="{9D8B030D-6E8A-4147-A177-3AD203B41FA5}">
                      <a16:colId xmlns:a16="http://schemas.microsoft.com/office/drawing/2014/main" val="20004"/>
                    </a:ext>
                  </a:extLst>
                </a:gridCol>
                <a:gridCol w="865434">
                  <a:extLst>
                    <a:ext uri="{9D8B030D-6E8A-4147-A177-3AD203B41FA5}">
                      <a16:colId xmlns:a16="http://schemas.microsoft.com/office/drawing/2014/main" val="20005"/>
                    </a:ext>
                  </a:extLst>
                </a:gridCol>
                <a:gridCol w="865434">
                  <a:extLst>
                    <a:ext uri="{9D8B030D-6E8A-4147-A177-3AD203B41FA5}">
                      <a16:colId xmlns:a16="http://schemas.microsoft.com/office/drawing/2014/main" val="20006"/>
                    </a:ext>
                  </a:extLst>
                </a:gridCol>
                <a:gridCol w="928107">
                  <a:extLst>
                    <a:ext uri="{9D8B030D-6E8A-4147-A177-3AD203B41FA5}">
                      <a16:colId xmlns:a16="http://schemas.microsoft.com/office/drawing/2014/main" val="20007"/>
                    </a:ext>
                  </a:extLst>
                </a:gridCol>
              </a:tblGrid>
              <a:tr h="1398166">
                <a:tc rowSpan="2">
                  <a:txBody>
                    <a:bodyPr/>
                    <a:lstStyle/>
                    <a:p>
                      <a:pPr algn="l" rtl="0">
                        <a:spcAft>
                          <a:spcPts val="0"/>
                        </a:spcAft>
                      </a:pPr>
                      <a:r>
                        <a:rPr lang="en-US" sz="2400" dirty="0">
                          <a:solidFill>
                            <a:srgbClr val="000000"/>
                          </a:solidFill>
                          <a:effectLst/>
                        </a:rPr>
                        <a:t>TSB titer</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rtl="0">
                        <a:spcAft>
                          <a:spcPts val="0"/>
                        </a:spcAft>
                      </a:pPr>
                      <a:r>
                        <a:rPr lang="en-US" sz="1800" dirty="0">
                          <a:solidFill>
                            <a:srgbClr val="000000"/>
                          </a:solidFill>
                          <a:effectLst/>
                        </a:rPr>
                        <a:t>Uncomplicated appendicitis </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0">
                        <a:spcAft>
                          <a:spcPts val="0"/>
                        </a:spcAft>
                      </a:pPr>
                      <a:r>
                        <a:rPr lang="en-US" sz="1800" dirty="0">
                          <a:solidFill>
                            <a:srgbClr val="000000"/>
                          </a:solidFill>
                          <a:effectLst/>
                        </a:rPr>
                        <a:t>Complicated appendicitis</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0">
                        <a:spcAft>
                          <a:spcPts val="0"/>
                        </a:spcAft>
                      </a:pPr>
                      <a:r>
                        <a:rPr lang="en-US" sz="2400" dirty="0">
                          <a:solidFill>
                            <a:srgbClr val="000000"/>
                          </a:solidFill>
                          <a:effectLst/>
                        </a:rPr>
                        <a:t>Total</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rowSpan="2">
                  <a:txBody>
                    <a:bodyPr/>
                    <a:lstStyle/>
                    <a:p>
                      <a:pPr algn="ctr" rtl="0">
                        <a:spcAft>
                          <a:spcPts val="0"/>
                        </a:spcAft>
                      </a:pPr>
                      <a:r>
                        <a:rPr lang="en-US" sz="1800" dirty="0">
                          <a:solidFill>
                            <a:srgbClr val="000000"/>
                          </a:solidFill>
                          <a:effectLst/>
                        </a:rPr>
                        <a:t>P-value</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50666">
                <a:tc vMerge="1">
                  <a:txBody>
                    <a:bodyPr/>
                    <a:lstStyle/>
                    <a:p>
                      <a:pPr rtl="1"/>
                      <a:endParaRPr lang="ar-IQ"/>
                    </a:p>
                  </a:txBody>
                  <a:tcPr/>
                </a:tc>
                <a:tc>
                  <a:txBody>
                    <a:bodyPr/>
                    <a:lstStyle/>
                    <a:p>
                      <a:pPr algn="ctr" rtl="0">
                        <a:spcAft>
                          <a:spcPts val="0"/>
                        </a:spcAft>
                      </a:pPr>
                      <a:r>
                        <a:rPr lang="en-US" sz="1800" b="1" dirty="0">
                          <a:solidFill>
                            <a:srgbClr val="000000"/>
                          </a:solidFill>
                          <a:effectLst/>
                        </a:rPr>
                        <a:t>No. </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No. </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No. </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rtl="1"/>
                      <a:endParaRPr lang="ar-IQ"/>
                    </a:p>
                  </a:txBody>
                  <a:tcPr/>
                </a:tc>
                <a:extLst>
                  <a:ext uri="{0D108BD9-81ED-4DB2-BD59-A6C34878D82A}">
                    <a16:rowId xmlns:a16="http://schemas.microsoft.com/office/drawing/2014/main" val="10001"/>
                  </a:ext>
                </a:extLst>
              </a:tr>
              <a:tr h="798951">
                <a:tc>
                  <a:txBody>
                    <a:bodyPr/>
                    <a:lstStyle/>
                    <a:p>
                      <a:pPr algn="l" rtl="0">
                        <a:spcAft>
                          <a:spcPts val="0"/>
                        </a:spcAft>
                      </a:pPr>
                      <a:r>
                        <a:rPr lang="en-US" sz="1800" dirty="0">
                          <a:solidFill>
                            <a:srgbClr val="000000"/>
                          </a:solidFill>
                          <a:effectLst/>
                        </a:rPr>
                        <a:t>Normal TSB</a:t>
                      </a:r>
                    </a:p>
                    <a:p>
                      <a:pPr algn="l" rtl="0">
                        <a:spcAft>
                          <a:spcPts val="0"/>
                        </a:spcAft>
                      </a:pPr>
                      <a:r>
                        <a:rPr lang="en-US" sz="1800" dirty="0">
                          <a:solidFill>
                            <a:srgbClr val="000000"/>
                          </a:solidFill>
                          <a:effectLst/>
                        </a:rPr>
                        <a:t> (≤ 1.2 mg/l)</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33</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94.29</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2</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rtl="0">
                        <a:spcAft>
                          <a:spcPts val="0"/>
                        </a:spcAft>
                      </a:pPr>
                      <a:r>
                        <a:rPr lang="en-US" sz="2400" dirty="0">
                          <a:solidFill>
                            <a:srgbClr val="000000"/>
                          </a:solidFill>
                          <a:effectLst/>
                        </a:rPr>
                        <a:t>5.71</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35</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100.00</a:t>
                      </a:r>
                      <a:endParaRPr lang="en-US" sz="20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rtl="0">
                        <a:spcAft>
                          <a:spcPts val="0"/>
                        </a:spcAft>
                      </a:pPr>
                      <a:r>
                        <a:rPr lang="en-US" sz="1800" b="1" dirty="0">
                          <a:solidFill>
                            <a:srgbClr val="000000"/>
                          </a:solidFill>
                          <a:effectLst/>
                        </a:rPr>
                        <a:t>0.000*</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98951">
                <a:tc>
                  <a:txBody>
                    <a:bodyPr/>
                    <a:lstStyle/>
                    <a:p>
                      <a:pPr algn="l" rtl="0">
                        <a:spcAft>
                          <a:spcPts val="0"/>
                        </a:spcAft>
                      </a:pPr>
                      <a:r>
                        <a:rPr lang="en-US" sz="1800" dirty="0">
                          <a:solidFill>
                            <a:srgbClr val="000000"/>
                          </a:solidFill>
                          <a:effectLst/>
                        </a:rPr>
                        <a:t>Elevated TSB </a:t>
                      </a:r>
                    </a:p>
                    <a:p>
                      <a:pPr algn="l" rtl="0">
                        <a:spcAft>
                          <a:spcPts val="0"/>
                        </a:spcAft>
                      </a:pPr>
                      <a:r>
                        <a:rPr lang="en-US" sz="1800" dirty="0">
                          <a:solidFill>
                            <a:srgbClr val="000000"/>
                          </a:solidFill>
                          <a:effectLst/>
                        </a:rPr>
                        <a:t>(&gt; 1.2 mg/l)</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a:solidFill>
                            <a:srgbClr val="000000"/>
                          </a:solidFill>
                          <a:effectLst/>
                        </a:rPr>
                        <a:t>56</a:t>
                      </a:r>
                      <a:endParaRPr lang="en-US" sz="2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a:solidFill>
                            <a:srgbClr val="000000"/>
                          </a:solidFill>
                          <a:effectLst/>
                        </a:rPr>
                        <a:t>57.73</a:t>
                      </a:r>
                      <a:endParaRPr lang="en-US" sz="2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41</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42.27</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97</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100.00</a:t>
                      </a:r>
                      <a:endParaRPr lang="en-US" sz="20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rtl="1"/>
                      <a:endParaRPr lang="ar-IQ"/>
                    </a:p>
                  </a:txBody>
                  <a:tcPr/>
                </a:tc>
                <a:extLst>
                  <a:ext uri="{0D108BD9-81ED-4DB2-BD59-A6C34878D82A}">
                    <a16:rowId xmlns:a16="http://schemas.microsoft.com/office/drawing/2014/main" val="10003"/>
                  </a:ext>
                </a:extLst>
              </a:tr>
              <a:tr h="629729">
                <a:tc>
                  <a:txBody>
                    <a:bodyPr/>
                    <a:lstStyle/>
                    <a:p>
                      <a:pPr algn="l" rtl="0">
                        <a:spcAft>
                          <a:spcPts val="0"/>
                        </a:spcAft>
                      </a:pPr>
                      <a:r>
                        <a:rPr lang="en-US" sz="2400" dirty="0">
                          <a:solidFill>
                            <a:srgbClr val="000000"/>
                          </a:solidFill>
                          <a:effectLst/>
                        </a:rPr>
                        <a:t>Total </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89</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67.42</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43</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32.58</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b="1" dirty="0">
                          <a:solidFill>
                            <a:srgbClr val="000000"/>
                          </a:solidFill>
                          <a:effectLst/>
                        </a:rPr>
                        <a:t>132</a:t>
                      </a:r>
                      <a:endParaRPr lang="en-US" sz="2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100.00</a:t>
                      </a:r>
                      <a:endParaRPr lang="en-US" sz="18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مستطيل 3"/>
          <p:cNvSpPr/>
          <p:nvPr/>
        </p:nvSpPr>
        <p:spPr>
          <a:xfrm>
            <a:off x="539552" y="5651956"/>
            <a:ext cx="4307589" cy="369332"/>
          </a:xfrm>
          <a:prstGeom prst="rect">
            <a:avLst/>
          </a:prstGeom>
        </p:spPr>
        <p:txBody>
          <a:bodyPr wrap="none">
            <a:spAutoFit/>
          </a:bodyPr>
          <a:lstStyle/>
          <a:p>
            <a:r>
              <a:rPr lang="en-US" b="1" dirty="0">
                <a:solidFill>
                  <a:srgbClr val="000000"/>
                </a:solidFill>
              </a:rPr>
              <a:t>* Chi-square test was used, </a:t>
            </a:r>
            <a:r>
              <a:rPr lang="en-US" b="1" dirty="0" err="1">
                <a:solidFill>
                  <a:srgbClr val="000000"/>
                </a:solidFill>
              </a:rPr>
              <a:t>d.f</a:t>
            </a:r>
            <a:r>
              <a:rPr lang="en-US" b="1" dirty="0">
                <a:solidFill>
                  <a:srgbClr val="000000"/>
                </a:solidFill>
              </a:rPr>
              <a:t> = 1.</a:t>
            </a:r>
            <a:endParaRPr lang="en-US" dirty="0">
              <a:solidFill>
                <a:srgbClr val="000000"/>
              </a:solidFill>
            </a:endParaRPr>
          </a:p>
        </p:txBody>
      </p:sp>
    </p:spTree>
    <p:extLst>
      <p:ext uri="{BB962C8B-B14F-4D97-AF65-F5344CB8AC3E}">
        <p14:creationId xmlns:p14="http://schemas.microsoft.com/office/powerpoint/2010/main" val="3451975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5"/>
          <p:cNvSpPr>
            <a:spLocks noGrp="1"/>
          </p:cNvSpPr>
          <p:nvPr>
            <p:ph type="sldNum" sz="quarter" idx="12"/>
          </p:nvPr>
        </p:nvSpPr>
        <p:spPr/>
        <p:txBody>
          <a:bodyPr/>
          <a:lstStyle/>
          <a:p>
            <a:pPr>
              <a:defRPr/>
            </a:pPr>
            <a:fld id="{338891B2-7512-4F82-BCA2-7D24BCDE0E66}" type="slidenum">
              <a:rPr lang="ar-IQ"/>
              <a:pPr>
                <a:defRPr/>
              </a:pPr>
              <a:t>26</a:t>
            </a:fld>
            <a:endParaRPr lang="en-US"/>
          </a:p>
        </p:txBody>
      </p:sp>
      <p:sp>
        <p:nvSpPr>
          <p:cNvPr id="6" name="Rectangle 3"/>
          <p:cNvSpPr>
            <a:spLocks noChangeArrowheads="1"/>
          </p:cNvSpPr>
          <p:nvPr/>
        </p:nvSpPr>
        <p:spPr bwMode="auto">
          <a:xfrm>
            <a:off x="539750" y="115888"/>
            <a:ext cx="8136706" cy="1079500"/>
          </a:xfrm>
          <a:prstGeom prst="rect">
            <a:avLst/>
          </a:prstGeom>
          <a:solidFill>
            <a:srgbClr val="FFCC66"/>
          </a:solidFill>
          <a:ln w="9525">
            <a:solidFill>
              <a:schemeClr val="accent1"/>
            </a:solidFill>
            <a:miter lim="800000"/>
            <a:headEnd/>
            <a:tailEnd/>
          </a:ln>
          <a:effectLst/>
        </p:spPr>
        <p:txBody>
          <a:bodyPr/>
          <a:lstStyle/>
          <a:p>
            <a:pPr marL="1616075" indent="-1616075" rtl="0">
              <a:spcBef>
                <a:spcPct val="20000"/>
              </a:spcBef>
              <a:defRPr/>
            </a:pPr>
            <a:r>
              <a:rPr lang="en-US" sz="2800" b="1" dirty="0">
                <a:solidFill>
                  <a:srgbClr val="000000"/>
                </a:solidFill>
              </a:rPr>
              <a:t>Example:</a:t>
            </a:r>
            <a:r>
              <a:rPr lang="en-US" sz="2800" dirty="0">
                <a:solidFill>
                  <a:srgbClr val="000000"/>
                </a:solidFill>
              </a:rPr>
              <a:t> Test whether the age of the car drivers affect on number of accidents.</a:t>
            </a:r>
            <a:endParaRPr lang="en-US" sz="2800" b="1" dirty="0">
              <a:solidFill>
                <a:srgbClr val="000000"/>
              </a:solidFill>
              <a:effectLst>
                <a:outerShdw blurRad="38100" dist="38100" dir="2700000" algn="tl">
                  <a:srgbClr val="FFFFFF"/>
                </a:outerShdw>
              </a:effectLst>
              <a:sym typeface="Symbol" pitchFamily="18" charset="2"/>
            </a:endParaRPr>
          </a:p>
        </p:txBody>
      </p:sp>
      <p:graphicFrame>
        <p:nvGraphicFramePr>
          <p:cNvPr id="7" name="Group 67"/>
          <p:cNvGraphicFramePr>
            <a:graphicFrameLocks noGrp="1"/>
          </p:cNvGraphicFramePr>
          <p:nvPr>
            <p:extLst>
              <p:ext uri="{D42A27DB-BD31-4B8C-83A1-F6EECF244321}">
                <p14:modId xmlns:p14="http://schemas.microsoft.com/office/powerpoint/2010/main" val="4197891293"/>
              </p:ext>
            </p:extLst>
          </p:nvPr>
        </p:nvGraphicFramePr>
        <p:xfrm>
          <a:off x="733426" y="1352562"/>
          <a:ext cx="7799014" cy="4082729"/>
        </p:xfrm>
        <a:graphic>
          <a:graphicData uri="http://schemas.openxmlformats.org/drawingml/2006/table">
            <a:tbl>
              <a:tblPr rtl="1"/>
              <a:tblGrid>
                <a:gridCol w="1271560">
                  <a:extLst>
                    <a:ext uri="{9D8B030D-6E8A-4147-A177-3AD203B41FA5}">
                      <a16:colId xmlns:a16="http://schemas.microsoft.com/office/drawing/2014/main" val="20000"/>
                    </a:ext>
                  </a:extLst>
                </a:gridCol>
                <a:gridCol w="1273308">
                  <a:extLst>
                    <a:ext uri="{9D8B030D-6E8A-4147-A177-3AD203B41FA5}">
                      <a16:colId xmlns:a16="http://schemas.microsoft.com/office/drawing/2014/main" val="20001"/>
                    </a:ext>
                  </a:extLst>
                </a:gridCol>
                <a:gridCol w="1273308">
                  <a:extLst>
                    <a:ext uri="{9D8B030D-6E8A-4147-A177-3AD203B41FA5}">
                      <a16:colId xmlns:a16="http://schemas.microsoft.com/office/drawing/2014/main" val="20002"/>
                    </a:ext>
                  </a:extLst>
                </a:gridCol>
                <a:gridCol w="1273308">
                  <a:extLst>
                    <a:ext uri="{9D8B030D-6E8A-4147-A177-3AD203B41FA5}">
                      <a16:colId xmlns:a16="http://schemas.microsoft.com/office/drawing/2014/main" val="20003"/>
                    </a:ext>
                  </a:extLst>
                </a:gridCol>
                <a:gridCol w="1271559">
                  <a:extLst>
                    <a:ext uri="{9D8B030D-6E8A-4147-A177-3AD203B41FA5}">
                      <a16:colId xmlns:a16="http://schemas.microsoft.com/office/drawing/2014/main" val="20004"/>
                    </a:ext>
                  </a:extLst>
                </a:gridCol>
                <a:gridCol w="1435971">
                  <a:extLst>
                    <a:ext uri="{9D8B030D-6E8A-4147-A177-3AD203B41FA5}">
                      <a16:colId xmlns:a16="http://schemas.microsoft.com/office/drawing/2014/main" val="20005"/>
                    </a:ext>
                  </a:extLst>
                </a:gridCol>
              </a:tblGrid>
              <a:tr h="67786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Total </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Age of the drivers (year)</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000000"/>
                          </a:solidFill>
                          <a:effectLst/>
                          <a:latin typeface="Arial" pitchFamily="34" charset="0"/>
                          <a:cs typeface="Arial" pitchFamily="34" charset="0"/>
                        </a:rPr>
                        <a:t>No. of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000000"/>
                          </a:solidFill>
                          <a:effectLst/>
                          <a:latin typeface="Arial" pitchFamily="34" charset="0"/>
                          <a:cs typeface="Arial" pitchFamily="34" charset="0"/>
                        </a:rPr>
                        <a:t>accidents</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0"/>
                  </a:ext>
                </a:extLst>
              </a:tr>
              <a:tr h="676275">
                <a:tc vMerge="1">
                  <a:txBody>
                    <a:bodyPr/>
                    <a:lstStyle/>
                    <a:p>
                      <a:pPr rtl="1"/>
                      <a:endParaRPr lang="ar-S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a:ln>
                            <a:noFill/>
                          </a:ln>
                          <a:solidFill>
                            <a:srgbClr val="000000"/>
                          </a:solidFill>
                          <a:effectLst/>
                          <a:latin typeface="Arial" pitchFamily="34" charset="0"/>
                          <a:cs typeface="Arial" pitchFamily="34" charset="0"/>
                        </a:rPr>
                        <a:t>51- 60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41 -50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31 -40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a:ln>
                            <a:noFill/>
                          </a:ln>
                          <a:solidFill>
                            <a:srgbClr val="000000"/>
                          </a:solidFill>
                          <a:effectLst/>
                          <a:latin typeface="Arial" pitchFamily="34" charset="0"/>
                          <a:cs typeface="Arial" pitchFamily="34" charset="0"/>
                        </a:rPr>
                        <a:t>20 - 30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vMerge="1">
                  <a:txBody>
                    <a:bodyPr/>
                    <a:lstStyle/>
                    <a:p>
                      <a:pPr rtl="1"/>
                      <a:endParaRPr lang="ar-SA"/>
                    </a:p>
                  </a:txBody>
                  <a:tcPr/>
                </a:tc>
                <a:extLst>
                  <a:ext uri="{0D108BD9-81ED-4DB2-BD59-A6C34878D82A}">
                    <a16:rowId xmlns:a16="http://schemas.microsoft.com/office/drawing/2014/main" val="10001"/>
                  </a:ext>
                </a:extLst>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22</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000000"/>
                          </a:solidFill>
                          <a:effectLst/>
                          <a:latin typeface="Arial" pitchFamily="34" charset="0"/>
                          <a:cs typeface="Arial" pitchFamily="34" charset="0"/>
                        </a:rPr>
                        <a:t>E = 2.64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7</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4</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a:ln>
                            <a:noFill/>
                          </a:ln>
                          <a:solidFill>
                            <a:srgbClr val="000000"/>
                          </a:solidFill>
                          <a:effectLst/>
                          <a:latin typeface="Arial" pitchFamily="34" charset="0"/>
                          <a:cs typeface="Arial" pitchFamily="34" charset="0"/>
                        </a:rPr>
                        <a:t>E = 5.24</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6DCF7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2"/>
                  </a:ext>
                </a:extLst>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49</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6</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8</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3"/>
                  </a:ext>
                </a:extLst>
              </a:tr>
              <a:tr h="676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54</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8</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15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25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pitchFamily="34" charset="0"/>
                          <a:cs typeface="Arial" pitchFamily="34" charset="0"/>
                        </a:rPr>
                        <a:t>6</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2</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4"/>
                  </a:ext>
                </a:extLst>
              </a:tr>
              <a:tr h="619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125</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15</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30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50</a:t>
                      </a:r>
                      <a:endParaRPr kumimoji="0" lang="en-US" sz="2800" b="1" i="0" u="none" strike="noStrike" cap="none" normalizeH="0" baseline="-25000" dirty="0">
                        <a:ln>
                          <a:noFill/>
                        </a:ln>
                        <a:solidFill>
                          <a:srgbClr val="000000"/>
                        </a:solidFill>
                        <a:effectLst/>
                        <a:latin typeface="Arial" pitchFamily="34" charset="0"/>
                        <a:cs typeface="Arial" pitchFamily="34" charset="0"/>
                      </a:endParaRP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30</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Arial" pitchFamily="34" charset="0"/>
                          <a:cs typeface="Arial" pitchFamily="34" charset="0"/>
                        </a:rPr>
                        <a:t>Total </a:t>
                      </a:r>
                    </a:p>
                  </a:txBody>
                  <a:tcPr marL="72000" marR="36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5"/>
                  </a:ext>
                </a:extLst>
              </a:tr>
            </a:tbl>
          </a:graphicData>
        </a:graphic>
      </p:graphicFrame>
      <p:sp>
        <p:nvSpPr>
          <p:cNvPr id="9" name="Rectangle 51"/>
          <p:cNvSpPr>
            <a:spLocks noChangeArrowheads="1"/>
          </p:cNvSpPr>
          <p:nvPr/>
        </p:nvSpPr>
        <p:spPr bwMode="auto">
          <a:xfrm>
            <a:off x="682823" y="5517033"/>
            <a:ext cx="6553473" cy="576263"/>
          </a:xfrm>
          <a:prstGeom prst="rect">
            <a:avLst/>
          </a:prstGeom>
          <a:solidFill>
            <a:srgbClr val="DEBDFF"/>
          </a:solidFill>
          <a:ln w="9525">
            <a:solidFill>
              <a:schemeClr val="accent1"/>
            </a:solidFill>
            <a:miter lim="800000"/>
            <a:headEnd/>
            <a:tailEnd/>
          </a:ln>
          <a:effectLst/>
        </p:spPr>
        <p:txBody>
          <a:bodyPr/>
          <a:lstStyle/>
          <a:p>
            <a:pPr rtl="0">
              <a:spcBef>
                <a:spcPct val="20000"/>
              </a:spcBef>
              <a:defRPr/>
            </a:pPr>
            <a:r>
              <a:rPr lang="en-US" sz="2800" i="1" dirty="0" err="1">
                <a:solidFill>
                  <a:srgbClr val="000000"/>
                </a:solidFill>
                <a:latin typeface="Arial Unicode MS" pitchFamily="34" charset="-128"/>
                <a:ea typeface="Arial Unicode MS" pitchFamily="34" charset="-128"/>
              </a:rPr>
              <a:t>d.f</a:t>
            </a:r>
            <a:r>
              <a:rPr lang="en-US" sz="2800" i="1" dirty="0">
                <a:solidFill>
                  <a:srgbClr val="000000"/>
                </a:solidFill>
                <a:latin typeface="Arial Unicode MS" pitchFamily="34" charset="-128"/>
                <a:ea typeface="Arial Unicode MS" pitchFamily="34" charset="-128"/>
              </a:rPr>
              <a:t> </a:t>
            </a:r>
            <a:r>
              <a:rPr lang="en-US" sz="2800" i="1" dirty="0">
                <a:solidFill>
                  <a:srgbClr val="000000"/>
                </a:solidFill>
              </a:rPr>
              <a:t>= </a:t>
            </a:r>
            <a:r>
              <a:rPr lang="en-US" sz="2800" dirty="0">
                <a:solidFill>
                  <a:srgbClr val="000000"/>
                </a:solidFill>
              </a:rPr>
              <a:t>(r-1)(c-1) = (3-1)(4-1) = 6</a:t>
            </a:r>
            <a:endParaRPr lang="en-US" sz="2800" b="1" dirty="0">
              <a:solidFill>
                <a:srgbClr val="000000"/>
              </a:solidFill>
              <a:effectLst>
                <a:outerShdw blurRad="38100" dist="38100" dir="2700000" algn="tl">
                  <a:srgbClr val="FFFFFF"/>
                </a:outerShdw>
              </a:effectLst>
              <a:sym typeface="Symbol" pitchFamily="18" charset="2"/>
            </a:endParaRPr>
          </a:p>
        </p:txBody>
      </p:sp>
      <p:sp>
        <p:nvSpPr>
          <p:cNvPr id="4" name="مستطيل 3"/>
          <p:cNvSpPr/>
          <p:nvPr/>
        </p:nvSpPr>
        <p:spPr>
          <a:xfrm>
            <a:off x="755576" y="6207695"/>
            <a:ext cx="4325714" cy="461665"/>
          </a:xfrm>
          <a:prstGeom prst="rect">
            <a:avLst/>
          </a:prstGeom>
          <a:solidFill>
            <a:srgbClr val="DEBDFF"/>
          </a:solidFill>
        </p:spPr>
        <p:txBody>
          <a:bodyPr wrap="square">
            <a:spAutoFit/>
          </a:bodyPr>
          <a:lstStyle/>
          <a:p>
            <a:pPr lvl="0">
              <a:spcBef>
                <a:spcPct val="20000"/>
              </a:spcBef>
            </a:pPr>
            <a:r>
              <a:rPr lang="el-GR" sz="2400" b="1" dirty="0">
                <a:solidFill>
                  <a:srgbClr val="000000"/>
                </a:solidFill>
                <a:ea typeface="Arial Unicode MS" pitchFamily="34" charset="-128"/>
              </a:rPr>
              <a:t>ϰ</a:t>
            </a:r>
            <a:r>
              <a:rPr lang="en-US" sz="2400" b="1" baseline="30000" dirty="0">
                <a:solidFill>
                  <a:srgbClr val="000000"/>
                </a:solidFill>
                <a:ea typeface="Arial Unicode MS" pitchFamily="34" charset="-128"/>
              </a:rPr>
              <a:t>2 </a:t>
            </a:r>
            <a:r>
              <a:rPr lang="en-US" sz="2400" b="1" dirty="0">
                <a:solidFill>
                  <a:srgbClr val="000000"/>
                </a:solidFill>
                <a:ea typeface="Arial Unicode MS" pitchFamily="34" charset="-128"/>
              </a:rPr>
              <a:t>= 15.06, p = 0.020</a:t>
            </a:r>
            <a:endParaRPr lang="en-US" sz="2400" b="1" baseline="-25000" dirty="0">
              <a:solidFill>
                <a:srgbClr val="000000"/>
              </a:solidFill>
              <a:ea typeface="Arial Unicode MS" pitchFamily="34" charset="-128"/>
            </a:endParaRPr>
          </a:p>
        </p:txBody>
      </p:sp>
    </p:spTree>
    <p:extLst>
      <p:ext uri="{BB962C8B-B14F-4D97-AF65-F5344CB8AC3E}">
        <p14:creationId xmlns:p14="http://schemas.microsoft.com/office/powerpoint/2010/main" val="1558953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5"/>
          <p:cNvSpPr>
            <a:spLocks noGrp="1"/>
          </p:cNvSpPr>
          <p:nvPr>
            <p:ph type="sldNum" sz="quarter" idx="12"/>
          </p:nvPr>
        </p:nvSpPr>
        <p:spPr/>
        <p:txBody>
          <a:bodyPr/>
          <a:lstStyle/>
          <a:p>
            <a:pPr>
              <a:defRPr/>
            </a:pPr>
            <a:fld id="{338891B2-7512-4F82-BCA2-7D24BCDE0E66}" type="slidenum">
              <a:rPr lang="ar-IQ"/>
              <a:pPr>
                <a:defRPr/>
              </a:pPr>
              <a:t>27</a:t>
            </a:fld>
            <a:endParaRPr lang="en-US"/>
          </a:p>
        </p:txBody>
      </p:sp>
      <p:sp>
        <p:nvSpPr>
          <p:cNvPr id="6" name="Rectangle 3"/>
          <p:cNvSpPr>
            <a:spLocks noChangeArrowheads="1"/>
          </p:cNvSpPr>
          <p:nvPr/>
        </p:nvSpPr>
        <p:spPr bwMode="auto">
          <a:xfrm>
            <a:off x="323528" y="188640"/>
            <a:ext cx="8568952" cy="1440160"/>
          </a:xfrm>
          <a:prstGeom prst="rect">
            <a:avLst/>
          </a:prstGeom>
          <a:solidFill>
            <a:srgbClr val="FFCC66"/>
          </a:solidFill>
          <a:ln w="9525">
            <a:solidFill>
              <a:schemeClr val="accent1"/>
            </a:solidFill>
            <a:miter lim="800000"/>
            <a:headEnd/>
            <a:tailEnd/>
          </a:ln>
          <a:effectLst/>
        </p:spPr>
        <p:txBody>
          <a:bodyPr/>
          <a:lstStyle/>
          <a:p>
            <a:pPr marL="1249363" indent="-1249363"/>
            <a:r>
              <a:rPr lang="en-US" sz="2800" b="1" dirty="0">
                <a:solidFill>
                  <a:srgbClr val="000000"/>
                </a:solidFill>
              </a:rPr>
              <a:t>Z-test for two proportions:</a:t>
            </a:r>
            <a:endParaRPr lang="en-US" sz="2800" dirty="0">
              <a:solidFill>
                <a:srgbClr val="000000"/>
              </a:solidFill>
            </a:endParaRPr>
          </a:p>
          <a:p>
            <a:pPr marL="1249363" indent="-1249363"/>
            <a:r>
              <a:rPr lang="en-US" sz="2800" b="1" dirty="0">
                <a:solidFill>
                  <a:srgbClr val="000000"/>
                </a:solidFill>
                <a:latin typeface="Times New Roman" pitchFamily="18" charset="0"/>
                <a:cs typeface="Times New Roman" pitchFamily="18" charset="0"/>
              </a:rPr>
              <a:t>Table ( ): Relationship between the lung cancer  and shipyards employments in Coastal Georgia.</a:t>
            </a:r>
            <a:endParaRPr lang="en-US" sz="2800" dirty="0">
              <a:solidFill>
                <a:srgbClr val="000000"/>
              </a:solidFill>
              <a:latin typeface="Times New Roman" pitchFamily="18" charset="0"/>
              <a:cs typeface="Times New Roman" pitchFamily="18" charset="0"/>
            </a:endParaRPr>
          </a:p>
        </p:txBody>
      </p:sp>
      <p:graphicFrame>
        <p:nvGraphicFramePr>
          <p:cNvPr id="2" name="جدول 1"/>
          <p:cNvGraphicFramePr>
            <a:graphicFrameLocks noGrp="1"/>
          </p:cNvGraphicFramePr>
          <p:nvPr>
            <p:extLst>
              <p:ext uri="{D42A27DB-BD31-4B8C-83A1-F6EECF244321}">
                <p14:modId xmlns:p14="http://schemas.microsoft.com/office/powerpoint/2010/main" val="3068074361"/>
              </p:ext>
            </p:extLst>
          </p:nvPr>
        </p:nvGraphicFramePr>
        <p:xfrm>
          <a:off x="395536" y="1772817"/>
          <a:ext cx="8280920" cy="4176463"/>
        </p:xfrm>
        <a:graphic>
          <a:graphicData uri="http://schemas.openxmlformats.org/drawingml/2006/table">
            <a:tbl>
              <a:tblPr firstRow="1" firstCol="1" bandRow="1">
                <a:tableStyleId>{00A15C55-8517-42AA-B614-E9B94910E393}</a:tableStyleId>
              </a:tblPr>
              <a:tblGrid>
                <a:gridCol w="2276112">
                  <a:extLst>
                    <a:ext uri="{9D8B030D-6E8A-4147-A177-3AD203B41FA5}">
                      <a16:colId xmlns:a16="http://schemas.microsoft.com/office/drawing/2014/main" val="20000"/>
                    </a:ext>
                  </a:extLst>
                </a:gridCol>
                <a:gridCol w="1264507">
                  <a:extLst>
                    <a:ext uri="{9D8B030D-6E8A-4147-A177-3AD203B41FA5}">
                      <a16:colId xmlns:a16="http://schemas.microsoft.com/office/drawing/2014/main" val="20001"/>
                    </a:ext>
                  </a:extLst>
                </a:gridCol>
                <a:gridCol w="1095906">
                  <a:extLst>
                    <a:ext uri="{9D8B030D-6E8A-4147-A177-3AD203B41FA5}">
                      <a16:colId xmlns:a16="http://schemas.microsoft.com/office/drawing/2014/main" val="20002"/>
                    </a:ext>
                  </a:extLst>
                </a:gridCol>
                <a:gridCol w="1095906">
                  <a:extLst>
                    <a:ext uri="{9D8B030D-6E8A-4147-A177-3AD203B41FA5}">
                      <a16:colId xmlns:a16="http://schemas.microsoft.com/office/drawing/2014/main" val="20003"/>
                    </a:ext>
                  </a:extLst>
                </a:gridCol>
                <a:gridCol w="1101905">
                  <a:extLst>
                    <a:ext uri="{9D8B030D-6E8A-4147-A177-3AD203B41FA5}">
                      <a16:colId xmlns:a16="http://schemas.microsoft.com/office/drawing/2014/main" val="20004"/>
                    </a:ext>
                  </a:extLst>
                </a:gridCol>
                <a:gridCol w="1446584">
                  <a:extLst>
                    <a:ext uri="{9D8B030D-6E8A-4147-A177-3AD203B41FA5}">
                      <a16:colId xmlns:a16="http://schemas.microsoft.com/office/drawing/2014/main" val="20005"/>
                    </a:ext>
                  </a:extLst>
                </a:gridCol>
              </a:tblGrid>
              <a:tr h="1398166">
                <a:tc rowSpan="2">
                  <a:txBody>
                    <a:bodyPr/>
                    <a:lstStyle/>
                    <a:p>
                      <a:pPr algn="ctr" rtl="0">
                        <a:spcAft>
                          <a:spcPts val="0"/>
                        </a:spcAft>
                      </a:pPr>
                      <a:r>
                        <a:rPr lang="en-US" sz="2400" b="1" dirty="0">
                          <a:solidFill>
                            <a:srgbClr val="000000"/>
                          </a:solidFill>
                          <a:latin typeface="+mj-lt"/>
                          <a:cs typeface="Times New Roman" pitchFamily="18" charset="0"/>
                        </a:rPr>
                        <a:t>Shipyards employments</a:t>
                      </a:r>
                      <a:endParaRPr lang="en-US" sz="2400" dirty="0">
                        <a:solidFill>
                          <a:srgbClr val="000000"/>
                        </a:solidFill>
                        <a:effectLst/>
                        <a:latin typeface="+mj-lt"/>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rtl="0">
                        <a:spcAft>
                          <a:spcPts val="0"/>
                        </a:spcAft>
                      </a:pPr>
                      <a:r>
                        <a:rPr lang="en-US" sz="2400" dirty="0">
                          <a:solidFill>
                            <a:srgbClr val="000000"/>
                          </a:solidFill>
                          <a:effectLst/>
                        </a:rPr>
                        <a:t>Lung cancer</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0">
                        <a:spcAft>
                          <a:spcPts val="0"/>
                        </a:spcAft>
                      </a:pPr>
                      <a:r>
                        <a:rPr lang="en-US" sz="2400" dirty="0">
                          <a:solidFill>
                            <a:srgbClr val="000000"/>
                          </a:solidFill>
                          <a:effectLst/>
                        </a:rPr>
                        <a:t>No lung cancer</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rowSpan="2">
                  <a:txBody>
                    <a:bodyPr/>
                    <a:lstStyle/>
                    <a:p>
                      <a:pPr algn="ctr" rtl="0">
                        <a:spcAft>
                          <a:spcPts val="0"/>
                        </a:spcAft>
                      </a:pPr>
                      <a:r>
                        <a:rPr lang="en-US" sz="2400" dirty="0">
                          <a:solidFill>
                            <a:srgbClr val="000000"/>
                          </a:solidFill>
                          <a:effectLst/>
                        </a:rPr>
                        <a:t>P-value</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50666">
                <a:tc vMerge="1">
                  <a:txBody>
                    <a:bodyPr/>
                    <a:lstStyle/>
                    <a:p>
                      <a:pPr rtl="1"/>
                      <a:endParaRPr lang="ar-IQ"/>
                    </a:p>
                  </a:txBody>
                  <a:tcPr/>
                </a:tc>
                <a:tc>
                  <a:txBody>
                    <a:bodyPr/>
                    <a:lstStyle/>
                    <a:p>
                      <a:pPr algn="ctr" rtl="0">
                        <a:spcAft>
                          <a:spcPts val="0"/>
                        </a:spcAft>
                      </a:pPr>
                      <a:r>
                        <a:rPr lang="en-US" sz="2400" b="1" dirty="0">
                          <a:solidFill>
                            <a:srgbClr val="000000"/>
                          </a:solidFill>
                          <a:effectLst/>
                        </a:rPr>
                        <a:t>No. </a:t>
                      </a:r>
                      <a:endParaRPr lang="en-US" sz="2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b="1" dirty="0">
                          <a:solidFill>
                            <a:srgbClr val="000000"/>
                          </a:solidFill>
                          <a:effectLst/>
                        </a:rPr>
                        <a:t>%</a:t>
                      </a:r>
                      <a:endParaRPr lang="en-US" sz="2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b="1" dirty="0">
                          <a:solidFill>
                            <a:srgbClr val="000000"/>
                          </a:solidFill>
                          <a:effectLst/>
                        </a:rPr>
                        <a:t>No. </a:t>
                      </a:r>
                      <a:endParaRPr lang="en-US" sz="2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b="1" dirty="0">
                          <a:solidFill>
                            <a:srgbClr val="000000"/>
                          </a:solidFill>
                          <a:effectLst/>
                        </a:rPr>
                        <a:t>%</a:t>
                      </a:r>
                      <a:endParaRPr lang="en-US" sz="2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rtl="1"/>
                      <a:endParaRPr lang="ar-IQ"/>
                    </a:p>
                  </a:txBody>
                  <a:tcPr/>
                </a:tc>
                <a:extLst>
                  <a:ext uri="{0D108BD9-81ED-4DB2-BD59-A6C34878D82A}">
                    <a16:rowId xmlns:a16="http://schemas.microsoft.com/office/drawing/2014/main" val="10001"/>
                  </a:ext>
                </a:extLst>
              </a:tr>
              <a:tr h="798951">
                <a:tc>
                  <a:txBody>
                    <a:bodyPr/>
                    <a:lstStyle/>
                    <a:p>
                      <a:pPr algn="ctr" rtl="0">
                        <a:spcAft>
                          <a:spcPts val="0"/>
                        </a:spcAft>
                      </a:pPr>
                      <a:r>
                        <a:rPr lang="en-US" sz="2400" dirty="0">
                          <a:solidFill>
                            <a:srgbClr val="000000"/>
                          </a:solidFill>
                          <a:effectLst/>
                        </a:rPr>
                        <a:t>Yes </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11</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b="1" dirty="0">
                          <a:solidFill>
                            <a:srgbClr val="000000"/>
                          </a:solidFill>
                          <a:effectLst/>
                        </a:rPr>
                        <a:t>18</a:t>
                      </a:r>
                      <a:endParaRPr lang="en-US" sz="2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pPr algn="ctr" rtl="0">
                        <a:spcAft>
                          <a:spcPts val="0"/>
                        </a:spcAft>
                      </a:pPr>
                      <a:r>
                        <a:rPr lang="en-US" sz="2400" dirty="0">
                          <a:solidFill>
                            <a:srgbClr val="000000"/>
                          </a:solidFill>
                          <a:effectLst/>
                        </a:rPr>
                        <a:t>35</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b="1" dirty="0">
                          <a:solidFill>
                            <a:srgbClr val="000000"/>
                          </a:solidFill>
                          <a:effectLst/>
                        </a:rPr>
                        <a:t>15</a:t>
                      </a:r>
                      <a:endParaRPr lang="en-US" sz="2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rowSpan="2">
                  <a:txBody>
                    <a:bodyPr/>
                    <a:lstStyle/>
                    <a:p>
                      <a:pPr algn="ctr" rtl="0">
                        <a:spcAft>
                          <a:spcPts val="0"/>
                        </a:spcAft>
                      </a:pPr>
                      <a:r>
                        <a:rPr lang="en-US" sz="2400" b="0" dirty="0">
                          <a:solidFill>
                            <a:srgbClr val="000000"/>
                          </a:solidFill>
                          <a:effectLst/>
                        </a:rPr>
                        <a:t>0.540*</a:t>
                      </a:r>
                      <a:endParaRPr lang="en-US" sz="2400" b="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98951">
                <a:tc>
                  <a:txBody>
                    <a:bodyPr/>
                    <a:lstStyle/>
                    <a:p>
                      <a:pPr algn="ctr" rtl="0">
                        <a:spcAft>
                          <a:spcPts val="0"/>
                        </a:spcAft>
                      </a:pPr>
                      <a:r>
                        <a:rPr lang="en-US" sz="2400" dirty="0">
                          <a:solidFill>
                            <a:srgbClr val="000000"/>
                          </a:solidFill>
                          <a:effectLst/>
                        </a:rPr>
                        <a:t>No </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50</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a:solidFill>
                            <a:srgbClr val="000000"/>
                          </a:solidFill>
                          <a:effectLst/>
                        </a:rPr>
                        <a:t>57.73</a:t>
                      </a:r>
                      <a:endParaRPr lang="en-US" sz="2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203</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a:spcAft>
                          <a:spcPts val="0"/>
                        </a:spcAft>
                      </a:pPr>
                      <a:r>
                        <a:rPr lang="en-US" sz="2400" dirty="0">
                          <a:solidFill>
                            <a:srgbClr val="000000"/>
                          </a:solidFill>
                          <a:effectLst/>
                        </a:rPr>
                        <a:t>85</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vMerge="1">
                  <a:txBody>
                    <a:bodyPr/>
                    <a:lstStyle/>
                    <a:p>
                      <a:pPr rtl="1"/>
                      <a:endParaRPr lang="ar-IQ"/>
                    </a:p>
                  </a:txBody>
                  <a:tcPr/>
                </a:tc>
                <a:extLst>
                  <a:ext uri="{0D108BD9-81ED-4DB2-BD59-A6C34878D82A}">
                    <a16:rowId xmlns:a16="http://schemas.microsoft.com/office/drawing/2014/main" val="10003"/>
                  </a:ext>
                </a:extLst>
              </a:tr>
              <a:tr h="629729">
                <a:tc>
                  <a:txBody>
                    <a:bodyPr/>
                    <a:lstStyle/>
                    <a:p>
                      <a:pPr algn="ctr" rtl="0">
                        <a:spcAft>
                          <a:spcPts val="0"/>
                        </a:spcAft>
                      </a:pPr>
                      <a:r>
                        <a:rPr lang="en-US" sz="2400" dirty="0">
                          <a:solidFill>
                            <a:srgbClr val="000000"/>
                          </a:solidFill>
                          <a:effectLst/>
                        </a:rPr>
                        <a:t>Total</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61</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100.0</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238</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100.0</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a:t>
                      </a:r>
                      <a:endParaRPr lang="en-US" sz="2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مستطيل 3"/>
          <p:cNvSpPr/>
          <p:nvPr/>
        </p:nvSpPr>
        <p:spPr>
          <a:xfrm>
            <a:off x="539552" y="6063679"/>
            <a:ext cx="4310795" cy="461665"/>
          </a:xfrm>
          <a:prstGeom prst="rect">
            <a:avLst/>
          </a:prstGeom>
          <a:solidFill>
            <a:srgbClr val="FF99FF"/>
          </a:solidFill>
          <a:ln>
            <a:solidFill>
              <a:schemeClr val="accent1"/>
            </a:solidFill>
          </a:ln>
        </p:spPr>
        <p:txBody>
          <a:bodyPr wrap="none">
            <a:spAutoFit/>
          </a:bodyPr>
          <a:lstStyle/>
          <a:p>
            <a:r>
              <a:rPr lang="en-US" sz="2400" b="1" dirty="0">
                <a:solidFill>
                  <a:srgbClr val="000000"/>
                </a:solidFill>
              </a:rPr>
              <a:t>Z-test for two proportions.</a:t>
            </a:r>
            <a:endParaRPr lang="en-US" sz="2400" dirty="0">
              <a:solidFill>
                <a:srgbClr val="000000"/>
              </a:solidFill>
            </a:endParaRPr>
          </a:p>
        </p:txBody>
      </p:sp>
    </p:spTree>
    <p:extLst>
      <p:ext uri="{BB962C8B-B14F-4D97-AF65-F5344CB8AC3E}">
        <p14:creationId xmlns:p14="http://schemas.microsoft.com/office/powerpoint/2010/main" val="3815920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عنصر نائب لرقم الشريحة 5"/>
          <p:cNvSpPr>
            <a:spLocks noGrp="1"/>
          </p:cNvSpPr>
          <p:nvPr>
            <p:ph type="sldNum" sz="quarter" idx="12"/>
          </p:nvPr>
        </p:nvSpPr>
        <p:spPr/>
        <p:txBody>
          <a:bodyPr/>
          <a:lstStyle/>
          <a:p>
            <a:pPr>
              <a:defRPr/>
            </a:pPr>
            <a:fld id="{07D85D7D-EE97-4DFC-9A7B-B57DCAB97DE5}" type="slidenum">
              <a:rPr lang="ar-IQ" smtClean="0"/>
              <a:pPr>
                <a:defRPr/>
              </a:pPr>
              <a:t>28</a:t>
            </a:fld>
            <a:endParaRPr lang="en-US"/>
          </a:p>
        </p:txBody>
      </p:sp>
      <p:sp>
        <p:nvSpPr>
          <p:cNvPr id="22531" name="Rectangle 2"/>
          <p:cNvSpPr>
            <a:spLocks noGrp="1" noChangeArrowheads="1"/>
          </p:cNvSpPr>
          <p:nvPr>
            <p:ph type="ctrTitle"/>
          </p:nvPr>
        </p:nvSpPr>
        <p:spPr>
          <a:xfrm>
            <a:off x="257175" y="1500188"/>
            <a:ext cx="8601075" cy="1214437"/>
          </a:xfrm>
          <a:solidFill>
            <a:srgbClr val="FFFF66"/>
          </a:solidFill>
          <a:ln>
            <a:solidFill>
              <a:schemeClr val="tx1"/>
            </a:solidFill>
          </a:ln>
        </p:spPr>
        <p:txBody>
          <a:bodyPr/>
          <a:lstStyle/>
          <a:p>
            <a:pPr algn="l" rtl="0" eaLnBrk="1" hangingPunct="1"/>
            <a:r>
              <a:rPr lang="en-US" sz="3200">
                <a:solidFill>
                  <a:srgbClr val="000000"/>
                </a:solidFill>
                <a:effectLst/>
              </a:rPr>
              <a:t>A- Independent two samples (unpaired t-test)</a:t>
            </a:r>
            <a:br>
              <a:rPr lang="en-US" sz="3200">
                <a:solidFill>
                  <a:srgbClr val="000000"/>
                </a:solidFill>
                <a:effectLst/>
              </a:rPr>
            </a:br>
            <a:r>
              <a:rPr lang="en-US" sz="3200">
                <a:solidFill>
                  <a:srgbClr val="000000"/>
                </a:solidFill>
                <a:effectLst/>
              </a:rPr>
              <a:t>B- Dependent two samples (paired t-test)</a:t>
            </a:r>
          </a:p>
        </p:txBody>
      </p:sp>
      <p:sp>
        <p:nvSpPr>
          <p:cNvPr id="5" name="Rectangle 2"/>
          <p:cNvSpPr txBox="1">
            <a:spLocks noChangeArrowheads="1"/>
          </p:cNvSpPr>
          <p:nvPr/>
        </p:nvSpPr>
        <p:spPr bwMode="auto">
          <a:xfrm>
            <a:off x="685800" y="142875"/>
            <a:ext cx="7772400" cy="1214438"/>
          </a:xfrm>
          <a:prstGeom prst="rect">
            <a:avLst/>
          </a:prstGeom>
          <a:noFill/>
          <a:ln w="63500">
            <a:solidFill>
              <a:srgbClr val="800080"/>
            </a:solidFill>
            <a:miter lim="800000"/>
            <a:headEnd/>
            <a:tailEnd/>
          </a:ln>
        </p:spPr>
        <p:txBody>
          <a:bodyPr anchor="ctr"/>
          <a:lstStyle/>
          <a:p>
            <a:pPr algn="ctr">
              <a:defRPr/>
            </a:pPr>
            <a:r>
              <a:rPr lang="en-US" sz="5400" b="1" dirty="0">
                <a:solidFill>
                  <a:srgbClr val="000000"/>
                </a:solidFill>
              </a:rPr>
              <a:t>T-test for two means</a:t>
            </a:r>
            <a:endParaRPr lang="en-US" altLang="ar-SA" sz="5400" kern="0" dirty="0">
              <a:solidFill>
                <a:srgbClr val="000000"/>
              </a:solidFill>
              <a:latin typeface="+mj-lt"/>
              <a:ea typeface="+mj-ea"/>
              <a:cs typeface="+mj-cs"/>
            </a:endParaRPr>
          </a:p>
        </p:txBody>
      </p:sp>
      <p:sp>
        <p:nvSpPr>
          <p:cNvPr id="7" name="Rectangle 3"/>
          <p:cNvSpPr>
            <a:spLocks noGrp="1" noChangeArrowheads="1"/>
          </p:cNvSpPr>
          <p:nvPr>
            <p:ph type="subTitle" idx="1"/>
          </p:nvPr>
        </p:nvSpPr>
        <p:spPr>
          <a:xfrm>
            <a:off x="214313" y="3788965"/>
            <a:ext cx="8675687" cy="792163"/>
          </a:xfrm>
          <a:solidFill>
            <a:srgbClr val="FF66FF"/>
          </a:solidFill>
          <a:ln>
            <a:solidFill>
              <a:schemeClr val="tx1"/>
            </a:solidFill>
          </a:ln>
        </p:spPr>
        <p:txBody>
          <a:bodyPr/>
          <a:lstStyle/>
          <a:p>
            <a:pPr algn="l" rtl="0" eaLnBrk="1" hangingPunct="1"/>
            <a:r>
              <a:rPr lang="en-US">
                <a:solidFill>
                  <a:srgbClr val="000000"/>
                </a:solidFill>
                <a:effectLst/>
              </a:rPr>
              <a:t>A- Independent two samples (unpaired t-test)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عنصر نائب لرقم الشريحة 5"/>
          <p:cNvSpPr>
            <a:spLocks noGrp="1"/>
          </p:cNvSpPr>
          <p:nvPr>
            <p:ph type="sldNum" sz="quarter" idx="12"/>
          </p:nvPr>
        </p:nvSpPr>
        <p:spPr/>
        <p:txBody>
          <a:bodyPr/>
          <a:lstStyle/>
          <a:p>
            <a:pPr>
              <a:defRPr/>
            </a:pPr>
            <a:fld id="{BB2FEE4D-B869-48AE-ABBF-D123A70EC7BD}" type="slidenum">
              <a:rPr lang="ar-IQ" smtClean="0"/>
              <a:pPr>
                <a:defRPr/>
              </a:pPr>
              <a:t>29</a:t>
            </a:fld>
            <a:endParaRPr lang="en-US"/>
          </a:p>
        </p:txBody>
      </p:sp>
      <p:sp>
        <p:nvSpPr>
          <p:cNvPr id="1029" name="Rectangle 3"/>
          <p:cNvSpPr>
            <a:spLocks noGrp="1" noChangeArrowheads="1"/>
          </p:cNvSpPr>
          <p:nvPr>
            <p:ph type="ctrTitle"/>
          </p:nvPr>
        </p:nvSpPr>
        <p:spPr>
          <a:xfrm>
            <a:off x="144463" y="115889"/>
            <a:ext cx="8820150" cy="720823"/>
          </a:xfrm>
          <a:solidFill>
            <a:srgbClr val="FFFF66"/>
          </a:solidFill>
          <a:ln>
            <a:solidFill>
              <a:schemeClr val="accent1"/>
            </a:solidFill>
          </a:ln>
        </p:spPr>
        <p:txBody>
          <a:bodyPr/>
          <a:lstStyle/>
          <a:p>
            <a:pPr lvl="0" rtl="0" eaLnBrk="1" hangingPunct="1"/>
            <a:r>
              <a:rPr lang="en-US" sz="2000" b="1" dirty="0">
                <a:solidFill>
                  <a:srgbClr val="000000"/>
                </a:solidFill>
                <a:effectLst/>
                <a:latin typeface="Times New Roman" pitchFamily="18" charset="0"/>
                <a:cs typeface="Times New Roman" pitchFamily="18" charset="0"/>
              </a:rPr>
              <a:t>Table ( )</a:t>
            </a:r>
            <a:r>
              <a:rPr lang="en-US" sz="2000" b="1" dirty="0">
                <a:solidFill>
                  <a:srgbClr val="000000"/>
                </a:solidFill>
                <a:effectLst/>
                <a:latin typeface="Times New Roman" pitchFamily="18" charset="0"/>
                <a:ea typeface="Calibri" pitchFamily="34" charset="0"/>
                <a:cs typeface="Times New Roman" pitchFamily="18" charset="0"/>
              </a:rPr>
              <a:t>: Comparison in anthropometric parameters between the interventional groups and control group at the beginning of the study.</a:t>
            </a:r>
            <a:endParaRPr lang="en-US" sz="2800" dirty="0">
              <a:solidFill>
                <a:srgbClr val="000000"/>
              </a:solidFill>
              <a:effectLst/>
              <a:latin typeface="Arial" pitchFamily="34" charset="0"/>
            </a:endParaRPr>
          </a:p>
        </p:txBody>
      </p:sp>
      <p:sp>
        <p:nvSpPr>
          <p:cNvPr id="4" name="مستطيل 3"/>
          <p:cNvSpPr/>
          <p:nvPr/>
        </p:nvSpPr>
        <p:spPr>
          <a:xfrm>
            <a:off x="251520" y="6309320"/>
            <a:ext cx="5904656" cy="369332"/>
          </a:xfrm>
          <a:prstGeom prst="rect">
            <a:avLst/>
          </a:prstGeom>
          <a:solidFill>
            <a:srgbClr val="FFFF00"/>
          </a:solidFill>
          <a:ln>
            <a:solidFill>
              <a:schemeClr val="accent1"/>
            </a:solidFill>
          </a:ln>
        </p:spPr>
        <p:txBody>
          <a:bodyPr wrap="square">
            <a:spAutoFit/>
          </a:bodyPr>
          <a:lstStyle/>
          <a:p>
            <a:r>
              <a:rPr lang="en-US" b="1" dirty="0">
                <a:solidFill>
                  <a:srgbClr val="000000"/>
                </a:solidFill>
              </a:rPr>
              <a:t>* Independent T-test of two means was used.</a:t>
            </a:r>
            <a:endParaRPr lang="en-US" dirty="0">
              <a:solidFill>
                <a:srgbClr val="000000"/>
              </a:solidFill>
            </a:endParaRPr>
          </a:p>
        </p:txBody>
      </p:sp>
      <p:graphicFrame>
        <p:nvGraphicFramePr>
          <p:cNvPr id="3" name="جدول 2"/>
          <p:cNvGraphicFramePr>
            <a:graphicFrameLocks noGrp="1"/>
          </p:cNvGraphicFramePr>
          <p:nvPr>
            <p:extLst>
              <p:ext uri="{D42A27DB-BD31-4B8C-83A1-F6EECF244321}">
                <p14:modId xmlns:p14="http://schemas.microsoft.com/office/powerpoint/2010/main" val="3263460616"/>
              </p:ext>
            </p:extLst>
          </p:nvPr>
        </p:nvGraphicFramePr>
        <p:xfrm>
          <a:off x="323528" y="1052736"/>
          <a:ext cx="8496944" cy="5112567"/>
        </p:xfrm>
        <a:graphic>
          <a:graphicData uri="http://schemas.openxmlformats.org/drawingml/2006/table">
            <a:tbl>
              <a:tblPr firstRow="1" firstCol="1" bandRow="1">
                <a:tableStyleId>{22838BEF-8BB2-4498-84A7-C5851F593DF1}</a:tableStyleId>
              </a:tblPr>
              <a:tblGrid>
                <a:gridCol w="2761961">
                  <a:extLst>
                    <a:ext uri="{9D8B030D-6E8A-4147-A177-3AD203B41FA5}">
                      <a16:colId xmlns:a16="http://schemas.microsoft.com/office/drawing/2014/main" val="20000"/>
                    </a:ext>
                  </a:extLst>
                </a:gridCol>
                <a:gridCol w="2301634">
                  <a:extLst>
                    <a:ext uri="{9D8B030D-6E8A-4147-A177-3AD203B41FA5}">
                      <a16:colId xmlns:a16="http://schemas.microsoft.com/office/drawing/2014/main" val="20001"/>
                    </a:ext>
                  </a:extLst>
                </a:gridCol>
                <a:gridCol w="2214726">
                  <a:extLst>
                    <a:ext uri="{9D8B030D-6E8A-4147-A177-3AD203B41FA5}">
                      <a16:colId xmlns:a16="http://schemas.microsoft.com/office/drawing/2014/main" val="20002"/>
                    </a:ext>
                  </a:extLst>
                </a:gridCol>
                <a:gridCol w="1218623">
                  <a:extLst>
                    <a:ext uri="{9D8B030D-6E8A-4147-A177-3AD203B41FA5}">
                      <a16:colId xmlns:a16="http://schemas.microsoft.com/office/drawing/2014/main" val="20003"/>
                    </a:ext>
                  </a:extLst>
                </a:gridCol>
              </a:tblGrid>
              <a:tr h="1296143">
                <a:tc>
                  <a:txBody>
                    <a:bodyPr/>
                    <a:lstStyle/>
                    <a:p>
                      <a:pPr algn="l" rtl="0">
                        <a:spcAft>
                          <a:spcPts val="0"/>
                        </a:spcAft>
                      </a:pPr>
                      <a:r>
                        <a:rPr lang="en-US" sz="2000" dirty="0">
                          <a:solidFill>
                            <a:srgbClr val="000000"/>
                          </a:solidFill>
                          <a:effectLst/>
                        </a:rPr>
                        <a:t>Parameters </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Interventional groups</a:t>
                      </a:r>
                    </a:p>
                    <a:p>
                      <a:pPr algn="ctr" rtl="0">
                        <a:spcAft>
                          <a:spcPts val="0"/>
                        </a:spcAft>
                      </a:pPr>
                      <a:r>
                        <a:rPr lang="en-US" sz="2000" dirty="0">
                          <a:solidFill>
                            <a:srgbClr val="000000"/>
                          </a:solidFill>
                          <a:effectLst/>
                        </a:rPr>
                        <a:t> [n = 78]</a:t>
                      </a:r>
                    </a:p>
                    <a:p>
                      <a:pPr algn="ctr" rtl="0">
                        <a:spcAft>
                          <a:spcPts val="0"/>
                        </a:spcAft>
                      </a:pPr>
                      <a:r>
                        <a:rPr lang="en-US" sz="2000" dirty="0">
                          <a:solidFill>
                            <a:srgbClr val="000000"/>
                          </a:solidFill>
                          <a:effectLst/>
                        </a:rPr>
                        <a:t>Mean ± SD</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Control group</a:t>
                      </a:r>
                    </a:p>
                    <a:p>
                      <a:pPr algn="ctr" rtl="0">
                        <a:spcAft>
                          <a:spcPts val="0"/>
                        </a:spcAft>
                      </a:pPr>
                      <a:endParaRPr lang="en-US" sz="2000" dirty="0">
                        <a:solidFill>
                          <a:srgbClr val="000000"/>
                        </a:solidFill>
                        <a:effectLst/>
                      </a:endParaRPr>
                    </a:p>
                    <a:p>
                      <a:pPr algn="ctr" rtl="0">
                        <a:spcAft>
                          <a:spcPts val="0"/>
                        </a:spcAft>
                      </a:pPr>
                      <a:r>
                        <a:rPr lang="en-US" sz="2000" dirty="0">
                          <a:solidFill>
                            <a:srgbClr val="000000"/>
                          </a:solidFill>
                          <a:effectLst/>
                        </a:rPr>
                        <a:t>[n = 67]</a:t>
                      </a:r>
                    </a:p>
                    <a:p>
                      <a:pPr algn="ctr" rtl="0">
                        <a:spcAft>
                          <a:spcPts val="0"/>
                        </a:spcAft>
                      </a:pPr>
                      <a:r>
                        <a:rPr lang="en-US" sz="2000" dirty="0">
                          <a:solidFill>
                            <a:srgbClr val="000000"/>
                          </a:solidFill>
                          <a:effectLst/>
                        </a:rPr>
                        <a:t>Mean ± SD</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P-value*</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3779">
                <a:tc>
                  <a:txBody>
                    <a:bodyPr/>
                    <a:lstStyle/>
                    <a:p>
                      <a:pPr algn="l" rtl="0">
                        <a:spcAft>
                          <a:spcPts val="0"/>
                        </a:spcAft>
                      </a:pPr>
                      <a:r>
                        <a:rPr lang="en-US" sz="2000" dirty="0">
                          <a:solidFill>
                            <a:srgbClr val="000000"/>
                          </a:solidFill>
                          <a:effectLst/>
                        </a:rPr>
                        <a:t>Height (cm) </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000">
                          <a:solidFill>
                            <a:srgbClr val="000000"/>
                          </a:solidFill>
                          <a:effectLst/>
                        </a:rPr>
                        <a:t>163.91 ± 9.27</a:t>
                      </a:r>
                      <a:endParaRPr lang="en-US" sz="20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000" dirty="0">
                          <a:solidFill>
                            <a:srgbClr val="000000"/>
                          </a:solidFill>
                          <a:effectLst/>
                        </a:rPr>
                        <a:t>162.07 ± 9.12</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000" dirty="0">
                          <a:solidFill>
                            <a:srgbClr val="000000"/>
                          </a:solidFill>
                          <a:effectLst/>
                        </a:rPr>
                        <a:t>0.233</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583779">
                <a:tc>
                  <a:txBody>
                    <a:bodyPr/>
                    <a:lstStyle/>
                    <a:p>
                      <a:pPr algn="l" rtl="0">
                        <a:spcAft>
                          <a:spcPts val="0"/>
                        </a:spcAft>
                      </a:pPr>
                      <a:r>
                        <a:rPr lang="en-US" sz="2000" dirty="0">
                          <a:solidFill>
                            <a:srgbClr val="000000"/>
                          </a:solidFill>
                          <a:effectLst/>
                        </a:rPr>
                        <a:t>Weight (kg) </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dirty="0">
                          <a:solidFill>
                            <a:srgbClr val="000000"/>
                          </a:solidFill>
                          <a:effectLst/>
                        </a:rPr>
                        <a:t>87.7 ± 16.8</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93.2 ± 18.0</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dirty="0">
                          <a:solidFill>
                            <a:srgbClr val="000000"/>
                          </a:solidFill>
                          <a:effectLst/>
                        </a:rPr>
                        <a:t>0.059</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2"/>
                  </a:ext>
                </a:extLst>
              </a:tr>
              <a:tr h="583779">
                <a:tc>
                  <a:txBody>
                    <a:bodyPr/>
                    <a:lstStyle/>
                    <a:p>
                      <a:pPr algn="l" rtl="0">
                        <a:spcAft>
                          <a:spcPts val="0"/>
                        </a:spcAft>
                      </a:pPr>
                      <a:r>
                        <a:rPr lang="en-US" sz="2000" dirty="0">
                          <a:solidFill>
                            <a:srgbClr val="000000"/>
                          </a:solidFill>
                          <a:effectLst/>
                        </a:rPr>
                        <a:t>BMI (kg/m</a:t>
                      </a:r>
                      <a:r>
                        <a:rPr lang="en-US" sz="2000" baseline="30000" dirty="0">
                          <a:solidFill>
                            <a:srgbClr val="000000"/>
                          </a:solidFill>
                          <a:effectLst/>
                        </a:rPr>
                        <a:t>2</a:t>
                      </a:r>
                      <a:r>
                        <a:rPr lang="en-US" sz="2000" dirty="0">
                          <a:solidFill>
                            <a:srgbClr val="000000"/>
                          </a:solidFill>
                          <a:effectLst/>
                        </a:rPr>
                        <a:t>)</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a:solidFill>
                            <a:srgbClr val="000000"/>
                          </a:solidFill>
                          <a:effectLst/>
                        </a:rPr>
                        <a:t>32.49 ± 5.72</a:t>
                      </a:r>
                      <a:endParaRPr lang="en-US" sz="20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35.62 ± 6.75</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b="1" dirty="0">
                          <a:solidFill>
                            <a:srgbClr val="000000"/>
                          </a:solidFill>
                          <a:effectLst/>
                        </a:rPr>
                        <a:t>0.003</a:t>
                      </a:r>
                      <a:endParaRPr lang="en-US" sz="20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3"/>
                  </a:ext>
                </a:extLst>
              </a:tr>
              <a:tr h="740654">
                <a:tc>
                  <a:txBody>
                    <a:bodyPr/>
                    <a:lstStyle/>
                    <a:p>
                      <a:pPr algn="l" rtl="0">
                        <a:spcAft>
                          <a:spcPts val="0"/>
                        </a:spcAft>
                      </a:pPr>
                      <a:r>
                        <a:rPr lang="en-US" sz="2000" dirty="0">
                          <a:solidFill>
                            <a:srgbClr val="000000"/>
                          </a:solidFill>
                          <a:effectLst/>
                        </a:rPr>
                        <a:t>Waist circumference (cm)</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a:solidFill>
                            <a:srgbClr val="000000"/>
                          </a:solidFill>
                          <a:effectLst/>
                        </a:rPr>
                        <a:t>104.0 ± 13.6</a:t>
                      </a:r>
                      <a:endParaRPr lang="en-US" sz="20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108.6 ± 14.0</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b="1" dirty="0">
                          <a:solidFill>
                            <a:srgbClr val="000000"/>
                          </a:solidFill>
                          <a:effectLst/>
                        </a:rPr>
                        <a:t>0.046</a:t>
                      </a:r>
                      <a:endParaRPr lang="en-US" sz="20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4"/>
                  </a:ext>
                </a:extLst>
              </a:tr>
              <a:tr h="740654">
                <a:tc>
                  <a:txBody>
                    <a:bodyPr/>
                    <a:lstStyle/>
                    <a:p>
                      <a:pPr algn="l" rtl="0">
                        <a:spcAft>
                          <a:spcPts val="0"/>
                        </a:spcAft>
                      </a:pPr>
                      <a:r>
                        <a:rPr lang="en-US" sz="2000" dirty="0">
                          <a:solidFill>
                            <a:srgbClr val="000000"/>
                          </a:solidFill>
                          <a:effectLst/>
                        </a:rPr>
                        <a:t>Hip circumference (cm)</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a:solidFill>
                            <a:srgbClr val="000000"/>
                          </a:solidFill>
                          <a:effectLst/>
                        </a:rPr>
                        <a:t>116.0 ± 11.6</a:t>
                      </a:r>
                      <a:endParaRPr lang="en-US" sz="20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120.6 ± 12.9</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b="1" dirty="0">
                          <a:solidFill>
                            <a:srgbClr val="000000"/>
                          </a:solidFill>
                          <a:effectLst/>
                        </a:rPr>
                        <a:t>0.026</a:t>
                      </a:r>
                      <a:endParaRPr lang="en-US" sz="20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5"/>
                  </a:ext>
                </a:extLst>
              </a:tr>
              <a:tr h="583779">
                <a:tc>
                  <a:txBody>
                    <a:bodyPr/>
                    <a:lstStyle/>
                    <a:p>
                      <a:pPr algn="l" rtl="0">
                        <a:spcAft>
                          <a:spcPts val="0"/>
                        </a:spcAft>
                      </a:pPr>
                      <a:r>
                        <a:rPr lang="en-US" sz="2000" dirty="0">
                          <a:solidFill>
                            <a:srgbClr val="000000"/>
                          </a:solidFill>
                          <a:effectLst/>
                        </a:rPr>
                        <a:t>Waist / Hip ratio</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a:solidFill>
                            <a:srgbClr val="000000"/>
                          </a:solidFill>
                          <a:effectLst/>
                        </a:rPr>
                        <a:t>0.89 ± 0.09</a:t>
                      </a:r>
                      <a:endParaRPr lang="en-US" sz="20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0.90 ± 0.08</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0.794</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Rectangle 1"/>
          <p:cNvSpPr>
            <a:spLocks noChangeArrowheads="1"/>
          </p:cNvSpPr>
          <p:nvPr/>
        </p:nvSpPr>
        <p:spPr bwMode="auto">
          <a:xfrm>
            <a:off x="1747838" y="28982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142875" y="260350"/>
            <a:ext cx="8893175" cy="6264275"/>
          </a:xfrm>
        </p:spPr>
        <p:txBody>
          <a:bodyPr/>
          <a:lstStyle/>
          <a:p>
            <a:pPr marL="457200" indent="-285750" algn="l" rtl="0" eaLnBrk="1" hangingPunct="1">
              <a:buFontTx/>
              <a:buNone/>
              <a:defRPr/>
            </a:pPr>
            <a:r>
              <a:rPr lang="en-US" altLang="ar-SA" sz="3600" b="1" u="sng" dirty="0">
                <a:solidFill>
                  <a:srgbClr val="9966FF"/>
                </a:solidFill>
              </a:rPr>
              <a:t>Statistical Methods</a:t>
            </a:r>
          </a:p>
          <a:p>
            <a:pPr marL="457200" indent="-285750" algn="l" rtl="0" eaLnBrk="1" hangingPunct="1">
              <a:buFontTx/>
              <a:buNone/>
              <a:defRPr/>
            </a:pPr>
            <a:r>
              <a:rPr lang="en-US" altLang="ar-SA" b="1" u="sng" dirty="0" err="1">
                <a:solidFill>
                  <a:srgbClr val="FF3300"/>
                </a:solidFill>
              </a:rPr>
              <a:t>Discriptive</a:t>
            </a:r>
            <a:r>
              <a:rPr lang="en-US" altLang="ar-SA" b="1" u="sng" dirty="0">
                <a:solidFill>
                  <a:srgbClr val="FF3300"/>
                </a:solidFill>
              </a:rPr>
              <a:t> stat.</a:t>
            </a:r>
            <a:r>
              <a:rPr lang="en-US" altLang="ar-SA" sz="3600" b="1" dirty="0">
                <a:solidFill>
                  <a:schemeClr val="bg1">
                    <a:lumMod val="50000"/>
                  </a:schemeClr>
                </a:solidFill>
                <a:effectLst>
                  <a:outerShdw blurRad="38100" dist="38100" dir="2700000" algn="tl">
                    <a:srgbClr val="FFFFFF"/>
                  </a:outerShdw>
                </a:effectLst>
              </a:rPr>
              <a:t>:</a:t>
            </a:r>
          </a:p>
          <a:p>
            <a:pPr marL="457200" indent="-285750" algn="l" rtl="0" eaLnBrk="1" hangingPunct="1">
              <a:buFontTx/>
              <a:buNone/>
              <a:defRPr/>
            </a:pPr>
            <a:r>
              <a:rPr lang="en-US" altLang="ar-SA" sz="3600" b="1" dirty="0">
                <a:solidFill>
                  <a:schemeClr val="bg1">
                    <a:lumMod val="50000"/>
                  </a:schemeClr>
                </a:solidFill>
                <a:effectLst>
                  <a:outerShdw blurRad="38100" dist="38100" dir="2700000" algn="tl">
                    <a:srgbClr val="FFFFFF"/>
                  </a:outerShdw>
                </a:effectLst>
              </a:rPr>
              <a:t>	Mean, SD, range, frequency, % </a:t>
            </a:r>
          </a:p>
          <a:p>
            <a:pPr marL="457200" indent="-285750" algn="l" rtl="0" eaLnBrk="1" hangingPunct="1">
              <a:buNone/>
              <a:defRPr/>
            </a:pPr>
            <a:r>
              <a:rPr lang="en-US" altLang="ar-SA" b="1" u="sng" dirty="0">
                <a:solidFill>
                  <a:srgbClr val="FF3300"/>
                </a:solidFill>
              </a:rPr>
              <a:t>Analytic stat.</a:t>
            </a:r>
            <a:r>
              <a:rPr lang="en-US" altLang="ar-SA" sz="3600" b="1" dirty="0">
                <a:solidFill>
                  <a:schemeClr val="bg1">
                    <a:lumMod val="50000"/>
                  </a:schemeClr>
                </a:solidFill>
                <a:effectLst>
                  <a:outerShdw blurRad="38100" dist="38100" dir="2700000" algn="tl">
                    <a:srgbClr val="FFFFFF"/>
                  </a:outerShdw>
                </a:effectLst>
              </a:rPr>
              <a:t>: </a:t>
            </a:r>
          </a:p>
          <a:p>
            <a:pPr marL="457200" indent="-285750" algn="l" rtl="0" eaLnBrk="1" hangingPunct="1">
              <a:buNone/>
              <a:defRPr/>
            </a:pPr>
            <a:r>
              <a:rPr lang="en-US" altLang="ar-SA" sz="3600" b="1" dirty="0">
                <a:solidFill>
                  <a:schemeClr val="bg1">
                    <a:lumMod val="50000"/>
                  </a:schemeClr>
                </a:solidFill>
                <a:effectLst>
                  <a:outerShdw blurRad="38100" dist="38100" dir="2700000" algn="tl">
                    <a:srgbClr val="FFFFFF"/>
                  </a:outerShdw>
                </a:effectLst>
              </a:rPr>
              <a:t>	T-test, Z-test, chi-square, correlation, ANOVA-test …etc.</a:t>
            </a:r>
          </a:p>
          <a:p>
            <a:pPr marL="457200" indent="-285750" algn="l" rtl="0" eaLnBrk="1" hangingPunct="1">
              <a:buFontTx/>
              <a:buNone/>
              <a:defRPr/>
            </a:pPr>
            <a:endParaRPr lang="en-US" altLang="zh-CN" dirty="0">
              <a:solidFill>
                <a:schemeClr val="bg1">
                  <a:lumMod val="50000"/>
                </a:schemeClr>
              </a:solidFill>
              <a:effectLst/>
              <a:ea typeface="SimSun" pitchFamily="2" charset="-122"/>
            </a:endParaRPr>
          </a:p>
        </p:txBody>
      </p:sp>
    </p:spTree>
    <p:extLst>
      <p:ext uri="{BB962C8B-B14F-4D97-AF65-F5344CB8AC3E}">
        <p14:creationId xmlns:p14="http://schemas.microsoft.com/office/powerpoint/2010/main" val="1609798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عنصر نائب لرقم الشريحة 5"/>
          <p:cNvSpPr>
            <a:spLocks noGrp="1"/>
          </p:cNvSpPr>
          <p:nvPr>
            <p:ph type="sldNum" sz="quarter" idx="12"/>
          </p:nvPr>
        </p:nvSpPr>
        <p:spPr/>
        <p:txBody>
          <a:bodyPr/>
          <a:lstStyle/>
          <a:p>
            <a:pPr>
              <a:defRPr/>
            </a:pPr>
            <a:fld id="{BB2FEE4D-B869-48AE-ABBF-D123A70EC7BD}" type="slidenum">
              <a:rPr lang="ar-IQ" smtClean="0"/>
              <a:pPr>
                <a:defRPr/>
              </a:pPr>
              <a:t>30</a:t>
            </a:fld>
            <a:endParaRPr lang="en-US"/>
          </a:p>
        </p:txBody>
      </p:sp>
      <p:sp>
        <p:nvSpPr>
          <p:cNvPr id="1029" name="Rectangle 3"/>
          <p:cNvSpPr>
            <a:spLocks noGrp="1" noChangeArrowheads="1"/>
          </p:cNvSpPr>
          <p:nvPr>
            <p:ph type="ctrTitle"/>
          </p:nvPr>
        </p:nvSpPr>
        <p:spPr>
          <a:xfrm>
            <a:off x="144463" y="115889"/>
            <a:ext cx="8820150" cy="720823"/>
          </a:xfrm>
          <a:solidFill>
            <a:srgbClr val="FFFF66"/>
          </a:solidFill>
          <a:ln>
            <a:solidFill>
              <a:schemeClr val="accent1"/>
            </a:solidFill>
          </a:ln>
        </p:spPr>
        <p:txBody>
          <a:bodyPr/>
          <a:lstStyle/>
          <a:p>
            <a:pPr lvl="0" rtl="0" eaLnBrk="1" hangingPunct="1"/>
            <a:r>
              <a:rPr lang="en-US" sz="2000" b="1" dirty="0">
                <a:solidFill>
                  <a:srgbClr val="000000"/>
                </a:solidFill>
                <a:effectLst/>
                <a:latin typeface="Times New Roman" pitchFamily="18" charset="0"/>
                <a:ea typeface="Calibri" pitchFamily="34" charset="0"/>
                <a:cs typeface="Times New Roman" pitchFamily="18" charset="0"/>
              </a:rPr>
              <a:t>Table ( ): Comparison in lipid profile between the interventional groups and control group at the beginning of the study.</a:t>
            </a:r>
            <a:endParaRPr lang="en-US" sz="2800" dirty="0">
              <a:solidFill>
                <a:srgbClr val="000000"/>
              </a:solidFill>
              <a:effectLst/>
              <a:latin typeface="Arial" pitchFamily="34" charset="0"/>
            </a:endParaRPr>
          </a:p>
        </p:txBody>
      </p:sp>
      <p:sp>
        <p:nvSpPr>
          <p:cNvPr id="4" name="مستطيل 3"/>
          <p:cNvSpPr/>
          <p:nvPr/>
        </p:nvSpPr>
        <p:spPr>
          <a:xfrm>
            <a:off x="251520" y="6309320"/>
            <a:ext cx="5904656" cy="369332"/>
          </a:xfrm>
          <a:prstGeom prst="rect">
            <a:avLst/>
          </a:prstGeom>
          <a:solidFill>
            <a:srgbClr val="FFFF00"/>
          </a:solidFill>
          <a:ln>
            <a:solidFill>
              <a:schemeClr val="accent1"/>
            </a:solidFill>
          </a:ln>
        </p:spPr>
        <p:txBody>
          <a:bodyPr wrap="square">
            <a:spAutoFit/>
          </a:bodyPr>
          <a:lstStyle/>
          <a:p>
            <a:r>
              <a:rPr lang="en-US" b="1" dirty="0">
                <a:solidFill>
                  <a:srgbClr val="000000"/>
                </a:solidFill>
              </a:rPr>
              <a:t>* Independent T-test of two means was used.</a:t>
            </a:r>
            <a:endParaRPr lang="en-US" dirty="0">
              <a:solidFill>
                <a:srgbClr val="000000"/>
              </a:solidFill>
            </a:endParaRPr>
          </a:p>
        </p:txBody>
      </p:sp>
      <p:graphicFrame>
        <p:nvGraphicFramePr>
          <p:cNvPr id="3" name="جدول 2"/>
          <p:cNvGraphicFramePr>
            <a:graphicFrameLocks noGrp="1"/>
          </p:cNvGraphicFramePr>
          <p:nvPr>
            <p:extLst>
              <p:ext uri="{D42A27DB-BD31-4B8C-83A1-F6EECF244321}">
                <p14:modId xmlns:p14="http://schemas.microsoft.com/office/powerpoint/2010/main" val="514675509"/>
              </p:ext>
            </p:extLst>
          </p:nvPr>
        </p:nvGraphicFramePr>
        <p:xfrm>
          <a:off x="293049" y="1124744"/>
          <a:ext cx="8568951" cy="4911060"/>
        </p:xfrm>
        <a:graphic>
          <a:graphicData uri="http://schemas.openxmlformats.org/drawingml/2006/table">
            <a:tbl>
              <a:tblPr firstRow="1" firstCol="1" bandRow="1">
                <a:tableStyleId>{16D9F66E-5EB9-4882-86FB-DCBF35E3C3E4}</a:tableStyleId>
              </a:tblPr>
              <a:tblGrid>
                <a:gridCol w="2785366">
                  <a:extLst>
                    <a:ext uri="{9D8B030D-6E8A-4147-A177-3AD203B41FA5}">
                      <a16:colId xmlns:a16="http://schemas.microsoft.com/office/drawing/2014/main" val="20000"/>
                    </a:ext>
                  </a:extLst>
                </a:gridCol>
                <a:gridCol w="2321139">
                  <a:extLst>
                    <a:ext uri="{9D8B030D-6E8A-4147-A177-3AD203B41FA5}">
                      <a16:colId xmlns:a16="http://schemas.microsoft.com/office/drawing/2014/main" val="20001"/>
                    </a:ext>
                  </a:extLst>
                </a:gridCol>
                <a:gridCol w="2233494">
                  <a:extLst>
                    <a:ext uri="{9D8B030D-6E8A-4147-A177-3AD203B41FA5}">
                      <a16:colId xmlns:a16="http://schemas.microsoft.com/office/drawing/2014/main" val="20002"/>
                    </a:ext>
                  </a:extLst>
                </a:gridCol>
                <a:gridCol w="1228952">
                  <a:extLst>
                    <a:ext uri="{9D8B030D-6E8A-4147-A177-3AD203B41FA5}">
                      <a16:colId xmlns:a16="http://schemas.microsoft.com/office/drawing/2014/main" val="20003"/>
                    </a:ext>
                  </a:extLst>
                </a:gridCol>
              </a:tblGrid>
              <a:tr h="1204685">
                <a:tc>
                  <a:txBody>
                    <a:bodyPr/>
                    <a:lstStyle/>
                    <a:p>
                      <a:pPr algn="l" rtl="0">
                        <a:spcAft>
                          <a:spcPts val="0"/>
                        </a:spcAft>
                      </a:pPr>
                      <a:r>
                        <a:rPr lang="en-US" sz="2000" dirty="0">
                          <a:solidFill>
                            <a:srgbClr val="000000"/>
                          </a:solidFill>
                          <a:effectLst/>
                        </a:rPr>
                        <a:t>Parameters </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Interventional groups</a:t>
                      </a:r>
                    </a:p>
                    <a:p>
                      <a:pPr algn="ctr" rtl="0">
                        <a:spcAft>
                          <a:spcPts val="0"/>
                        </a:spcAft>
                      </a:pPr>
                      <a:r>
                        <a:rPr lang="en-US" sz="2000" dirty="0">
                          <a:solidFill>
                            <a:srgbClr val="000000"/>
                          </a:solidFill>
                          <a:effectLst/>
                        </a:rPr>
                        <a:t> [n = 78]</a:t>
                      </a:r>
                    </a:p>
                    <a:p>
                      <a:pPr algn="ctr" rtl="0">
                        <a:spcAft>
                          <a:spcPts val="0"/>
                        </a:spcAft>
                      </a:pPr>
                      <a:r>
                        <a:rPr lang="en-US" sz="2000" dirty="0">
                          <a:solidFill>
                            <a:srgbClr val="000000"/>
                          </a:solidFill>
                          <a:effectLst/>
                        </a:rPr>
                        <a:t>Mean ± SD</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Control group</a:t>
                      </a:r>
                    </a:p>
                    <a:p>
                      <a:pPr algn="ctr" rtl="0">
                        <a:spcAft>
                          <a:spcPts val="0"/>
                        </a:spcAft>
                      </a:pPr>
                      <a:endParaRPr lang="en-US" sz="2000" dirty="0">
                        <a:solidFill>
                          <a:srgbClr val="000000"/>
                        </a:solidFill>
                        <a:effectLst/>
                      </a:endParaRPr>
                    </a:p>
                    <a:p>
                      <a:pPr algn="ctr" rtl="0">
                        <a:spcAft>
                          <a:spcPts val="0"/>
                        </a:spcAft>
                      </a:pPr>
                      <a:r>
                        <a:rPr lang="en-US" sz="2000" dirty="0">
                          <a:solidFill>
                            <a:srgbClr val="000000"/>
                          </a:solidFill>
                          <a:effectLst/>
                        </a:rPr>
                        <a:t>[n = 67]</a:t>
                      </a:r>
                    </a:p>
                    <a:p>
                      <a:pPr algn="ctr" rtl="0">
                        <a:spcAft>
                          <a:spcPts val="0"/>
                        </a:spcAft>
                      </a:pPr>
                      <a:r>
                        <a:rPr lang="en-US" sz="2000" dirty="0">
                          <a:solidFill>
                            <a:srgbClr val="000000"/>
                          </a:solidFill>
                          <a:effectLst/>
                        </a:rPr>
                        <a:t>Mean ± SD</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P-value*</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43280">
                <a:tc>
                  <a:txBody>
                    <a:bodyPr/>
                    <a:lstStyle/>
                    <a:p>
                      <a:pPr algn="l" rtl="0">
                        <a:spcAft>
                          <a:spcPts val="0"/>
                        </a:spcAft>
                      </a:pPr>
                      <a:r>
                        <a:rPr lang="en-US" sz="2000" dirty="0">
                          <a:solidFill>
                            <a:srgbClr val="000000"/>
                          </a:solidFill>
                          <a:effectLst/>
                        </a:rPr>
                        <a:t>S. cholesterol (mg/dl)</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000" dirty="0">
                          <a:solidFill>
                            <a:srgbClr val="000000"/>
                          </a:solidFill>
                          <a:effectLst/>
                        </a:rPr>
                        <a:t>178.3 ± 38.2</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000" dirty="0">
                          <a:solidFill>
                            <a:srgbClr val="000000"/>
                          </a:solidFill>
                          <a:effectLst/>
                        </a:rPr>
                        <a:t>194.2 ± 37.8</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000" b="1" dirty="0">
                          <a:solidFill>
                            <a:srgbClr val="000000"/>
                          </a:solidFill>
                          <a:effectLst/>
                        </a:rPr>
                        <a:t>0.013</a:t>
                      </a:r>
                      <a:endParaRPr lang="en-US" sz="20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569716">
                <a:tc>
                  <a:txBody>
                    <a:bodyPr/>
                    <a:lstStyle/>
                    <a:p>
                      <a:pPr algn="l" rtl="0">
                        <a:spcAft>
                          <a:spcPts val="0"/>
                        </a:spcAft>
                      </a:pPr>
                      <a:r>
                        <a:rPr lang="en-US" sz="2000" dirty="0">
                          <a:solidFill>
                            <a:srgbClr val="000000"/>
                          </a:solidFill>
                          <a:effectLst/>
                        </a:rPr>
                        <a:t>HDL (mg/dl)</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dirty="0">
                          <a:solidFill>
                            <a:srgbClr val="000000"/>
                          </a:solidFill>
                          <a:effectLst/>
                        </a:rPr>
                        <a:t>50.7 ± 15.4</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44.4 ± 11.7</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b="1" dirty="0">
                          <a:solidFill>
                            <a:srgbClr val="000000"/>
                          </a:solidFill>
                          <a:effectLst/>
                        </a:rPr>
                        <a:t>0.007</a:t>
                      </a:r>
                      <a:endParaRPr lang="en-US" sz="20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2"/>
                  </a:ext>
                </a:extLst>
              </a:tr>
              <a:tr h="569716">
                <a:tc>
                  <a:txBody>
                    <a:bodyPr/>
                    <a:lstStyle/>
                    <a:p>
                      <a:pPr algn="l" rtl="0">
                        <a:spcAft>
                          <a:spcPts val="0"/>
                        </a:spcAft>
                      </a:pPr>
                      <a:r>
                        <a:rPr lang="en-US" sz="2000" dirty="0">
                          <a:solidFill>
                            <a:srgbClr val="000000"/>
                          </a:solidFill>
                          <a:effectLst/>
                        </a:rPr>
                        <a:t>LDL (mg/dl)</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a:solidFill>
                            <a:srgbClr val="000000"/>
                          </a:solidFill>
                          <a:effectLst/>
                        </a:rPr>
                        <a:t>105.8 ± 41.5</a:t>
                      </a:r>
                      <a:endParaRPr lang="en-US" sz="20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123.4 ± 42.4</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b="1" dirty="0">
                          <a:solidFill>
                            <a:srgbClr val="000000"/>
                          </a:solidFill>
                          <a:effectLst/>
                        </a:rPr>
                        <a:t>0.013</a:t>
                      </a:r>
                      <a:endParaRPr lang="en-US" sz="20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3"/>
                  </a:ext>
                </a:extLst>
              </a:tr>
              <a:tr h="569716">
                <a:tc>
                  <a:txBody>
                    <a:bodyPr/>
                    <a:lstStyle/>
                    <a:p>
                      <a:pPr algn="l" rtl="0">
                        <a:spcAft>
                          <a:spcPts val="0"/>
                        </a:spcAft>
                      </a:pPr>
                      <a:r>
                        <a:rPr lang="en-US" sz="2000" dirty="0">
                          <a:solidFill>
                            <a:srgbClr val="000000"/>
                          </a:solidFill>
                          <a:effectLst/>
                        </a:rPr>
                        <a:t>VLDL (mg/dl)</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a:solidFill>
                            <a:srgbClr val="000000"/>
                          </a:solidFill>
                          <a:effectLst/>
                        </a:rPr>
                        <a:t>22.92 ± 9.81</a:t>
                      </a:r>
                      <a:endParaRPr lang="en-US" sz="20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26.8 ± 16.3</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dirty="0">
                          <a:solidFill>
                            <a:srgbClr val="000000"/>
                          </a:solidFill>
                          <a:effectLst/>
                        </a:rPr>
                        <a:t>0.083</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4"/>
                  </a:ext>
                </a:extLst>
              </a:tr>
              <a:tr h="569716">
                <a:tc>
                  <a:txBody>
                    <a:bodyPr/>
                    <a:lstStyle/>
                    <a:p>
                      <a:pPr algn="l" rtl="0">
                        <a:spcAft>
                          <a:spcPts val="0"/>
                        </a:spcAft>
                      </a:pPr>
                      <a:r>
                        <a:rPr lang="en-US" sz="2000" dirty="0">
                          <a:solidFill>
                            <a:srgbClr val="000000"/>
                          </a:solidFill>
                          <a:effectLst/>
                        </a:rPr>
                        <a:t>TG (mg/dl)</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a:solidFill>
                            <a:srgbClr val="000000"/>
                          </a:solidFill>
                          <a:effectLst/>
                        </a:rPr>
                        <a:t>117.8 ± 53.2</a:t>
                      </a:r>
                      <a:endParaRPr lang="en-US" sz="20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000" dirty="0">
                          <a:solidFill>
                            <a:srgbClr val="000000"/>
                          </a:solidFill>
                          <a:effectLst/>
                        </a:rPr>
                        <a:t>133.7 ± 78.2</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000" dirty="0">
                          <a:solidFill>
                            <a:srgbClr val="000000"/>
                          </a:solidFill>
                          <a:effectLst/>
                        </a:rPr>
                        <a:t>0.151</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5"/>
                  </a:ext>
                </a:extLst>
              </a:tr>
              <a:tr h="569716">
                <a:tc>
                  <a:txBody>
                    <a:bodyPr/>
                    <a:lstStyle/>
                    <a:p>
                      <a:pPr algn="l" rtl="0">
                        <a:spcAft>
                          <a:spcPts val="0"/>
                        </a:spcAft>
                      </a:pPr>
                      <a:r>
                        <a:rPr lang="en-US" sz="2000" dirty="0">
                          <a:solidFill>
                            <a:srgbClr val="000000"/>
                          </a:solidFill>
                          <a:effectLst/>
                        </a:rPr>
                        <a:t>Atherogenic index</a:t>
                      </a:r>
                      <a:endParaRPr lang="en-US" sz="20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a:solidFill>
                            <a:srgbClr val="000000"/>
                          </a:solidFill>
                          <a:effectLst/>
                        </a:rPr>
                        <a:t>3.96 ± 1.55</a:t>
                      </a:r>
                      <a:endParaRPr lang="en-US" sz="20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dirty="0">
                          <a:solidFill>
                            <a:srgbClr val="000000"/>
                          </a:solidFill>
                          <a:effectLst/>
                        </a:rPr>
                        <a:t>4.77 ± 1.95</a:t>
                      </a:r>
                      <a:endParaRPr lang="en-US" sz="20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000" b="1" dirty="0">
                          <a:solidFill>
                            <a:srgbClr val="000000"/>
                          </a:solidFill>
                          <a:effectLst/>
                        </a:rPr>
                        <a:t>0.006</a:t>
                      </a:r>
                      <a:endParaRPr lang="en-US" sz="20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883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صر نائب لرقم الشريحة 5"/>
          <p:cNvSpPr>
            <a:spLocks noGrp="1"/>
          </p:cNvSpPr>
          <p:nvPr>
            <p:ph type="sldNum" sz="quarter" idx="12"/>
          </p:nvPr>
        </p:nvSpPr>
        <p:spPr/>
        <p:txBody>
          <a:bodyPr/>
          <a:lstStyle/>
          <a:p>
            <a:pPr>
              <a:defRPr/>
            </a:pPr>
            <a:fld id="{77D3F9E2-B126-4B50-9A17-1BB4D67172CA}" type="slidenum">
              <a:rPr lang="ar-IQ" smtClean="0"/>
              <a:pPr>
                <a:defRPr/>
              </a:pPr>
              <a:t>31</a:t>
            </a:fld>
            <a:endParaRPr lang="en-US"/>
          </a:p>
        </p:txBody>
      </p:sp>
      <p:sp>
        <p:nvSpPr>
          <p:cNvPr id="24579" name="Rectangle 3"/>
          <p:cNvSpPr>
            <a:spLocks noGrp="1" noChangeArrowheads="1"/>
          </p:cNvSpPr>
          <p:nvPr>
            <p:ph type="subTitle" idx="1"/>
          </p:nvPr>
        </p:nvSpPr>
        <p:spPr>
          <a:xfrm>
            <a:off x="250825" y="214313"/>
            <a:ext cx="8675688" cy="576262"/>
          </a:xfrm>
          <a:solidFill>
            <a:srgbClr val="FFFF66"/>
          </a:solidFill>
          <a:ln>
            <a:solidFill>
              <a:schemeClr val="accent1"/>
            </a:solidFill>
          </a:ln>
        </p:spPr>
        <p:txBody>
          <a:bodyPr/>
          <a:lstStyle/>
          <a:p>
            <a:pPr algn="l" rtl="0" eaLnBrk="1" hangingPunct="1">
              <a:lnSpc>
                <a:spcPct val="90000"/>
              </a:lnSpc>
            </a:pPr>
            <a:r>
              <a:rPr lang="en-US" dirty="0">
                <a:solidFill>
                  <a:srgbClr val="000000"/>
                </a:solidFill>
                <a:effectLst/>
              </a:rPr>
              <a:t>B- Dependent two samples (paired t-test):</a:t>
            </a:r>
          </a:p>
        </p:txBody>
      </p:sp>
      <p:sp>
        <p:nvSpPr>
          <p:cNvPr id="15364" name="Rectangle 4"/>
          <p:cNvSpPr>
            <a:spLocks noChangeArrowheads="1"/>
          </p:cNvSpPr>
          <p:nvPr/>
        </p:nvSpPr>
        <p:spPr bwMode="auto">
          <a:xfrm>
            <a:off x="180976" y="1000108"/>
            <a:ext cx="8748742" cy="4373108"/>
          </a:xfrm>
          <a:prstGeom prst="rect">
            <a:avLst/>
          </a:prstGeom>
          <a:solidFill>
            <a:srgbClr val="FF99FF"/>
          </a:solidFill>
          <a:ln w="9525">
            <a:solidFill>
              <a:schemeClr val="accent1"/>
            </a:solidFill>
            <a:miter lim="800000"/>
            <a:headEnd/>
            <a:tailEnd/>
          </a:ln>
        </p:spPr>
        <p:txBody>
          <a:bodyPr/>
          <a:lstStyle/>
          <a:p>
            <a:pPr>
              <a:spcBef>
                <a:spcPct val="20000"/>
              </a:spcBef>
              <a:defRPr/>
            </a:pPr>
            <a:r>
              <a:rPr lang="en-US" sz="2800" dirty="0">
                <a:solidFill>
                  <a:srgbClr val="002060"/>
                </a:solidFill>
              </a:rPr>
              <a:t>The individual members of one sample are paired with particular members of the other sample.</a:t>
            </a:r>
          </a:p>
          <a:p>
            <a:pPr>
              <a:spcBef>
                <a:spcPct val="20000"/>
              </a:spcBef>
              <a:defRPr/>
            </a:pPr>
            <a:r>
              <a:rPr lang="en-US" sz="2800" dirty="0">
                <a:solidFill>
                  <a:srgbClr val="002060"/>
                </a:solidFill>
              </a:rPr>
              <a:t>These pairing consist of:</a:t>
            </a:r>
          </a:p>
          <a:p>
            <a:pPr marL="990600" indent="-715963">
              <a:spcBef>
                <a:spcPct val="20000"/>
              </a:spcBef>
              <a:defRPr/>
            </a:pPr>
            <a:r>
              <a:rPr lang="en-US" sz="2800" dirty="0">
                <a:solidFill>
                  <a:srgbClr val="002060"/>
                </a:solidFill>
              </a:rPr>
              <a:t>- The same individual on different occasions, obtained observation twice for the same subject such as blood pressure before and after treatment </a:t>
            </a:r>
          </a:p>
          <a:p>
            <a:pPr marL="990600" indent="-715963">
              <a:spcBef>
                <a:spcPct val="20000"/>
              </a:spcBef>
              <a:defRPr/>
            </a:pPr>
            <a:r>
              <a:rPr lang="en-US" sz="2800" dirty="0">
                <a:solidFill>
                  <a:srgbClr val="002060"/>
                </a:solidFill>
              </a:rPr>
              <a:t>- Or ESR measurement by two method in same group of subjects.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عنصر نائب لرقم الشريحة 5"/>
          <p:cNvSpPr>
            <a:spLocks noGrp="1"/>
          </p:cNvSpPr>
          <p:nvPr>
            <p:ph type="sldNum" sz="quarter" idx="12"/>
          </p:nvPr>
        </p:nvSpPr>
        <p:spPr/>
        <p:txBody>
          <a:bodyPr/>
          <a:lstStyle/>
          <a:p>
            <a:pPr>
              <a:defRPr/>
            </a:pPr>
            <a:fld id="{BB2FEE4D-B869-48AE-ABBF-D123A70EC7BD}" type="slidenum">
              <a:rPr lang="ar-IQ" smtClean="0"/>
              <a:pPr>
                <a:defRPr/>
              </a:pPr>
              <a:t>32</a:t>
            </a:fld>
            <a:endParaRPr lang="en-US"/>
          </a:p>
        </p:txBody>
      </p:sp>
      <p:sp>
        <p:nvSpPr>
          <p:cNvPr id="1029" name="Rectangle 3"/>
          <p:cNvSpPr>
            <a:spLocks noGrp="1" noChangeArrowheads="1"/>
          </p:cNvSpPr>
          <p:nvPr>
            <p:ph type="ctrTitle"/>
          </p:nvPr>
        </p:nvSpPr>
        <p:spPr>
          <a:xfrm>
            <a:off x="144463" y="115889"/>
            <a:ext cx="8820150" cy="720823"/>
          </a:xfrm>
          <a:solidFill>
            <a:srgbClr val="FFFF66"/>
          </a:solidFill>
          <a:ln>
            <a:solidFill>
              <a:schemeClr val="accent1"/>
            </a:solidFill>
          </a:ln>
        </p:spPr>
        <p:txBody>
          <a:bodyPr/>
          <a:lstStyle/>
          <a:p>
            <a:pPr marL="1249363" lvl="0" indent="-1249363" algn="just" rtl="0" eaLnBrk="1" hangingPunct="1"/>
            <a:r>
              <a:rPr lang="en-US" sz="2400" b="1" dirty="0">
                <a:solidFill>
                  <a:srgbClr val="000000"/>
                </a:solidFill>
                <a:effectLst/>
                <a:latin typeface="Times New Roman" pitchFamily="18" charset="0"/>
                <a:ea typeface="Calibri" pitchFamily="34" charset="0"/>
                <a:cs typeface="Times New Roman" pitchFamily="18" charset="0"/>
              </a:rPr>
              <a:t>Table ( ): Changes in anthropometric parameters in participants receiving Omega-3 alone (n = 25).</a:t>
            </a:r>
            <a:endParaRPr lang="en-US" sz="2400" dirty="0">
              <a:solidFill>
                <a:srgbClr val="000000"/>
              </a:solidFill>
              <a:effectLst/>
              <a:latin typeface="Arial" pitchFamily="34" charset="0"/>
            </a:endParaRPr>
          </a:p>
        </p:txBody>
      </p:sp>
      <p:sp>
        <p:nvSpPr>
          <p:cNvPr id="4" name="مستطيل 3"/>
          <p:cNvSpPr/>
          <p:nvPr/>
        </p:nvSpPr>
        <p:spPr>
          <a:xfrm>
            <a:off x="395536" y="6165304"/>
            <a:ext cx="3816424" cy="400110"/>
          </a:xfrm>
          <a:prstGeom prst="rect">
            <a:avLst/>
          </a:prstGeom>
          <a:solidFill>
            <a:srgbClr val="FFFF00"/>
          </a:solidFill>
          <a:ln>
            <a:solidFill>
              <a:schemeClr val="accent1"/>
            </a:solidFill>
          </a:ln>
        </p:spPr>
        <p:txBody>
          <a:bodyPr wrap="square">
            <a:spAutoFit/>
          </a:bodyPr>
          <a:lstStyle/>
          <a:p>
            <a:r>
              <a:rPr lang="en-US" sz="2000" b="1" dirty="0">
                <a:solidFill>
                  <a:srgbClr val="000000"/>
                </a:solidFill>
              </a:rPr>
              <a:t>* Paired T-test was used.</a:t>
            </a:r>
            <a:endParaRPr lang="en-US" sz="2000" dirty="0">
              <a:solidFill>
                <a:srgbClr val="000000"/>
              </a:solidFill>
            </a:endParaRPr>
          </a:p>
        </p:txBody>
      </p:sp>
      <p:graphicFrame>
        <p:nvGraphicFramePr>
          <p:cNvPr id="3" name="جدول 2"/>
          <p:cNvGraphicFramePr>
            <a:graphicFrameLocks noGrp="1"/>
          </p:cNvGraphicFramePr>
          <p:nvPr>
            <p:extLst>
              <p:ext uri="{D42A27DB-BD31-4B8C-83A1-F6EECF244321}">
                <p14:modId xmlns:p14="http://schemas.microsoft.com/office/powerpoint/2010/main" val="3248785932"/>
              </p:ext>
            </p:extLst>
          </p:nvPr>
        </p:nvGraphicFramePr>
        <p:xfrm>
          <a:off x="395537" y="1124743"/>
          <a:ext cx="8496942" cy="4896546"/>
        </p:xfrm>
        <a:graphic>
          <a:graphicData uri="http://schemas.openxmlformats.org/drawingml/2006/table">
            <a:tbl>
              <a:tblPr firstRow="1" firstCol="1" bandRow="1">
                <a:tableStyleId>{16D9F66E-5EB9-4882-86FB-DCBF35E3C3E4}</a:tableStyleId>
              </a:tblPr>
              <a:tblGrid>
                <a:gridCol w="2232247">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2331431">
                  <a:extLst>
                    <a:ext uri="{9D8B030D-6E8A-4147-A177-3AD203B41FA5}">
                      <a16:colId xmlns:a16="http://schemas.microsoft.com/office/drawing/2014/main" val="20002"/>
                    </a:ext>
                  </a:extLst>
                </a:gridCol>
                <a:gridCol w="1340976">
                  <a:extLst>
                    <a:ext uri="{9D8B030D-6E8A-4147-A177-3AD203B41FA5}">
                      <a16:colId xmlns:a16="http://schemas.microsoft.com/office/drawing/2014/main" val="20003"/>
                    </a:ext>
                  </a:extLst>
                </a:gridCol>
              </a:tblGrid>
              <a:tr h="1084034">
                <a:tc>
                  <a:txBody>
                    <a:bodyPr/>
                    <a:lstStyle/>
                    <a:p>
                      <a:pPr algn="l" rtl="0">
                        <a:spcAft>
                          <a:spcPts val="0"/>
                        </a:spcAft>
                      </a:pPr>
                      <a:r>
                        <a:rPr lang="en-US" sz="2400" dirty="0">
                          <a:solidFill>
                            <a:srgbClr val="000000"/>
                          </a:solidFill>
                          <a:effectLst/>
                        </a:rPr>
                        <a:t>Parameters </a:t>
                      </a:r>
                      <a:endParaRPr lang="en-US" sz="24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Base line </a:t>
                      </a:r>
                    </a:p>
                    <a:p>
                      <a:pPr algn="ctr" rtl="0">
                        <a:spcAft>
                          <a:spcPts val="0"/>
                        </a:spcAft>
                      </a:pPr>
                      <a:r>
                        <a:rPr lang="en-US" sz="2400" dirty="0">
                          <a:solidFill>
                            <a:srgbClr val="000000"/>
                          </a:solidFill>
                          <a:effectLst/>
                        </a:rPr>
                        <a:t>Mean ± SD</a:t>
                      </a:r>
                      <a:endParaRPr lang="en-US" sz="24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After 8 weeks</a:t>
                      </a:r>
                    </a:p>
                    <a:p>
                      <a:pPr algn="ctr" rtl="0">
                        <a:spcAft>
                          <a:spcPts val="0"/>
                        </a:spcAft>
                      </a:pPr>
                      <a:r>
                        <a:rPr lang="en-US" sz="2400" dirty="0">
                          <a:solidFill>
                            <a:srgbClr val="000000"/>
                          </a:solidFill>
                          <a:effectLst/>
                        </a:rPr>
                        <a:t>Mean ± SD</a:t>
                      </a:r>
                      <a:endParaRPr lang="en-US" sz="24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P-value*</a:t>
                      </a:r>
                      <a:endParaRPr lang="en-US" sz="24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53128">
                <a:tc>
                  <a:txBody>
                    <a:bodyPr/>
                    <a:lstStyle/>
                    <a:p>
                      <a:pPr algn="l" rtl="0">
                        <a:spcAft>
                          <a:spcPts val="0"/>
                        </a:spcAft>
                      </a:pPr>
                      <a:r>
                        <a:rPr lang="en-US" sz="2400" dirty="0">
                          <a:solidFill>
                            <a:srgbClr val="000000"/>
                          </a:solidFill>
                          <a:effectLst/>
                        </a:rPr>
                        <a:t>BMI (kg/m</a:t>
                      </a:r>
                      <a:r>
                        <a:rPr lang="en-US" sz="2400" baseline="30000" dirty="0">
                          <a:solidFill>
                            <a:srgbClr val="000000"/>
                          </a:solidFill>
                          <a:effectLst/>
                        </a:rPr>
                        <a:t>2</a:t>
                      </a:r>
                      <a:r>
                        <a:rPr lang="en-US" sz="2400" dirty="0">
                          <a:solidFill>
                            <a:srgbClr val="000000"/>
                          </a:solidFill>
                          <a:effectLst/>
                        </a:rPr>
                        <a:t>) </a:t>
                      </a:r>
                      <a:endParaRPr lang="en-US" sz="24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400">
                          <a:solidFill>
                            <a:srgbClr val="000000"/>
                          </a:solidFill>
                          <a:effectLst/>
                        </a:rPr>
                        <a:t>30.96 ± 4.36</a:t>
                      </a:r>
                      <a:endParaRPr lang="en-US" sz="24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400" dirty="0">
                          <a:solidFill>
                            <a:srgbClr val="000000"/>
                          </a:solidFill>
                          <a:effectLst/>
                        </a:rPr>
                        <a:t>30.46 ± 4.82</a:t>
                      </a:r>
                      <a:endParaRPr lang="en-US" sz="24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2400" b="0" dirty="0">
                          <a:solidFill>
                            <a:srgbClr val="000000"/>
                          </a:solidFill>
                          <a:effectLst/>
                        </a:rPr>
                        <a:t>0.060</a:t>
                      </a:r>
                      <a:endParaRPr lang="en-US" sz="2400" b="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953128">
                <a:tc>
                  <a:txBody>
                    <a:bodyPr/>
                    <a:lstStyle/>
                    <a:p>
                      <a:pPr algn="l" rtl="0">
                        <a:spcAft>
                          <a:spcPts val="0"/>
                        </a:spcAft>
                      </a:pPr>
                      <a:r>
                        <a:rPr lang="en-US" sz="2400" dirty="0">
                          <a:solidFill>
                            <a:srgbClr val="000000"/>
                          </a:solidFill>
                          <a:effectLst/>
                        </a:rPr>
                        <a:t>Waist C. (cm)</a:t>
                      </a:r>
                      <a:endParaRPr lang="en-US" sz="24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400">
                          <a:solidFill>
                            <a:srgbClr val="000000"/>
                          </a:solidFill>
                          <a:effectLst/>
                        </a:rPr>
                        <a:t>104.1 ± 14.23</a:t>
                      </a:r>
                      <a:endParaRPr lang="en-US" sz="24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400" dirty="0">
                          <a:solidFill>
                            <a:srgbClr val="000000"/>
                          </a:solidFill>
                          <a:effectLst/>
                        </a:rPr>
                        <a:t>98.0 ± 13.83</a:t>
                      </a:r>
                      <a:endParaRPr lang="en-US" sz="24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400" b="1" dirty="0">
                          <a:solidFill>
                            <a:srgbClr val="000000"/>
                          </a:solidFill>
                          <a:effectLst/>
                        </a:rPr>
                        <a:t>0.000</a:t>
                      </a:r>
                      <a:endParaRPr lang="en-US" sz="24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2"/>
                  </a:ext>
                </a:extLst>
              </a:tr>
              <a:tr h="953128">
                <a:tc>
                  <a:txBody>
                    <a:bodyPr/>
                    <a:lstStyle/>
                    <a:p>
                      <a:pPr algn="l" rtl="0">
                        <a:spcAft>
                          <a:spcPts val="0"/>
                        </a:spcAft>
                      </a:pPr>
                      <a:r>
                        <a:rPr lang="en-US" sz="2400" dirty="0">
                          <a:solidFill>
                            <a:srgbClr val="000000"/>
                          </a:solidFill>
                          <a:effectLst/>
                        </a:rPr>
                        <a:t>Hip C. (cm)</a:t>
                      </a:r>
                      <a:endParaRPr lang="en-US" sz="24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400">
                          <a:solidFill>
                            <a:srgbClr val="000000"/>
                          </a:solidFill>
                          <a:effectLst/>
                        </a:rPr>
                        <a:t>111.32 ± 8.69</a:t>
                      </a:r>
                      <a:endParaRPr lang="en-US" sz="24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2400" dirty="0">
                          <a:solidFill>
                            <a:srgbClr val="000000"/>
                          </a:solidFill>
                          <a:effectLst/>
                        </a:rPr>
                        <a:t>107.86 ± 8.89</a:t>
                      </a:r>
                      <a:endParaRPr lang="en-US" sz="24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2400" b="1" dirty="0">
                          <a:solidFill>
                            <a:srgbClr val="000000"/>
                          </a:solidFill>
                          <a:effectLst/>
                        </a:rPr>
                        <a:t>0.000</a:t>
                      </a:r>
                      <a:endParaRPr lang="en-US" sz="24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3"/>
                  </a:ext>
                </a:extLst>
              </a:tr>
              <a:tr h="953128">
                <a:tc>
                  <a:txBody>
                    <a:bodyPr/>
                    <a:lstStyle/>
                    <a:p>
                      <a:pPr algn="l" rtl="0">
                        <a:spcAft>
                          <a:spcPts val="0"/>
                        </a:spcAft>
                      </a:pPr>
                      <a:r>
                        <a:rPr lang="en-US" sz="2400" dirty="0">
                          <a:solidFill>
                            <a:srgbClr val="000000"/>
                          </a:solidFill>
                          <a:effectLst/>
                        </a:rPr>
                        <a:t>W/H ratio</a:t>
                      </a:r>
                      <a:endParaRPr lang="en-US" sz="24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400">
                          <a:solidFill>
                            <a:srgbClr val="000000"/>
                          </a:solidFill>
                          <a:effectLst/>
                        </a:rPr>
                        <a:t>0.93 ± 0.10</a:t>
                      </a:r>
                      <a:endParaRPr lang="en-US" sz="24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400" dirty="0">
                          <a:solidFill>
                            <a:srgbClr val="000000"/>
                          </a:solidFill>
                          <a:effectLst/>
                        </a:rPr>
                        <a:t>0.91 ± 0.10</a:t>
                      </a:r>
                      <a:endParaRPr lang="en-US" sz="24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2400" b="1" dirty="0">
                          <a:solidFill>
                            <a:srgbClr val="000000"/>
                          </a:solidFill>
                          <a:effectLst/>
                        </a:rPr>
                        <a:t>0.008</a:t>
                      </a:r>
                      <a:endParaRPr lang="en-US" sz="24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883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عنصر نائب لرقم الشريحة 5"/>
          <p:cNvSpPr>
            <a:spLocks noGrp="1"/>
          </p:cNvSpPr>
          <p:nvPr>
            <p:ph type="sldNum" sz="quarter" idx="12"/>
          </p:nvPr>
        </p:nvSpPr>
        <p:spPr/>
        <p:txBody>
          <a:bodyPr/>
          <a:lstStyle/>
          <a:p>
            <a:pPr>
              <a:defRPr/>
            </a:pPr>
            <a:fld id="{BB2FEE4D-B869-48AE-ABBF-D123A70EC7BD}" type="slidenum">
              <a:rPr lang="ar-IQ" smtClean="0"/>
              <a:pPr>
                <a:defRPr/>
              </a:pPr>
              <a:t>33</a:t>
            </a:fld>
            <a:endParaRPr lang="en-US"/>
          </a:p>
        </p:txBody>
      </p:sp>
      <p:sp>
        <p:nvSpPr>
          <p:cNvPr id="1029" name="Rectangle 3"/>
          <p:cNvSpPr>
            <a:spLocks noGrp="1" noChangeArrowheads="1"/>
          </p:cNvSpPr>
          <p:nvPr>
            <p:ph type="ctrTitle"/>
          </p:nvPr>
        </p:nvSpPr>
        <p:spPr>
          <a:xfrm>
            <a:off x="144463" y="115889"/>
            <a:ext cx="8820150" cy="720823"/>
          </a:xfrm>
          <a:solidFill>
            <a:srgbClr val="FFFF66"/>
          </a:solidFill>
          <a:ln>
            <a:solidFill>
              <a:schemeClr val="accent1"/>
            </a:solidFill>
          </a:ln>
        </p:spPr>
        <p:txBody>
          <a:bodyPr/>
          <a:lstStyle/>
          <a:p>
            <a:pPr marL="898525" indent="-898525" algn="l" rtl="0" eaLnBrk="1" hangingPunct="1"/>
            <a:r>
              <a:rPr lang="en-US" sz="2000" b="1" dirty="0">
                <a:solidFill>
                  <a:srgbClr val="000000"/>
                </a:solidFill>
                <a:effectLst/>
                <a:latin typeface="Times New Roman" pitchFamily="18" charset="0"/>
                <a:cs typeface="Times New Roman" pitchFamily="18" charset="0"/>
              </a:rPr>
              <a:t>Table ( ): Changes in the metabolic profile and hormonal levels of the study groups at beginning and after three months of the study follow up.</a:t>
            </a:r>
            <a:endParaRPr lang="en-US" sz="2000" dirty="0">
              <a:solidFill>
                <a:srgbClr val="000000"/>
              </a:solidFill>
              <a:effectLst/>
              <a:latin typeface="Times New Roman" pitchFamily="18" charset="0"/>
              <a:cs typeface="Times New Roman" pitchFamily="18" charset="0"/>
            </a:endParaRPr>
          </a:p>
        </p:txBody>
      </p:sp>
      <p:graphicFrame>
        <p:nvGraphicFramePr>
          <p:cNvPr id="2" name="جدول 1"/>
          <p:cNvGraphicFramePr>
            <a:graphicFrameLocks noGrp="1"/>
          </p:cNvGraphicFramePr>
          <p:nvPr>
            <p:extLst>
              <p:ext uri="{D42A27DB-BD31-4B8C-83A1-F6EECF244321}">
                <p14:modId xmlns:p14="http://schemas.microsoft.com/office/powerpoint/2010/main" val="2890334003"/>
              </p:ext>
            </p:extLst>
          </p:nvPr>
        </p:nvGraphicFramePr>
        <p:xfrm>
          <a:off x="179512" y="1052733"/>
          <a:ext cx="8784978" cy="5187972"/>
        </p:xfrm>
        <a:graphic>
          <a:graphicData uri="http://schemas.openxmlformats.org/drawingml/2006/table">
            <a:tbl>
              <a:tblPr firstRow="1" firstCol="1" bandRow="1">
                <a:tableStyleId>{21E4AEA4-8DFA-4A89-87EB-49C32662AFE0}</a:tableStyleId>
              </a:tblPr>
              <a:tblGrid>
                <a:gridCol w="1261486">
                  <a:extLst>
                    <a:ext uri="{9D8B030D-6E8A-4147-A177-3AD203B41FA5}">
                      <a16:colId xmlns:a16="http://schemas.microsoft.com/office/drawing/2014/main" val="20000"/>
                    </a:ext>
                  </a:extLst>
                </a:gridCol>
                <a:gridCol w="1184831">
                  <a:extLst>
                    <a:ext uri="{9D8B030D-6E8A-4147-A177-3AD203B41FA5}">
                      <a16:colId xmlns:a16="http://schemas.microsoft.com/office/drawing/2014/main" val="20001"/>
                    </a:ext>
                  </a:extLst>
                </a:gridCol>
                <a:gridCol w="1095875">
                  <a:extLst>
                    <a:ext uri="{9D8B030D-6E8A-4147-A177-3AD203B41FA5}">
                      <a16:colId xmlns:a16="http://schemas.microsoft.com/office/drawing/2014/main" val="20002"/>
                    </a:ext>
                  </a:extLst>
                </a:gridCol>
                <a:gridCol w="1140353">
                  <a:extLst>
                    <a:ext uri="{9D8B030D-6E8A-4147-A177-3AD203B41FA5}">
                      <a16:colId xmlns:a16="http://schemas.microsoft.com/office/drawing/2014/main" val="20003"/>
                    </a:ext>
                  </a:extLst>
                </a:gridCol>
                <a:gridCol w="1140353">
                  <a:extLst>
                    <a:ext uri="{9D8B030D-6E8A-4147-A177-3AD203B41FA5}">
                      <a16:colId xmlns:a16="http://schemas.microsoft.com/office/drawing/2014/main" val="20004"/>
                    </a:ext>
                  </a:extLst>
                </a:gridCol>
                <a:gridCol w="1078841">
                  <a:extLst>
                    <a:ext uri="{9D8B030D-6E8A-4147-A177-3AD203B41FA5}">
                      <a16:colId xmlns:a16="http://schemas.microsoft.com/office/drawing/2014/main" val="20005"/>
                    </a:ext>
                  </a:extLst>
                </a:gridCol>
                <a:gridCol w="1078841">
                  <a:extLst>
                    <a:ext uri="{9D8B030D-6E8A-4147-A177-3AD203B41FA5}">
                      <a16:colId xmlns:a16="http://schemas.microsoft.com/office/drawing/2014/main" val="20006"/>
                    </a:ext>
                  </a:extLst>
                </a:gridCol>
                <a:gridCol w="804398">
                  <a:extLst>
                    <a:ext uri="{9D8B030D-6E8A-4147-A177-3AD203B41FA5}">
                      <a16:colId xmlns:a16="http://schemas.microsoft.com/office/drawing/2014/main" val="20007"/>
                    </a:ext>
                  </a:extLst>
                </a:gridCol>
              </a:tblGrid>
              <a:tr h="268104">
                <a:tc rowSpan="2">
                  <a:txBody>
                    <a:bodyPr/>
                    <a:lstStyle/>
                    <a:p>
                      <a:pPr algn="l" rtl="0">
                        <a:lnSpc>
                          <a:spcPct val="115000"/>
                        </a:lnSpc>
                        <a:spcAft>
                          <a:spcPts val="0"/>
                        </a:spcAft>
                      </a:pPr>
                      <a:r>
                        <a:rPr lang="en-US" sz="1400" dirty="0">
                          <a:solidFill>
                            <a:srgbClr val="000000"/>
                          </a:solidFill>
                          <a:effectLst/>
                        </a:rPr>
                        <a:t>Variables </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rtl="0">
                        <a:lnSpc>
                          <a:spcPct val="115000"/>
                        </a:lnSpc>
                        <a:spcAft>
                          <a:spcPts val="0"/>
                        </a:spcAft>
                      </a:pPr>
                      <a:r>
                        <a:rPr lang="en-US" sz="1400" dirty="0">
                          <a:solidFill>
                            <a:srgbClr val="000000"/>
                          </a:solidFill>
                          <a:effectLst/>
                        </a:rPr>
                        <a:t>Intervention group (n=96)</a:t>
                      </a:r>
                      <a:endParaRPr lang="en-US" sz="1400" dirty="0">
                        <a:solidFill>
                          <a:srgbClr val="000000"/>
                        </a:solidFill>
                        <a:effectLst/>
                        <a:latin typeface="Calibri"/>
                        <a:ea typeface="Calibri"/>
                        <a:cs typeface="Arial"/>
                      </a:endParaRPr>
                    </a:p>
                  </a:txBody>
                  <a:tcPr marL="36195" marR="17780" marT="0" marB="0">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gridSpan="3">
                  <a:txBody>
                    <a:bodyPr/>
                    <a:lstStyle/>
                    <a:p>
                      <a:pPr algn="ctr" rtl="0">
                        <a:lnSpc>
                          <a:spcPct val="115000"/>
                        </a:lnSpc>
                        <a:spcAft>
                          <a:spcPts val="0"/>
                        </a:spcAft>
                      </a:pPr>
                      <a:r>
                        <a:rPr lang="en-US" sz="1400" dirty="0">
                          <a:solidFill>
                            <a:srgbClr val="000000"/>
                          </a:solidFill>
                          <a:effectLst/>
                        </a:rPr>
                        <a:t>Control group (n=92)</a:t>
                      </a:r>
                      <a:endParaRPr lang="en-US" sz="1400" dirty="0">
                        <a:solidFill>
                          <a:srgbClr val="000000"/>
                        </a:solidFill>
                        <a:effectLst/>
                        <a:latin typeface="Calibri"/>
                        <a:ea typeface="Calibri"/>
                        <a:cs typeface="Arial"/>
                      </a:endParaRPr>
                    </a:p>
                  </a:txBody>
                  <a:tcPr marL="36195" marR="17780" marT="0" marB="0" anchor="ct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rowSpan="2">
                  <a:txBody>
                    <a:bodyPr/>
                    <a:lstStyle/>
                    <a:p>
                      <a:pPr algn="ctr" rtl="0">
                        <a:lnSpc>
                          <a:spcPct val="115000"/>
                        </a:lnSpc>
                        <a:spcAft>
                          <a:spcPts val="0"/>
                        </a:spcAft>
                      </a:pPr>
                      <a:r>
                        <a:rPr lang="en-US" sz="1400">
                          <a:solidFill>
                            <a:srgbClr val="000000"/>
                          </a:solidFill>
                          <a:effectLst/>
                        </a:rPr>
                        <a:t>P-value</a:t>
                      </a:r>
                      <a:endParaRPr lang="en-US" sz="140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3662">
                <a:tc vMerge="1">
                  <a:txBody>
                    <a:bodyPr/>
                    <a:lstStyle/>
                    <a:p>
                      <a:pPr rtl="1"/>
                      <a:endParaRPr lang="ar-IQ"/>
                    </a:p>
                  </a:txBody>
                  <a:tcPr/>
                </a:tc>
                <a:tc>
                  <a:txBody>
                    <a:bodyPr/>
                    <a:lstStyle/>
                    <a:p>
                      <a:pPr algn="ctr" rtl="0">
                        <a:lnSpc>
                          <a:spcPct val="115000"/>
                        </a:lnSpc>
                        <a:spcAft>
                          <a:spcPts val="0"/>
                        </a:spcAft>
                      </a:pPr>
                      <a:r>
                        <a:rPr lang="en-US" sz="1400" dirty="0">
                          <a:solidFill>
                            <a:srgbClr val="000000"/>
                          </a:solidFill>
                          <a:effectLst/>
                        </a:rPr>
                        <a:t>Beginning</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solidFill>
                            <a:srgbClr val="000000"/>
                          </a:solidFill>
                          <a:effectLst/>
                        </a:rPr>
                        <a:t>End</a:t>
                      </a:r>
                      <a:endParaRPr lang="en-US" sz="1400" dirty="0">
                        <a:solidFill>
                          <a:srgbClr val="000000"/>
                        </a:solidFill>
                        <a:effectLst/>
                        <a:latin typeface="Calibri"/>
                        <a:ea typeface="Calibri"/>
                        <a:cs typeface="Arial"/>
                      </a:endParaRPr>
                    </a:p>
                  </a:txBody>
                  <a:tcPr marL="36195" marR="17780" marT="0" marB="0" anchor="ct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solidFill>
                            <a:srgbClr val="000000"/>
                          </a:solidFill>
                          <a:effectLst/>
                        </a:rPr>
                        <a:t>Difference</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solidFill>
                            <a:srgbClr val="000000"/>
                          </a:solidFill>
                          <a:effectLst/>
                        </a:rPr>
                        <a:t>Beginning</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solidFill>
                            <a:srgbClr val="000000"/>
                          </a:solidFill>
                          <a:effectLst/>
                        </a:rPr>
                        <a:t>End</a:t>
                      </a:r>
                      <a:endParaRPr lang="en-US" sz="1400" dirty="0">
                        <a:solidFill>
                          <a:srgbClr val="000000"/>
                        </a:solidFill>
                        <a:effectLst/>
                        <a:latin typeface="Calibri"/>
                        <a:ea typeface="Calibri"/>
                        <a:cs typeface="Arial"/>
                      </a:endParaRPr>
                    </a:p>
                  </a:txBody>
                  <a:tcPr marL="36195" marR="17780" marT="0" marB="0" anchor="ct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solidFill>
                            <a:srgbClr val="000000"/>
                          </a:solidFill>
                          <a:effectLst/>
                        </a:rPr>
                        <a:t>Difference</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rtl="1"/>
                      <a:endParaRPr lang="ar-IQ"/>
                    </a:p>
                  </a:txBody>
                  <a:tcPr/>
                </a:tc>
                <a:extLst>
                  <a:ext uri="{0D108BD9-81ED-4DB2-BD59-A6C34878D82A}">
                    <a16:rowId xmlns:a16="http://schemas.microsoft.com/office/drawing/2014/main" val="10001"/>
                  </a:ext>
                </a:extLst>
              </a:tr>
              <a:tr h="509382">
                <a:tc>
                  <a:txBody>
                    <a:bodyPr/>
                    <a:lstStyle/>
                    <a:p>
                      <a:pPr algn="l" rtl="0">
                        <a:lnSpc>
                          <a:spcPct val="115000"/>
                        </a:lnSpc>
                        <a:spcAft>
                          <a:spcPts val="0"/>
                        </a:spcAft>
                      </a:pPr>
                      <a:r>
                        <a:rPr lang="en-US" sz="1400" dirty="0">
                          <a:solidFill>
                            <a:srgbClr val="000000"/>
                          </a:solidFill>
                          <a:effectLst/>
                        </a:rPr>
                        <a:t>FBS (mg/dL)</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tcPr>
                </a:tc>
                <a:tc>
                  <a:txBody>
                    <a:bodyPr/>
                    <a:lstStyle/>
                    <a:p>
                      <a:pPr algn="ctr" rtl="0">
                        <a:lnSpc>
                          <a:spcPct val="115000"/>
                        </a:lnSpc>
                        <a:spcAft>
                          <a:spcPts val="0"/>
                        </a:spcAft>
                      </a:pPr>
                      <a:r>
                        <a:rPr lang="en-US" sz="1400" dirty="0">
                          <a:solidFill>
                            <a:srgbClr val="000000"/>
                          </a:solidFill>
                          <a:effectLst/>
                        </a:rPr>
                        <a:t>91.6 ± 12.5</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a:txBody>
                    <a:bodyPr/>
                    <a:lstStyle/>
                    <a:p>
                      <a:pPr algn="ctr" rtl="0">
                        <a:lnSpc>
                          <a:spcPct val="115000"/>
                        </a:lnSpc>
                        <a:spcAft>
                          <a:spcPts val="0"/>
                        </a:spcAft>
                      </a:pPr>
                      <a:r>
                        <a:rPr lang="en-US" sz="1400" dirty="0">
                          <a:solidFill>
                            <a:srgbClr val="000000"/>
                          </a:solidFill>
                          <a:effectLst/>
                        </a:rPr>
                        <a:t>84.6 ± 11.1</a:t>
                      </a:r>
                      <a:endParaRPr lang="en-US" sz="1400" dirty="0">
                        <a:solidFill>
                          <a:srgbClr val="000000"/>
                        </a:solidFill>
                        <a:effectLst/>
                        <a:latin typeface="Calibri"/>
                        <a:ea typeface="Calibri"/>
                        <a:cs typeface="Arial"/>
                      </a:endParaRPr>
                    </a:p>
                  </a:txBody>
                  <a:tcPr marL="36195" marR="17780" marT="0" marB="0" anchor="ctr">
                    <a:lnT w="19050" cap="flat" cmpd="sng" algn="ctr">
                      <a:solidFill>
                        <a:srgbClr val="000000"/>
                      </a:solidFill>
                      <a:prstDash val="solid"/>
                      <a:round/>
                      <a:headEnd type="none" w="med" len="med"/>
                      <a:tailEnd type="none" w="med" len="med"/>
                    </a:lnT>
                  </a:tcPr>
                </a:tc>
                <a:tc>
                  <a:txBody>
                    <a:bodyPr/>
                    <a:lstStyle/>
                    <a:p>
                      <a:pPr algn="ctr" rtl="0">
                        <a:lnSpc>
                          <a:spcPct val="115000"/>
                        </a:lnSpc>
                        <a:spcAft>
                          <a:spcPts val="0"/>
                        </a:spcAft>
                      </a:pPr>
                      <a:r>
                        <a:rPr lang="en-US" sz="1400" dirty="0">
                          <a:solidFill>
                            <a:srgbClr val="000000"/>
                          </a:solidFill>
                          <a:effectLst/>
                        </a:rPr>
                        <a:t>7.1 ± 5.0</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tcPr>
                </a:tc>
                <a:tc>
                  <a:txBody>
                    <a:bodyPr/>
                    <a:lstStyle/>
                    <a:p>
                      <a:pPr algn="ctr" rtl="0">
                        <a:lnSpc>
                          <a:spcPct val="115000"/>
                        </a:lnSpc>
                        <a:spcAft>
                          <a:spcPts val="0"/>
                        </a:spcAft>
                      </a:pPr>
                      <a:r>
                        <a:rPr lang="en-US" sz="1400" dirty="0">
                          <a:solidFill>
                            <a:srgbClr val="000000"/>
                          </a:solidFill>
                          <a:effectLst/>
                        </a:rPr>
                        <a:t>86.3  ± 11.4</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a:txBody>
                    <a:bodyPr/>
                    <a:lstStyle/>
                    <a:p>
                      <a:pPr algn="ctr" rtl="0">
                        <a:lnSpc>
                          <a:spcPct val="115000"/>
                        </a:lnSpc>
                        <a:spcAft>
                          <a:spcPts val="0"/>
                        </a:spcAft>
                      </a:pPr>
                      <a:r>
                        <a:rPr lang="en-US" sz="1400" dirty="0">
                          <a:solidFill>
                            <a:srgbClr val="000000"/>
                          </a:solidFill>
                          <a:effectLst/>
                        </a:rPr>
                        <a:t>87.6 ± 11.1</a:t>
                      </a:r>
                      <a:endParaRPr lang="en-US" sz="1400" dirty="0">
                        <a:solidFill>
                          <a:srgbClr val="000000"/>
                        </a:solidFill>
                        <a:effectLst/>
                        <a:latin typeface="Calibri"/>
                        <a:ea typeface="Calibri"/>
                        <a:cs typeface="Arial"/>
                      </a:endParaRPr>
                    </a:p>
                  </a:txBody>
                  <a:tcPr marL="36195" marR="17780" marT="0" marB="0" anchor="ctr">
                    <a:lnT w="19050" cap="flat" cmpd="sng" algn="ctr">
                      <a:solidFill>
                        <a:srgbClr val="000000"/>
                      </a:solidFill>
                      <a:prstDash val="solid"/>
                      <a:round/>
                      <a:headEnd type="none" w="med" len="med"/>
                      <a:tailEnd type="none" w="med" len="med"/>
                    </a:lnT>
                  </a:tcPr>
                </a:tc>
                <a:tc>
                  <a:txBody>
                    <a:bodyPr/>
                    <a:lstStyle/>
                    <a:p>
                      <a:pPr algn="ctr" rtl="0">
                        <a:lnSpc>
                          <a:spcPct val="115000"/>
                        </a:lnSpc>
                        <a:spcAft>
                          <a:spcPts val="0"/>
                        </a:spcAft>
                      </a:pPr>
                      <a:r>
                        <a:rPr lang="en-US" sz="1400" dirty="0">
                          <a:solidFill>
                            <a:srgbClr val="000000"/>
                          </a:solidFill>
                          <a:effectLst/>
                        </a:rPr>
                        <a:t>1.3 ± 5.6</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tcPr>
                </a:tc>
                <a:tc>
                  <a:txBody>
                    <a:bodyPr/>
                    <a:lstStyle/>
                    <a:p>
                      <a:pPr algn="ctr" rtl="0">
                        <a:lnSpc>
                          <a:spcPct val="115000"/>
                        </a:lnSpc>
                        <a:spcAft>
                          <a:spcPts val="0"/>
                        </a:spcAft>
                      </a:pPr>
                      <a:r>
                        <a:rPr lang="en-US" sz="1400" b="1" dirty="0">
                          <a:solidFill>
                            <a:srgbClr val="000000"/>
                          </a:solidFill>
                          <a:effectLst/>
                        </a:rPr>
                        <a:t>0.000</a:t>
                      </a:r>
                      <a:endParaRPr lang="en-US" sz="1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2"/>
                  </a:ext>
                </a:extLst>
              </a:tr>
              <a:tr h="527324">
                <a:tc>
                  <a:txBody>
                    <a:bodyPr/>
                    <a:lstStyle/>
                    <a:p>
                      <a:pPr algn="l" rtl="0">
                        <a:lnSpc>
                          <a:spcPct val="115000"/>
                        </a:lnSpc>
                        <a:spcAft>
                          <a:spcPts val="0"/>
                        </a:spcAft>
                      </a:pPr>
                      <a:r>
                        <a:rPr lang="en-US" sz="1400" dirty="0">
                          <a:solidFill>
                            <a:srgbClr val="000000"/>
                          </a:solidFill>
                          <a:effectLst/>
                        </a:rPr>
                        <a:t>LH (</a:t>
                      </a:r>
                      <a:r>
                        <a:rPr lang="en-US" sz="1400" dirty="0" err="1">
                          <a:solidFill>
                            <a:srgbClr val="000000"/>
                          </a:solidFill>
                          <a:effectLst/>
                        </a:rPr>
                        <a:t>mIU</a:t>
                      </a:r>
                      <a:r>
                        <a:rPr lang="en-US" sz="1400" dirty="0">
                          <a:solidFill>
                            <a:srgbClr val="000000"/>
                          </a:solidFill>
                          <a:effectLst/>
                        </a:rPr>
                        <a:t>/mL)</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7.1 ± 3.8</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dirty="0">
                          <a:solidFill>
                            <a:srgbClr val="000000"/>
                          </a:solidFill>
                          <a:effectLst/>
                        </a:rPr>
                        <a:t>6.2 ± 3.1</a:t>
                      </a:r>
                      <a:endParaRPr lang="en-US" sz="1400" dirty="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0.88 ± 1.4</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7.4 ± 4.4</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dirty="0">
                          <a:solidFill>
                            <a:srgbClr val="000000"/>
                          </a:solidFill>
                          <a:effectLst/>
                        </a:rPr>
                        <a:t>7.9 ± 4.4</a:t>
                      </a:r>
                      <a:endParaRPr lang="en-US" sz="1400" dirty="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-0.47 ± 1.1</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b="1" dirty="0">
                          <a:solidFill>
                            <a:srgbClr val="000000"/>
                          </a:solidFill>
                          <a:effectLst/>
                        </a:rPr>
                        <a:t>0.000</a:t>
                      </a:r>
                      <a:endParaRPr lang="en-US" sz="1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3"/>
                  </a:ext>
                </a:extLst>
              </a:tr>
              <a:tr h="527324">
                <a:tc>
                  <a:txBody>
                    <a:bodyPr/>
                    <a:lstStyle/>
                    <a:p>
                      <a:pPr algn="l" rtl="0">
                        <a:lnSpc>
                          <a:spcPct val="115000"/>
                        </a:lnSpc>
                        <a:spcAft>
                          <a:spcPts val="0"/>
                        </a:spcAft>
                      </a:pPr>
                      <a:r>
                        <a:rPr lang="en-US" sz="1400" dirty="0">
                          <a:solidFill>
                            <a:srgbClr val="000000"/>
                          </a:solidFill>
                          <a:effectLst/>
                        </a:rPr>
                        <a:t>FSH (</a:t>
                      </a:r>
                      <a:r>
                        <a:rPr lang="en-US" sz="1400" dirty="0" err="1">
                          <a:solidFill>
                            <a:srgbClr val="000000"/>
                          </a:solidFill>
                          <a:effectLst/>
                        </a:rPr>
                        <a:t>mIU</a:t>
                      </a:r>
                      <a:r>
                        <a:rPr lang="en-US" sz="1400" dirty="0">
                          <a:solidFill>
                            <a:srgbClr val="000000"/>
                          </a:solidFill>
                          <a:effectLst/>
                        </a:rPr>
                        <a:t>/mL)</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6.5 ± 3.4</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6.3 ± 2.2</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0.2 ± 1.6</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6.6 ± 3.4</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6.8 ± 3.2</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-0.2 ± 1.2</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b="1" dirty="0">
                          <a:solidFill>
                            <a:srgbClr val="000000"/>
                          </a:solidFill>
                          <a:effectLst/>
                        </a:rPr>
                        <a:t>0.028</a:t>
                      </a:r>
                      <a:endParaRPr lang="en-US" sz="1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4"/>
                  </a:ext>
                </a:extLst>
              </a:tr>
              <a:tr h="509382">
                <a:tc>
                  <a:txBody>
                    <a:bodyPr/>
                    <a:lstStyle/>
                    <a:p>
                      <a:pPr algn="l" rtl="0">
                        <a:lnSpc>
                          <a:spcPct val="115000"/>
                        </a:lnSpc>
                        <a:spcAft>
                          <a:spcPts val="0"/>
                        </a:spcAft>
                      </a:pPr>
                      <a:r>
                        <a:rPr lang="en-US" sz="1400" dirty="0">
                          <a:solidFill>
                            <a:srgbClr val="000000"/>
                          </a:solidFill>
                          <a:effectLst/>
                        </a:rPr>
                        <a:t>TC (mg/dL)</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191.4 ± 31.6</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171.6 ±30.1</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19.9 ± 9.5</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196.3 ± 30.3</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198.5 ± 28.4</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-2.3 ± 7.0</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b="1" dirty="0">
                          <a:solidFill>
                            <a:srgbClr val="000000"/>
                          </a:solidFill>
                          <a:effectLst/>
                        </a:rPr>
                        <a:t>0.000</a:t>
                      </a:r>
                      <a:endParaRPr lang="en-US" sz="1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5"/>
                  </a:ext>
                </a:extLst>
              </a:tr>
              <a:tr h="509382">
                <a:tc>
                  <a:txBody>
                    <a:bodyPr/>
                    <a:lstStyle/>
                    <a:p>
                      <a:pPr algn="l" rtl="0">
                        <a:lnSpc>
                          <a:spcPct val="115000"/>
                        </a:lnSpc>
                        <a:spcAft>
                          <a:spcPts val="0"/>
                        </a:spcAft>
                      </a:pPr>
                      <a:r>
                        <a:rPr lang="en-US" sz="1400" dirty="0">
                          <a:solidFill>
                            <a:srgbClr val="000000"/>
                          </a:solidFill>
                          <a:effectLst/>
                        </a:rPr>
                        <a:t>TG (mg/dL)</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168.1 ± 37.1</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121.7 ±39.8</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46.4 ± 23.0</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161.7 ± 35.2</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168.4 ± 32.9</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a:solidFill>
                            <a:srgbClr val="000000"/>
                          </a:solidFill>
                          <a:effectLst/>
                        </a:rPr>
                        <a:t>-6.7 ± 14.8</a:t>
                      </a:r>
                      <a:endParaRPr lang="en-US" sz="140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b="1" dirty="0">
                          <a:solidFill>
                            <a:srgbClr val="000000"/>
                          </a:solidFill>
                          <a:effectLst/>
                        </a:rPr>
                        <a:t>0.000</a:t>
                      </a:r>
                      <a:endParaRPr lang="en-US" sz="1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6"/>
                  </a:ext>
                </a:extLst>
              </a:tr>
              <a:tr h="509382">
                <a:tc>
                  <a:txBody>
                    <a:bodyPr/>
                    <a:lstStyle/>
                    <a:p>
                      <a:pPr algn="l" rtl="0">
                        <a:lnSpc>
                          <a:spcPct val="115000"/>
                        </a:lnSpc>
                        <a:spcAft>
                          <a:spcPts val="0"/>
                        </a:spcAft>
                      </a:pPr>
                      <a:r>
                        <a:rPr lang="en-US" sz="1400" dirty="0">
                          <a:solidFill>
                            <a:srgbClr val="000000"/>
                          </a:solidFill>
                          <a:effectLst/>
                        </a:rPr>
                        <a:t>HDL (mg/dL)</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37.8 ± 8.1</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45.5 ± 8.9</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- 7.7 ± 5.2</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39.9 ± 7.3</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37.7 ± 6.8</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2.3 ± 3.7</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b="1" dirty="0">
                          <a:solidFill>
                            <a:srgbClr val="000000"/>
                          </a:solidFill>
                          <a:effectLst/>
                        </a:rPr>
                        <a:t>0.000</a:t>
                      </a:r>
                      <a:endParaRPr lang="en-US" sz="1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7"/>
                  </a:ext>
                </a:extLst>
              </a:tr>
              <a:tr h="509382">
                <a:tc>
                  <a:txBody>
                    <a:bodyPr/>
                    <a:lstStyle/>
                    <a:p>
                      <a:pPr algn="l" rtl="0">
                        <a:lnSpc>
                          <a:spcPct val="115000"/>
                        </a:lnSpc>
                        <a:spcAft>
                          <a:spcPts val="0"/>
                        </a:spcAft>
                      </a:pPr>
                      <a:r>
                        <a:rPr lang="en-US" sz="1400" dirty="0">
                          <a:solidFill>
                            <a:srgbClr val="000000"/>
                          </a:solidFill>
                          <a:effectLst/>
                        </a:rPr>
                        <a:t>LDL (mg/dL)</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119.9 ± 29.6</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101.8 ±29.2</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18.1 ± 10.3</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124.0 ± 27.1</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126.9 ± 25.4</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-2.9 ± 8.2</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b="1" dirty="0">
                          <a:solidFill>
                            <a:srgbClr val="000000"/>
                          </a:solidFill>
                          <a:effectLst/>
                        </a:rPr>
                        <a:t>0.000</a:t>
                      </a:r>
                      <a:endParaRPr lang="en-US" sz="1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8"/>
                  </a:ext>
                </a:extLst>
              </a:tr>
              <a:tr h="527324">
                <a:tc>
                  <a:txBody>
                    <a:bodyPr/>
                    <a:lstStyle/>
                    <a:p>
                      <a:pPr algn="l" rtl="0">
                        <a:lnSpc>
                          <a:spcPct val="115000"/>
                        </a:lnSpc>
                        <a:spcAft>
                          <a:spcPts val="0"/>
                        </a:spcAft>
                      </a:pPr>
                      <a:r>
                        <a:rPr lang="en-US" sz="1400" dirty="0">
                          <a:solidFill>
                            <a:srgbClr val="000000"/>
                          </a:solidFill>
                          <a:effectLst/>
                        </a:rPr>
                        <a:t>VLDL (mg/dL)</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33.8 ± 7.6</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24.4 ± 8.0</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9.4 ± 4.6</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a:solidFill>
                            <a:srgbClr val="000000"/>
                          </a:solidFill>
                          <a:effectLst/>
                        </a:rPr>
                        <a:t>32.3 ± 7.1</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US" sz="1400">
                          <a:solidFill>
                            <a:srgbClr val="000000"/>
                          </a:solidFill>
                          <a:effectLst/>
                        </a:rPr>
                        <a:t>34.0 ± 7.0</a:t>
                      </a:r>
                      <a:endParaRPr lang="en-US" sz="1400">
                        <a:solidFill>
                          <a:srgbClr val="000000"/>
                        </a:solidFill>
                        <a:effectLst/>
                        <a:latin typeface="Calibri"/>
                        <a:ea typeface="Calibri"/>
                        <a:cs typeface="Arial"/>
                      </a:endParaRPr>
                    </a:p>
                  </a:txBody>
                  <a:tcPr marL="36195" marR="17780" marT="0" marB="0" anchor="ctr"/>
                </a:tc>
                <a:tc>
                  <a:txBody>
                    <a:bodyPr/>
                    <a:lstStyle/>
                    <a:p>
                      <a:pPr algn="ctr" rtl="0">
                        <a:lnSpc>
                          <a:spcPct val="115000"/>
                        </a:lnSpc>
                        <a:spcAft>
                          <a:spcPts val="0"/>
                        </a:spcAft>
                      </a:pPr>
                      <a:r>
                        <a:rPr lang="en-US" sz="1400" dirty="0">
                          <a:solidFill>
                            <a:srgbClr val="000000"/>
                          </a:solidFill>
                          <a:effectLst/>
                        </a:rPr>
                        <a:t>-1.7 ± 3.4</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US" sz="1400" b="1" dirty="0">
                          <a:solidFill>
                            <a:srgbClr val="000000"/>
                          </a:solidFill>
                          <a:effectLst/>
                        </a:rPr>
                        <a:t>0.000</a:t>
                      </a:r>
                      <a:endParaRPr lang="en-US" sz="1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9"/>
                  </a:ext>
                </a:extLst>
              </a:tr>
              <a:tr h="527324">
                <a:tc>
                  <a:txBody>
                    <a:bodyPr/>
                    <a:lstStyle/>
                    <a:p>
                      <a:pPr algn="l" rtl="0">
                        <a:lnSpc>
                          <a:spcPct val="115000"/>
                        </a:lnSpc>
                        <a:spcAft>
                          <a:spcPts val="0"/>
                        </a:spcAft>
                      </a:pPr>
                      <a:r>
                        <a:rPr lang="en-US" sz="1400" dirty="0" err="1">
                          <a:solidFill>
                            <a:srgbClr val="000000"/>
                          </a:solidFill>
                          <a:effectLst/>
                        </a:rPr>
                        <a:t>Athero</a:t>
                      </a:r>
                      <a:r>
                        <a:rPr lang="en-US" sz="1400" dirty="0">
                          <a:solidFill>
                            <a:srgbClr val="000000"/>
                          </a:solidFill>
                          <a:effectLst/>
                        </a:rPr>
                        <a:t>. Index</a:t>
                      </a:r>
                      <a:endParaRPr lang="en-US" sz="1400"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effectLst/>
                        </a:rPr>
                        <a:t>5.3 ± 1.7</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effectLst/>
                        </a:rPr>
                        <a:t>3.9 ± 1.2</a:t>
                      </a:r>
                      <a:endParaRPr lang="en-US" sz="1400">
                        <a:solidFill>
                          <a:srgbClr val="000000"/>
                        </a:solidFill>
                        <a:effectLst/>
                        <a:latin typeface="Calibri"/>
                        <a:ea typeface="Calibri"/>
                        <a:cs typeface="Arial"/>
                      </a:endParaRPr>
                    </a:p>
                  </a:txBody>
                  <a:tcPr marL="36195" marR="17780" marT="0" marB="0" anchor="ctr">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solidFill>
                            <a:srgbClr val="000000"/>
                          </a:solidFill>
                          <a:effectLst/>
                        </a:rPr>
                        <a:t>1.4 ± 0.9</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effectLst/>
                        </a:rPr>
                        <a:t>5.1 ± 1.3</a:t>
                      </a:r>
                      <a:endParaRPr lang="en-US" sz="140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effectLst/>
                        </a:rPr>
                        <a:t>5.4 ± 1.3</a:t>
                      </a:r>
                      <a:endParaRPr lang="en-US" sz="1400">
                        <a:solidFill>
                          <a:srgbClr val="000000"/>
                        </a:solidFill>
                        <a:effectLst/>
                        <a:latin typeface="Calibri"/>
                        <a:ea typeface="Calibri"/>
                        <a:cs typeface="Arial"/>
                      </a:endParaRPr>
                    </a:p>
                  </a:txBody>
                  <a:tcPr marL="36195" marR="17780" marT="0" marB="0" anchor="ctr">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solidFill>
                            <a:srgbClr val="000000"/>
                          </a:solidFill>
                          <a:effectLst/>
                        </a:rPr>
                        <a:t>-0.3 ± 0.7</a:t>
                      </a:r>
                      <a:endParaRPr lang="en-US" sz="1400" dirty="0">
                        <a:solidFill>
                          <a:srgbClr val="000000"/>
                        </a:solidFill>
                        <a:effectLst/>
                        <a:latin typeface="Calibri"/>
                        <a:ea typeface="Calibri"/>
                        <a:cs typeface="Arial"/>
                      </a:endParaRPr>
                    </a:p>
                  </a:txBody>
                  <a:tcPr marL="36195" marR="17780" marT="0" marB="0" anchor="ctr">
                    <a:lnR w="1905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dirty="0">
                          <a:solidFill>
                            <a:srgbClr val="000000"/>
                          </a:solidFill>
                          <a:effectLst/>
                        </a:rPr>
                        <a:t>0.000</a:t>
                      </a:r>
                      <a:endParaRPr lang="en-US" sz="1400" b="1" dirty="0">
                        <a:solidFill>
                          <a:srgbClr val="000000"/>
                        </a:solidFill>
                        <a:effectLst/>
                        <a:latin typeface="Calibri"/>
                        <a:ea typeface="Calibri"/>
                        <a:cs typeface="Arial"/>
                      </a:endParaRPr>
                    </a:p>
                  </a:txBody>
                  <a:tcPr marL="36195"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4" name="مستطيل 3"/>
          <p:cNvSpPr/>
          <p:nvPr/>
        </p:nvSpPr>
        <p:spPr>
          <a:xfrm>
            <a:off x="251520" y="6309320"/>
            <a:ext cx="5904656" cy="369332"/>
          </a:xfrm>
          <a:prstGeom prst="rect">
            <a:avLst/>
          </a:prstGeom>
          <a:solidFill>
            <a:srgbClr val="FFFF00"/>
          </a:solidFill>
          <a:ln>
            <a:solidFill>
              <a:schemeClr val="accent1"/>
            </a:solidFill>
          </a:ln>
        </p:spPr>
        <p:txBody>
          <a:bodyPr wrap="square">
            <a:spAutoFit/>
          </a:bodyPr>
          <a:lstStyle/>
          <a:p>
            <a:r>
              <a:rPr lang="en-US" b="1" dirty="0">
                <a:solidFill>
                  <a:srgbClr val="000000"/>
                </a:solidFill>
              </a:rPr>
              <a:t>* Independent T-test of two means was used.</a:t>
            </a:r>
            <a:endParaRPr lang="en-US" dirty="0">
              <a:solidFill>
                <a:srgbClr val="000000"/>
              </a:solidFill>
            </a:endParaRPr>
          </a:p>
        </p:txBody>
      </p:sp>
    </p:spTree>
    <p:extLst>
      <p:ext uri="{BB962C8B-B14F-4D97-AF65-F5344CB8AC3E}">
        <p14:creationId xmlns:p14="http://schemas.microsoft.com/office/powerpoint/2010/main" val="772646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عنصر نائب لرقم الشريحة 5"/>
          <p:cNvSpPr>
            <a:spLocks noGrp="1"/>
          </p:cNvSpPr>
          <p:nvPr>
            <p:ph type="sldNum" sz="quarter" idx="12"/>
          </p:nvPr>
        </p:nvSpPr>
        <p:spPr/>
        <p:txBody>
          <a:bodyPr/>
          <a:lstStyle/>
          <a:p>
            <a:pPr>
              <a:defRPr/>
            </a:pPr>
            <a:fld id="{BB2FEE4D-B869-48AE-ABBF-D123A70EC7BD}" type="slidenum">
              <a:rPr lang="ar-IQ" smtClean="0"/>
              <a:pPr>
                <a:defRPr/>
              </a:pPr>
              <a:t>34</a:t>
            </a:fld>
            <a:endParaRPr lang="en-US"/>
          </a:p>
        </p:txBody>
      </p:sp>
      <p:sp>
        <p:nvSpPr>
          <p:cNvPr id="1029" name="Rectangle 3"/>
          <p:cNvSpPr>
            <a:spLocks noGrp="1" noChangeArrowheads="1"/>
          </p:cNvSpPr>
          <p:nvPr>
            <p:ph type="ctrTitle"/>
          </p:nvPr>
        </p:nvSpPr>
        <p:spPr>
          <a:xfrm>
            <a:off x="216471" y="14144"/>
            <a:ext cx="8099945" cy="504799"/>
          </a:xfrm>
          <a:solidFill>
            <a:srgbClr val="FFFF66"/>
          </a:solidFill>
          <a:ln>
            <a:solidFill>
              <a:schemeClr val="accent1"/>
            </a:solidFill>
          </a:ln>
        </p:spPr>
        <p:txBody>
          <a:bodyPr/>
          <a:lstStyle/>
          <a:p>
            <a:pPr lvl="0" algn="l" rtl="0" eaLnBrk="1" hangingPunct="1"/>
            <a:r>
              <a:rPr lang="en-US" sz="2400" b="1" dirty="0">
                <a:solidFill>
                  <a:srgbClr val="000000"/>
                </a:solidFill>
                <a:effectLst/>
                <a:latin typeface="Times New Roman" pitchFamily="18" charset="0"/>
                <a:cs typeface="Times New Roman" pitchFamily="18" charset="0"/>
              </a:rPr>
              <a:t>Table ( ): </a:t>
            </a:r>
            <a:r>
              <a:rPr lang="en-GB" sz="2400" b="1" dirty="0">
                <a:solidFill>
                  <a:srgbClr val="000000"/>
                </a:solidFill>
                <a:effectLst/>
                <a:latin typeface="Times New Roman" pitchFamily="18" charset="0"/>
                <a:ea typeface="Calibri" pitchFamily="34" charset="0"/>
                <a:cs typeface="Times New Roman" pitchFamily="18" charset="0"/>
              </a:rPr>
              <a:t>Patients demographics for both groups (n = 273).</a:t>
            </a:r>
            <a:endParaRPr lang="en-US" sz="2400" dirty="0">
              <a:solidFill>
                <a:srgbClr val="000000"/>
              </a:solidFill>
              <a:effectLst/>
              <a:latin typeface="Arial" pitchFamily="34" charset="0"/>
            </a:endParaRPr>
          </a:p>
        </p:txBody>
      </p:sp>
      <p:sp>
        <p:nvSpPr>
          <p:cNvPr id="4" name="مستطيل 3"/>
          <p:cNvSpPr/>
          <p:nvPr/>
        </p:nvSpPr>
        <p:spPr>
          <a:xfrm>
            <a:off x="251520" y="6093296"/>
            <a:ext cx="8496944" cy="646331"/>
          </a:xfrm>
          <a:prstGeom prst="rect">
            <a:avLst/>
          </a:prstGeom>
          <a:solidFill>
            <a:srgbClr val="FFFF00"/>
          </a:solidFill>
          <a:ln>
            <a:solidFill>
              <a:schemeClr val="accent1"/>
            </a:solidFill>
          </a:ln>
        </p:spPr>
        <p:txBody>
          <a:bodyPr wrap="square">
            <a:spAutoFit/>
          </a:bodyPr>
          <a:lstStyle/>
          <a:p>
            <a:r>
              <a:rPr lang="en-US" baseline="30000" dirty="0">
                <a:solidFill>
                  <a:srgbClr val="000000"/>
                </a:solidFill>
                <a:latin typeface="Times New Roman" pitchFamily="18" charset="0"/>
                <a:ea typeface="Calibri" pitchFamily="34" charset="0"/>
                <a:cs typeface="Times New Roman" pitchFamily="18" charset="0"/>
              </a:rPr>
              <a:t>a</a:t>
            </a:r>
            <a:r>
              <a:rPr lang="en-US" dirty="0">
                <a:solidFill>
                  <a:srgbClr val="000000"/>
                </a:solidFill>
                <a:latin typeface="Times New Roman" pitchFamily="18" charset="0"/>
                <a:ea typeface="Calibri" pitchFamily="34" charset="0"/>
                <a:cs typeface="Times New Roman" pitchFamily="18" charset="0"/>
              </a:rPr>
              <a:t> </a:t>
            </a:r>
            <a:r>
              <a:rPr lang="en-GB" dirty="0">
                <a:solidFill>
                  <a:srgbClr val="000000"/>
                </a:solidFill>
                <a:latin typeface="Times New Roman" pitchFamily="18" charset="0"/>
                <a:ea typeface="Calibri" pitchFamily="34" charset="0"/>
                <a:cs typeface="Times New Roman" pitchFamily="18" charset="0"/>
              </a:rPr>
              <a:t>Independent t-test of two means was used for measurable variables. Whereas, catigoral variables compared by </a:t>
            </a:r>
            <a:r>
              <a:rPr lang="en-US" dirty="0">
                <a:solidFill>
                  <a:srgbClr val="000000"/>
                </a:solidFill>
                <a:latin typeface="Times New Roman" pitchFamily="18" charset="0"/>
                <a:ea typeface="Calibri" pitchFamily="34" charset="0"/>
                <a:cs typeface="Times New Roman" pitchFamily="18" charset="0"/>
              </a:rPr>
              <a:t>z-test of two proportions and Fisher`s exact tests.</a:t>
            </a:r>
            <a:endParaRPr lang="en-US" dirty="0">
              <a:solidFill>
                <a:srgbClr val="000000"/>
              </a:solidFill>
            </a:endParaRPr>
          </a:p>
        </p:txBody>
      </p:sp>
      <p:graphicFrame>
        <p:nvGraphicFramePr>
          <p:cNvPr id="3" name="جدول 2"/>
          <p:cNvGraphicFramePr>
            <a:graphicFrameLocks noGrp="1"/>
          </p:cNvGraphicFramePr>
          <p:nvPr>
            <p:extLst>
              <p:ext uri="{D42A27DB-BD31-4B8C-83A1-F6EECF244321}">
                <p14:modId xmlns:p14="http://schemas.microsoft.com/office/powerpoint/2010/main" val="4096026650"/>
              </p:ext>
            </p:extLst>
          </p:nvPr>
        </p:nvGraphicFramePr>
        <p:xfrm>
          <a:off x="164272" y="620684"/>
          <a:ext cx="8892480" cy="5426569"/>
        </p:xfrm>
        <a:graphic>
          <a:graphicData uri="http://schemas.openxmlformats.org/drawingml/2006/table">
            <a:tbl>
              <a:tblPr firstRow="1" firstCol="1" bandRow="1">
                <a:tableStyleId>{22838BEF-8BB2-4498-84A7-C5851F593DF1}</a:tableStyleId>
              </a:tblPr>
              <a:tblGrid>
                <a:gridCol w="3361208">
                  <a:extLst>
                    <a:ext uri="{9D8B030D-6E8A-4147-A177-3AD203B41FA5}">
                      <a16:colId xmlns:a16="http://schemas.microsoft.com/office/drawing/2014/main" val="20000"/>
                    </a:ext>
                  </a:extLst>
                </a:gridCol>
                <a:gridCol w="1481541">
                  <a:extLst>
                    <a:ext uri="{9D8B030D-6E8A-4147-A177-3AD203B41FA5}">
                      <a16:colId xmlns:a16="http://schemas.microsoft.com/office/drawing/2014/main" val="20001"/>
                    </a:ext>
                  </a:extLst>
                </a:gridCol>
                <a:gridCol w="1482492">
                  <a:extLst>
                    <a:ext uri="{9D8B030D-6E8A-4147-A177-3AD203B41FA5}">
                      <a16:colId xmlns:a16="http://schemas.microsoft.com/office/drawing/2014/main" val="20002"/>
                    </a:ext>
                  </a:extLst>
                </a:gridCol>
                <a:gridCol w="1482492">
                  <a:extLst>
                    <a:ext uri="{9D8B030D-6E8A-4147-A177-3AD203B41FA5}">
                      <a16:colId xmlns:a16="http://schemas.microsoft.com/office/drawing/2014/main" val="20003"/>
                    </a:ext>
                  </a:extLst>
                </a:gridCol>
                <a:gridCol w="1084747">
                  <a:extLst>
                    <a:ext uri="{9D8B030D-6E8A-4147-A177-3AD203B41FA5}">
                      <a16:colId xmlns:a16="http://schemas.microsoft.com/office/drawing/2014/main" val="20004"/>
                    </a:ext>
                  </a:extLst>
                </a:gridCol>
              </a:tblGrid>
              <a:tr h="675075">
                <a:tc>
                  <a:txBody>
                    <a:bodyPr/>
                    <a:lstStyle/>
                    <a:p>
                      <a:pPr algn="l" rtl="0">
                        <a:lnSpc>
                          <a:spcPct val="115000"/>
                        </a:lnSpc>
                        <a:spcAft>
                          <a:spcPts val="0"/>
                        </a:spcAft>
                      </a:pPr>
                      <a:r>
                        <a:rPr lang="en-GB" sz="2000" dirty="0">
                          <a:solidFill>
                            <a:srgbClr val="000000"/>
                          </a:solidFill>
                          <a:effectLst/>
                        </a:rPr>
                        <a:t>Parameters</a:t>
                      </a:r>
                      <a:endParaRPr lang="en-US" sz="20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GB" sz="2000" dirty="0">
                          <a:solidFill>
                            <a:srgbClr val="000000"/>
                          </a:solidFill>
                          <a:effectLst/>
                        </a:rPr>
                        <a:t>Group I</a:t>
                      </a:r>
                      <a:endParaRPr lang="en-US" sz="2000" dirty="0">
                        <a:solidFill>
                          <a:srgbClr val="000000"/>
                        </a:solidFill>
                        <a:effectLst/>
                      </a:endParaRPr>
                    </a:p>
                    <a:p>
                      <a:pPr algn="ctr" rtl="0">
                        <a:lnSpc>
                          <a:spcPct val="115000"/>
                        </a:lnSpc>
                        <a:spcAft>
                          <a:spcPts val="0"/>
                        </a:spcAft>
                      </a:pPr>
                      <a:r>
                        <a:rPr lang="en-GB" sz="2000" dirty="0">
                          <a:solidFill>
                            <a:srgbClr val="000000"/>
                          </a:solidFill>
                          <a:effectLst/>
                        </a:rPr>
                        <a:t>(n = 229)</a:t>
                      </a:r>
                      <a:endParaRPr lang="en-US" sz="20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GB" sz="2000" dirty="0">
                          <a:solidFill>
                            <a:srgbClr val="000000"/>
                          </a:solidFill>
                          <a:effectLst/>
                        </a:rPr>
                        <a:t>Group II</a:t>
                      </a:r>
                      <a:endParaRPr lang="en-US" sz="2000" dirty="0">
                        <a:solidFill>
                          <a:srgbClr val="000000"/>
                        </a:solidFill>
                        <a:effectLst/>
                      </a:endParaRPr>
                    </a:p>
                    <a:p>
                      <a:pPr algn="ctr" rtl="0">
                        <a:lnSpc>
                          <a:spcPct val="115000"/>
                        </a:lnSpc>
                        <a:spcAft>
                          <a:spcPts val="0"/>
                        </a:spcAft>
                      </a:pPr>
                      <a:r>
                        <a:rPr lang="en-GB" sz="2000" dirty="0">
                          <a:solidFill>
                            <a:srgbClr val="000000"/>
                          </a:solidFill>
                          <a:effectLst/>
                        </a:rPr>
                        <a:t>(n = 44)</a:t>
                      </a:r>
                      <a:endParaRPr lang="en-US" sz="20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GB" sz="2000" dirty="0">
                          <a:solidFill>
                            <a:srgbClr val="000000"/>
                          </a:solidFill>
                          <a:effectLst/>
                        </a:rPr>
                        <a:t>Total</a:t>
                      </a:r>
                      <a:endParaRPr lang="en-US" sz="2000" dirty="0">
                        <a:solidFill>
                          <a:srgbClr val="000000"/>
                        </a:solidFill>
                        <a:effectLst/>
                      </a:endParaRPr>
                    </a:p>
                    <a:p>
                      <a:pPr algn="ctr" rtl="0">
                        <a:lnSpc>
                          <a:spcPct val="115000"/>
                        </a:lnSpc>
                        <a:spcAft>
                          <a:spcPts val="0"/>
                        </a:spcAft>
                      </a:pPr>
                      <a:r>
                        <a:rPr lang="en-GB" sz="2000" dirty="0">
                          <a:solidFill>
                            <a:srgbClr val="000000"/>
                          </a:solidFill>
                          <a:effectLst/>
                        </a:rPr>
                        <a:t>(n = 273)</a:t>
                      </a:r>
                      <a:endParaRPr lang="en-US" sz="20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GB" sz="2000" dirty="0">
                          <a:solidFill>
                            <a:srgbClr val="000000"/>
                          </a:solidFill>
                          <a:effectLst/>
                        </a:rPr>
                        <a:t>P-value </a:t>
                      </a:r>
                      <a:r>
                        <a:rPr lang="en-GB" sz="2000" baseline="30000" dirty="0">
                          <a:solidFill>
                            <a:srgbClr val="000000"/>
                          </a:solidFill>
                          <a:effectLst/>
                        </a:rPr>
                        <a:t>a</a:t>
                      </a:r>
                      <a:endParaRPr lang="en-US" sz="20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7538">
                <a:tc gridSpan="5">
                  <a:txBody>
                    <a:bodyPr/>
                    <a:lstStyle/>
                    <a:p>
                      <a:pPr algn="l" rtl="0">
                        <a:lnSpc>
                          <a:spcPct val="115000"/>
                        </a:lnSpc>
                        <a:spcAft>
                          <a:spcPts val="0"/>
                        </a:spcAft>
                      </a:pPr>
                      <a:r>
                        <a:rPr lang="en-GB" sz="1600" dirty="0">
                          <a:solidFill>
                            <a:srgbClr val="000000"/>
                          </a:solidFill>
                          <a:effectLst/>
                        </a:rPr>
                        <a:t>Age (years)</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extLst>
                  <a:ext uri="{0D108BD9-81ED-4DB2-BD59-A6C34878D82A}">
                    <a16:rowId xmlns:a16="http://schemas.microsoft.com/office/drawing/2014/main" val="10001"/>
                  </a:ext>
                </a:extLst>
              </a:tr>
              <a:tr h="337538">
                <a:tc>
                  <a:txBody>
                    <a:bodyPr/>
                    <a:lstStyle/>
                    <a:p>
                      <a:pPr algn="l" rtl="0">
                        <a:lnSpc>
                          <a:spcPct val="115000"/>
                        </a:lnSpc>
                        <a:spcAft>
                          <a:spcPts val="0"/>
                        </a:spcAft>
                      </a:pPr>
                      <a:r>
                        <a:rPr lang="en-GB" sz="1600" dirty="0">
                          <a:solidFill>
                            <a:srgbClr val="000000"/>
                          </a:solidFill>
                          <a:effectLst/>
                        </a:rPr>
                        <a:t>	Mean ± SD</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dirty="0">
                          <a:solidFill>
                            <a:srgbClr val="000000"/>
                          </a:solidFill>
                          <a:effectLst/>
                        </a:rPr>
                        <a:t>36.88 ± 7.11</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GB" sz="1600" dirty="0">
                          <a:solidFill>
                            <a:srgbClr val="000000"/>
                          </a:solidFill>
                          <a:effectLst/>
                        </a:rPr>
                        <a:t>37.00 ± 6.88</a:t>
                      </a:r>
                      <a:endParaRPr lang="en-US" sz="1600" dirty="0">
                        <a:solidFill>
                          <a:srgbClr val="000000"/>
                        </a:solidFill>
                        <a:effectLst/>
                        <a:latin typeface="Calibri"/>
                        <a:ea typeface="Calibri"/>
                        <a:cs typeface="Arial"/>
                      </a:endParaRPr>
                    </a:p>
                  </a:txBody>
                  <a:tcPr marL="31315" marR="31315" marT="0" marB="0" anchor="ctr"/>
                </a:tc>
                <a:tc>
                  <a:txBody>
                    <a:bodyPr/>
                    <a:lstStyle/>
                    <a:p>
                      <a:pPr algn="ctr" rtl="0">
                        <a:lnSpc>
                          <a:spcPct val="115000"/>
                        </a:lnSpc>
                        <a:spcAft>
                          <a:spcPts val="0"/>
                        </a:spcAft>
                      </a:pPr>
                      <a:r>
                        <a:rPr lang="en-GB" sz="1600" dirty="0">
                          <a:solidFill>
                            <a:srgbClr val="000000"/>
                          </a:solidFill>
                          <a:effectLst/>
                        </a:rPr>
                        <a:t>36.90 ± 7.06</a:t>
                      </a:r>
                      <a:endParaRPr lang="en-US" sz="1600" dirty="0">
                        <a:solidFill>
                          <a:srgbClr val="000000"/>
                        </a:solidFill>
                        <a:effectLst/>
                        <a:latin typeface="Calibri"/>
                        <a:ea typeface="Calibri"/>
                        <a:cs typeface="Arial"/>
                      </a:endParaRPr>
                    </a:p>
                  </a:txBody>
                  <a:tcPr marL="31315" marR="31315" marT="0" marB="0" anchor="ctr">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dirty="0">
                          <a:solidFill>
                            <a:srgbClr val="000000"/>
                          </a:solidFill>
                          <a:effectLst/>
                        </a:rPr>
                        <a:t>0.919</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2"/>
                  </a:ext>
                </a:extLst>
              </a:tr>
              <a:tr h="337538">
                <a:tc>
                  <a:txBody>
                    <a:bodyPr/>
                    <a:lstStyle/>
                    <a:p>
                      <a:pPr algn="l" rtl="0">
                        <a:lnSpc>
                          <a:spcPct val="115000"/>
                        </a:lnSpc>
                        <a:spcAft>
                          <a:spcPts val="0"/>
                        </a:spcAft>
                      </a:pPr>
                      <a:r>
                        <a:rPr lang="en-GB" sz="1600" dirty="0">
                          <a:solidFill>
                            <a:srgbClr val="000000"/>
                          </a:solidFill>
                          <a:effectLst/>
                        </a:rPr>
                        <a:t>	Range</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dirty="0">
                          <a:solidFill>
                            <a:srgbClr val="000000"/>
                          </a:solidFill>
                          <a:effectLst/>
                        </a:rPr>
                        <a:t>22 – 60</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GB" sz="1600" dirty="0">
                          <a:solidFill>
                            <a:srgbClr val="000000"/>
                          </a:solidFill>
                          <a:effectLst/>
                        </a:rPr>
                        <a:t>22 – 53</a:t>
                      </a:r>
                      <a:endParaRPr lang="en-US" sz="1600" dirty="0">
                        <a:solidFill>
                          <a:srgbClr val="000000"/>
                        </a:solidFill>
                        <a:effectLst/>
                        <a:latin typeface="Calibri"/>
                        <a:ea typeface="Calibri"/>
                        <a:cs typeface="Arial"/>
                      </a:endParaRPr>
                    </a:p>
                  </a:txBody>
                  <a:tcPr marL="31315" marR="31315" marT="0" marB="0" anchor="ctr"/>
                </a:tc>
                <a:tc>
                  <a:txBody>
                    <a:bodyPr/>
                    <a:lstStyle/>
                    <a:p>
                      <a:pPr algn="ctr" rtl="0">
                        <a:lnSpc>
                          <a:spcPct val="115000"/>
                        </a:lnSpc>
                        <a:spcAft>
                          <a:spcPts val="0"/>
                        </a:spcAft>
                      </a:pPr>
                      <a:r>
                        <a:rPr lang="en-GB" sz="1600" dirty="0">
                          <a:solidFill>
                            <a:srgbClr val="000000"/>
                          </a:solidFill>
                          <a:effectLst/>
                        </a:rPr>
                        <a:t>22 – 60</a:t>
                      </a:r>
                      <a:endParaRPr lang="en-US" sz="1600" dirty="0">
                        <a:solidFill>
                          <a:srgbClr val="000000"/>
                        </a:solidFill>
                        <a:effectLst/>
                        <a:latin typeface="Calibri"/>
                        <a:ea typeface="Calibri"/>
                        <a:cs typeface="Arial"/>
                      </a:endParaRPr>
                    </a:p>
                  </a:txBody>
                  <a:tcPr marL="31315" marR="31315" marT="0" marB="0" anchor="ctr">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a:solidFill>
                            <a:srgbClr val="000000"/>
                          </a:solidFill>
                          <a:effectLst/>
                        </a:rPr>
                        <a:t>---</a:t>
                      </a:r>
                      <a:endParaRPr lang="en-US" sz="160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3"/>
                  </a:ext>
                </a:extLst>
              </a:tr>
              <a:tr h="337538">
                <a:tc>
                  <a:txBody>
                    <a:bodyPr/>
                    <a:lstStyle/>
                    <a:p>
                      <a:pPr algn="l" rtl="0">
                        <a:lnSpc>
                          <a:spcPct val="115000"/>
                        </a:lnSpc>
                        <a:spcAft>
                          <a:spcPts val="0"/>
                        </a:spcAft>
                      </a:pPr>
                      <a:r>
                        <a:rPr lang="en-GB" sz="1600" dirty="0">
                          <a:solidFill>
                            <a:srgbClr val="000000"/>
                          </a:solidFill>
                          <a:effectLst/>
                        </a:rPr>
                        <a:t>Smoker, total no. (%)</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a:solidFill>
                            <a:srgbClr val="000000"/>
                          </a:solidFill>
                          <a:effectLst/>
                        </a:rPr>
                        <a:t>26 (11.4)</a:t>
                      </a:r>
                      <a:endParaRPr lang="en-US" sz="160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GB" sz="1600">
                          <a:solidFill>
                            <a:srgbClr val="000000"/>
                          </a:solidFill>
                          <a:effectLst/>
                        </a:rPr>
                        <a:t>2 (4.6)</a:t>
                      </a:r>
                      <a:endParaRPr lang="en-US" sz="1600">
                        <a:solidFill>
                          <a:srgbClr val="000000"/>
                        </a:solidFill>
                        <a:effectLst/>
                        <a:latin typeface="Calibri"/>
                        <a:ea typeface="Calibri"/>
                        <a:cs typeface="Arial"/>
                      </a:endParaRPr>
                    </a:p>
                  </a:txBody>
                  <a:tcPr marL="31315" marR="31315" marT="0" marB="0" anchor="ctr"/>
                </a:tc>
                <a:tc>
                  <a:txBody>
                    <a:bodyPr/>
                    <a:lstStyle/>
                    <a:p>
                      <a:pPr algn="ctr" rtl="0">
                        <a:lnSpc>
                          <a:spcPct val="115000"/>
                        </a:lnSpc>
                        <a:spcAft>
                          <a:spcPts val="0"/>
                        </a:spcAft>
                      </a:pPr>
                      <a:r>
                        <a:rPr lang="en-GB" sz="1600" dirty="0">
                          <a:solidFill>
                            <a:srgbClr val="000000"/>
                          </a:solidFill>
                          <a:effectLst/>
                        </a:rPr>
                        <a:t>28 (10.3)</a:t>
                      </a:r>
                      <a:endParaRPr lang="en-US" sz="1600" dirty="0">
                        <a:solidFill>
                          <a:srgbClr val="000000"/>
                        </a:solidFill>
                        <a:effectLst/>
                        <a:latin typeface="Calibri"/>
                        <a:ea typeface="Calibri"/>
                        <a:cs typeface="Arial"/>
                      </a:endParaRPr>
                    </a:p>
                  </a:txBody>
                  <a:tcPr marL="31315" marR="31315" marT="0" marB="0" anchor="ctr">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dirty="0">
                          <a:solidFill>
                            <a:srgbClr val="000000"/>
                          </a:solidFill>
                          <a:effectLst/>
                        </a:rPr>
                        <a:t>0.071</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4"/>
                  </a:ext>
                </a:extLst>
              </a:tr>
              <a:tr h="675075">
                <a:tc>
                  <a:txBody>
                    <a:bodyPr/>
                    <a:lstStyle/>
                    <a:p>
                      <a:pPr algn="l" rtl="0">
                        <a:lnSpc>
                          <a:spcPct val="115000"/>
                        </a:lnSpc>
                        <a:spcAft>
                          <a:spcPts val="0"/>
                        </a:spcAft>
                      </a:pPr>
                      <a:r>
                        <a:rPr lang="en-GB" sz="1600" dirty="0">
                          <a:solidFill>
                            <a:srgbClr val="000000"/>
                          </a:solidFill>
                          <a:effectLst/>
                        </a:rPr>
                        <a:t>Previous abdominal operations, total no. (%)</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a:solidFill>
                            <a:srgbClr val="000000"/>
                          </a:solidFill>
                          <a:effectLst/>
                        </a:rPr>
                        <a:t>126 (55.0)</a:t>
                      </a:r>
                      <a:endParaRPr lang="en-US" sz="160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GB" sz="1600" dirty="0">
                          <a:solidFill>
                            <a:srgbClr val="000000"/>
                          </a:solidFill>
                          <a:effectLst/>
                        </a:rPr>
                        <a:t>24 (54.6)</a:t>
                      </a:r>
                      <a:endParaRPr lang="en-US" sz="1600" dirty="0">
                        <a:solidFill>
                          <a:srgbClr val="000000"/>
                        </a:solidFill>
                        <a:effectLst/>
                        <a:latin typeface="Calibri"/>
                        <a:ea typeface="Calibri"/>
                        <a:cs typeface="Arial"/>
                      </a:endParaRPr>
                    </a:p>
                  </a:txBody>
                  <a:tcPr marL="31315" marR="31315" marT="0" marB="0" anchor="ctr"/>
                </a:tc>
                <a:tc>
                  <a:txBody>
                    <a:bodyPr/>
                    <a:lstStyle/>
                    <a:p>
                      <a:pPr algn="ctr" rtl="0">
                        <a:lnSpc>
                          <a:spcPct val="115000"/>
                        </a:lnSpc>
                        <a:spcAft>
                          <a:spcPts val="0"/>
                        </a:spcAft>
                      </a:pPr>
                      <a:r>
                        <a:rPr lang="en-GB" sz="1600" dirty="0">
                          <a:solidFill>
                            <a:srgbClr val="000000"/>
                          </a:solidFill>
                          <a:effectLst/>
                        </a:rPr>
                        <a:t>150 (54.9)</a:t>
                      </a:r>
                      <a:endParaRPr lang="en-US" sz="1600" dirty="0">
                        <a:solidFill>
                          <a:srgbClr val="000000"/>
                        </a:solidFill>
                        <a:effectLst/>
                        <a:latin typeface="Calibri"/>
                        <a:ea typeface="Calibri"/>
                        <a:cs typeface="Arial"/>
                      </a:endParaRPr>
                    </a:p>
                  </a:txBody>
                  <a:tcPr marL="31315" marR="31315" marT="0" marB="0" anchor="ctr">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dirty="0">
                          <a:solidFill>
                            <a:srgbClr val="000000"/>
                          </a:solidFill>
                          <a:effectLst/>
                        </a:rPr>
                        <a:t>0.954</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5"/>
                  </a:ext>
                </a:extLst>
              </a:tr>
              <a:tr h="675075">
                <a:tc>
                  <a:txBody>
                    <a:bodyPr/>
                    <a:lstStyle/>
                    <a:p>
                      <a:pPr algn="l" rtl="0">
                        <a:lnSpc>
                          <a:spcPct val="115000"/>
                        </a:lnSpc>
                        <a:spcAft>
                          <a:spcPts val="0"/>
                        </a:spcAft>
                      </a:pPr>
                      <a:r>
                        <a:rPr lang="en-GB" sz="1600" dirty="0">
                          <a:solidFill>
                            <a:srgbClr val="000000"/>
                          </a:solidFill>
                          <a:effectLst/>
                        </a:rPr>
                        <a:t>Medical comorbidities, total no. (%)</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a:solidFill>
                            <a:srgbClr val="000000"/>
                          </a:solidFill>
                          <a:effectLst/>
                        </a:rPr>
                        <a:t>66 (28.8)</a:t>
                      </a:r>
                      <a:endParaRPr lang="en-US" sz="160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GB" sz="1600">
                          <a:solidFill>
                            <a:srgbClr val="000000"/>
                          </a:solidFill>
                          <a:effectLst/>
                        </a:rPr>
                        <a:t>10 (22.7)</a:t>
                      </a:r>
                      <a:endParaRPr lang="en-US" sz="1600">
                        <a:solidFill>
                          <a:srgbClr val="000000"/>
                        </a:solidFill>
                        <a:effectLst/>
                        <a:latin typeface="Calibri"/>
                        <a:ea typeface="Calibri"/>
                        <a:cs typeface="Arial"/>
                      </a:endParaRPr>
                    </a:p>
                  </a:txBody>
                  <a:tcPr marL="31315" marR="31315" marT="0" marB="0" anchor="ctr"/>
                </a:tc>
                <a:tc>
                  <a:txBody>
                    <a:bodyPr/>
                    <a:lstStyle/>
                    <a:p>
                      <a:pPr algn="ctr" rtl="0">
                        <a:lnSpc>
                          <a:spcPct val="115000"/>
                        </a:lnSpc>
                        <a:spcAft>
                          <a:spcPts val="0"/>
                        </a:spcAft>
                      </a:pPr>
                      <a:r>
                        <a:rPr lang="en-GB" sz="1600" dirty="0">
                          <a:solidFill>
                            <a:srgbClr val="000000"/>
                          </a:solidFill>
                          <a:effectLst/>
                        </a:rPr>
                        <a:t>76 (27.8)</a:t>
                      </a:r>
                      <a:endParaRPr lang="en-US" sz="1600" dirty="0">
                        <a:solidFill>
                          <a:srgbClr val="000000"/>
                        </a:solidFill>
                        <a:effectLst/>
                        <a:latin typeface="Calibri"/>
                        <a:ea typeface="Calibri"/>
                        <a:cs typeface="Arial"/>
                      </a:endParaRPr>
                    </a:p>
                  </a:txBody>
                  <a:tcPr marL="31315" marR="31315" marT="0" marB="0" anchor="ctr">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dirty="0">
                          <a:solidFill>
                            <a:srgbClr val="000000"/>
                          </a:solidFill>
                          <a:effectLst/>
                        </a:rPr>
                        <a:t>0.383</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6"/>
                  </a:ext>
                </a:extLst>
              </a:tr>
              <a:tr h="337538">
                <a:tc gridSpan="5">
                  <a:txBody>
                    <a:bodyPr/>
                    <a:lstStyle/>
                    <a:p>
                      <a:pPr algn="l" rtl="0">
                        <a:lnSpc>
                          <a:spcPct val="115000"/>
                        </a:lnSpc>
                        <a:spcAft>
                          <a:spcPts val="0"/>
                        </a:spcAft>
                      </a:pPr>
                      <a:r>
                        <a:rPr lang="en-GB" sz="1600" dirty="0">
                          <a:solidFill>
                            <a:srgbClr val="000000"/>
                          </a:solidFill>
                          <a:effectLst/>
                        </a:rPr>
                        <a:t>Pregnancies </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extLst>
                  <a:ext uri="{0D108BD9-81ED-4DB2-BD59-A6C34878D82A}">
                    <a16:rowId xmlns:a16="http://schemas.microsoft.com/office/drawing/2014/main" val="10007"/>
                  </a:ext>
                </a:extLst>
              </a:tr>
              <a:tr h="337538">
                <a:tc>
                  <a:txBody>
                    <a:bodyPr/>
                    <a:lstStyle/>
                    <a:p>
                      <a:pPr algn="l" rtl="0">
                        <a:lnSpc>
                          <a:spcPct val="115000"/>
                        </a:lnSpc>
                        <a:spcAft>
                          <a:spcPts val="0"/>
                        </a:spcAft>
                      </a:pPr>
                      <a:r>
                        <a:rPr lang="en-GB" sz="1600" dirty="0">
                          <a:solidFill>
                            <a:srgbClr val="000000"/>
                          </a:solidFill>
                          <a:effectLst/>
                        </a:rPr>
                        <a:t>	Mean ± SD</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a:solidFill>
                            <a:srgbClr val="000000"/>
                          </a:solidFill>
                          <a:effectLst/>
                        </a:rPr>
                        <a:t>3.53 ± 2.11</a:t>
                      </a:r>
                      <a:endParaRPr lang="en-US" sz="160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GB" sz="1600">
                          <a:solidFill>
                            <a:srgbClr val="000000"/>
                          </a:solidFill>
                          <a:effectLst/>
                        </a:rPr>
                        <a:t>3.02 ± 2.62</a:t>
                      </a:r>
                      <a:endParaRPr lang="en-US" sz="1600">
                        <a:solidFill>
                          <a:srgbClr val="000000"/>
                        </a:solidFill>
                        <a:effectLst/>
                        <a:latin typeface="Calibri"/>
                        <a:ea typeface="Calibri"/>
                        <a:cs typeface="Arial"/>
                      </a:endParaRPr>
                    </a:p>
                  </a:txBody>
                  <a:tcPr marL="31315" marR="31315" marT="0" marB="0" anchor="ctr"/>
                </a:tc>
                <a:tc>
                  <a:txBody>
                    <a:bodyPr/>
                    <a:lstStyle/>
                    <a:p>
                      <a:pPr algn="ctr" rtl="0">
                        <a:lnSpc>
                          <a:spcPct val="115000"/>
                        </a:lnSpc>
                        <a:spcAft>
                          <a:spcPts val="0"/>
                        </a:spcAft>
                      </a:pPr>
                      <a:r>
                        <a:rPr lang="en-GB" sz="1600" dirty="0">
                          <a:solidFill>
                            <a:srgbClr val="000000"/>
                          </a:solidFill>
                          <a:effectLst/>
                        </a:rPr>
                        <a:t>3.44 ± 2.21</a:t>
                      </a:r>
                      <a:endParaRPr lang="en-US" sz="1600" dirty="0">
                        <a:solidFill>
                          <a:srgbClr val="000000"/>
                        </a:solidFill>
                        <a:effectLst/>
                        <a:latin typeface="Calibri"/>
                        <a:ea typeface="Calibri"/>
                        <a:cs typeface="Arial"/>
                      </a:endParaRPr>
                    </a:p>
                  </a:txBody>
                  <a:tcPr marL="31315" marR="31315" marT="0" marB="0" anchor="ctr">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a:solidFill>
                            <a:srgbClr val="000000"/>
                          </a:solidFill>
                          <a:effectLst/>
                        </a:rPr>
                        <a:t>0.166</a:t>
                      </a:r>
                      <a:endParaRPr lang="en-US" sz="160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8"/>
                  </a:ext>
                </a:extLst>
              </a:tr>
              <a:tr h="337538">
                <a:tc>
                  <a:txBody>
                    <a:bodyPr/>
                    <a:lstStyle/>
                    <a:p>
                      <a:pPr algn="l" rtl="0">
                        <a:lnSpc>
                          <a:spcPct val="115000"/>
                        </a:lnSpc>
                        <a:spcAft>
                          <a:spcPts val="0"/>
                        </a:spcAft>
                      </a:pPr>
                      <a:r>
                        <a:rPr lang="en-GB" sz="1600" dirty="0">
                          <a:solidFill>
                            <a:srgbClr val="000000"/>
                          </a:solidFill>
                          <a:effectLst/>
                        </a:rPr>
                        <a:t>	Range</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a:solidFill>
                            <a:srgbClr val="000000"/>
                          </a:solidFill>
                          <a:effectLst/>
                        </a:rPr>
                        <a:t>0 – 14</a:t>
                      </a:r>
                      <a:endParaRPr lang="en-US" sz="160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GB" sz="1600">
                          <a:solidFill>
                            <a:srgbClr val="000000"/>
                          </a:solidFill>
                          <a:effectLst/>
                        </a:rPr>
                        <a:t>0 – 10</a:t>
                      </a:r>
                      <a:endParaRPr lang="en-US" sz="1600">
                        <a:solidFill>
                          <a:srgbClr val="000000"/>
                        </a:solidFill>
                        <a:effectLst/>
                        <a:latin typeface="Calibri"/>
                        <a:ea typeface="Calibri"/>
                        <a:cs typeface="Arial"/>
                      </a:endParaRPr>
                    </a:p>
                  </a:txBody>
                  <a:tcPr marL="31315" marR="31315" marT="0" marB="0" anchor="ctr"/>
                </a:tc>
                <a:tc>
                  <a:txBody>
                    <a:bodyPr/>
                    <a:lstStyle/>
                    <a:p>
                      <a:pPr algn="ctr" rtl="0">
                        <a:lnSpc>
                          <a:spcPct val="115000"/>
                        </a:lnSpc>
                        <a:spcAft>
                          <a:spcPts val="0"/>
                        </a:spcAft>
                      </a:pPr>
                      <a:r>
                        <a:rPr lang="en-GB" sz="1600" dirty="0">
                          <a:solidFill>
                            <a:srgbClr val="000000"/>
                          </a:solidFill>
                          <a:effectLst/>
                        </a:rPr>
                        <a:t>0 – 14</a:t>
                      </a:r>
                      <a:endParaRPr lang="en-US" sz="1600" dirty="0">
                        <a:solidFill>
                          <a:srgbClr val="000000"/>
                        </a:solidFill>
                        <a:effectLst/>
                        <a:latin typeface="Calibri"/>
                        <a:ea typeface="Calibri"/>
                        <a:cs typeface="Arial"/>
                      </a:endParaRPr>
                    </a:p>
                  </a:txBody>
                  <a:tcPr marL="31315" marR="31315" marT="0" marB="0" anchor="ctr">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a:solidFill>
                            <a:srgbClr val="000000"/>
                          </a:solidFill>
                          <a:effectLst/>
                        </a:rPr>
                        <a:t>---</a:t>
                      </a:r>
                      <a:endParaRPr lang="en-US" sz="160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9"/>
                  </a:ext>
                </a:extLst>
              </a:tr>
              <a:tr h="675075">
                <a:tc>
                  <a:txBody>
                    <a:bodyPr/>
                    <a:lstStyle/>
                    <a:p>
                      <a:pPr algn="l" rtl="0">
                        <a:lnSpc>
                          <a:spcPct val="115000"/>
                        </a:lnSpc>
                        <a:spcAft>
                          <a:spcPts val="0"/>
                        </a:spcAft>
                      </a:pPr>
                      <a:r>
                        <a:rPr lang="en-GB" sz="1600" dirty="0">
                          <a:solidFill>
                            <a:srgbClr val="000000"/>
                          </a:solidFill>
                          <a:effectLst/>
                        </a:rPr>
                        <a:t>History of pregnancy, total no. (%)</a:t>
                      </a:r>
                      <a:r>
                        <a:rPr lang="en-GB" sz="1600" baseline="30000" dirty="0">
                          <a:solidFill>
                            <a:srgbClr val="000000"/>
                          </a:solidFill>
                          <a:effectLst/>
                        </a:rPr>
                        <a:t> b</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a:solidFill>
                            <a:srgbClr val="000000"/>
                          </a:solidFill>
                          <a:effectLst/>
                        </a:rPr>
                        <a:t>202 (89.4)</a:t>
                      </a:r>
                      <a:endParaRPr lang="en-US" sz="160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tcPr>
                </a:tc>
                <a:tc>
                  <a:txBody>
                    <a:bodyPr/>
                    <a:lstStyle/>
                    <a:p>
                      <a:pPr algn="ctr" rtl="0">
                        <a:lnSpc>
                          <a:spcPct val="115000"/>
                        </a:lnSpc>
                        <a:spcAft>
                          <a:spcPts val="0"/>
                        </a:spcAft>
                      </a:pPr>
                      <a:r>
                        <a:rPr lang="en-GB" sz="1600">
                          <a:solidFill>
                            <a:srgbClr val="000000"/>
                          </a:solidFill>
                          <a:effectLst/>
                        </a:rPr>
                        <a:t>32 (72.7)</a:t>
                      </a:r>
                      <a:endParaRPr lang="en-US" sz="1600">
                        <a:solidFill>
                          <a:srgbClr val="000000"/>
                        </a:solidFill>
                        <a:effectLst/>
                        <a:latin typeface="Calibri"/>
                        <a:ea typeface="Calibri"/>
                        <a:cs typeface="Arial"/>
                      </a:endParaRPr>
                    </a:p>
                  </a:txBody>
                  <a:tcPr marL="31315" marR="31315" marT="0" marB="0" anchor="ctr"/>
                </a:tc>
                <a:tc>
                  <a:txBody>
                    <a:bodyPr/>
                    <a:lstStyle/>
                    <a:p>
                      <a:pPr algn="ctr" rtl="0">
                        <a:lnSpc>
                          <a:spcPct val="115000"/>
                        </a:lnSpc>
                        <a:spcAft>
                          <a:spcPts val="0"/>
                        </a:spcAft>
                      </a:pPr>
                      <a:r>
                        <a:rPr lang="en-GB" sz="1600" dirty="0">
                          <a:solidFill>
                            <a:srgbClr val="000000"/>
                          </a:solidFill>
                          <a:effectLst/>
                        </a:rPr>
                        <a:t>234 (86.7)</a:t>
                      </a:r>
                      <a:endParaRPr lang="en-US" sz="1600" dirty="0">
                        <a:solidFill>
                          <a:srgbClr val="000000"/>
                        </a:solidFill>
                        <a:effectLst/>
                        <a:latin typeface="Calibri"/>
                        <a:ea typeface="Calibri"/>
                        <a:cs typeface="Arial"/>
                      </a:endParaRPr>
                    </a:p>
                  </a:txBody>
                  <a:tcPr marL="31315" marR="31315" marT="0" marB="0" anchor="ctr">
                    <a:lnR w="28575" cap="flat" cmpd="sng" algn="ctr">
                      <a:solidFill>
                        <a:srgbClr val="000000"/>
                      </a:solidFill>
                      <a:prstDash val="solid"/>
                      <a:round/>
                      <a:headEnd type="none" w="med" len="med"/>
                      <a:tailEnd type="none" w="med" len="med"/>
                    </a:lnR>
                  </a:tcPr>
                </a:tc>
                <a:tc>
                  <a:txBody>
                    <a:bodyPr/>
                    <a:lstStyle/>
                    <a:p>
                      <a:pPr algn="ctr" rtl="0">
                        <a:lnSpc>
                          <a:spcPct val="115000"/>
                        </a:lnSpc>
                        <a:spcAft>
                          <a:spcPts val="0"/>
                        </a:spcAft>
                      </a:pPr>
                      <a:r>
                        <a:rPr lang="en-GB" sz="1600" b="1" dirty="0">
                          <a:solidFill>
                            <a:srgbClr val="000000"/>
                          </a:solidFill>
                          <a:effectLst/>
                        </a:rPr>
                        <a:t>0.018</a:t>
                      </a:r>
                      <a:endParaRPr lang="en-US" sz="1600" b="1"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0"/>
                  </a:ext>
                </a:extLst>
              </a:tr>
              <a:tr h="337538">
                <a:tc>
                  <a:txBody>
                    <a:bodyPr/>
                    <a:lstStyle/>
                    <a:p>
                      <a:pPr algn="l" rtl="0">
                        <a:lnSpc>
                          <a:spcPct val="115000"/>
                        </a:lnSpc>
                        <a:spcAft>
                          <a:spcPts val="0"/>
                        </a:spcAft>
                      </a:pPr>
                      <a:r>
                        <a:rPr lang="en-GB" sz="1600" dirty="0">
                          <a:solidFill>
                            <a:srgbClr val="000000"/>
                          </a:solidFill>
                          <a:effectLst/>
                        </a:rPr>
                        <a:t>Nulliparous, total no. (%)</a:t>
                      </a:r>
                      <a:endParaRPr lang="en-US" sz="1600"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GB" sz="1600">
                          <a:solidFill>
                            <a:srgbClr val="000000"/>
                          </a:solidFill>
                          <a:effectLst/>
                        </a:rPr>
                        <a:t>21 (9.3)</a:t>
                      </a:r>
                      <a:endParaRPr lang="en-US" sz="160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GB" sz="1600">
                          <a:solidFill>
                            <a:srgbClr val="000000"/>
                          </a:solidFill>
                          <a:effectLst/>
                        </a:rPr>
                        <a:t>12 (27.3)</a:t>
                      </a:r>
                      <a:endParaRPr lang="en-US" sz="1600">
                        <a:solidFill>
                          <a:srgbClr val="000000"/>
                        </a:solidFill>
                        <a:effectLst/>
                        <a:latin typeface="Calibri"/>
                        <a:ea typeface="Calibri"/>
                        <a:cs typeface="Arial"/>
                      </a:endParaRPr>
                    </a:p>
                  </a:txBody>
                  <a:tcPr marL="31315" marR="31315" marT="0" marB="0" anchor="ctr">
                    <a:lnB w="28575"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GB" sz="1600" dirty="0">
                          <a:solidFill>
                            <a:srgbClr val="000000"/>
                          </a:solidFill>
                          <a:effectLst/>
                        </a:rPr>
                        <a:t>33 (12.2)</a:t>
                      </a:r>
                      <a:endParaRPr lang="en-US" sz="1600" dirty="0">
                        <a:solidFill>
                          <a:srgbClr val="000000"/>
                        </a:solidFill>
                        <a:effectLst/>
                        <a:latin typeface="Calibri"/>
                        <a:ea typeface="Calibri"/>
                        <a:cs typeface="Arial"/>
                      </a:endParaRPr>
                    </a:p>
                  </a:txBody>
                  <a:tcPr marL="31315" marR="31315" marT="0" marB="0"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GB" sz="1600" b="1" dirty="0">
                          <a:solidFill>
                            <a:srgbClr val="000000"/>
                          </a:solidFill>
                          <a:effectLst/>
                        </a:rPr>
                        <a:t>0.010</a:t>
                      </a:r>
                      <a:endParaRPr lang="en-US" sz="1600" b="1" dirty="0">
                        <a:solidFill>
                          <a:srgbClr val="000000"/>
                        </a:solidFill>
                        <a:effectLst/>
                        <a:latin typeface="Calibri"/>
                        <a:ea typeface="Calibri"/>
                        <a:cs typeface="Arial"/>
                      </a:endParaRPr>
                    </a:p>
                  </a:txBody>
                  <a:tcPr marL="31315" marR="313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805674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صر نائب لرقم الشريحة 5"/>
          <p:cNvSpPr>
            <a:spLocks noGrp="1"/>
          </p:cNvSpPr>
          <p:nvPr>
            <p:ph type="sldNum" sz="quarter" idx="12"/>
          </p:nvPr>
        </p:nvSpPr>
        <p:spPr/>
        <p:txBody>
          <a:bodyPr/>
          <a:lstStyle/>
          <a:p>
            <a:pPr>
              <a:defRPr/>
            </a:pPr>
            <a:fld id="{64A97D37-47B7-45A2-985E-BA19F7D7B827}" type="slidenum">
              <a:rPr lang="ar-IQ" smtClean="0"/>
              <a:pPr>
                <a:defRPr/>
              </a:pPr>
              <a:t>35</a:t>
            </a:fld>
            <a:endParaRPr lang="en-US"/>
          </a:p>
        </p:txBody>
      </p:sp>
      <p:sp>
        <p:nvSpPr>
          <p:cNvPr id="27651" name="Rectangle 2"/>
          <p:cNvSpPr>
            <a:spLocks noGrp="1" noChangeArrowheads="1"/>
          </p:cNvSpPr>
          <p:nvPr>
            <p:ph type="ctrTitle"/>
          </p:nvPr>
        </p:nvSpPr>
        <p:spPr>
          <a:xfrm>
            <a:off x="685800" y="590823"/>
            <a:ext cx="7772400" cy="1470025"/>
          </a:xfrm>
          <a:solidFill>
            <a:srgbClr val="FFFF66"/>
          </a:solidFill>
          <a:ln>
            <a:solidFill>
              <a:schemeClr val="accent1"/>
            </a:solidFill>
          </a:ln>
        </p:spPr>
        <p:txBody>
          <a:bodyPr/>
          <a:lstStyle/>
          <a:p>
            <a:pPr rtl="0" eaLnBrk="1" hangingPunct="1"/>
            <a:r>
              <a:rPr lang="en-US" sz="4000" b="1" dirty="0">
                <a:solidFill>
                  <a:srgbClr val="000000"/>
                </a:solidFill>
                <a:effectLst/>
              </a:rPr>
              <a:t>Test for more than two means (one variable)</a:t>
            </a:r>
          </a:p>
        </p:txBody>
      </p:sp>
      <p:sp>
        <p:nvSpPr>
          <p:cNvPr id="27652" name="Rectangle 3"/>
          <p:cNvSpPr>
            <a:spLocks noGrp="1" noChangeArrowheads="1"/>
          </p:cNvSpPr>
          <p:nvPr>
            <p:ph type="subTitle" idx="1"/>
          </p:nvPr>
        </p:nvSpPr>
        <p:spPr>
          <a:xfrm>
            <a:off x="1322388" y="2708920"/>
            <a:ext cx="6607175" cy="1728192"/>
          </a:xfrm>
          <a:solidFill>
            <a:srgbClr val="FFCC66"/>
          </a:solidFill>
        </p:spPr>
        <p:txBody>
          <a:bodyPr/>
          <a:lstStyle/>
          <a:p>
            <a:pPr rtl="0" eaLnBrk="1" hangingPunct="1"/>
            <a:r>
              <a:rPr lang="en-US" sz="4000" dirty="0">
                <a:solidFill>
                  <a:srgbClr val="000000"/>
                </a:solidFill>
                <a:effectLst/>
              </a:rPr>
              <a:t>ANOVA test (F – test)</a:t>
            </a:r>
          </a:p>
          <a:p>
            <a:pPr rtl="0" eaLnBrk="1" hangingPunct="1"/>
            <a:r>
              <a:rPr lang="en-US" sz="4000" dirty="0">
                <a:solidFill>
                  <a:srgbClr val="000000"/>
                </a:solidFill>
                <a:effectLst/>
              </a:rPr>
              <a:t>“Analysis of Variance”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FF99"/>
        </a:solidFill>
        <a:effectLst/>
      </p:bgPr>
    </p:bg>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1412875" y="4643438"/>
            <a:ext cx="990600" cy="857250"/>
          </a:xfrm>
          <a:prstGeom prst="rect">
            <a:avLst/>
          </a:prstGeom>
          <a:solidFill>
            <a:srgbClr val="FFFF00"/>
          </a:solidFill>
          <a:ln w="9525">
            <a:solidFill>
              <a:schemeClr val="tx1"/>
            </a:solidFill>
            <a:miter lim="800000"/>
            <a:headEnd/>
            <a:tailEnd/>
          </a:ln>
        </p:spPr>
        <p:txBody>
          <a:bodyPr/>
          <a:lstStyle/>
          <a:p>
            <a:pPr algn="ctr">
              <a:spcBef>
                <a:spcPct val="20000"/>
              </a:spcBef>
              <a:defRPr/>
            </a:pPr>
            <a:r>
              <a:rPr lang="en-US" sz="2400" kern="0" dirty="0">
                <a:solidFill>
                  <a:srgbClr val="000000"/>
                </a:solidFill>
                <a:latin typeface="+mn-lt"/>
                <a:cs typeface="+mn-cs"/>
              </a:rPr>
              <a:t>T-test</a:t>
            </a:r>
          </a:p>
          <a:p>
            <a:pPr algn="ctr">
              <a:spcBef>
                <a:spcPct val="20000"/>
              </a:spcBef>
              <a:defRPr/>
            </a:pPr>
            <a:r>
              <a:rPr lang="en-US" sz="2400" kern="0" dirty="0">
                <a:solidFill>
                  <a:srgbClr val="000000"/>
                </a:solidFill>
                <a:latin typeface="+mn-lt"/>
                <a:cs typeface="+mn-cs"/>
              </a:rPr>
              <a:t>1</a:t>
            </a:r>
          </a:p>
        </p:txBody>
      </p:sp>
      <p:sp>
        <p:nvSpPr>
          <p:cNvPr id="21507" name="عنصر نائب لرقم الشريحة 5"/>
          <p:cNvSpPr>
            <a:spLocks noGrp="1"/>
          </p:cNvSpPr>
          <p:nvPr>
            <p:ph type="sldNum" sz="quarter" idx="12"/>
          </p:nvPr>
        </p:nvSpPr>
        <p:spPr/>
        <p:txBody>
          <a:bodyPr/>
          <a:lstStyle/>
          <a:p>
            <a:pPr>
              <a:defRPr/>
            </a:pPr>
            <a:fld id="{8CF6D0A5-9776-49F7-808A-B9F5772E4C8B}" type="slidenum">
              <a:rPr lang="ar-IQ" smtClean="0">
                <a:solidFill>
                  <a:srgbClr val="000000"/>
                </a:solidFill>
              </a:rPr>
              <a:pPr>
                <a:defRPr/>
              </a:pPr>
              <a:t>36</a:t>
            </a:fld>
            <a:endParaRPr lang="en-US">
              <a:solidFill>
                <a:srgbClr val="000000"/>
              </a:solidFill>
            </a:endParaRPr>
          </a:p>
        </p:txBody>
      </p:sp>
      <p:sp>
        <p:nvSpPr>
          <p:cNvPr id="28676" name="Rectangle 3"/>
          <p:cNvSpPr>
            <a:spLocks noGrp="1" noChangeArrowheads="1"/>
          </p:cNvSpPr>
          <p:nvPr>
            <p:ph type="subTitle" idx="1"/>
          </p:nvPr>
        </p:nvSpPr>
        <p:spPr>
          <a:xfrm>
            <a:off x="142875" y="71438"/>
            <a:ext cx="8929688" cy="928687"/>
          </a:xfrm>
          <a:solidFill>
            <a:srgbClr val="FFFF00"/>
          </a:solidFill>
          <a:ln>
            <a:solidFill>
              <a:schemeClr val="accent1"/>
            </a:solidFill>
          </a:ln>
        </p:spPr>
        <p:txBody>
          <a:bodyPr/>
          <a:lstStyle/>
          <a:p>
            <a:pPr algn="l" rtl="0" eaLnBrk="1" hangingPunct="1"/>
            <a:r>
              <a:rPr lang="en-US" sz="2800" b="1" u="sng" dirty="0">
                <a:solidFill>
                  <a:srgbClr val="000000"/>
                </a:solidFill>
                <a:effectLst/>
              </a:rPr>
              <a:t>Example:</a:t>
            </a:r>
            <a:r>
              <a:rPr lang="en-US" sz="2800" dirty="0">
                <a:solidFill>
                  <a:srgbClr val="000000"/>
                </a:solidFill>
                <a:effectLst/>
              </a:rPr>
              <a:t> S. Cholesterol level in 4 groups of 			patients. Compare between them.</a:t>
            </a:r>
          </a:p>
        </p:txBody>
      </p:sp>
      <p:sp>
        <p:nvSpPr>
          <p:cNvPr id="5" name="Rectangle 6"/>
          <p:cNvSpPr>
            <a:spLocks noChangeArrowheads="1"/>
          </p:cNvSpPr>
          <p:nvPr/>
        </p:nvSpPr>
        <p:spPr bwMode="auto">
          <a:xfrm>
            <a:off x="500063" y="5715000"/>
            <a:ext cx="8358187" cy="1000125"/>
          </a:xfrm>
          <a:prstGeom prst="rect">
            <a:avLst/>
          </a:prstGeom>
          <a:solidFill>
            <a:srgbClr val="FFCCFF"/>
          </a:solidFill>
          <a:ln w="9525">
            <a:solidFill>
              <a:srgbClr val="000000"/>
            </a:solidFill>
            <a:miter lim="800000"/>
            <a:headEnd/>
            <a:tailEnd/>
          </a:ln>
        </p:spPr>
        <p:txBody>
          <a:bodyPr anchor="ctr"/>
          <a:lstStyle/>
          <a:p>
            <a:r>
              <a:rPr lang="en-US" sz="2400">
                <a:solidFill>
                  <a:srgbClr val="000000"/>
                </a:solidFill>
              </a:rPr>
              <a:t>If using t-test of two mean so we need to repeated it for 6 times so better to apply F – test.</a:t>
            </a:r>
          </a:p>
        </p:txBody>
      </p:sp>
      <p:sp>
        <p:nvSpPr>
          <p:cNvPr id="6" name="Rectangle 3"/>
          <p:cNvSpPr txBox="1">
            <a:spLocks noChangeArrowheads="1"/>
          </p:cNvSpPr>
          <p:nvPr/>
        </p:nvSpPr>
        <p:spPr bwMode="auto">
          <a:xfrm>
            <a:off x="71438" y="2428875"/>
            <a:ext cx="2428875" cy="1714500"/>
          </a:xfrm>
          <a:prstGeom prst="rect">
            <a:avLst/>
          </a:prstGeom>
          <a:solidFill>
            <a:srgbClr val="FF66FF"/>
          </a:solidFill>
          <a:ln w="9525">
            <a:noFill/>
            <a:miter lim="800000"/>
            <a:headEnd/>
            <a:tailEnd/>
          </a:ln>
        </p:spPr>
        <p:txBody>
          <a:bodyPr/>
          <a:lstStyle/>
          <a:p>
            <a:pPr algn="ctr">
              <a:spcBef>
                <a:spcPct val="20000"/>
              </a:spcBef>
              <a:defRPr/>
            </a:pPr>
            <a:r>
              <a:rPr lang="en-US" sz="3200" kern="0" dirty="0">
                <a:solidFill>
                  <a:srgbClr val="000000"/>
                </a:solidFill>
                <a:latin typeface="+mn-lt"/>
                <a:cs typeface="+mn-cs"/>
              </a:rPr>
              <a:t>groups 1:</a:t>
            </a:r>
          </a:p>
          <a:p>
            <a:pPr algn="ctr">
              <a:spcBef>
                <a:spcPct val="20000"/>
              </a:spcBef>
              <a:defRPr/>
            </a:pPr>
            <a:r>
              <a:rPr lang="en-US" sz="2400" kern="0" dirty="0">
                <a:solidFill>
                  <a:srgbClr val="000000"/>
                </a:solidFill>
                <a:latin typeface="+mn-lt"/>
                <a:cs typeface="+mn-cs"/>
              </a:rPr>
              <a:t>n= 20</a:t>
            </a:r>
          </a:p>
          <a:p>
            <a:pPr algn="ctr">
              <a:spcBef>
                <a:spcPct val="20000"/>
              </a:spcBef>
              <a:defRPr/>
            </a:pPr>
            <a:r>
              <a:rPr lang="en-US" sz="2400" kern="0" dirty="0">
                <a:solidFill>
                  <a:srgbClr val="000000"/>
                </a:solidFill>
                <a:latin typeface="+mn-lt"/>
                <a:cs typeface="+mn-cs"/>
              </a:rPr>
              <a:t>Mean=200mg/dl</a:t>
            </a:r>
          </a:p>
        </p:txBody>
      </p:sp>
      <p:sp>
        <p:nvSpPr>
          <p:cNvPr id="7" name="Rectangle 3"/>
          <p:cNvSpPr txBox="1">
            <a:spLocks noChangeArrowheads="1"/>
          </p:cNvSpPr>
          <p:nvPr/>
        </p:nvSpPr>
        <p:spPr bwMode="auto">
          <a:xfrm>
            <a:off x="2857500" y="2428875"/>
            <a:ext cx="1785938" cy="1714500"/>
          </a:xfrm>
          <a:prstGeom prst="rect">
            <a:avLst/>
          </a:prstGeom>
          <a:solidFill>
            <a:srgbClr val="FF66FF"/>
          </a:solidFill>
          <a:ln w="9525">
            <a:noFill/>
            <a:miter lim="800000"/>
            <a:headEnd/>
            <a:tailEnd/>
          </a:ln>
        </p:spPr>
        <p:txBody>
          <a:bodyPr/>
          <a:lstStyle/>
          <a:p>
            <a:pPr algn="ctr">
              <a:spcBef>
                <a:spcPct val="20000"/>
              </a:spcBef>
              <a:defRPr/>
            </a:pPr>
            <a:r>
              <a:rPr lang="en-US" sz="3200" kern="0" dirty="0">
                <a:solidFill>
                  <a:srgbClr val="000000"/>
                </a:solidFill>
                <a:latin typeface="+mn-lt"/>
                <a:cs typeface="+mn-cs"/>
              </a:rPr>
              <a:t>G 2:</a:t>
            </a:r>
          </a:p>
          <a:p>
            <a:pPr algn="ctr">
              <a:spcBef>
                <a:spcPct val="20000"/>
              </a:spcBef>
              <a:defRPr/>
            </a:pPr>
            <a:r>
              <a:rPr lang="en-US" sz="2400" kern="0" dirty="0">
                <a:solidFill>
                  <a:srgbClr val="000000"/>
                </a:solidFill>
                <a:latin typeface="+mn-lt"/>
                <a:cs typeface="+mn-cs"/>
              </a:rPr>
              <a:t>n= 30</a:t>
            </a:r>
          </a:p>
          <a:p>
            <a:pPr algn="ctr">
              <a:spcBef>
                <a:spcPct val="20000"/>
              </a:spcBef>
              <a:defRPr/>
            </a:pPr>
            <a:r>
              <a:rPr lang="en-US" sz="2400" kern="0" dirty="0">
                <a:solidFill>
                  <a:srgbClr val="000000"/>
                </a:solidFill>
                <a:latin typeface="+mn-lt"/>
                <a:cs typeface="+mn-cs"/>
              </a:rPr>
              <a:t>210mg/dl</a:t>
            </a:r>
          </a:p>
        </p:txBody>
      </p:sp>
      <p:sp>
        <p:nvSpPr>
          <p:cNvPr id="8" name="Rectangle 3"/>
          <p:cNvSpPr txBox="1">
            <a:spLocks noChangeArrowheads="1"/>
          </p:cNvSpPr>
          <p:nvPr/>
        </p:nvSpPr>
        <p:spPr bwMode="auto">
          <a:xfrm>
            <a:off x="5072063" y="2428875"/>
            <a:ext cx="1643062" cy="1714500"/>
          </a:xfrm>
          <a:prstGeom prst="rect">
            <a:avLst/>
          </a:prstGeom>
          <a:solidFill>
            <a:srgbClr val="FF66FF"/>
          </a:solidFill>
          <a:ln w="9525">
            <a:noFill/>
            <a:miter lim="800000"/>
            <a:headEnd/>
            <a:tailEnd/>
          </a:ln>
        </p:spPr>
        <p:txBody>
          <a:bodyPr/>
          <a:lstStyle/>
          <a:p>
            <a:pPr algn="ctr">
              <a:spcBef>
                <a:spcPct val="20000"/>
              </a:spcBef>
              <a:defRPr/>
            </a:pPr>
            <a:r>
              <a:rPr lang="en-US" sz="3200" kern="0" dirty="0">
                <a:solidFill>
                  <a:srgbClr val="000000"/>
                </a:solidFill>
                <a:latin typeface="+mn-lt"/>
                <a:cs typeface="+mn-cs"/>
              </a:rPr>
              <a:t>G 3:</a:t>
            </a:r>
          </a:p>
          <a:p>
            <a:pPr algn="ctr">
              <a:spcBef>
                <a:spcPct val="20000"/>
              </a:spcBef>
              <a:defRPr/>
            </a:pPr>
            <a:r>
              <a:rPr lang="en-US" sz="2400" kern="0" dirty="0">
                <a:solidFill>
                  <a:srgbClr val="000000"/>
                </a:solidFill>
                <a:latin typeface="+mn-lt"/>
                <a:cs typeface="+mn-cs"/>
              </a:rPr>
              <a:t>n= 26</a:t>
            </a:r>
          </a:p>
          <a:p>
            <a:pPr algn="ctr">
              <a:spcBef>
                <a:spcPct val="20000"/>
              </a:spcBef>
              <a:defRPr/>
            </a:pPr>
            <a:r>
              <a:rPr lang="en-US" sz="2400" kern="0" dirty="0">
                <a:solidFill>
                  <a:srgbClr val="000000"/>
                </a:solidFill>
                <a:latin typeface="+mn-lt"/>
                <a:cs typeface="+mn-cs"/>
              </a:rPr>
              <a:t>190mg/dl</a:t>
            </a:r>
          </a:p>
        </p:txBody>
      </p:sp>
      <p:sp>
        <p:nvSpPr>
          <p:cNvPr id="9" name="Rectangle 3"/>
          <p:cNvSpPr txBox="1">
            <a:spLocks noChangeArrowheads="1"/>
          </p:cNvSpPr>
          <p:nvPr/>
        </p:nvSpPr>
        <p:spPr bwMode="auto">
          <a:xfrm>
            <a:off x="7072313" y="2428875"/>
            <a:ext cx="1643062" cy="1714500"/>
          </a:xfrm>
          <a:prstGeom prst="rect">
            <a:avLst/>
          </a:prstGeom>
          <a:solidFill>
            <a:srgbClr val="FF66FF"/>
          </a:solidFill>
          <a:ln w="9525">
            <a:noFill/>
            <a:miter lim="800000"/>
            <a:headEnd/>
            <a:tailEnd/>
          </a:ln>
        </p:spPr>
        <p:txBody>
          <a:bodyPr/>
          <a:lstStyle/>
          <a:p>
            <a:pPr algn="ctr">
              <a:spcBef>
                <a:spcPct val="20000"/>
              </a:spcBef>
              <a:defRPr/>
            </a:pPr>
            <a:r>
              <a:rPr lang="en-US" sz="3200" kern="0" dirty="0">
                <a:solidFill>
                  <a:srgbClr val="000000"/>
                </a:solidFill>
                <a:latin typeface="+mn-lt"/>
                <a:cs typeface="+mn-cs"/>
              </a:rPr>
              <a:t>G 4:</a:t>
            </a:r>
          </a:p>
          <a:p>
            <a:pPr algn="ctr">
              <a:spcBef>
                <a:spcPct val="20000"/>
              </a:spcBef>
              <a:defRPr/>
            </a:pPr>
            <a:r>
              <a:rPr lang="en-US" sz="2400" kern="0" dirty="0">
                <a:solidFill>
                  <a:srgbClr val="000000"/>
                </a:solidFill>
                <a:latin typeface="+mn-lt"/>
                <a:cs typeface="+mn-cs"/>
              </a:rPr>
              <a:t>n= 20</a:t>
            </a:r>
          </a:p>
          <a:p>
            <a:pPr algn="ctr">
              <a:spcBef>
                <a:spcPct val="20000"/>
              </a:spcBef>
              <a:defRPr/>
            </a:pPr>
            <a:r>
              <a:rPr lang="en-US" sz="2400" kern="0" dirty="0">
                <a:solidFill>
                  <a:srgbClr val="000000"/>
                </a:solidFill>
                <a:latin typeface="+mn-lt"/>
                <a:cs typeface="+mn-cs"/>
              </a:rPr>
              <a:t>240mg/dl</a:t>
            </a:r>
          </a:p>
        </p:txBody>
      </p:sp>
      <p:cxnSp>
        <p:nvCxnSpPr>
          <p:cNvPr id="11" name="رابط منحني 10"/>
          <p:cNvCxnSpPr>
            <a:cxnSpLocks noChangeShapeType="1"/>
          </p:cNvCxnSpPr>
          <p:nvPr/>
        </p:nvCxnSpPr>
        <p:spPr bwMode="auto">
          <a:xfrm>
            <a:off x="642938" y="4143375"/>
            <a:ext cx="714375" cy="571500"/>
          </a:xfrm>
          <a:prstGeom prst="curvedConnector3">
            <a:avLst>
              <a:gd name="adj1" fmla="val 50000"/>
            </a:avLst>
          </a:prstGeom>
          <a:noFill/>
          <a:ln w="9525" algn="ctr">
            <a:solidFill>
              <a:srgbClr val="000000"/>
            </a:solidFill>
            <a:round/>
            <a:headEnd/>
            <a:tailEnd type="arrow" w="med" len="med"/>
          </a:ln>
        </p:spPr>
      </p:cxnSp>
      <p:cxnSp>
        <p:nvCxnSpPr>
          <p:cNvPr id="14" name="رابط منحني 13"/>
          <p:cNvCxnSpPr>
            <a:cxnSpLocks noChangeShapeType="1"/>
          </p:cNvCxnSpPr>
          <p:nvPr/>
        </p:nvCxnSpPr>
        <p:spPr bwMode="auto">
          <a:xfrm rot="10800000" flipV="1">
            <a:off x="2428875" y="4143375"/>
            <a:ext cx="928688" cy="714375"/>
          </a:xfrm>
          <a:prstGeom prst="curvedConnector3">
            <a:avLst>
              <a:gd name="adj1" fmla="val 50000"/>
            </a:avLst>
          </a:prstGeom>
          <a:noFill/>
          <a:ln w="9525" algn="ctr">
            <a:solidFill>
              <a:srgbClr val="000000"/>
            </a:solidFill>
            <a:round/>
            <a:headEnd/>
            <a:tailEnd type="arrow" w="med" len="med"/>
          </a:ln>
        </p:spPr>
      </p:cxnSp>
      <p:cxnSp>
        <p:nvCxnSpPr>
          <p:cNvPr id="21" name="رابط منحني 20"/>
          <p:cNvCxnSpPr>
            <a:cxnSpLocks noChangeShapeType="1"/>
          </p:cNvCxnSpPr>
          <p:nvPr/>
        </p:nvCxnSpPr>
        <p:spPr bwMode="auto">
          <a:xfrm>
            <a:off x="1357313" y="4214813"/>
            <a:ext cx="1928812" cy="714375"/>
          </a:xfrm>
          <a:prstGeom prst="curvedConnector3">
            <a:avLst>
              <a:gd name="adj1" fmla="val 50000"/>
            </a:avLst>
          </a:prstGeom>
          <a:noFill/>
          <a:ln w="9525" algn="ctr">
            <a:solidFill>
              <a:srgbClr val="000000"/>
            </a:solidFill>
            <a:round/>
            <a:headEnd/>
            <a:tailEnd type="arrow" w="med" len="med"/>
          </a:ln>
        </p:spPr>
      </p:cxnSp>
      <p:cxnSp>
        <p:nvCxnSpPr>
          <p:cNvPr id="23" name="رابط منحني 22"/>
          <p:cNvCxnSpPr>
            <a:cxnSpLocks noChangeShapeType="1"/>
          </p:cNvCxnSpPr>
          <p:nvPr/>
        </p:nvCxnSpPr>
        <p:spPr bwMode="auto">
          <a:xfrm rot="10800000" flipV="1">
            <a:off x="4357688" y="4143375"/>
            <a:ext cx="1571625" cy="928688"/>
          </a:xfrm>
          <a:prstGeom prst="curvedConnector3">
            <a:avLst>
              <a:gd name="adj1" fmla="val 50000"/>
            </a:avLst>
          </a:prstGeom>
          <a:noFill/>
          <a:ln w="9525" algn="ctr">
            <a:solidFill>
              <a:srgbClr val="000000"/>
            </a:solidFill>
            <a:round/>
            <a:headEnd/>
            <a:tailEnd type="arrow" w="med" len="med"/>
          </a:ln>
        </p:spPr>
      </p:cxnSp>
      <p:sp>
        <p:nvSpPr>
          <p:cNvPr id="25" name="Rectangle 3"/>
          <p:cNvSpPr txBox="1">
            <a:spLocks noChangeArrowheads="1"/>
          </p:cNvSpPr>
          <p:nvPr/>
        </p:nvSpPr>
        <p:spPr bwMode="auto">
          <a:xfrm>
            <a:off x="3429000" y="4795838"/>
            <a:ext cx="714375" cy="490537"/>
          </a:xfrm>
          <a:prstGeom prst="rect">
            <a:avLst/>
          </a:prstGeom>
          <a:solidFill>
            <a:srgbClr val="FFFF00"/>
          </a:solidFill>
          <a:ln w="9525">
            <a:solidFill>
              <a:schemeClr val="tx1"/>
            </a:solidFill>
            <a:miter lim="800000"/>
            <a:headEnd/>
            <a:tailEnd/>
          </a:ln>
        </p:spPr>
        <p:txBody>
          <a:bodyPr/>
          <a:lstStyle/>
          <a:p>
            <a:pPr algn="ctr">
              <a:spcBef>
                <a:spcPct val="20000"/>
              </a:spcBef>
              <a:defRPr/>
            </a:pPr>
            <a:r>
              <a:rPr lang="en-US" sz="2400" kern="0" dirty="0">
                <a:solidFill>
                  <a:srgbClr val="000000"/>
                </a:solidFill>
                <a:latin typeface="+mn-lt"/>
                <a:cs typeface="+mn-cs"/>
              </a:rPr>
              <a:t>2</a:t>
            </a:r>
          </a:p>
        </p:txBody>
      </p:sp>
      <p:cxnSp>
        <p:nvCxnSpPr>
          <p:cNvPr id="26" name="رابط منحني 25"/>
          <p:cNvCxnSpPr>
            <a:cxnSpLocks noChangeShapeType="1"/>
          </p:cNvCxnSpPr>
          <p:nvPr/>
        </p:nvCxnSpPr>
        <p:spPr bwMode="auto">
          <a:xfrm>
            <a:off x="1785938" y="4143375"/>
            <a:ext cx="3786187" cy="857250"/>
          </a:xfrm>
          <a:prstGeom prst="curvedConnector3">
            <a:avLst>
              <a:gd name="adj1" fmla="val 44917"/>
            </a:avLst>
          </a:prstGeom>
          <a:noFill/>
          <a:ln w="9525" algn="ctr">
            <a:solidFill>
              <a:srgbClr val="000000"/>
            </a:solidFill>
            <a:round/>
            <a:headEnd/>
            <a:tailEnd type="arrow" w="med" len="med"/>
          </a:ln>
        </p:spPr>
      </p:cxnSp>
      <p:cxnSp>
        <p:nvCxnSpPr>
          <p:cNvPr id="29" name="رابط منحني 28"/>
          <p:cNvCxnSpPr>
            <a:cxnSpLocks noChangeShapeType="1"/>
          </p:cNvCxnSpPr>
          <p:nvPr/>
        </p:nvCxnSpPr>
        <p:spPr bwMode="auto">
          <a:xfrm rot="10800000" flipV="1">
            <a:off x="6643688" y="4143375"/>
            <a:ext cx="1571625" cy="928688"/>
          </a:xfrm>
          <a:prstGeom prst="curvedConnector3">
            <a:avLst>
              <a:gd name="adj1" fmla="val 50000"/>
            </a:avLst>
          </a:prstGeom>
          <a:noFill/>
          <a:ln w="9525" algn="ctr">
            <a:solidFill>
              <a:srgbClr val="000000"/>
            </a:solidFill>
            <a:round/>
            <a:headEnd/>
            <a:tailEnd type="arrow" w="med" len="med"/>
          </a:ln>
        </p:spPr>
      </p:cxnSp>
      <p:sp>
        <p:nvSpPr>
          <p:cNvPr id="30" name="Rectangle 3"/>
          <p:cNvSpPr txBox="1">
            <a:spLocks noChangeArrowheads="1"/>
          </p:cNvSpPr>
          <p:nvPr/>
        </p:nvSpPr>
        <p:spPr bwMode="auto">
          <a:xfrm>
            <a:off x="5786438" y="4786313"/>
            <a:ext cx="714375" cy="490537"/>
          </a:xfrm>
          <a:prstGeom prst="rect">
            <a:avLst/>
          </a:prstGeom>
          <a:solidFill>
            <a:srgbClr val="FFFF00"/>
          </a:solidFill>
          <a:ln w="9525">
            <a:solidFill>
              <a:schemeClr val="tx1"/>
            </a:solidFill>
            <a:miter lim="800000"/>
            <a:headEnd/>
            <a:tailEnd/>
          </a:ln>
        </p:spPr>
        <p:txBody>
          <a:bodyPr/>
          <a:lstStyle/>
          <a:p>
            <a:pPr algn="ctr">
              <a:spcBef>
                <a:spcPct val="20000"/>
              </a:spcBef>
              <a:defRPr/>
            </a:pPr>
            <a:r>
              <a:rPr lang="en-US" sz="2400" kern="0" dirty="0">
                <a:solidFill>
                  <a:srgbClr val="000000"/>
                </a:solidFill>
                <a:latin typeface="+mn-lt"/>
                <a:cs typeface="+mn-cs"/>
              </a:rPr>
              <a:t>3</a:t>
            </a:r>
          </a:p>
        </p:txBody>
      </p:sp>
      <p:cxnSp>
        <p:nvCxnSpPr>
          <p:cNvPr id="32" name="رابط منحني 31"/>
          <p:cNvCxnSpPr>
            <a:cxnSpLocks noChangeShapeType="1"/>
          </p:cNvCxnSpPr>
          <p:nvPr/>
        </p:nvCxnSpPr>
        <p:spPr bwMode="auto">
          <a:xfrm rot="5400000" flipH="1" flipV="1">
            <a:off x="3875088" y="1731963"/>
            <a:ext cx="571500" cy="679450"/>
          </a:xfrm>
          <a:prstGeom prst="curvedConnector2">
            <a:avLst/>
          </a:prstGeom>
          <a:noFill/>
          <a:ln w="9525" algn="ctr">
            <a:solidFill>
              <a:srgbClr val="000000"/>
            </a:solidFill>
            <a:round/>
            <a:headEnd/>
            <a:tailEnd type="arrow" w="med" len="med"/>
          </a:ln>
        </p:spPr>
      </p:cxnSp>
      <p:cxnSp>
        <p:nvCxnSpPr>
          <p:cNvPr id="36" name="رابط منحني 35"/>
          <p:cNvCxnSpPr>
            <a:cxnSpLocks noChangeShapeType="1"/>
          </p:cNvCxnSpPr>
          <p:nvPr/>
        </p:nvCxnSpPr>
        <p:spPr bwMode="auto">
          <a:xfrm rot="10800000">
            <a:off x="5143500" y="1857375"/>
            <a:ext cx="928688" cy="571500"/>
          </a:xfrm>
          <a:prstGeom prst="curvedConnector3">
            <a:avLst>
              <a:gd name="adj1" fmla="val 50000"/>
            </a:avLst>
          </a:prstGeom>
          <a:noFill/>
          <a:ln w="9525" algn="ctr">
            <a:solidFill>
              <a:srgbClr val="000000"/>
            </a:solidFill>
            <a:round/>
            <a:headEnd/>
            <a:tailEnd type="arrow" w="med" len="med"/>
          </a:ln>
        </p:spPr>
      </p:cxnSp>
      <p:sp>
        <p:nvSpPr>
          <p:cNvPr id="40" name="Rectangle 3"/>
          <p:cNvSpPr txBox="1">
            <a:spLocks noChangeArrowheads="1"/>
          </p:cNvSpPr>
          <p:nvPr/>
        </p:nvSpPr>
        <p:spPr bwMode="auto">
          <a:xfrm>
            <a:off x="4643438" y="1643063"/>
            <a:ext cx="428625" cy="490537"/>
          </a:xfrm>
          <a:prstGeom prst="rect">
            <a:avLst/>
          </a:prstGeom>
          <a:solidFill>
            <a:srgbClr val="FFFF00"/>
          </a:solidFill>
          <a:ln w="9525">
            <a:solidFill>
              <a:schemeClr val="tx1"/>
            </a:solidFill>
            <a:miter lim="800000"/>
            <a:headEnd/>
            <a:tailEnd/>
          </a:ln>
        </p:spPr>
        <p:txBody>
          <a:bodyPr/>
          <a:lstStyle/>
          <a:p>
            <a:pPr algn="ctr">
              <a:spcBef>
                <a:spcPct val="20000"/>
              </a:spcBef>
              <a:defRPr/>
            </a:pPr>
            <a:r>
              <a:rPr lang="en-US" sz="2400" kern="0" dirty="0">
                <a:solidFill>
                  <a:srgbClr val="000000"/>
                </a:solidFill>
                <a:latin typeface="+mn-lt"/>
                <a:cs typeface="+mn-cs"/>
              </a:rPr>
              <a:t>4</a:t>
            </a:r>
          </a:p>
        </p:txBody>
      </p:sp>
      <p:cxnSp>
        <p:nvCxnSpPr>
          <p:cNvPr id="41" name="رابط منحني 31"/>
          <p:cNvCxnSpPr>
            <a:cxnSpLocks noChangeShapeType="1"/>
          </p:cNvCxnSpPr>
          <p:nvPr/>
        </p:nvCxnSpPr>
        <p:spPr bwMode="auto">
          <a:xfrm flipV="1">
            <a:off x="4000500" y="1785938"/>
            <a:ext cx="2428875" cy="642937"/>
          </a:xfrm>
          <a:prstGeom prst="curvedConnector3">
            <a:avLst>
              <a:gd name="adj1" fmla="val 50000"/>
            </a:avLst>
          </a:prstGeom>
          <a:noFill/>
          <a:ln w="9525" algn="ctr">
            <a:solidFill>
              <a:srgbClr val="000000"/>
            </a:solidFill>
            <a:round/>
            <a:headEnd/>
            <a:tailEnd type="arrow" w="med" len="med"/>
          </a:ln>
        </p:spPr>
      </p:cxnSp>
      <p:cxnSp>
        <p:nvCxnSpPr>
          <p:cNvPr id="44" name="رابط منحني 43"/>
          <p:cNvCxnSpPr>
            <a:cxnSpLocks noChangeShapeType="1"/>
          </p:cNvCxnSpPr>
          <p:nvPr/>
        </p:nvCxnSpPr>
        <p:spPr bwMode="auto">
          <a:xfrm rot="10800000">
            <a:off x="7072313" y="1857375"/>
            <a:ext cx="785812" cy="571500"/>
          </a:xfrm>
          <a:prstGeom prst="curvedConnector3">
            <a:avLst>
              <a:gd name="adj1" fmla="val 50000"/>
            </a:avLst>
          </a:prstGeom>
          <a:noFill/>
          <a:ln w="9525" algn="ctr">
            <a:solidFill>
              <a:srgbClr val="000000"/>
            </a:solidFill>
            <a:round/>
            <a:headEnd/>
            <a:tailEnd type="arrow" w="med" len="med"/>
          </a:ln>
        </p:spPr>
      </p:cxnSp>
      <p:sp>
        <p:nvSpPr>
          <p:cNvPr id="48" name="Rectangle 3"/>
          <p:cNvSpPr txBox="1">
            <a:spLocks noChangeArrowheads="1"/>
          </p:cNvSpPr>
          <p:nvPr/>
        </p:nvSpPr>
        <p:spPr bwMode="auto">
          <a:xfrm>
            <a:off x="6572250" y="1571625"/>
            <a:ext cx="428625" cy="490538"/>
          </a:xfrm>
          <a:prstGeom prst="rect">
            <a:avLst/>
          </a:prstGeom>
          <a:solidFill>
            <a:srgbClr val="FFFF00"/>
          </a:solidFill>
          <a:ln w="9525">
            <a:solidFill>
              <a:schemeClr val="tx1"/>
            </a:solidFill>
            <a:miter lim="800000"/>
            <a:headEnd/>
            <a:tailEnd/>
          </a:ln>
        </p:spPr>
        <p:txBody>
          <a:bodyPr/>
          <a:lstStyle/>
          <a:p>
            <a:pPr algn="ctr">
              <a:spcBef>
                <a:spcPct val="20000"/>
              </a:spcBef>
              <a:defRPr/>
            </a:pPr>
            <a:r>
              <a:rPr lang="en-US" sz="2400" kern="0" dirty="0">
                <a:solidFill>
                  <a:srgbClr val="000000"/>
                </a:solidFill>
                <a:latin typeface="+mn-lt"/>
                <a:cs typeface="+mn-cs"/>
              </a:rPr>
              <a:t>5</a:t>
            </a:r>
          </a:p>
        </p:txBody>
      </p:sp>
      <p:cxnSp>
        <p:nvCxnSpPr>
          <p:cNvPr id="49" name="رابط منحني 31"/>
          <p:cNvCxnSpPr>
            <a:cxnSpLocks noChangeShapeType="1"/>
          </p:cNvCxnSpPr>
          <p:nvPr/>
        </p:nvCxnSpPr>
        <p:spPr bwMode="auto">
          <a:xfrm flipV="1">
            <a:off x="6500813" y="1857375"/>
            <a:ext cx="1143000" cy="642938"/>
          </a:xfrm>
          <a:prstGeom prst="curvedConnector3">
            <a:avLst>
              <a:gd name="adj1" fmla="val 50000"/>
            </a:avLst>
          </a:prstGeom>
          <a:noFill/>
          <a:ln w="9525" algn="ctr">
            <a:solidFill>
              <a:srgbClr val="000000"/>
            </a:solidFill>
            <a:round/>
            <a:headEnd/>
            <a:tailEnd type="arrow" w="med" len="med"/>
          </a:ln>
        </p:spPr>
      </p:cxnSp>
      <p:cxnSp>
        <p:nvCxnSpPr>
          <p:cNvPr id="51" name="رابط منحني 50"/>
          <p:cNvCxnSpPr>
            <a:cxnSpLocks noChangeShapeType="1"/>
          </p:cNvCxnSpPr>
          <p:nvPr/>
        </p:nvCxnSpPr>
        <p:spPr bwMode="auto">
          <a:xfrm rot="16200000" flipV="1">
            <a:off x="8123237" y="1908176"/>
            <a:ext cx="612775" cy="571500"/>
          </a:xfrm>
          <a:prstGeom prst="curvedConnector2">
            <a:avLst/>
          </a:prstGeom>
          <a:noFill/>
          <a:ln w="9525" algn="ctr">
            <a:solidFill>
              <a:srgbClr val="000000"/>
            </a:solidFill>
            <a:round/>
            <a:headEnd/>
            <a:tailEnd type="arrow" w="med" len="med"/>
          </a:ln>
        </p:spPr>
      </p:cxnSp>
      <p:sp>
        <p:nvSpPr>
          <p:cNvPr id="58" name="Rectangle 3"/>
          <p:cNvSpPr txBox="1">
            <a:spLocks noChangeArrowheads="1"/>
          </p:cNvSpPr>
          <p:nvPr/>
        </p:nvSpPr>
        <p:spPr bwMode="auto">
          <a:xfrm>
            <a:off x="7643813" y="1643063"/>
            <a:ext cx="428625" cy="490537"/>
          </a:xfrm>
          <a:prstGeom prst="rect">
            <a:avLst/>
          </a:prstGeom>
          <a:solidFill>
            <a:srgbClr val="FFFF00"/>
          </a:solidFill>
          <a:ln w="9525">
            <a:solidFill>
              <a:schemeClr val="tx1"/>
            </a:solidFill>
            <a:miter lim="800000"/>
            <a:headEnd/>
            <a:tailEnd/>
          </a:ln>
        </p:spPr>
        <p:txBody>
          <a:bodyPr/>
          <a:lstStyle/>
          <a:p>
            <a:pPr algn="ctr">
              <a:spcBef>
                <a:spcPct val="20000"/>
              </a:spcBef>
              <a:defRPr/>
            </a:pPr>
            <a:r>
              <a:rPr lang="en-US" sz="2400" kern="0" dirty="0">
                <a:solidFill>
                  <a:srgbClr val="000000"/>
                </a:solidFill>
                <a:latin typeface="+mn-lt"/>
                <a:cs typeface="+mn-cs"/>
              </a:rPr>
              <a:t>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additive="base">
                                        <p:cTn id="16" dur="500" fill="hold"/>
                                        <p:tgtEl>
                                          <p:spTgt spid="21"/>
                                        </p:tgtEl>
                                        <p:attrNameLst>
                                          <p:attrName>ppt_x</p:attrName>
                                        </p:attrNameLst>
                                      </p:cBhvr>
                                      <p:tavLst>
                                        <p:tav tm="0">
                                          <p:val>
                                            <p:strVal val="0-#ppt_w/2"/>
                                          </p:val>
                                        </p:tav>
                                        <p:tav tm="100000">
                                          <p:val>
                                            <p:strVal val="#ppt_x"/>
                                          </p:val>
                                        </p:tav>
                                      </p:tavLst>
                                    </p:anim>
                                    <p:anim calcmode="lin" valueType="num">
                                      <p:cBhvr additive="base">
                                        <p:cTn id="17" dur="500" fill="hold"/>
                                        <p:tgtEl>
                                          <p:spTgt spid="21"/>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additive="base">
                                        <p:cTn id="20" dur="500" fill="hold"/>
                                        <p:tgtEl>
                                          <p:spTgt spid="23"/>
                                        </p:tgtEl>
                                        <p:attrNameLst>
                                          <p:attrName>ppt_x</p:attrName>
                                        </p:attrNameLst>
                                      </p:cBhvr>
                                      <p:tavLst>
                                        <p:tav tm="0">
                                          <p:val>
                                            <p:strVal val="0-#ppt_w/2"/>
                                          </p:val>
                                        </p:tav>
                                        <p:tav tm="100000">
                                          <p:val>
                                            <p:strVal val="#ppt_x"/>
                                          </p:val>
                                        </p:tav>
                                      </p:tavLst>
                                    </p:anim>
                                    <p:anim calcmode="lin" valueType="num">
                                      <p:cBhvr additive="base">
                                        <p:cTn id="21" dur="500" fill="hold"/>
                                        <p:tgtEl>
                                          <p:spTgt spid="23"/>
                                        </p:tgtEl>
                                        <p:attrNameLst>
                                          <p:attrName>ppt_y</p:attrName>
                                        </p:attrNameLst>
                                      </p:cBhvr>
                                      <p:tavLst>
                                        <p:tav tm="0">
                                          <p:val>
                                            <p:strVal val="#ppt_y"/>
                                          </p:val>
                                        </p:tav>
                                        <p:tav tm="100000">
                                          <p:val>
                                            <p:strVal val="#ppt_y"/>
                                          </p:val>
                                        </p:tav>
                                      </p:tavLst>
                                    </p:anim>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0-#ppt_w/2"/>
                                          </p:val>
                                        </p:tav>
                                        <p:tav tm="100000">
                                          <p:val>
                                            <p:strVal val="#ppt_x"/>
                                          </p:val>
                                        </p:tav>
                                      </p:tavLst>
                                    </p:anim>
                                    <p:anim calcmode="lin" valueType="num">
                                      <p:cBhvr additive="base">
                                        <p:cTn id="30" dur="500" fill="hold"/>
                                        <p:tgtEl>
                                          <p:spTgt spid="26"/>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500" fill="hold"/>
                                        <p:tgtEl>
                                          <p:spTgt spid="29"/>
                                        </p:tgtEl>
                                        <p:attrNameLst>
                                          <p:attrName>ppt_x</p:attrName>
                                        </p:attrNameLst>
                                      </p:cBhvr>
                                      <p:tavLst>
                                        <p:tav tm="0">
                                          <p:val>
                                            <p:strVal val="0-#ppt_w/2"/>
                                          </p:val>
                                        </p:tav>
                                        <p:tav tm="100000">
                                          <p:val>
                                            <p:strVal val="#ppt_x"/>
                                          </p:val>
                                        </p:tav>
                                      </p:tavLst>
                                    </p:anim>
                                    <p:anim calcmode="lin" valueType="num">
                                      <p:cBhvr additive="base">
                                        <p:cTn id="34" dur="500" fill="hold"/>
                                        <p:tgtEl>
                                          <p:spTgt spid="29"/>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additive="base">
                                        <p:cTn id="42" dur="500" fill="hold"/>
                                        <p:tgtEl>
                                          <p:spTgt spid="32"/>
                                        </p:tgtEl>
                                        <p:attrNameLst>
                                          <p:attrName>ppt_x</p:attrName>
                                        </p:attrNameLst>
                                      </p:cBhvr>
                                      <p:tavLst>
                                        <p:tav tm="0">
                                          <p:val>
                                            <p:strVal val="0-#ppt_w/2"/>
                                          </p:val>
                                        </p:tav>
                                        <p:tav tm="100000">
                                          <p:val>
                                            <p:strVal val="#ppt_x"/>
                                          </p:val>
                                        </p:tav>
                                      </p:tavLst>
                                    </p:anim>
                                    <p:anim calcmode="lin" valueType="num">
                                      <p:cBhvr additive="base">
                                        <p:cTn id="43" dur="500" fill="hold"/>
                                        <p:tgtEl>
                                          <p:spTgt spid="32"/>
                                        </p:tgtEl>
                                        <p:attrNameLst>
                                          <p:attrName>ppt_y</p:attrName>
                                        </p:attrNameLst>
                                      </p:cBhvr>
                                      <p:tavLst>
                                        <p:tav tm="0">
                                          <p:val>
                                            <p:strVal val="#ppt_y"/>
                                          </p:val>
                                        </p:tav>
                                        <p:tav tm="100000">
                                          <p:val>
                                            <p:strVal val="#ppt_y"/>
                                          </p:val>
                                        </p:tav>
                                      </p:tavLst>
                                    </p:anim>
                                  </p:childTnLst>
                                </p:cTn>
                              </p:par>
                              <p:par>
                                <p:cTn id="44" presetID="2" presetClass="entr" presetSubtype="8" fill="hold" nodeType="withEffect">
                                  <p:stCondLst>
                                    <p:cond delay="0"/>
                                  </p:stCondLst>
                                  <p:childTnLst>
                                    <p:set>
                                      <p:cBhvr>
                                        <p:cTn id="45" dur="1" fill="hold">
                                          <p:stCondLst>
                                            <p:cond delay="0"/>
                                          </p:stCondLst>
                                        </p:cTn>
                                        <p:tgtEl>
                                          <p:spTgt spid="36"/>
                                        </p:tgtEl>
                                        <p:attrNameLst>
                                          <p:attrName>style.visibility</p:attrName>
                                        </p:attrNameLst>
                                      </p:cBhvr>
                                      <p:to>
                                        <p:strVal val="visible"/>
                                      </p:to>
                                    </p:set>
                                    <p:anim calcmode="lin" valueType="num">
                                      <p:cBhvr additive="base">
                                        <p:cTn id="46" dur="500" fill="hold"/>
                                        <p:tgtEl>
                                          <p:spTgt spid="36"/>
                                        </p:tgtEl>
                                        <p:attrNameLst>
                                          <p:attrName>ppt_x</p:attrName>
                                        </p:attrNameLst>
                                      </p:cBhvr>
                                      <p:tavLst>
                                        <p:tav tm="0">
                                          <p:val>
                                            <p:strVal val="0-#ppt_w/2"/>
                                          </p:val>
                                        </p:tav>
                                        <p:tav tm="100000">
                                          <p:val>
                                            <p:strVal val="#ppt_x"/>
                                          </p:val>
                                        </p:tav>
                                      </p:tavLst>
                                    </p:anim>
                                    <p:anim calcmode="lin" valueType="num">
                                      <p:cBhvr additive="base">
                                        <p:cTn id="47" dur="500" fill="hold"/>
                                        <p:tgtEl>
                                          <p:spTgt spid="36"/>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500" fill="hold"/>
                                        <p:tgtEl>
                                          <p:spTgt spid="41"/>
                                        </p:tgtEl>
                                        <p:attrNameLst>
                                          <p:attrName>ppt_x</p:attrName>
                                        </p:attrNameLst>
                                      </p:cBhvr>
                                      <p:tavLst>
                                        <p:tav tm="0">
                                          <p:val>
                                            <p:strVal val="0-#ppt_w/2"/>
                                          </p:val>
                                        </p:tav>
                                        <p:tav tm="100000">
                                          <p:val>
                                            <p:strVal val="#ppt_x"/>
                                          </p:val>
                                        </p:tav>
                                      </p:tavLst>
                                    </p:anim>
                                    <p:anim calcmode="lin" valueType="num">
                                      <p:cBhvr additive="base">
                                        <p:cTn id="56" dur="500" fill="hold"/>
                                        <p:tgtEl>
                                          <p:spTgt spid="41"/>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childTnLst>
                                    <p:set>
                                      <p:cBhvr>
                                        <p:cTn id="58" dur="1" fill="hold">
                                          <p:stCondLst>
                                            <p:cond delay="0"/>
                                          </p:stCondLst>
                                        </p:cTn>
                                        <p:tgtEl>
                                          <p:spTgt spid="44"/>
                                        </p:tgtEl>
                                        <p:attrNameLst>
                                          <p:attrName>style.visibility</p:attrName>
                                        </p:attrNameLst>
                                      </p:cBhvr>
                                      <p:to>
                                        <p:strVal val="visible"/>
                                      </p:to>
                                    </p:set>
                                    <p:anim calcmode="lin" valueType="num">
                                      <p:cBhvr additive="base">
                                        <p:cTn id="59" dur="500" fill="hold"/>
                                        <p:tgtEl>
                                          <p:spTgt spid="44"/>
                                        </p:tgtEl>
                                        <p:attrNameLst>
                                          <p:attrName>ppt_x</p:attrName>
                                        </p:attrNameLst>
                                      </p:cBhvr>
                                      <p:tavLst>
                                        <p:tav tm="0">
                                          <p:val>
                                            <p:strVal val="0-#ppt_w/2"/>
                                          </p:val>
                                        </p:tav>
                                        <p:tav tm="100000">
                                          <p:val>
                                            <p:strVal val="#ppt_x"/>
                                          </p:val>
                                        </p:tav>
                                      </p:tavLst>
                                    </p:anim>
                                    <p:anim calcmode="lin" valueType="num">
                                      <p:cBhvr additive="base">
                                        <p:cTn id="60" dur="500" fill="hold"/>
                                        <p:tgtEl>
                                          <p:spTgt spid="44"/>
                                        </p:tgtEl>
                                        <p:attrNameLst>
                                          <p:attrName>ppt_y</p:attrName>
                                        </p:attrNameLst>
                                      </p:cBhvr>
                                      <p:tavLst>
                                        <p:tav tm="0">
                                          <p:val>
                                            <p:strVal val="#ppt_y"/>
                                          </p:val>
                                        </p:tav>
                                        <p:tav tm="100000">
                                          <p:val>
                                            <p:strVal val="#ppt_y"/>
                                          </p:val>
                                        </p:tav>
                                      </p:tavLst>
                                    </p:anim>
                                  </p:childTnLst>
                                </p:cTn>
                              </p:par>
                            </p:childTnLst>
                          </p:cTn>
                        </p:par>
                        <p:par>
                          <p:cTn id="61" fill="hold">
                            <p:stCondLst>
                              <p:cond delay="500"/>
                            </p:stCondLst>
                            <p:childTnLst>
                              <p:par>
                                <p:cTn id="62" presetID="1" presetClass="entr" presetSubtype="0"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nodeType="clickEffect">
                                  <p:stCondLst>
                                    <p:cond delay="0"/>
                                  </p:stCondLst>
                                  <p:childTnLst>
                                    <p:set>
                                      <p:cBhvr>
                                        <p:cTn id="67" dur="1" fill="hold">
                                          <p:stCondLst>
                                            <p:cond delay="0"/>
                                          </p:stCondLst>
                                        </p:cTn>
                                        <p:tgtEl>
                                          <p:spTgt spid="49"/>
                                        </p:tgtEl>
                                        <p:attrNameLst>
                                          <p:attrName>style.visibility</p:attrName>
                                        </p:attrNameLst>
                                      </p:cBhvr>
                                      <p:to>
                                        <p:strVal val="visible"/>
                                      </p:to>
                                    </p:set>
                                    <p:anim calcmode="lin" valueType="num">
                                      <p:cBhvr additive="base">
                                        <p:cTn id="68" dur="500" fill="hold"/>
                                        <p:tgtEl>
                                          <p:spTgt spid="49"/>
                                        </p:tgtEl>
                                        <p:attrNameLst>
                                          <p:attrName>ppt_x</p:attrName>
                                        </p:attrNameLst>
                                      </p:cBhvr>
                                      <p:tavLst>
                                        <p:tav tm="0">
                                          <p:val>
                                            <p:strVal val="0-#ppt_w/2"/>
                                          </p:val>
                                        </p:tav>
                                        <p:tav tm="100000">
                                          <p:val>
                                            <p:strVal val="#ppt_x"/>
                                          </p:val>
                                        </p:tav>
                                      </p:tavLst>
                                    </p:anim>
                                    <p:anim calcmode="lin" valueType="num">
                                      <p:cBhvr additive="base">
                                        <p:cTn id="69" dur="500" fill="hold"/>
                                        <p:tgtEl>
                                          <p:spTgt spid="49"/>
                                        </p:tgtEl>
                                        <p:attrNameLst>
                                          <p:attrName>ppt_y</p:attrName>
                                        </p:attrNameLst>
                                      </p:cBhvr>
                                      <p:tavLst>
                                        <p:tav tm="0">
                                          <p:val>
                                            <p:strVal val="#ppt_y"/>
                                          </p:val>
                                        </p:tav>
                                        <p:tav tm="100000">
                                          <p:val>
                                            <p:strVal val="#ppt_y"/>
                                          </p:val>
                                        </p:tav>
                                      </p:tavLst>
                                    </p:anim>
                                  </p:childTnLst>
                                </p:cTn>
                              </p:par>
                              <p:par>
                                <p:cTn id="70" presetID="2" presetClass="entr" presetSubtype="8" fill="hold" nodeType="withEffect">
                                  <p:stCondLst>
                                    <p:cond delay="0"/>
                                  </p:stCondLst>
                                  <p:childTnLst>
                                    <p:set>
                                      <p:cBhvr>
                                        <p:cTn id="71" dur="1" fill="hold">
                                          <p:stCondLst>
                                            <p:cond delay="0"/>
                                          </p:stCondLst>
                                        </p:cTn>
                                        <p:tgtEl>
                                          <p:spTgt spid="51"/>
                                        </p:tgtEl>
                                        <p:attrNameLst>
                                          <p:attrName>style.visibility</p:attrName>
                                        </p:attrNameLst>
                                      </p:cBhvr>
                                      <p:to>
                                        <p:strVal val="visible"/>
                                      </p:to>
                                    </p:set>
                                    <p:anim calcmode="lin" valueType="num">
                                      <p:cBhvr additive="base">
                                        <p:cTn id="72" dur="500" fill="hold"/>
                                        <p:tgtEl>
                                          <p:spTgt spid="51"/>
                                        </p:tgtEl>
                                        <p:attrNameLst>
                                          <p:attrName>ppt_x</p:attrName>
                                        </p:attrNameLst>
                                      </p:cBhvr>
                                      <p:tavLst>
                                        <p:tav tm="0">
                                          <p:val>
                                            <p:strVal val="0-#ppt_w/2"/>
                                          </p:val>
                                        </p:tav>
                                        <p:tav tm="100000">
                                          <p:val>
                                            <p:strVal val="#ppt_x"/>
                                          </p:val>
                                        </p:tav>
                                      </p:tavLst>
                                    </p:anim>
                                    <p:anim calcmode="lin" valueType="num">
                                      <p:cBhvr additive="base">
                                        <p:cTn id="73" dur="500" fill="hold"/>
                                        <p:tgtEl>
                                          <p:spTgt spid="51"/>
                                        </p:tgtEl>
                                        <p:attrNameLst>
                                          <p:attrName>ppt_y</p:attrName>
                                        </p:attrNameLst>
                                      </p:cBhvr>
                                      <p:tavLst>
                                        <p:tav tm="0">
                                          <p:val>
                                            <p:strVal val="#ppt_y"/>
                                          </p:val>
                                        </p:tav>
                                        <p:tav tm="100000">
                                          <p:val>
                                            <p:strVal val="#ppt_y"/>
                                          </p:val>
                                        </p:tav>
                                      </p:tavLst>
                                    </p:anim>
                                  </p:childTnLst>
                                </p:cTn>
                              </p:par>
                            </p:childTnLst>
                          </p:cTn>
                        </p:par>
                        <p:par>
                          <p:cTn id="74" fill="hold">
                            <p:stCondLst>
                              <p:cond delay="500"/>
                            </p:stCondLst>
                            <p:childTnLst>
                              <p:par>
                                <p:cTn id="75" presetID="1" presetClass="entr" presetSubtype="0" fill="hold" grpId="0" nodeType="afterEffect">
                                  <p:stCondLst>
                                    <p:cond delay="0"/>
                                  </p:stCondLst>
                                  <p:childTnLst>
                                    <p:set>
                                      <p:cBhvr>
                                        <p:cTn id="76" dur="1" fill="hold">
                                          <p:stCondLst>
                                            <p:cond delay="0"/>
                                          </p:stCondLst>
                                        </p:cTn>
                                        <p:tgtEl>
                                          <p:spTgt spid="58"/>
                                        </p:tgtEl>
                                        <p:attrNameLst>
                                          <p:attrName>style.visibility</p:attrName>
                                        </p:attrNameLst>
                                      </p:cBhvr>
                                      <p:to>
                                        <p:strVal val="visible"/>
                                      </p:to>
                                    </p:set>
                                  </p:childTnLst>
                                </p:cTn>
                              </p:par>
                            </p:childTnLst>
                          </p:cTn>
                        </p:par>
                        <p:par>
                          <p:cTn id="77" fill="hold">
                            <p:stCondLst>
                              <p:cond delay="500"/>
                            </p:stCondLst>
                            <p:childTnLst>
                              <p:par>
                                <p:cTn id="78" presetID="2" presetClass="entr" presetSubtype="4" fill="hold" grpId="0" nodeType="afterEffect">
                                  <p:stCondLst>
                                    <p:cond delay="0"/>
                                  </p:stCondLst>
                                  <p:childTnLst>
                                    <p:set>
                                      <p:cBhvr>
                                        <p:cTn id="79" dur="1" fill="hold">
                                          <p:stCondLst>
                                            <p:cond delay="0"/>
                                          </p:stCondLst>
                                        </p:cTn>
                                        <p:tgtEl>
                                          <p:spTgt spid="5"/>
                                        </p:tgtEl>
                                        <p:attrNameLst>
                                          <p:attrName>style.visibility</p:attrName>
                                        </p:attrNameLst>
                                      </p:cBhvr>
                                      <p:to>
                                        <p:strVal val="visible"/>
                                      </p:to>
                                    </p:set>
                                    <p:anim calcmode="lin" valueType="num">
                                      <p:cBhvr additive="base">
                                        <p:cTn id="80" dur="500" fill="hold"/>
                                        <p:tgtEl>
                                          <p:spTgt spid="5"/>
                                        </p:tgtEl>
                                        <p:attrNameLst>
                                          <p:attrName>ppt_x</p:attrName>
                                        </p:attrNameLst>
                                      </p:cBhvr>
                                      <p:tavLst>
                                        <p:tav tm="0">
                                          <p:val>
                                            <p:strVal val="#ppt_x"/>
                                          </p:val>
                                        </p:tav>
                                        <p:tav tm="100000">
                                          <p:val>
                                            <p:strVal val="#ppt_x"/>
                                          </p:val>
                                        </p:tav>
                                      </p:tavLst>
                                    </p:anim>
                                    <p:anim calcmode="lin" valueType="num">
                                      <p:cBhvr additive="base">
                                        <p:cTn id="8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5" grpId="0" animBg="1"/>
      <p:bldP spid="25" grpId="0" animBg="1"/>
      <p:bldP spid="30" grpId="0" animBg="1"/>
      <p:bldP spid="40" grpId="0" animBg="1"/>
      <p:bldP spid="48" grpId="0" animBg="1"/>
      <p:bldP spid="5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5"/>
          <p:cNvSpPr>
            <a:spLocks noGrp="1"/>
          </p:cNvSpPr>
          <p:nvPr>
            <p:ph type="sldNum" sz="quarter" idx="12"/>
          </p:nvPr>
        </p:nvSpPr>
        <p:spPr/>
        <p:txBody>
          <a:bodyPr/>
          <a:lstStyle/>
          <a:p>
            <a:pPr>
              <a:defRPr/>
            </a:pPr>
            <a:fld id="{338891B2-7512-4F82-BCA2-7D24BCDE0E66}" type="slidenum">
              <a:rPr lang="ar-IQ"/>
              <a:pPr>
                <a:defRPr/>
              </a:pPr>
              <a:t>37</a:t>
            </a:fld>
            <a:endParaRPr lang="en-US"/>
          </a:p>
        </p:txBody>
      </p:sp>
      <p:sp>
        <p:nvSpPr>
          <p:cNvPr id="15363" name="Rectangle 2"/>
          <p:cNvSpPr>
            <a:spLocks noGrp="1" noChangeArrowheads="1"/>
          </p:cNvSpPr>
          <p:nvPr>
            <p:ph type="ctrTitle"/>
          </p:nvPr>
        </p:nvSpPr>
        <p:spPr>
          <a:xfrm>
            <a:off x="233382" y="123496"/>
            <a:ext cx="8694594" cy="857232"/>
          </a:xfrm>
          <a:solidFill>
            <a:srgbClr val="FFFF66"/>
          </a:solidFill>
          <a:ln>
            <a:solidFill>
              <a:schemeClr val="accent1"/>
            </a:solidFill>
          </a:ln>
        </p:spPr>
        <p:txBody>
          <a:bodyPr/>
          <a:lstStyle/>
          <a:p>
            <a:pPr lvl="0" rtl="0" eaLnBrk="1" hangingPunct="1">
              <a:defRPr/>
            </a:pPr>
            <a:r>
              <a:rPr lang="en-US" sz="2400" b="1" dirty="0">
                <a:solidFill>
                  <a:srgbClr val="000000"/>
                </a:solidFill>
                <a:effectLst/>
                <a:latin typeface="Times New Roman" pitchFamily="18" charset="0"/>
                <a:ea typeface="Calibri" pitchFamily="34" charset="0"/>
                <a:cs typeface="Times New Roman" pitchFamily="18" charset="0"/>
              </a:rPr>
              <a:t>Table ( ): Comparison in lipid profile parameters between the three Omega-3 groups at base line.</a:t>
            </a:r>
            <a:endParaRPr lang="en-US" sz="2400" b="1" dirty="0">
              <a:solidFill>
                <a:srgbClr val="000000"/>
              </a:solidFill>
              <a:effectLst/>
              <a:latin typeface="Arial Unicode MS" pitchFamily="34" charset="-128"/>
              <a:ea typeface="Arial Unicode MS" pitchFamily="34" charset="-128"/>
              <a:cs typeface="Arial Unicode MS" pitchFamily="34" charset="-128"/>
            </a:endParaRPr>
          </a:p>
        </p:txBody>
      </p:sp>
      <p:sp>
        <p:nvSpPr>
          <p:cNvPr id="2" name="مستطيل 1"/>
          <p:cNvSpPr/>
          <p:nvPr/>
        </p:nvSpPr>
        <p:spPr>
          <a:xfrm>
            <a:off x="251520" y="6023029"/>
            <a:ext cx="8676456" cy="646331"/>
          </a:xfrm>
          <a:prstGeom prst="rect">
            <a:avLst/>
          </a:prstGeom>
          <a:solidFill>
            <a:srgbClr val="FFCC66"/>
          </a:solidFill>
        </p:spPr>
        <p:txBody>
          <a:bodyPr wrap="square">
            <a:spAutoFit/>
          </a:bodyPr>
          <a:lstStyle/>
          <a:p>
            <a:r>
              <a:rPr lang="en-US" b="1" dirty="0">
                <a:solidFill>
                  <a:srgbClr val="000000"/>
                </a:solidFill>
              </a:rPr>
              <a:t>* </a:t>
            </a:r>
            <a:r>
              <a:rPr lang="en-US" dirty="0">
                <a:solidFill>
                  <a:srgbClr val="000000"/>
                </a:solidFill>
              </a:rPr>
              <a:t>One-way ANOVA-test with Tukey's Pair wise comparisons was used. Means that do not share a letter are significantly different.</a:t>
            </a:r>
          </a:p>
        </p:txBody>
      </p:sp>
      <p:graphicFrame>
        <p:nvGraphicFramePr>
          <p:cNvPr id="3" name="جدول 2"/>
          <p:cNvGraphicFramePr>
            <a:graphicFrameLocks noGrp="1"/>
          </p:cNvGraphicFramePr>
          <p:nvPr>
            <p:extLst>
              <p:ext uri="{D42A27DB-BD31-4B8C-83A1-F6EECF244321}">
                <p14:modId xmlns:p14="http://schemas.microsoft.com/office/powerpoint/2010/main" val="573397363"/>
              </p:ext>
            </p:extLst>
          </p:nvPr>
        </p:nvGraphicFramePr>
        <p:xfrm>
          <a:off x="251519" y="1052735"/>
          <a:ext cx="8676456" cy="4680520"/>
        </p:xfrm>
        <a:graphic>
          <a:graphicData uri="http://schemas.openxmlformats.org/drawingml/2006/table">
            <a:tbl>
              <a:tblPr firstRow="1" firstCol="1" bandRow="1">
                <a:tableStyleId>{16D9F66E-5EB9-4882-86FB-DCBF35E3C3E4}</a:tableStyleId>
              </a:tblPr>
              <a:tblGrid>
                <a:gridCol w="1800201">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1846418">
                  <a:extLst>
                    <a:ext uri="{9D8B030D-6E8A-4147-A177-3AD203B41FA5}">
                      <a16:colId xmlns:a16="http://schemas.microsoft.com/office/drawing/2014/main" val="20002"/>
                    </a:ext>
                  </a:extLst>
                </a:gridCol>
                <a:gridCol w="1825990">
                  <a:extLst>
                    <a:ext uri="{9D8B030D-6E8A-4147-A177-3AD203B41FA5}">
                      <a16:colId xmlns:a16="http://schemas.microsoft.com/office/drawing/2014/main" val="20003"/>
                    </a:ext>
                  </a:extLst>
                </a:gridCol>
                <a:gridCol w="1259631">
                  <a:extLst>
                    <a:ext uri="{9D8B030D-6E8A-4147-A177-3AD203B41FA5}">
                      <a16:colId xmlns:a16="http://schemas.microsoft.com/office/drawing/2014/main" val="20004"/>
                    </a:ext>
                  </a:extLst>
                </a:gridCol>
              </a:tblGrid>
              <a:tr h="431830">
                <a:tc rowSpan="2">
                  <a:txBody>
                    <a:bodyPr/>
                    <a:lstStyle/>
                    <a:p>
                      <a:pPr algn="l" rtl="0">
                        <a:spcAft>
                          <a:spcPts val="0"/>
                        </a:spcAft>
                      </a:pPr>
                      <a:r>
                        <a:rPr lang="en-US" sz="1800" dirty="0">
                          <a:solidFill>
                            <a:srgbClr val="000000"/>
                          </a:solidFill>
                          <a:effectLst/>
                        </a:rPr>
                        <a:t>Parameters</a:t>
                      </a:r>
                      <a:endParaRPr lang="en-US" sz="1800" b="1"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3">
                  <a:txBody>
                    <a:bodyPr/>
                    <a:lstStyle/>
                    <a:p>
                      <a:pPr algn="ctr" rtl="0">
                        <a:spcAft>
                          <a:spcPts val="0"/>
                        </a:spcAft>
                      </a:pPr>
                      <a:r>
                        <a:rPr lang="en-US" sz="1800" dirty="0">
                          <a:solidFill>
                            <a:srgbClr val="000000"/>
                          </a:solidFill>
                          <a:effectLst/>
                        </a:rPr>
                        <a:t>Omega-3 groups</a:t>
                      </a:r>
                      <a:endParaRPr lang="en-US" sz="1800" b="1"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rowSpan="2">
                  <a:txBody>
                    <a:bodyPr/>
                    <a:lstStyle/>
                    <a:p>
                      <a:pPr algn="ctr" rtl="0">
                        <a:spcAft>
                          <a:spcPts val="0"/>
                        </a:spcAft>
                      </a:pPr>
                      <a:r>
                        <a:rPr lang="en-US" sz="1800">
                          <a:solidFill>
                            <a:srgbClr val="000000"/>
                          </a:solidFill>
                          <a:effectLst/>
                        </a:rPr>
                        <a:t>P-value*</a:t>
                      </a:r>
                      <a:endParaRPr lang="en-US" sz="1800" b="1">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39803">
                <a:tc vMerge="1">
                  <a:txBody>
                    <a:bodyPr/>
                    <a:lstStyle/>
                    <a:p>
                      <a:pPr rtl="1"/>
                      <a:endParaRPr lang="ar-IQ"/>
                    </a:p>
                  </a:txBody>
                  <a:tcPr/>
                </a:tc>
                <a:tc>
                  <a:txBody>
                    <a:bodyPr/>
                    <a:lstStyle/>
                    <a:p>
                      <a:pPr algn="ctr" rtl="0">
                        <a:spcAft>
                          <a:spcPts val="0"/>
                        </a:spcAft>
                      </a:pPr>
                      <a:r>
                        <a:rPr lang="en-US" sz="1800" dirty="0">
                          <a:solidFill>
                            <a:srgbClr val="000000"/>
                          </a:solidFill>
                          <a:effectLst/>
                        </a:rPr>
                        <a:t>1</a:t>
                      </a:r>
                      <a:r>
                        <a:rPr lang="en-US" sz="1800" baseline="30000" dirty="0">
                          <a:solidFill>
                            <a:srgbClr val="000000"/>
                          </a:solidFill>
                          <a:effectLst/>
                        </a:rPr>
                        <a:t>st</a:t>
                      </a:r>
                      <a:r>
                        <a:rPr lang="en-US" sz="1800" dirty="0">
                          <a:solidFill>
                            <a:srgbClr val="000000"/>
                          </a:solidFill>
                          <a:effectLst/>
                        </a:rPr>
                        <a:t> </a:t>
                      </a:r>
                    </a:p>
                    <a:p>
                      <a:pPr algn="ctr" rtl="0">
                        <a:spcAft>
                          <a:spcPts val="0"/>
                        </a:spcAft>
                      </a:pPr>
                      <a:r>
                        <a:rPr lang="en-US" sz="1800" dirty="0">
                          <a:solidFill>
                            <a:srgbClr val="000000"/>
                          </a:solidFill>
                          <a:effectLst/>
                        </a:rPr>
                        <a:t>[n= 25]</a:t>
                      </a:r>
                    </a:p>
                    <a:p>
                      <a:pPr algn="ctr" rtl="0">
                        <a:spcAft>
                          <a:spcPts val="0"/>
                        </a:spcAft>
                      </a:pPr>
                      <a:r>
                        <a:rPr lang="en-US" sz="1800" dirty="0">
                          <a:solidFill>
                            <a:srgbClr val="000000"/>
                          </a:solidFill>
                          <a:effectLst/>
                        </a:rPr>
                        <a:t>Mean ± SD</a:t>
                      </a:r>
                      <a:endParaRPr lang="en-US" sz="1800" b="1"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2</a:t>
                      </a:r>
                      <a:r>
                        <a:rPr lang="en-US" sz="1800" baseline="30000" dirty="0">
                          <a:solidFill>
                            <a:srgbClr val="000000"/>
                          </a:solidFill>
                          <a:effectLst/>
                        </a:rPr>
                        <a:t>nd</a:t>
                      </a:r>
                      <a:endParaRPr lang="en-US" sz="1800" dirty="0">
                        <a:solidFill>
                          <a:srgbClr val="000000"/>
                        </a:solidFill>
                        <a:effectLst/>
                      </a:endParaRPr>
                    </a:p>
                    <a:p>
                      <a:pPr algn="ctr" rtl="0">
                        <a:spcAft>
                          <a:spcPts val="0"/>
                        </a:spcAft>
                      </a:pPr>
                      <a:r>
                        <a:rPr lang="en-US" sz="1800" dirty="0">
                          <a:solidFill>
                            <a:srgbClr val="000000"/>
                          </a:solidFill>
                          <a:effectLst/>
                        </a:rPr>
                        <a:t>[n= 26]</a:t>
                      </a:r>
                    </a:p>
                    <a:p>
                      <a:pPr algn="ctr" rtl="0">
                        <a:spcAft>
                          <a:spcPts val="0"/>
                        </a:spcAft>
                      </a:pPr>
                      <a:r>
                        <a:rPr lang="en-US" sz="1800" dirty="0">
                          <a:solidFill>
                            <a:srgbClr val="000000"/>
                          </a:solidFill>
                          <a:effectLst/>
                        </a:rPr>
                        <a:t>Mean ± SD</a:t>
                      </a:r>
                      <a:endParaRPr lang="en-US" sz="1800" b="1"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3</a:t>
                      </a:r>
                      <a:r>
                        <a:rPr lang="en-US" sz="1800" baseline="30000" dirty="0">
                          <a:solidFill>
                            <a:srgbClr val="000000"/>
                          </a:solidFill>
                          <a:effectLst/>
                        </a:rPr>
                        <a:t>rd</a:t>
                      </a:r>
                      <a:r>
                        <a:rPr lang="en-US" sz="1800" dirty="0">
                          <a:solidFill>
                            <a:srgbClr val="000000"/>
                          </a:solidFill>
                          <a:effectLst/>
                        </a:rPr>
                        <a:t> </a:t>
                      </a:r>
                    </a:p>
                    <a:p>
                      <a:pPr algn="ctr" rtl="0">
                        <a:spcAft>
                          <a:spcPts val="0"/>
                        </a:spcAft>
                      </a:pPr>
                      <a:r>
                        <a:rPr lang="en-US" sz="1800" dirty="0">
                          <a:solidFill>
                            <a:srgbClr val="000000"/>
                          </a:solidFill>
                          <a:effectLst/>
                        </a:rPr>
                        <a:t>[n= 27]</a:t>
                      </a:r>
                    </a:p>
                    <a:p>
                      <a:pPr algn="ctr" rtl="0">
                        <a:spcAft>
                          <a:spcPts val="0"/>
                        </a:spcAft>
                      </a:pPr>
                      <a:r>
                        <a:rPr lang="en-US" sz="1800" dirty="0">
                          <a:solidFill>
                            <a:srgbClr val="000000"/>
                          </a:solidFill>
                          <a:effectLst/>
                        </a:rPr>
                        <a:t>Mean ± SD</a:t>
                      </a:r>
                      <a:endParaRPr lang="en-US" sz="1800" b="1"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vMerge="1">
                  <a:txBody>
                    <a:bodyPr/>
                    <a:lstStyle/>
                    <a:p>
                      <a:pPr rtl="1"/>
                      <a:endParaRPr lang="ar-IQ"/>
                    </a:p>
                  </a:txBody>
                  <a:tcPr/>
                </a:tc>
                <a:extLst>
                  <a:ext uri="{0D108BD9-81ED-4DB2-BD59-A6C34878D82A}">
                    <a16:rowId xmlns:a16="http://schemas.microsoft.com/office/drawing/2014/main" val="10001"/>
                  </a:ext>
                </a:extLst>
              </a:tr>
              <a:tr h="574324">
                <a:tc>
                  <a:txBody>
                    <a:bodyPr/>
                    <a:lstStyle/>
                    <a:p>
                      <a:pPr algn="l" rtl="0">
                        <a:spcAft>
                          <a:spcPts val="0"/>
                        </a:spcAft>
                      </a:pPr>
                      <a:r>
                        <a:rPr lang="en-US" sz="1800" dirty="0">
                          <a:solidFill>
                            <a:srgbClr val="000000"/>
                          </a:solidFill>
                          <a:effectLst/>
                        </a:rPr>
                        <a:t>S. cholesterol (mg/dl)</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189.68 ± 39.50</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176.00 ± 29.74</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170.00 ± 42.89</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0.168</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2"/>
                  </a:ext>
                </a:extLst>
              </a:tr>
              <a:tr h="493831">
                <a:tc>
                  <a:txBody>
                    <a:bodyPr/>
                    <a:lstStyle/>
                    <a:p>
                      <a:pPr algn="l" rtl="0">
                        <a:spcAft>
                          <a:spcPts val="0"/>
                        </a:spcAft>
                      </a:pPr>
                      <a:r>
                        <a:rPr lang="en-US" sz="1800" dirty="0">
                          <a:solidFill>
                            <a:srgbClr val="000000"/>
                          </a:solidFill>
                          <a:effectLst/>
                        </a:rPr>
                        <a:t>HDL (mg/dl)</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46.92 ± 16.41</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1">
                        <a:spcAft>
                          <a:spcPts val="0"/>
                        </a:spcAft>
                      </a:pPr>
                      <a:r>
                        <a:rPr lang="en-US" sz="1800" dirty="0">
                          <a:solidFill>
                            <a:srgbClr val="000000"/>
                          </a:solidFill>
                          <a:effectLst/>
                        </a:rPr>
                        <a:t>53.69 ± 15.30</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51.19 ± 14.22</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0.286</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3"/>
                  </a:ext>
                </a:extLst>
              </a:tr>
              <a:tr h="493831">
                <a:tc>
                  <a:txBody>
                    <a:bodyPr/>
                    <a:lstStyle/>
                    <a:p>
                      <a:pPr algn="l" rtl="0">
                        <a:spcAft>
                          <a:spcPts val="0"/>
                        </a:spcAft>
                      </a:pPr>
                      <a:r>
                        <a:rPr lang="en-US" sz="1800" dirty="0">
                          <a:solidFill>
                            <a:srgbClr val="000000"/>
                          </a:solidFill>
                          <a:effectLst/>
                        </a:rPr>
                        <a:t>LDL (mg/dl)</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121.04 ± 46.09</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99.04 ± 29.99</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98.22 ± 44.10</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0.082</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4"/>
                  </a:ext>
                </a:extLst>
              </a:tr>
              <a:tr h="493831">
                <a:tc>
                  <a:txBody>
                    <a:bodyPr/>
                    <a:lstStyle/>
                    <a:p>
                      <a:pPr algn="l" rtl="0">
                        <a:spcAft>
                          <a:spcPts val="0"/>
                        </a:spcAft>
                      </a:pPr>
                      <a:r>
                        <a:rPr lang="en-US" sz="1800" dirty="0">
                          <a:solidFill>
                            <a:srgbClr val="000000"/>
                          </a:solidFill>
                          <a:effectLst/>
                        </a:rPr>
                        <a:t>VLDL (mg/dl)</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25.56 ± 8.83</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22.96 ± 9.94</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20.44 ± 10.24</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0.172</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5"/>
                  </a:ext>
                </a:extLst>
              </a:tr>
              <a:tr h="626535">
                <a:tc>
                  <a:txBody>
                    <a:bodyPr/>
                    <a:lstStyle/>
                    <a:p>
                      <a:pPr algn="l" rtl="0">
                        <a:spcAft>
                          <a:spcPts val="0"/>
                        </a:spcAft>
                      </a:pPr>
                      <a:r>
                        <a:rPr lang="en-US" sz="1800" dirty="0">
                          <a:solidFill>
                            <a:srgbClr val="000000"/>
                          </a:solidFill>
                          <a:effectLst/>
                        </a:rPr>
                        <a:t>TG (mg/dl)</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127.00 ± 44.56</a:t>
                      </a:r>
                      <a:r>
                        <a:rPr lang="en-US" sz="1800" baseline="30000" dirty="0">
                          <a:solidFill>
                            <a:srgbClr val="000000"/>
                          </a:solidFill>
                          <a:effectLst/>
                        </a:rPr>
                        <a:t> 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118.73 ± 50.61</a:t>
                      </a:r>
                      <a:r>
                        <a:rPr lang="en-US" sz="1800" baseline="30000" dirty="0">
                          <a:solidFill>
                            <a:srgbClr val="000000"/>
                          </a:solidFill>
                          <a:effectLst/>
                        </a:rPr>
                        <a:t> 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108.4 ± 62.5 </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0.455</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6"/>
                  </a:ext>
                </a:extLst>
              </a:tr>
              <a:tr h="626535">
                <a:tc>
                  <a:txBody>
                    <a:bodyPr/>
                    <a:lstStyle/>
                    <a:p>
                      <a:pPr algn="l" rtl="0">
                        <a:spcAft>
                          <a:spcPts val="0"/>
                        </a:spcAft>
                      </a:pPr>
                      <a:r>
                        <a:rPr lang="en-US" sz="1800" dirty="0">
                          <a:solidFill>
                            <a:srgbClr val="000000"/>
                          </a:solidFill>
                          <a:effectLst/>
                        </a:rPr>
                        <a:t>Atherogenic index</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4.54 ± 1.68</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3.67 ± 1.22</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3.69 ± 1.60</a:t>
                      </a:r>
                      <a:r>
                        <a:rPr lang="en-US" sz="1800" baseline="30000" dirty="0">
                          <a:solidFill>
                            <a:srgbClr val="000000"/>
                          </a:solidFill>
                          <a:effectLst/>
                        </a:rPr>
                        <a:t>A</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0.069</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5"/>
          <p:cNvSpPr>
            <a:spLocks noGrp="1"/>
          </p:cNvSpPr>
          <p:nvPr>
            <p:ph type="sldNum" sz="quarter" idx="12"/>
          </p:nvPr>
        </p:nvSpPr>
        <p:spPr/>
        <p:txBody>
          <a:bodyPr/>
          <a:lstStyle/>
          <a:p>
            <a:pPr>
              <a:defRPr/>
            </a:pPr>
            <a:fld id="{338891B2-7512-4F82-BCA2-7D24BCDE0E66}" type="slidenum">
              <a:rPr lang="ar-IQ"/>
              <a:pPr>
                <a:defRPr/>
              </a:pPr>
              <a:t>38</a:t>
            </a:fld>
            <a:endParaRPr lang="en-US"/>
          </a:p>
        </p:txBody>
      </p:sp>
      <p:sp>
        <p:nvSpPr>
          <p:cNvPr id="15363" name="Rectangle 2"/>
          <p:cNvSpPr>
            <a:spLocks noGrp="1" noChangeArrowheads="1"/>
          </p:cNvSpPr>
          <p:nvPr>
            <p:ph type="ctrTitle"/>
          </p:nvPr>
        </p:nvSpPr>
        <p:spPr>
          <a:xfrm>
            <a:off x="233382" y="123496"/>
            <a:ext cx="8694594" cy="857232"/>
          </a:xfrm>
          <a:solidFill>
            <a:srgbClr val="FFFF66"/>
          </a:solidFill>
          <a:ln>
            <a:solidFill>
              <a:schemeClr val="accent1"/>
            </a:solidFill>
          </a:ln>
        </p:spPr>
        <p:txBody>
          <a:bodyPr/>
          <a:lstStyle/>
          <a:p>
            <a:pPr lvl="0" rtl="0" eaLnBrk="1" hangingPunct="1"/>
            <a:r>
              <a:rPr lang="en-US" sz="2400" b="1" dirty="0">
                <a:solidFill>
                  <a:srgbClr val="000000"/>
                </a:solidFill>
                <a:effectLst/>
                <a:latin typeface="Times New Roman" pitchFamily="18" charset="0"/>
                <a:ea typeface="Calibri" pitchFamily="34" charset="0"/>
                <a:cs typeface="Times New Roman" pitchFamily="18" charset="0"/>
              </a:rPr>
              <a:t>Table ( ): Comparison in blood sugar and related hormones parameters between the three Omega-3 groups at base line.</a:t>
            </a:r>
            <a:endParaRPr lang="en-US" sz="3200" dirty="0">
              <a:solidFill>
                <a:srgbClr val="000000"/>
              </a:solidFill>
              <a:effectLst/>
              <a:latin typeface="Arial" pitchFamily="34" charset="0"/>
            </a:endParaRPr>
          </a:p>
        </p:txBody>
      </p:sp>
      <p:sp>
        <p:nvSpPr>
          <p:cNvPr id="2" name="مستطيل 1"/>
          <p:cNvSpPr/>
          <p:nvPr/>
        </p:nvSpPr>
        <p:spPr>
          <a:xfrm>
            <a:off x="251520" y="6023029"/>
            <a:ext cx="8676456" cy="646331"/>
          </a:xfrm>
          <a:prstGeom prst="rect">
            <a:avLst/>
          </a:prstGeom>
          <a:solidFill>
            <a:srgbClr val="FFCC66"/>
          </a:solidFill>
        </p:spPr>
        <p:txBody>
          <a:bodyPr wrap="square">
            <a:spAutoFit/>
          </a:bodyPr>
          <a:lstStyle/>
          <a:p>
            <a:r>
              <a:rPr lang="en-US" b="1" dirty="0">
                <a:solidFill>
                  <a:srgbClr val="000000"/>
                </a:solidFill>
              </a:rPr>
              <a:t>* </a:t>
            </a:r>
            <a:r>
              <a:rPr lang="en-US" dirty="0">
                <a:solidFill>
                  <a:srgbClr val="000000"/>
                </a:solidFill>
              </a:rPr>
              <a:t>One-way ANOVA-test with Tukey's Pair wise comparisons was used. Means that do not share a letter are significantly different.</a:t>
            </a:r>
          </a:p>
        </p:txBody>
      </p:sp>
      <p:graphicFrame>
        <p:nvGraphicFramePr>
          <p:cNvPr id="4" name="جدول 3"/>
          <p:cNvGraphicFramePr>
            <a:graphicFrameLocks noGrp="1"/>
          </p:cNvGraphicFramePr>
          <p:nvPr>
            <p:extLst>
              <p:ext uri="{D42A27DB-BD31-4B8C-83A1-F6EECF244321}">
                <p14:modId xmlns:p14="http://schemas.microsoft.com/office/powerpoint/2010/main" val="147741702"/>
              </p:ext>
            </p:extLst>
          </p:nvPr>
        </p:nvGraphicFramePr>
        <p:xfrm>
          <a:off x="323528" y="1120552"/>
          <a:ext cx="8532441" cy="4826277"/>
        </p:xfrm>
        <a:graphic>
          <a:graphicData uri="http://schemas.openxmlformats.org/drawingml/2006/table">
            <a:tbl>
              <a:tblPr firstRow="1" firstCol="1" bandRow="1">
                <a:tableStyleId>{C4B1156A-380E-4F78-BDF5-A606A8083BF9}</a:tableStyleId>
              </a:tblPr>
              <a:tblGrid>
                <a:gridCol w="2095968">
                  <a:extLst>
                    <a:ext uri="{9D8B030D-6E8A-4147-A177-3AD203B41FA5}">
                      <a16:colId xmlns:a16="http://schemas.microsoft.com/office/drawing/2014/main" val="20000"/>
                    </a:ext>
                  </a:extLst>
                </a:gridCol>
                <a:gridCol w="1701034">
                  <a:extLst>
                    <a:ext uri="{9D8B030D-6E8A-4147-A177-3AD203B41FA5}">
                      <a16:colId xmlns:a16="http://schemas.microsoft.com/office/drawing/2014/main" val="20001"/>
                    </a:ext>
                  </a:extLst>
                </a:gridCol>
                <a:gridCol w="1701034">
                  <a:extLst>
                    <a:ext uri="{9D8B030D-6E8A-4147-A177-3AD203B41FA5}">
                      <a16:colId xmlns:a16="http://schemas.microsoft.com/office/drawing/2014/main" val="20002"/>
                    </a:ext>
                  </a:extLst>
                </a:gridCol>
                <a:gridCol w="1701034">
                  <a:extLst>
                    <a:ext uri="{9D8B030D-6E8A-4147-A177-3AD203B41FA5}">
                      <a16:colId xmlns:a16="http://schemas.microsoft.com/office/drawing/2014/main" val="20003"/>
                    </a:ext>
                  </a:extLst>
                </a:gridCol>
                <a:gridCol w="1333371">
                  <a:extLst>
                    <a:ext uri="{9D8B030D-6E8A-4147-A177-3AD203B41FA5}">
                      <a16:colId xmlns:a16="http://schemas.microsoft.com/office/drawing/2014/main" val="20004"/>
                    </a:ext>
                  </a:extLst>
                </a:gridCol>
              </a:tblGrid>
              <a:tr h="510533">
                <a:tc rowSpan="2">
                  <a:txBody>
                    <a:bodyPr/>
                    <a:lstStyle/>
                    <a:p>
                      <a:pPr algn="l" rtl="0">
                        <a:spcAft>
                          <a:spcPts val="0"/>
                        </a:spcAft>
                      </a:pPr>
                      <a:r>
                        <a:rPr lang="en-US" sz="1800" dirty="0">
                          <a:solidFill>
                            <a:srgbClr val="000000"/>
                          </a:solidFill>
                          <a:effectLst/>
                        </a:rPr>
                        <a:t>Parameters</a:t>
                      </a:r>
                      <a:endParaRPr lang="en-US" sz="18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3">
                  <a:txBody>
                    <a:bodyPr/>
                    <a:lstStyle/>
                    <a:p>
                      <a:pPr algn="ctr" rtl="0">
                        <a:spcAft>
                          <a:spcPts val="0"/>
                        </a:spcAft>
                      </a:pPr>
                      <a:r>
                        <a:rPr lang="en-US" sz="1800" dirty="0">
                          <a:solidFill>
                            <a:srgbClr val="000000"/>
                          </a:solidFill>
                          <a:effectLst/>
                        </a:rPr>
                        <a:t>Omega-3 groups</a:t>
                      </a:r>
                      <a:endParaRPr lang="en-US" sz="18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rowSpan="2">
                  <a:txBody>
                    <a:bodyPr/>
                    <a:lstStyle/>
                    <a:p>
                      <a:pPr algn="ctr" rtl="0">
                        <a:spcAft>
                          <a:spcPts val="0"/>
                        </a:spcAft>
                      </a:pPr>
                      <a:r>
                        <a:rPr lang="en-US" sz="1800">
                          <a:solidFill>
                            <a:srgbClr val="000000"/>
                          </a:solidFill>
                          <a:effectLst/>
                        </a:rPr>
                        <a:t>P-value*</a:t>
                      </a:r>
                      <a:endParaRPr lang="en-US" sz="180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11085">
                <a:tc vMerge="1">
                  <a:txBody>
                    <a:bodyPr/>
                    <a:lstStyle/>
                    <a:p>
                      <a:pPr rtl="1"/>
                      <a:endParaRPr lang="ar-IQ"/>
                    </a:p>
                  </a:txBody>
                  <a:tcPr/>
                </a:tc>
                <a:tc>
                  <a:txBody>
                    <a:bodyPr/>
                    <a:lstStyle/>
                    <a:p>
                      <a:pPr algn="ctr" rtl="0">
                        <a:spcAft>
                          <a:spcPts val="0"/>
                        </a:spcAft>
                      </a:pPr>
                      <a:r>
                        <a:rPr lang="en-US" sz="1800" dirty="0">
                          <a:solidFill>
                            <a:srgbClr val="000000"/>
                          </a:solidFill>
                          <a:effectLst/>
                        </a:rPr>
                        <a:t>1</a:t>
                      </a:r>
                      <a:r>
                        <a:rPr lang="en-US" sz="1800" baseline="30000" dirty="0">
                          <a:solidFill>
                            <a:srgbClr val="000000"/>
                          </a:solidFill>
                          <a:effectLst/>
                        </a:rPr>
                        <a:t>st</a:t>
                      </a:r>
                      <a:r>
                        <a:rPr lang="en-US" sz="1800" dirty="0">
                          <a:solidFill>
                            <a:srgbClr val="000000"/>
                          </a:solidFill>
                          <a:effectLst/>
                        </a:rPr>
                        <a:t> </a:t>
                      </a:r>
                    </a:p>
                    <a:p>
                      <a:pPr algn="ctr" rtl="0">
                        <a:spcAft>
                          <a:spcPts val="0"/>
                        </a:spcAft>
                      </a:pPr>
                      <a:r>
                        <a:rPr lang="en-US" sz="1800" dirty="0">
                          <a:solidFill>
                            <a:srgbClr val="000000"/>
                          </a:solidFill>
                          <a:effectLst/>
                        </a:rPr>
                        <a:t>[n= 25]</a:t>
                      </a:r>
                    </a:p>
                    <a:p>
                      <a:pPr algn="ctr" rtl="0">
                        <a:spcAft>
                          <a:spcPts val="0"/>
                        </a:spcAft>
                      </a:pPr>
                      <a:r>
                        <a:rPr lang="en-US" sz="1800" dirty="0">
                          <a:solidFill>
                            <a:srgbClr val="000000"/>
                          </a:solidFill>
                          <a:effectLst/>
                        </a:rPr>
                        <a:t>Mean ± SD</a:t>
                      </a:r>
                      <a:endParaRPr lang="en-US" sz="18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2</a:t>
                      </a:r>
                      <a:r>
                        <a:rPr lang="en-US" sz="1800" baseline="30000" dirty="0">
                          <a:solidFill>
                            <a:srgbClr val="000000"/>
                          </a:solidFill>
                          <a:effectLst/>
                        </a:rPr>
                        <a:t>nd</a:t>
                      </a:r>
                      <a:endParaRPr lang="en-US" sz="1800" dirty="0">
                        <a:solidFill>
                          <a:srgbClr val="000000"/>
                        </a:solidFill>
                        <a:effectLst/>
                      </a:endParaRPr>
                    </a:p>
                    <a:p>
                      <a:pPr algn="ctr" rtl="0">
                        <a:spcAft>
                          <a:spcPts val="0"/>
                        </a:spcAft>
                      </a:pPr>
                      <a:r>
                        <a:rPr lang="en-US" sz="1800" dirty="0">
                          <a:solidFill>
                            <a:srgbClr val="000000"/>
                          </a:solidFill>
                          <a:effectLst/>
                        </a:rPr>
                        <a:t>[n= 26]</a:t>
                      </a:r>
                    </a:p>
                    <a:p>
                      <a:pPr algn="ctr" rtl="0">
                        <a:spcAft>
                          <a:spcPts val="0"/>
                        </a:spcAft>
                      </a:pPr>
                      <a:r>
                        <a:rPr lang="en-US" sz="1800" dirty="0">
                          <a:solidFill>
                            <a:srgbClr val="000000"/>
                          </a:solidFill>
                          <a:effectLst/>
                        </a:rPr>
                        <a:t>Mean ± SD</a:t>
                      </a:r>
                      <a:endParaRPr lang="en-US" sz="18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3</a:t>
                      </a:r>
                      <a:r>
                        <a:rPr lang="en-US" sz="1800" baseline="30000" dirty="0">
                          <a:solidFill>
                            <a:srgbClr val="000000"/>
                          </a:solidFill>
                          <a:effectLst/>
                        </a:rPr>
                        <a:t>rd</a:t>
                      </a:r>
                      <a:r>
                        <a:rPr lang="en-US" sz="1800" dirty="0">
                          <a:solidFill>
                            <a:srgbClr val="000000"/>
                          </a:solidFill>
                          <a:effectLst/>
                        </a:rPr>
                        <a:t> </a:t>
                      </a:r>
                    </a:p>
                    <a:p>
                      <a:pPr algn="ctr" rtl="0">
                        <a:spcAft>
                          <a:spcPts val="0"/>
                        </a:spcAft>
                      </a:pPr>
                      <a:r>
                        <a:rPr lang="en-US" sz="1800" dirty="0">
                          <a:solidFill>
                            <a:srgbClr val="000000"/>
                          </a:solidFill>
                          <a:effectLst/>
                        </a:rPr>
                        <a:t>[n= 27]</a:t>
                      </a:r>
                    </a:p>
                    <a:p>
                      <a:pPr algn="ctr" rtl="0">
                        <a:spcAft>
                          <a:spcPts val="0"/>
                        </a:spcAft>
                      </a:pPr>
                      <a:r>
                        <a:rPr lang="en-US" sz="1800" dirty="0">
                          <a:solidFill>
                            <a:srgbClr val="000000"/>
                          </a:solidFill>
                          <a:effectLst/>
                        </a:rPr>
                        <a:t>Mean ± SD</a:t>
                      </a:r>
                      <a:endParaRPr lang="en-US" sz="1800" dirty="0">
                        <a:solidFill>
                          <a:srgbClr val="000000"/>
                        </a:solidFill>
                        <a:effectLst/>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vMerge="1">
                  <a:txBody>
                    <a:bodyPr/>
                    <a:lstStyle/>
                    <a:p>
                      <a:pPr rtl="1"/>
                      <a:endParaRPr lang="ar-IQ"/>
                    </a:p>
                  </a:txBody>
                  <a:tcPr/>
                </a:tc>
                <a:extLst>
                  <a:ext uri="{0D108BD9-81ED-4DB2-BD59-A6C34878D82A}">
                    <a16:rowId xmlns:a16="http://schemas.microsoft.com/office/drawing/2014/main" val="10001"/>
                  </a:ext>
                </a:extLst>
              </a:tr>
              <a:tr h="583834">
                <a:tc>
                  <a:txBody>
                    <a:bodyPr/>
                    <a:lstStyle/>
                    <a:p>
                      <a:pPr algn="l" rtl="0">
                        <a:spcAft>
                          <a:spcPts val="0"/>
                        </a:spcAft>
                      </a:pPr>
                      <a:r>
                        <a:rPr lang="en-US" sz="1800" dirty="0">
                          <a:solidFill>
                            <a:srgbClr val="000000"/>
                          </a:solidFill>
                          <a:effectLst/>
                        </a:rPr>
                        <a:t>FBS (</a:t>
                      </a:r>
                      <a:r>
                        <a:rPr lang="en-US" sz="1800" dirty="0" err="1">
                          <a:solidFill>
                            <a:srgbClr val="000000"/>
                          </a:solidFill>
                          <a:effectLst/>
                        </a:rPr>
                        <a:t>mmol</a:t>
                      </a:r>
                      <a:r>
                        <a:rPr lang="en-US" sz="1800" dirty="0">
                          <a:solidFill>
                            <a:srgbClr val="000000"/>
                          </a:solidFill>
                          <a:effectLst/>
                        </a:rPr>
                        <a:t>/l) </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5.06 ± 0.91 </a:t>
                      </a:r>
                      <a:r>
                        <a:rPr lang="en-US" sz="1800" baseline="30000" dirty="0">
                          <a:solidFill>
                            <a:srgbClr val="000000"/>
                          </a:solidFill>
                          <a:effectLst/>
                        </a:rPr>
                        <a:t>A</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5.25 ± 0.75 </a:t>
                      </a:r>
                      <a:r>
                        <a:rPr lang="en-US" sz="1800" baseline="30000" dirty="0">
                          <a:solidFill>
                            <a:srgbClr val="000000"/>
                          </a:solidFill>
                          <a:effectLst/>
                        </a:rPr>
                        <a:t>A</a:t>
                      </a:r>
                      <a:endParaRPr lang="en-US" sz="1800" dirty="0">
                        <a:solidFill>
                          <a:srgbClr val="000000"/>
                        </a:solidFill>
                        <a:effectLst/>
                        <a:latin typeface="Calibri"/>
                        <a:ea typeface="Calibri"/>
                        <a:cs typeface="Arial"/>
                      </a:endParaRPr>
                    </a:p>
                  </a:txBody>
                  <a:tcPr marL="36195" marR="17780" marT="0" marB="0" anchor="ct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5.22 ± 0.63 </a:t>
                      </a:r>
                      <a:r>
                        <a:rPr lang="en-US" sz="1800" baseline="30000" dirty="0">
                          <a:solidFill>
                            <a:srgbClr val="000000"/>
                          </a:solidFill>
                          <a:effectLst/>
                        </a:rPr>
                        <a:t>A</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0.643</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2"/>
                  </a:ext>
                </a:extLst>
              </a:tr>
              <a:tr h="678997">
                <a:tc>
                  <a:txBody>
                    <a:bodyPr/>
                    <a:lstStyle/>
                    <a:p>
                      <a:pPr algn="l" rtl="0">
                        <a:spcAft>
                          <a:spcPts val="0"/>
                        </a:spcAft>
                      </a:pPr>
                      <a:r>
                        <a:rPr lang="en-US" sz="1800" dirty="0">
                          <a:solidFill>
                            <a:srgbClr val="000000"/>
                          </a:solidFill>
                          <a:effectLst/>
                        </a:rPr>
                        <a:t>Adiponectin (</a:t>
                      </a:r>
                      <a:r>
                        <a:rPr lang="en-US" sz="1800" dirty="0" err="1">
                          <a:solidFill>
                            <a:srgbClr val="000000"/>
                          </a:solidFill>
                          <a:effectLst/>
                        </a:rPr>
                        <a:t>ng</a:t>
                      </a:r>
                      <a:r>
                        <a:rPr lang="en-US" sz="1800" dirty="0">
                          <a:solidFill>
                            <a:srgbClr val="000000"/>
                          </a:solidFill>
                          <a:effectLst/>
                        </a:rPr>
                        <a:t>/ml)</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2.96 ± 2.25 </a:t>
                      </a:r>
                      <a:r>
                        <a:rPr lang="en-US" sz="1800" baseline="30000" dirty="0">
                          <a:solidFill>
                            <a:srgbClr val="000000"/>
                          </a:solidFill>
                          <a:effectLst/>
                        </a:rPr>
                        <a:t>A</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1">
                        <a:spcAft>
                          <a:spcPts val="0"/>
                        </a:spcAft>
                      </a:pPr>
                      <a:r>
                        <a:rPr lang="en-US" sz="1800" dirty="0">
                          <a:solidFill>
                            <a:srgbClr val="000000"/>
                          </a:solidFill>
                          <a:effectLst/>
                        </a:rPr>
                        <a:t>2.27 ± 1.96 </a:t>
                      </a:r>
                      <a:r>
                        <a:rPr lang="en-US" sz="1800" baseline="30000" dirty="0">
                          <a:solidFill>
                            <a:srgbClr val="000000"/>
                          </a:solidFill>
                          <a:effectLst/>
                        </a:rPr>
                        <a:t>A</a:t>
                      </a:r>
                      <a:endParaRPr lang="en-US" sz="1800" dirty="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dirty="0">
                          <a:solidFill>
                            <a:srgbClr val="000000"/>
                          </a:solidFill>
                          <a:effectLst/>
                        </a:rPr>
                        <a:t>3.65 ± 2.13 </a:t>
                      </a:r>
                      <a:r>
                        <a:rPr lang="en-US" sz="1800" baseline="30000" dirty="0">
                          <a:solidFill>
                            <a:srgbClr val="000000"/>
                          </a:solidFill>
                          <a:effectLst/>
                        </a:rPr>
                        <a:t>A</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0.065</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3"/>
                  </a:ext>
                </a:extLst>
              </a:tr>
              <a:tr h="583834">
                <a:tc>
                  <a:txBody>
                    <a:bodyPr/>
                    <a:lstStyle/>
                    <a:p>
                      <a:pPr algn="l" rtl="0">
                        <a:spcAft>
                          <a:spcPts val="0"/>
                        </a:spcAft>
                      </a:pPr>
                      <a:r>
                        <a:rPr lang="en-US" sz="1800" dirty="0">
                          <a:solidFill>
                            <a:srgbClr val="000000"/>
                          </a:solidFill>
                          <a:effectLst/>
                        </a:rPr>
                        <a:t>Leptin (</a:t>
                      </a:r>
                      <a:r>
                        <a:rPr lang="en-US" sz="1800" dirty="0" err="1">
                          <a:solidFill>
                            <a:srgbClr val="000000"/>
                          </a:solidFill>
                          <a:effectLst/>
                        </a:rPr>
                        <a:t>ng</a:t>
                      </a:r>
                      <a:r>
                        <a:rPr lang="en-US" sz="1800" dirty="0">
                          <a:solidFill>
                            <a:srgbClr val="000000"/>
                          </a:solidFill>
                          <a:effectLst/>
                        </a:rPr>
                        <a:t>/ml)</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2.93 ± 1.20 </a:t>
                      </a:r>
                      <a:r>
                        <a:rPr lang="en-US" sz="1800" baseline="30000" dirty="0">
                          <a:solidFill>
                            <a:srgbClr val="000000"/>
                          </a:solidFill>
                          <a:effectLst/>
                        </a:rPr>
                        <a:t>B</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dirty="0">
                          <a:solidFill>
                            <a:srgbClr val="000000"/>
                          </a:solidFill>
                          <a:effectLst/>
                        </a:rPr>
                        <a:t>4.67 ± 3.42 </a:t>
                      </a:r>
                      <a:r>
                        <a:rPr lang="en-US" sz="1800" baseline="30000" dirty="0">
                          <a:solidFill>
                            <a:srgbClr val="000000"/>
                          </a:solidFill>
                          <a:effectLst/>
                        </a:rPr>
                        <a:t>A</a:t>
                      </a:r>
                      <a:endParaRPr lang="en-US" sz="1800" dirty="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dirty="0">
                          <a:solidFill>
                            <a:srgbClr val="000000"/>
                          </a:solidFill>
                          <a:effectLst/>
                        </a:rPr>
                        <a:t>2.79 ± 1.18 </a:t>
                      </a:r>
                      <a:r>
                        <a:rPr lang="en-US" sz="1800" baseline="30000" dirty="0">
                          <a:solidFill>
                            <a:srgbClr val="000000"/>
                          </a:solidFill>
                          <a:effectLst/>
                        </a:rPr>
                        <a:t>B</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b="1" dirty="0">
                          <a:solidFill>
                            <a:srgbClr val="000000"/>
                          </a:solidFill>
                          <a:effectLst/>
                        </a:rPr>
                        <a:t>0.004</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4"/>
                  </a:ext>
                </a:extLst>
              </a:tr>
              <a:tr h="678997">
                <a:tc>
                  <a:txBody>
                    <a:bodyPr/>
                    <a:lstStyle/>
                    <a:p>
                      <a:pPr algn="l" rtl="0">
                        <a:spcAft>
                          <a:spcPts val="0"/>
                        </a:spcAft>
                      </a:pPr>
                      <a:r>
                        <a:rPr lang="en-US" sz="1800" dirty="0">
                          <a:solidFill>
                            <a:srgbClr val="000000"/>
                          </a:solidFill>
                          <a:effectLst/>
                        </a:rPr>
                        <a:t>Insulin </a:t>
                      </a:r>
                      <a:r>
                        <a:rPr lang="en-US" sz="1800" dirty="0" err="1">
                          <a:solidFill>
                            <a:srgbClr val="000000"/>
                          </a:solidFill>
                          <a:effectLst/>
                        </a:rPr>
                        <a:t>concen</a:t>
                      </a:r>
                      <a:r>
                        <a:rPr lang="en-US" sz="1800" dirty="0">
                          <a:solidFill>
                            <a:srgbClr val="000000"/>
                          </a:solidFill>
                          <a:effectLst/>
                        </a:rPr>
                        <a:t>. (µIU/ml)</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dirty="0">
                          <a:solidFill>
                            <a:srgbClr val="000000"/>
                          </a:solidFill>
                          <a:effectLst/>
                        </a:rPr>
                        <a:t>16.70 ± 10.57 </a:t>
                      </a:r>
                      <a:r>
                        <a:rPr lang="en-US" sz="1800" baseline="30000" dirty="0">
                          <a:solidFill>
                            <a:srgbClr val="000000"/>
                          </a:solidFill>
                          <a:effectLst/>
                        </a:rPr>
                        <a:t>B</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a:solidFill>
                            <a:srgbClr val="000000"/>
                          </a:solidFill>
                          <a:effectLst/>
                        </a:rPr>
                        <a:t>22.61 ± 11.62</a:t>
                      </a:r>
                      <a:r>
                        <a:rPr lang="en-US" sz="1800" baseline="30000">
                          <a:solidFill>
                            <a:srgbClr val="000000"/>
                          </a:solidFill>
                          <a:effectLst/>
                        </a:rPr>
                        <a:t> B</a:t>
                      </a:r>
                      <a:endParaRPr lang="en-US" sz="1800">
                        <a:solidFill>
                          <a:srgbClr val="000000"/>
                        </a:solidFill>
                        <a:effectLst/>
                        <a:latin typeface="Calibri"/>
                        <a:ea typeface="Calibri"/>
                        <a:cs typeface="Arial"/>
                      </a:endParaRPr>
                    </a:p>
                  </a:txBody>
                  <a:tcPr marL="36195" marR="17780" marT="0" marB="0" anchor="ctr"/>
                </a:tc>
                <a:tc>
                  <a:txBody>
                    <a:bodyPr/>
                    <a:lstStyle/>
                    <a:p>
                      <a:pPr algn="ctr" rtl="0">
                        <a:spcAft>
                          <a:spcPts val="0"/>
                        </a:spcAft>
                      </a:pPr>
                      <a:r>
                        <a:rPr lang="en-US" sz="1800" dirty="0">
                          <a:solidFill>
                            <a:srgbClr val="000000"/>
                          </a:solidFill>
                          <a:effectLst/>
                        </a:rPr>
                        <a:t>30.79 ± 10.85 </a:t>
                      </a:r>
                      <a:r>
                        <a:rPr lang="en-US" sz="1800" baseline="30000" dirty="0">
                          <a:solidFill>
                            <a:srgbClr val="000000"/>
                          </a:solidFill>
                          <a:effectLst/>
                        </a:rPr>
                        <a:t>A</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b="1" dirty="0">
                          <a:solidFill>
                            <a:srgbClr val="000000"/>
                          </a:solidFill>
                          <a:effectLst/>
                        </a:rPr>
                        <a:t>0.000</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5"/>
                  </a:ext>
                </a:extLst>
              </a:tr>
              <a:tr h="678997">
                <a:tc>
                  <a:txBody>
                    <a:bodyPr/>
                    <a:lstStyle/>
                    <a:p>
                      <a:pPr algn="l" rtl="0">
                        <a:spcAft>
                          <a:spcPts val="0"/>
                        </a:spcAft>
                      </a:pPr>
                      <a:r>
                        <a:rPr lang="en-US" sz="1800" dirty="0">
                          <a:solidFill>
                            <a:srgbClr val="000000"/>
                          </a:solidFill>
                          <a:effectLst/>
                        </a:rPr>
                        <a:t>HOMA-IR index (Mass Unit)</a:t>
                      </a:r>
                      <a:endParaRPr lang="en-US" sz="1800"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a:solidFill>
                            <a:srgbClr val="000000"/>
                          </a:solidFill>
                          <a:effectLst/>
                        </a:rPr>
                        <a:t>3.73 ± 2.25</a:t>
                      </a:r>
                      <a:r>
                        <a:rPr lang="en-US" sz="1800" baseline="30000">
                          <a:solidFill>
                            <a:srgbClr val="000000"/>
                          </a:solidFill>
                          <a:effectLst/>
                        </a:rPr>
                        <a:t> B</a:t>
                      </a:r>
                      <a:endParaRPr lang="en-US" sz="180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5.35 ± 2.99 </a:t>
                      </a:r>
                      <a:r>
                        <a:rPr lang="en-US" sz="1800" baseline="30000" dirty="0">
                          <a:solidFill>
                            <a:srgbClr val="000000"/>
                          </a:solidFill>
                          <a:effectLst/>
                        </a:rPr>
                        <a:t>B</a:t>
                      </a:r>
                      <a:endParaRPr lang="en-US" sz="1800" dirty="0">
                        <a:solidFill>
                          <a:srgbClr val="000000"/>
                        </a:solidFill>
                        <a:effectLst/>
                        <a:latin typeface="Calibri"/>
                        <a:ea typeface="Calibri"/>
                        <a:cs typeface="Arial"/>
                      </a:endParaRPr>
                    </a:p>
                  </a:txBody>
                  <a:tcPr marL="36195" marR="17780" marT="0" marB="0" anchor="ct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7.22 ± 3.02 </a:t>
                      </a:r>
                      <a:r>
                        <a:rPr lang="en-US" sz="1800" baseline="30000" dirty="0">
                          <a:solidFill>
                            <a:srgbClr val="000000"/>
                          </a:solidFill>
                          <a:effectLst/>
                        </a:rPr>
                        <a:t>A</a:t>
                      </a:r>
                      <a:endParaRPr lang="en-US" sz="1800" dirty="0">
                        <a:solidFill>
                          <a:srgbClr val="000000"/>
                        </a:solidFill>
                        <a:effectLst/>
                        <a:latin typeface="Calibri"/>
                        <a:ea typeface="Calibri"/>
                        <a:cs typeface="Arial"/>
                      </a:endParaRPr>
                    </a:p>
                  </a:txBody>
                  <a:tcPr marL="36195" marR="17780" marT="0" marB="0"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b="1" dirty="0">
                          <a:solidFill>
                            <a:srgbClr val="000000"/>
                          </a:solidFill>
                          <a:effectLst/>
                        </a:rPr>
                        <a:t>0.000</a:t>
                      </a:r>
                      <a:endParaRPr lang="en-US" sz="1800" b="1" dirty="0">
                        <a:solidFill>
                          <a:srgbClr val="000000"/>
                        </a:solidFill>
                        <a:effectLst/>
                        <a:latin typeface="Calibri"/>
                        <a:ea typeface="Calibri"/>
                        <a:cs typeface="Arial"/>
                      </a:endParaRPr>
                    </a:p>
                  </a:txBody>
                  <a:tcPr marL="36195" marR="177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562017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صر نائب لرقم الشريحة 5"/>
          <p:cNvSpPr>
            <a:spLocks noGrp="1"/>
          </p:cNvSpPr>
          <p:nvPr>
            <p:ph type="sldNum" sz="quarter" idx="12"/>
          </p:nvPr>
        </p:nvSpPr>
        <p:spPr>
          <a:noFill/>
        </p:spPr>
        <p:txBody>
          <a:bodyPr/>
          <a:lstStyle/>
          <a:p>
            <a:fld id="{99B17C3F-394A-4F65-BA07-F2710F5A0F73}" type="slidenum">
              <a:rPr lang="ar-IQ"/>
              <a:pPr/>
              <a:t>39</a:t>
            </a:fld>
            <a:endParaRPr lang="en-US"/>
          </a:p>
        </p:txBody>
      </p:sp>
      <p:sp>
        <p:nvSpPr>
          <p:cNvPr id="24579" name="Rectangle 2"/>
          <p:cNvSpPr>
            <a:spLocks noGrp="1" noChangeArrowheads="1"/>
          </p:cNvSpPr>
          <p:nvPr>
            <p:ph type="ctrTitle"/>
          </p:nvPr>
        </p:nvSpPr>
        <p:spPr>
          <a:xfrm>
            <a:off x="571472" y="214313"/>
            <a:ext cx="8101013" cy="2000242"/>
          </a:xfrm>
          <a:solidFill>
            <a:schemeClr val="folHlink"/>
          </a:solidFill>
          <a:ln>
            <a:solidFill>
              <a:schemeClr val="accent1"/>
            </a:solidFill>
          </a:ln>
        </p:spPr>
        <p:txBody>
          <a:bodyPr/>
          <a:lstStyle/>
          <a:p>
            <a:pPr rtl="0" eaLnBrk="1" hangingPunct="1"/>
            <a:r>
              <a:rPr lang="en-US" sz="4000" b="1" dirty="0">
                <a:solidFill>
                  <a:srgbClr val="000000"/>
                </a:solidFill>
                <a:effectLst/>
                <a:latin typeface="Times New Roman" pitchFamily="18" charset="0"/>
                <a:cs typeface="Times New Roman" pitchFamily="18" charset="0"/>
              </a:rPr>
              <a:t>Two quantitative variables</a:t>
            </a:r>
            <a:br>
              <a:rPr lang="en-US" sz="4000" b="1" dirty="0">
                <a:solidFill>
                  <a:srgbClr val="000000"/>
                </a:solidFill>
                <a:effectLst/>
                <a:latin typeface="Times New Roman" pitchFamily="18" charset="0"/>
                <a:cs typeface="Times New Roman" pitchFamily="18" charset="0"/>
              </a:rPr>
            </a:br>
            <a:r>
              <a:rPr lang="en-US" sz="4000" b="1" dirty="0">
                <a:solidFill>
                  <a:srgbClr val="000000"/>
                </a:solidFill>
                <a:effectLst/>
                <a:latin typeface="Times New Roman" pitchFamily="18" charset="0"/>
                <a:cs typeface="Times New Roman" pitchFamily="18" charset="0"/>
              </a:rPr>
              <a:t>Apply </a:t>
            </a:r>
            <a:br>
              <a:rPr lang="en-US" sz="4000" b="1" dirty="0">
                <a:solidFill>
                  <a:srgbClr val="000000"/>
                </a:solidFill>
                <a:effectLst/>
                <a:latin typeface="Times New Roman" pitchFamily="18" charset="0"/>
                <a:cs typeface="Times New Roman" pitchFamily="18" charset="0"/>
              </a:rPr>
            </a:br>
            <a:r>
              <a:rPr lang="en-US" sz="4000" b="1" dirty="0">
                <a:solidFill>
                  <a:srgbClr val="000000"/>
                </a:solidFill>
                <a:effectLst/>
                <a:latin typeface="Times New Roman" pitchFamily="18" charset="0"/>
                <a:cs typeface="Times New Roman" pitchFamily="18" charset="0"/>
              </a:rPr>
              <a:t>Simple Liner Correlation (r)</a:t>
            </a:r>
          </a:p>
        </p:txBody>
      </p:sp>
      <p:sp>
        <p:nvSpPr>
          <p:cNvPr id="2051" name="Rectangle 3"/>
          <p:cNvSpPr>
            <a:spLocks noGrp="1" noChangeArrowheads="1"/>
          </p:cNvSpPr>
          <p:nvPr>
            <p:ph type="subTitle" idx="1"/>
          </p:nvPr>
        </p:nvSpPr>
        <p:spPr>
          <a:xfrm>
            <a:off x="142875" y="2500306"/>
            <a:ext cx="8786813" cy="4214818"/>
          </a:xfrm>
          <a:solidFill>
            <a:srgbClr val="FFFF66"/>
          </a:solidFill>
        </p:spPr>
        <p:txBody>
          <a:bodyPr/>
          <a:lstStyle/>
          <a:p>
            <a:pPr rtl="0" eaLnBrk="1" hangingPunct="1"/>
            <a:r>
              <a:rPr lang="en-US" sz="2800" dirty="0">
                <a:solidFill>
                  <a:srgbClr val="000000"/>
                </a:solidFill>
                <a:effectLst/>
                <a:latin typeface="Times New Roman" pitchFamily="18" charset="0"/>
                <a:cs typeface="Times New Roman" pitchFamily="18" charset="0"/>
              </a:rPr>
              <a:t>Correlation applied to study the relationships between different variables.</a:t>
            </a:r>
          </a:p>
          <a:p>
            <a:pPr rtl="0" eaLnBrk="1" hangingPunct="1"/>
            <a:r>
              <a:rPr lang="en-US" sz="2800" dirty="0">
                <a:solidFill>
                  <a:srgbClr val="000000"/>
                </a:solidFill>
                <a:effectLst/>
                <a:latin typeface="Times New Roman" pitchFamily="18" charset="0"/>
                <a:cs typeface="Times New Roman" pitchFamily="18" charset="0"/>
              </a:rPr>
              <a:t>Correlation used to established and quantify the </a:t>
            </a:r>
            <a:r>
              <a:rPr lang="en-US" sz="2800" i="1" dirty="0">
                <a:solidFill>
                  <a:srgbClr val="000000"/>
                </a:solidFill>
                <a:effectLst/>
                <a:latin typeface="Times New Roman" pitchFamily="18" charset="0"/>
                <a:cs typeface="Times New Roman" pitchFamily="18" charset="0"/>
              </a:rPr>
              <a:t>strength and direction</a:t>
            </a:r>
            <a:r>
              <a:rPr lang="en-US" sz="2800" dirty="0">
                <a:solidFill>
                  <a:srgbClr val="000000"/>
                </a:solidFill>
                <a:effectLst/>
                <a:latin typeface="Times New Roman" pitchFamily="18" charset="0"/>
                <a:cs typeface="Times New Roman" pitchFamily="18" charset="0"/>
              </a:rPr>
              <a:t> of the relationship between two variables.</a:t>
            </a:r>
          </a:p>
          <a:p>
            <a:pPr rtl="0" eaLnBrk="1" hangingPunct="1"/>
            <a:r>
              <a:rPr lang="en-US" sz="2800" dirty="0">
                <a:solidFill>
                  <a:srgbClr val="000000"/>
                </a:solidFill>
                <a:effectLst/>
                <a:latin typeface="Times New Roman" pitchFamily="18" charset="0"/>
                <a:cs typeface="Times New Roman" pitchFamily="18" charset="0"/>
              </a:rPr>
              <a:t>The relation between two continuous variables can be displayed graphically as a scatter plot. One variable is represented on the horizontal axis and the other on the vertical axis. Each pair of measurements is then represented as a dot.   [ -1 &lt; r  &lt; 1 ]</a:t>
            </a:r>
          </a:p>
          <a:p>
            <a:pPr rtl="0" eaLnBrk="1" hangingPunct="1"/>
            <a:endParaRPr lang="en-US" sz="2800" dirty="0">
              <a:solidFill>
                <a:srgbClr val="000000"/>
              </a:solidFill>
              <a:effectLst/>
              <a:latin typeface="Times New Roman" pitchFamily="18" charset="0"/>
              <a:cs typeface="Times New Roman" pitchFamily="18" charset="0"/>
            </a:endParaRPr>
          </a:p>
          <a:p>
            <a:pPr rtl="0" eaLnBrk="1" hangingPunct="1"/>
            <a:endParaRPr lang="el-GR" sz="2800" dirty="0">
              <a:solidFill>
                <a:srgbClr val="000000"/>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142875" y="260350"/>
            <a:ext cx="8893175" cy="6264275"/>
          </a:xfrm>
        </p:spPr>
        <p:txBody>
          <a:bodyPr/>
          <a:lstStyle/>
          <a:p>
            <a:pPr marL="457200" indent="-285750" algn="l" rtl="0" eaLnBrk="1" hangingPunct="1">
              <a:buFontTx/>
              <a:buNone/>
              <a:defRPr/>
            </a:pPr>
            <a:r>
              <a:rPr lang="en-US" altLang="ar-SA" sz="3600" b="1" u="sng" dirty="0">
                <a:solidFill>
                  <a:srgbClr val="9966FF"/>
                </a:solidFill>
              </a:rPr>
              <a:t>Statistical Significance</a:t>
            </a:r>
          </a:p>
          <a:p>
            <a:pPr marL="457200" indent="-285750" algn="l" rtl="0" eaLnBrk="1" hangingPunct="1">
              <a:buFontTx/>
              <a:buNone/>
              <a:defRPr/>
            </a:pPr>
            <a:r>
              <a:rPr lang="en-US" altLang="ar-SA" b="1" u="sng" dirty="0">
                <a:solidFill>
                  <a:srgbClr val="FF3300"/>
                </a:solidFill>
              </a:rPr>
              <a:t>Variable</a:t>
            </a:r>
            <a:r>
              <a:rPr lang="en-US" altLang="ar-SA" sz="3600" b="1" dirty="0">
                <a:solidFill>
                  <a:schemeClr val="bg1">
                    <a:lumMod val="50000"/>
                  </a:schemeClr>
                </a:solidFill>
                <a:effectLst>
                  <a:outerShdw blurRad="38100" dist="38100" dir="2700000" algn="tl">
                    <a:srgbClr val="FFFFFF"/>
                  </a:outerShdw>
                </a:effectLst>
              </a:rPr>
              <a:t>: </a:t>
            </a:r>
          </a:p>
          <a:p>
            <a:pPr marL="457200" indent="-285750" algn="l" rtl="0" eaLnBrk="1" hangingPunct="1">
              <a:buFontTx/>
              <a:buNone/>
              <a:defRPr/>
            </a:pPr>
            <a:r>
              <a:rPr lang="en-US" altLang="zh-CN" dirty="0">
                <a:solidFill>
                  <a:schemeClr val="bg1">
                    <a:lumMod val="50000"/>
                  </a:schemeClr>
                </a:solidFill>
                <a:effectLst/>
                <a:ea typeface="SimSun" pitchFamily="2" charset="-122"/>
              </a:rPr>
              <a:t>It may be </a:t>
            </a:r>
            <a:r>
              <a:rPr lang="en-US" altLang="zh-CN" b="1" u="sng" dirty="0">
                <a:solidFill>
                  <a:schemeClr val="bg1">
                    <a:lumMod val="50000"/>
                  </a:schemeClr>
                </a:solidFill>
                <a:effectLst/>
                <a:ea typeface="SimSun" pitchFamily="2" charset="-122"/>
              </a:rPr>
              <a:t>measurable (</a:t>
            </a:r>
            <a:r>
              <a:rPr lang="en-US" altLang="ar-SA" b="1" dirty="0">
                <a:solidFill>
                  <a:srgbClr val="FF0000"/>
                </a:solidFill>
                <a:effectLst>
                  <a:outerShdw blurRad="38100" dist="38100" dir="2700000" algn="tl">
                    <a:srgbClr val="FFFFFF"/>
                  </a:outerShdw>
                </a:effectLst>
              </a:rPr>
              <a:t>Quantitative)</a:t>
            </a:r>
            <a:r>
              <a:rPr lang="en-US" altLang="zh-CN" dirty="0">
                <a:solidFill>
                  <a:schemeClr val="bg1">
                    <a:lumMod val="50000"/>
                  </a:schemeClr>
                </a:solidFill>
                <a:effectLst/>
                <a:ea typeface="SimSun" pitchFamily="2" charset="-122"/>
              </a:rPr>
              <a:t>, e.g. systolic blood pressure, weight of children in a school.</a:t>
            </a:r>
          </a:p>
          <a:p>
            <a:pPr marL="457200" indent="-285750" algn="l" rtl="0" eaLnBrk="1" hangingPunct="1">
              <a:buFontTx/>
              <a:buNone/>
              <a:defRPr/>
            </a:pPr>
            <a:r>
              <a:rPr lang="en-US" altLang="zh-CN" b="1" u="sng" dirty="0">
                <a:solidFill>
                  <a:schemeClr val="bg1">
                    <a:lumMod val="50000"/>
                  </a:schemeClr>
                </a:solidFill>
                <a:effectLst/>
                <a:ea typeface="SimSun" pitchFamily="2" charset="-122"/>
              </a:rPr>
              <a:t>Or </a:t>
            </a:r>
            <a:r>
              <a:rPr lang="en-US" altLang="zh-CN" dirty="0">
                <a:solidFill>
                  <a:schemeClr val="bg1">
                    <a:lumMod val="50000"/>
                  </a:schemeClr>
                </a:solidFill>
                <a:effectLst/>
                <a:ea typeface="SimSun" pitchFamily="2" charset="-122"/>
              </a:rPr>
              <a:t> </a:t>
            </a:r>
            <a:r>
              <a:rPr lang="en-US" altLang="zh-CN" b="1" u="sng" dirty="0">
                <a:solidFill>
                  <a:schemeClr val="bg1">
                    <a:lumMod val="50000"/>
                  </a:schemeClr>
                </a:solidFill>
                <a:effectLst/>
                <a:ea typeface="SimSun" pitchFamily="2" charset="-122"/>
              </a:rPr>
              <a:t>non measurable</a:t>
            </a:r>
            <a:r>
              <a:rPr lang="en-US" altLang="zh-CN" dirty="0">
                <a:solidFill>
                  <a:schemeClr val="bg1">
                    <a:lumMod val="50000"/>
                  </a:schemeClr>
                </a:solidFill>
                <a:effectLst/>
                <a:ea typeface="SimSun" pitchFamily="2" charset="-122"/>
              </a:rPr>
              <a:t> (</a:t>
            </a:r>
            <a:r>
              <a:rPr lang="en-US" altLang="ar-SA" b="1" dirty="0">
                <a:solidFill>
                  <a:srgbClr val="FF0000"/>
                </a:solidFill>
                <a:effectLst>
                  <a:outerShdw blurRad="38100" dist="38100" dir="2700000" algn="tl">
                    <a:srgbClr val="FFFFFF"/>
                  </a:outerShdw>
                </a:effectLst>
              </a:rPr>
              <a:t>Qualitative)</a:t>
            </a:r>
            <a:r>
              <a:rPr lang="en-US" altLang="ar-SA" b="1" dirty="0">
                <a:solidFill>
                  <a:srgbClr val="FF0000"/>
                </a:solidFill>
              </a:rPr>
              <a:t>:</a:t>
            </a:r>
          </a:p>
          <a:p>
            <a:pPr marL="457200" indent="-285750" algn="l" rtl="0" eaLnBrk="1" hangingPunct="1">
              <a:buFontTx/>
              <a:buNone/>
              <a:defRPr/>
            </a:pPr>
            <a:r>
              <a:rPr lang="en-US" altLang="ar-SA" dirty="0">
                <a:solidFill>
                  <a:schemeClr val="bg1">
                    <a:lumMod val="50000"/>
                  </a:schemeClr>
                </a:solidFill>
                <a:effectLst/>
              </a:rPr>
              <a:t>A categorical variable, </a:t>
            </a:r>
            <a:r>
              <a:rPr lang="en-US" altLang="ar-SA" dirty="0" err="1">
                <a:solidFill>
                  <a:schemeClr val="bg1">
                    <a:lumMod val="50000"/>
                  </a:schemeClr>
                </a:solidFill>
                <a:effectLst/>
              </a:rPr>
              <a:t>e.g</a:t>
            </a:r>
            <a:r>
              <a:rPr lang="en-US" altLang="ar-SA">
                <a:solidFill>
                  <a:schemeClr val="bg1">
                    <a:lumMod val="50000"/>
                  </a:schemeClr>
                </a:solidFill>
                <a:effectLst/>
              </a:rPr>
              <a:t>: race</a:t>
            </a:r>
            <a:r>
              <a:rPr lang="en-US" altLang="ar-SA" dirty="0">
                <a:solidFill>
                  <a:schemeClr val="bg1">
                    <a:lumMod val="50000"/>
                  </a:schemeClr>
                </a:solidFill>
                <a:effectLst/>
              </a:rPr>
              <a:t>, sex, bd.gr., place of birth, education, hair color, eyes </a:t>
            </a:r>
            <a:r>
              <a:rPr lang="en-US" altLang="ar-SA">
                <a:solidFill>
                  <a:schemeClr val="bg1">
                    <a:lumMod val="50000"/>
                  </a:schemeClr>
                </a:solidFill>
                <a:effectLst/>
              </a:rPr>
              <a:t>color ….etc.</a:t>
            </a:r>
            <a:endParaRPr lang="en-US" altLang="ar-SA" dirty="0">
              <a:solidFill>
                <a:schemeClr val="bg1">
                  <a:lumMod val="50000"/>
                </a:schemeClr>
              </a:solidFill>
              <a:effectLst/>
            </a:endParaRPr>
          </a:p>
          <a:p>
            <a:pPr marL="781050" indent="-609600" algn="l" rtl="0" eaLnBrk="1" hangingPunct="1">
              <a:buFontTx/>
              <a:buNone/>
              <a:defRPr/>
            </a:pPr>
            <a:r>
              <a:rPr lang="en-US" altLang="zh-CN" dirty="0">
                <a:solidFill>
                  <a:schemeClr val="bg1">
                    <a:lumMod val="50000"/>
                  </a:schemeClr>
                </a:solidFill>
                <a:effectLst/>
                <a:ea typeface="SimSun" pitchFamily="2" charset="-122"/>
              </a:rPr>
              <a:t>Note: </a:t>
            </a:r>
            <a:r>
              <a:rPr lang="en-US" altLang="zh-CN" b="1" i="1" dirty="0">
                <a:solidFill>
                  <a:srgbClr val="FF0000"/>
                </a:solidFill>
                <a:effectLst/>
                <a:ea typeface="SimSun" pitchFamily="2" charset="-122"/>
              </a:rPr>
              <a:t>Binary</a:t>
            </a:r>
            <a:r>
              <a:rPr lang="en-US" altLang="zh-CN" dirty="0">
                <a:solidFill>
                  <a:schemeClr val="bg1">
                    <a:lumMod val="50000"/>
                  </a:schemeClr>
                </a:solidFill>
                <a:effectLst/>
                <a:ea typeface="SimSun" pitchFamily="2" charset="-122"/>
              </a:rPr>
              <a:t> variable have only 2 possible values as sex, test result +</a:t>
            </a:r>
            <a:r>
              <a:rPr lang="en-US" altLang="zh-CN" dirty="0" err="1">
                <a:solidFill>
                  <a:schemeClr val="bg1">
                    <a:lumMod val="50000"/>
                  </a:schemeClr>
                </a:solidFill>
                <a:effectLst/>
                <a:ea typeface="SimSun" pitchFamily="2" charset="-122"/>
              </a:rPr>
              <a:t>ve</a:t>
            </a:r>
            <a:r>
              <a:rPr lang="en-US" altLang="zh-CN" dirty="0">
                <a:solidFill>
                  <a:schemeClr val="bg1">
                    <a:lumMod val="50000"/>
                  </a:schemeClr>
                </a:solidFill>
                <a:effectLst/>
                <a:ea typeface="SimSun" pitchFamily="2" charset="-122"/>
              </a:rPr>
              <a:t> or -</a:t>
            </a:r>
            <a:r>
              <a:rPr lang="en-US" altLang="zh-CN" dirty="0" err="1">
                <a:solidFill>
                  <a:schemeClr val="bg1">
                    <a:lumMod val="50000"/>
                  </a:schemeClr>
                </a:solidFill>
                <a:effectLst/>
                <a:ea typeface="SimSun" pitchFamily="2" charset="-122"/>
              </a:rPr>
              <a:t>ve</a:t>
            </a:r>
            <a:r>
              <a:rPr lang="en-US" altLang="zh-CN" dirty="0">
                <a:solidFill>
                  <a:schemeClr val="bg1">
                    <a:lumMod val="50000"/>
                  </a:schemeClr>
                </a:solidFill>
                <a:effectLst/>
                <a:ea typeface="SimSun" pitchFamily="2" charset="-122"/>
              </a:rPr>
              <a:t>.</a:t>
            </a:r>
            <a:endParaRPr lang="en-US" altLang="ar-SA" dirty="0">
              <a:solidFill>
                <a:schemeClr val="bg1">
                  <a:lumMod val="50000"/>
                </a:schemeClr>
              </a:solidFill>
              <a:effectLst/>
            </a:endParaRPr>
          </a:p>
        </p:txBody>
      </p:sp>
    </p:spTree>
    <p:extLst>
      <p:ext uri="{BB962C8B-B14F-4D97-AF65-F5344CB8AC3E}">
        <p14:creationId xmlns:p14="http://schemas.microsoft.com/office/powerpoint/2010/main" val="2548681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عنصر نائب لرقم الشريحة 5"/>
          <p:cNvSpPr txBox="1">
            <a:spLocks noGrp="1"/>
          </p:cNvSpPr>
          <p:nvPr/>
        </p:nvSpPr>
        <p:spPr bwMode="auto">
          <a:xfrm>
            <a:off x="457200" y="6245225"/>
            <a:ext cx="2133600" cy="476250"/>
          </a:xfrm>
          <a:prstGeom prst="rect">
            <a:avLst/>
          </a:prstGeom>
          <a:noFill/>
          <a:ln w="9525">
            <a:noFill/>
            <a:miter lim="800000"/>
            <a:headEnd/>
            <a:tailEnd/>
          </a:ln>
        </p:spPr>
        <p:txBody>
          <a:bodyPr/>
          <a:lstStyle/>
          <a:p>
            <a:fld id="{1C49705E-FA4B-4203-AEF6-6A7CE5C18387}" type="slidenum">
              <a:rPr lang="ar-IQ" sz="1400"/>
              <a:pPr/>
              <a:t>40</a:t>
            </a:fld>
            <a:endParaRPr lang="en-US" sz="1400"/>
          </a:p>
        </p:txBody>
      </p:sp>
      <p:sp>
        <p:nvSpPr>
          <p:cNvPr id="11268" name="Rectangle 2"/>
          <p:cNvSpPr>
            <a:spLocks noGrp="1" noChangeArrowheads="1"/>
          </p:cNvSpPr>
          <p:nvPr>
            <p:ph type="ctrTitle" idx="4294967295"/>
          </p:nvPr>
        </p:nvSpPr>
        <p:spPr>
          <a:xfrm>
            <a:off x="395288" y="31750"/>
            <a:ext cx="8458200" cy="1396986"/>
          </a:xfrm>
          <a:solidFill>
            <a:srgbClr val="99FF66"/>
          </a:solidFill>
          <a:ln>
            <a:solidFill>
              <a:schemeClr val="accent1"/>
            </a:solidFill>
          </a:ln>
        </p:spPr>
        <p:txBody>
          <a:bodyPr/>
          <a:lstStyle/>
          <a:p>
            <a:pPr algn="just" rtl="0" eaLnBrk="1" hangingPunct="1"/>
            <a:r>
              <a:rPr lang="en-US" sz="2800" b="1" dirty="0">
                <a:solidFill>
                  <a:srgbClr val="000000"/>
                </a:solidFill>
                <a:effectLst/>
                <a:latin typeface="Times New Roman" pitchFamily="18" charset="0"/>
                <a:cs typeface="Times New Roman" pitchFamily="18" charset="0"/>
              </a:rPr>
              <a:t>Example 16: </a:t>
            </a:r>
            <a:r>
              <a:rPr lang="en-US" sz="2800" dirty="0">
                <a:solidFill>
                  <a:srgbClr val="000000"/>
                </a:solidFill>
                <a:effectLst/>
                <a:latin typeface="Times New Roman" pitchFamily="18" charset="0"/>
                <a:cs typeface="Times New Roman" pitchFamily="18" charset="0"/>
              </a:rPr>
              <a:t>Test whether there is an association between the body weight and plasma volume of 8 healthy men and draw the scatter diagram.</a:t>
            </a:r>
          </a:p>
        </p:txBody>
      </p:sp>
      <p:graphicFrame>
        <p:nvGraphicFramePr>
          <p:cNvPr id="35991" name="Group 151"/>
          <p:cNvGraphicFramePr>
            <a:graphicFrameLocks noGrp="1"/>
          </p:cNvGraphicFramePr>
          <p:nvPr/>
        </p:nvGraphicFramePr>
        <p:xfrm>
          <a:off x="1571604" y="1500174"/>
          <a:ext cx="6384946" cy="4500000"/>
        </p:xfrm>
        <a:graphic>
          <a:graphicData uri="http://schemas.openxmlformats.org/drawingml/2006/table">
            <a:tbl>
              <a:tblPr rtl="1"/>
              <a:tblGrid>
                <a:gridCol w="2975372">
                  <a:extLst>
                    <a:ext uri="{9D8B030D-6E8A-4147-A177-3AD203B41FA5}">
                      <a16:colId xmlns:a16="http://schemas.microsoft.com/office/drawing/2014/main" val="20000"/>
                    </a:ext>
                  </a:extLst>
                </a:gridCol>
                <a:gridCol w="1914859">
                  <a:extLst>
                    <a:ext uri="{9D8B030D-6E8A-4147-A177-3AD203B41FA5}">
                      <a16:colId xmlns:a16="http://schemas.microsoft.com/office/drawing/2014/main" val="20001"/>
                    </a:ext>
                  </a:extLst>
                </a:gridCol>
                <a:gridCol w="1494715">
                  <a:extLst>
                    <a:ext uri="{9D8B030D-6E8A-4147-A177-3AD203B41FA5}">
                      <a16:colId xmlns:a16="http://schemas.microsoft.com/office/drawing/2014/main" val="20002"/>
                    </a:ext>
                  </a:extLst>
                </a:gridCol>
              </a:tblGrid>
              <a:tr h="7727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Plasma volume (L)</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Weight (Kg)</a:t>
                      </a:r>
                      <a:endParaRPr kumimoji="0" lang="ar-SA" sz="2400" b="1" i="0" u="none" strike="noStrike" cap="none" normalizeH="0" baseline="0" dirty="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cs typeface="Arial" pitchFamily="34" charset="0"/>
                        </a:rPr>
                        <a:t>Subject</a:t>
                      </a:r>
                      <a:endParaRPr kumimoji="0" lang="ar-SA" sz="2400" b="1" i="0" u="none" strike="noStrike" cap="none" normalizeH="0" baseline="0" dirty="0">
                        <a:ln>
                          <a:noFill/>
                        </a:ln>
                        <a:solidFill>
                          <a:srgbClr val="000000"/>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4301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2.75</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58.0</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1</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4301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2.86</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70.0</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2</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4301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3.37</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74.0</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3</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4301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2.76</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63.5</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4</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4301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2.62</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62.0</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5</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5"/>
                  </a:ext>
                </a:extLst>
              </a:tr>
              <a:tr h="4301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3.49</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70.5</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6</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4301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3.09</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itchFamily="34" charset="0"/>
                          <a:cs typeface="Arial" pitchFamily="34" charset="0"/>
                        </a:rPr>
                        <a:t>71.0</a:t>
                      </a:r>
                      <a:endParaRPr kumimoji="0" lang="ar-SA" sz="2400" b="0" i="0" u="none" strike="noStrike" cap="none" normalizeH="0" baseline="0" dirty="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7</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7"/>
                  </a:ext>
                </a:extLst>
              </a:tr>
              <a:tr h="4301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Arial" pitchFamily="34" charset="0"/>
                          <a:cs typeface="Arial" pitchFamily="34" charset="0"/>
                        </a:rPr>
                        <a:t>3.12</a:t>
                      </a:r>
                      <a:endParaRPr kumimoji="0" lang="ar-SA" sz="2400" b="0" i="0" u="none" strike="noStrike" cap="none" normalizeH="0" baseline="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itchFamily="34" charset="0"/>
                          <a:cs typeface="Arial" pitchFamily="34" charset="0"/>
                        </a:rPr>
                        <a:t>66.0</a:t>
                      </a:r>
                      <a:endParaRPr kumimoji="0" lang="ar-SA" sz="2400" b="0" i="0" u="none" strike="noStrike" cap="none" normalizeH="0" baseline="0" dirty="0">
                        <a:ln>
                          <a:noFill/>
                        </a:ln>
                        <a:solidFill>
                          <a:srgbClr val="000000"/>
                        </a:solidFill>
                        <a:effectLst/>
                        <a:latin typeface="Arial" pitchFamily="34" charset="0"/>
                        <a:cs typeface="Arial" pitchFamily="34" charset="0"/>
                      </a:endParaRPr>
                    </a:p>
                  </a:txBody>
                  <a:tcPr marL="72000" marR="36000" marT="46800" marB="4680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itchFamily="34" charset="0"/>
                          <a:cs typeface="Arial" pitchFamily="34" charset="0"/>
                        </a:rPr>
                        <a:t>8</a:t>
                      </a:r>
                      <a:endParaRPr kumimoji="0" lang="ar-SA" sz="2400" b="0" i="0" u="none" strike="noStrike" cap="none" normalizeH="0" baseline="0" dirty="0">
                        <a:ln>
                          <a:noFill/>
                        </a:ln>
                        <a:solidFill>
                          <a:srgbClr val="000000"/>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bl>
          </a:graphicData>
        </a:graphic>
      </p:graphicFrame>
      <p:graphicFrame>
        <p:nvGraphicFramePr>
          <p:cNvPr id="2" name="Object 2"/>
          <p:cNvGraphicFramePr>
            <a:graphicFrameLocks noChangeAspect="1"/>
          </p:cNvGraphicFramePr>
          <p:nvPr/>
        </p:nvGraphicFramePr>
        <p:xfrm>
          <a:off x="1501779" y="6143644"/>
          <a:ext cx="6356369" cy="571504"/>
        </p:xfrm>
        <a:graphic>
          <a:graphicData uri="http://schemas.openxmlformats.org/presentationml/2006/ole">
            <mc:AlternateContent xmlns:mc="http://schemas.openxmlformats.org/markup-compatibility/2006">
              <mc:Choice xmlns:v="urn:schemas-microsoft-com:vml" Requires="v">
                <p:oleObj name="Equation" r:id="rId2" imgW="2222280" imgH="203040" progId="Equation.3">
                  <p:embed/>
                </p:oleObj>
              </mc:Choice>
              <mc:Fallback>
                <p:oleObj name="Equation" r:id="rId2" imgW="2222280" imgH="20304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779" y="6143644"/>
                        <a:ext cx="6356369" cy="571504"/>
                      </a:xfrm>
                      <a:prstGeom prst="rect">
                        <a:avLst/>
                      </a:prstGeom>
                      <a:solidFill>
                        <a:srgbClr val="00FF00"/>
                      </a:solidFill>
                      <a:ln w="38100">
                        <a:solidFill>
                          <a:schemeClr val="tx1"/>
                        </a:solidFill>
                        <a:miter lim="800000"/>
                        <a:headEnd/>
                        <a:tailEnd/>
                      </a:ln>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صر نائب لرقم الشريحة 5"/>
          <p:cNvSpPr>
            <a:spLocks noGrp="1"/>
          </p:cNvSpPr>
          <p:nvPr>
            <p:ph type="sldNum" sz="quarter" idx="12"/>
          </p:nvPr>
        </p:nvSpPr>
        <p:spPr>
          <a:noFill/>
        </p:spPr>
        <p:txBody>
          <a:bodyPr/>
          <a:lstStyle/>
          <a:p>
            <a:fld id="{15AE94A2-9DE7-46E6-88B7-39088659AB40}" type="slidenum">
              <a:rPr lang="ar-IQ" smtClean="0"/>
              <a:pPr/>
              <a:t>41</a:t>
            </a:fld>
            <a:endParaRPr lang="en-US"/>
          </a:p>
        </p:txBody>
      </p:sp>
      <p:sp>
        <p:nvSpPr>
          <p:cNvPr id="45061" name="Rectangle 5"/>
          <p:cNvSpPr>
            <a:spLocks noChangeArrowheads="1"/>
          </p:cNvSpPr>
          <p:nvPr/>
        </p:nvSpPr>
        <p:spPr bwMode="auto">
          <a:xfrm>
            <a:off x="4714875" y="3643313"/>
            <a:ext cx="4319588" cy="2571769"/>
          </a:xfrm>
          <a:prstGeom prst="rect">
            <a:avLst/>
          </a:prstGeom>
          <a:solidFill>
            <a:schemeClr val="bg2">
              <a:lumMod val="20000"/>
              <a:lumOff val="80000"/>
            </a:schemeClr>
          </a:solidFill>
          <a:ln w="9525">
            <a:solidFill>
              <a:schemeClr val="tx1"/>
            </a:solidFill>
            <a:miter lim="800000"/>
            <a:headEnd/>
            <a:tailEnd/>
          </a:ln>
        </p:spPr>
        <p:txBody>
          <a:bodyPr/>
          <a:lstStyle/>
          <a:p>
            <a:pPr algn="just" rtl="0">
              <a:spcBef>
                <a:spcPct val="20000"/>
              </a:spcBef>
            </a:pPr>
            <a:r>
              <a:rPr lang="en-US" sz="2400" dirty="0">
                <a:solidFill>
                  <a:srgbClr val="000000"/>
                </a:solidFill>
              </a:rPr>
              <a:t>A coefficient of −1 means a perfect fit to a straight line sloping down from left to right (inverse relation) .</a:t>
            </a:r>
          </a:p>
          <a:p>
            <a:pPr algn="just" rtl="0">
              <a:spcBef>
                <a:spcPct val="20000"/>
              </a:spcBef>
            </a:pPr>
            <a:r>
              <a:rPr lang="en-US" sz="2400" dirty="0">
                <a:solidFill>
                  <a:srgbClr val="000000"/>
                </a:solidFill>
              </a:rPr>
              <a:t>Birth weight and weight gain during infancy:  r = -1</a:t>
            </a:r>
          </a:p>
        </p:txBody>
      </p:sp>
      <p:sp>
        <p:nvSpPr>
          <p:cNvPr id="45064" name="Rectangle 8"/>
          <p:cNvSpPr>
            <a:spLocks noChangeArrowheads="1"/>
          </p:cNvSpPr>
          <p:nvPr/>
        </p:nvSpPr>
        <p:spPr bwMode="auto">
          <a:xfrm>
            <a:off x="142875" y="3644900"/>
            <a:ext cx="4321175" cy="1927225"/>
          </a:xfrm>
          <a:prstGeom prst="rect">
            <a:avLst/>
          </a:prstGeom>
          <a:solidFill>
            <a:schemeClr val="bg2">
              <a:lumMod val="20000"/>
              <a:lumOff val="80000"/>
            </a:schemeClr>
          </a:solidFill>
          <a:ln w="9525">
            <a:solidFill>
              <a:schemeClr val="tx1"/>
            </a:solidFill>
            <a:miter lim="800000"/>
            <a:headEnd/>
            <a:tailEnd/>
          </a:ln>
          <a:effectLst/>
        </p:spPr>
        <p:txBody>
          <a:bodyPr/>
          <a:lstStyle/>
          <a:p>
            <a:pPr algn="just" rtl="0">
              <a:defRPr/>
            </a:pPr>
            <a:r>
              <a:rPr lang="en-US" sz="2400" dirty="0">
                <a:solidFill>
                  <a:srgbClr val="000000"/>
                </a:solidFill>
              </a:rPr>
              <a:t>A coefficient of +1 means a perfect fit to a straight line rising from left to right.</a:t>
            </a:r>
          </a:p>
          <a:p>
            <a:pPr algn="just" rtl="0">
              <a:defRPr/>
            </a:pPr>
            <a:r>
              <a:rPr lang="en-US" sz="2400" dirty="0">
                <a:solidFill>
                  <a:srgbClr val="000000"/>
                </a:solidFill>
              </a:rPr>
              <a:t>Body temp and heart rate:</a:t>
            </a:r>
          </a:p>
          <a:p>
            <a:pPr algn="just" rtl="0">
              <a:defRPr/>
            </a:pPr>
            <a:r>
              <a:rPr lang="en-US" sz="2400" dirty="0">
                <a:solidFill>
                  <a:srgbClr val="000000"/>
                </a:solidFill>
              </a:rPr>
              <a:t> r = 1</a:t>
            </a:r>
            <a:endParaRPr lang="en-US" sz="2800" b="1" dirty="0">
              <a:solidFill>
                <a:srgbClr val="000000"/>
              </a:solidFill>
              <a:effectLst>
                <a:outerShdw blurRad="38100" dist="38100" dir="2700000" algn="tl">
                  <a:srgbClr val="FFFFFF"/>
                </a:outerShdw>
              </a:effectLst>
              <a:latin typeface="Times New Roman" pitchFamily="18" charset="0"/>
              <a:cs typeface="Times New Roman" pitchFamily="18" charset="0"/>
              <a:sym typeface="Symbol" pitchFamily="18" charset="2"/>
            </a:endParaRPr>
          </a:p>
        </p:txBody>
      </p:sp>
      <p:pic>
        <p:nvPicPr>
          <p:cNvPr id="12294" name="Picture 9"/>
          <p:cNvPicPr>
            <a:picLocks noChangeAspect="1" noChangeArrowheads="1"/>
          </p:cNvPicPr>
          <p:nvPr/>
        </p:nvPicPr>
        <p:blipFill>
          <a:blip r:embed="rId2"/>
          <a:srcRect/>
          <a:stretch>
            <a:fillRect/>
          </a:stretch>
        </p:blipFill>
        <p:spPr bwMode="auto">
          <a:xfrm>
            <a:off x="428625" y="142875"/>
            <a:ext cx="3933825" cy="3248025"/>
          </a:xfrm>
          <a:prstGeom prst="rect">
            <a:avLst/>
          </a:prstGeom>
          <a:noFill/>
          <a:ln w="9525">
            <a:noFill/>
            <a:miter lim="800000"/>
            <a:headEnd/>
            <a:tailEnd/>
          </a:ln>
        </p:spPr>
      </p:pic>
      <p:pic>
        <p:nvPicPr>
          <p:cNvPr id="12295" name="Picture 10"/>
          <p:cNvPicPr>
            <a:picLocks noChangeAspect="1" noChangeArrowheads="1"/>
          </p:cNvPicPr>
          <p:nvPr/>
        </p:nvPicPr>
        <p:blipFill>
          <a:blip r:embed="rId3"/>
          <a:srcRect/>
          <a:stretch>
            <a:fillRect/>
          </a:stretch>
        </p:blipFill>
        <p:spPr bwMode="auto">
          <a:xfrm>
            <a:off x="4846638" y="168275"/>
            <a:ext cx="3725862" cy="31416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5064"/>
                                        </p:tgtEl>
                                        <p:attrNameLst>
                                          <p:attrName>style.visibility</p:attrName>
                                        </p:attrNameLst>
                                      </p:cBhvr>
                                      <p:to>
                                        <p:strVal val="visible"/>
                                      </p:to>
                                    </p:set>
                                    <p:anim calcmode="lin" valueType="num">
                                      <p:cBhvr additive="base">
                                        <p:cTn id="7" dur="500" fill="hold"/>
                                        <p:tgtEl>
                                          <p:spTgt spid="45064"/>
                                        </p:tgtEl>
                                        <p:attrNameLst>
                                          <p:attrName>ppt_x</p:attrName>
                                        </p:attrNameLst>
                                      </p:cBhvr>
                                      <p:tavLst>
                                        <p:tav tm="0">
                                          <p:val>
                                            <p:strVal val="#ppt_x"/>
                                          </p:val>
                                        </p:tav>
                                        <p:tav tm="100000">
                                          <p:val>
                                            <p:strVal val="#ppt_x"/>
                                          </p:val>
                                        </p:tav>
                                      </p:tavLst>
                                    </p:anim>
                                    <p:anim calcmode="lin" valueType="num">
                                      <p:cBhvr additive="base">
                                        <p:cTn id="8" dur="500" fill="hold"/>
                                        <p:tgtEl>
                                          <p:spTgt spid="4506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12295"/>
                                        </p:tgtEl>
                                        <p:attrNameLst>
                                          <p:attrName>style.visibility</p:attrName>
                                        </p:attrNameLst>
                                      </p:cBhvr>
                                      <p:to>
                                        <p:strVal val="visible"/>
                                      </p:to>
                                    </p:set>
                                    <p:anim calcmode="lin" valueType="num">
                                      <p:cBhvr>
                                        <p:cTn id="13" dur="1000" fill="hold"/>
                                        <p:tgtEl>
                                          <p:spTgt spid="12295"/>
                                        </p:tgtEl>
                                        <p:attrNameLst>
                                          <p:attrName>ppt_w</p:attrName>
                                        </p:attrNameLst>
                                      </p:cBhvr>
                                      <p:tavLst>
                                        <p:tav tm="0">
                                          <p:val>
                                            <p:strVal val="#ppt_w*0.70"/>
                                          </p:val>
                                        </p:tav>
                                        <p:tav tm="100000">
                                          <p:val>
                                            <p:strVal val="#ppt_w"/>
                                          </p:val>
                                        </p:tav>
                                      </p:tavLst>
                                    </p:anim>
                                    <p:anim calcmode="lin" valueType="num">
                                      <p:cBhvr>
                                        <p:cTn id="14" dur="1000" fill="hold"/>
                                        <p:tgtEl>
                                          <p:spTgt spid="12295"/>
                                        </p:tgtEl>
                                        <p:attrNameLst>
                                          <p:attrName>ppt_h</p:attrName>
                                        </p:attrNameLst>
                                      </p:cBhvr>
                                      <p:tavLst>
                                        <p:tav tm="0">
                                          <p:val>
                                            <p:strVal val="#ppt_h"/>
                                          </p:val>
                                        </p:tav>
                                        <p:tav tm="100000">
                                          <p:val>
                                            <p:strVal val="#ppt_h"/>
                                          </p:val>
                                        </p:tav>
                                      </p:tavLst>
                                    </p:anim>
                                    <p:animEffect transition="in" filter="fade">
                                      <p:cBhvr>
                                        <p:cTn id="15" dur="1000"/>
                                        <p:tgtEl>
                                          <p:spTgt spid="12295"/>
                                        </p:tgtEl>
                                      </p:cBhvr>
                                    </p:animEffect>
                                  </p:childTnLst>
                                </p:cTn>
                              </p:par>
                            </p:childTnLst>
                          </p:cTn>
                        </p:par>
                        <p:par>
                          <p:cTn id="16" fill="hold">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45061"/>
                                        </p:tgtEl>
                                        <p:attrNameLst>
                                          <p:attrName>style.visibility</p:attrName>
                                        </p:attrNameLst>
                                      </p:cBhvr>
                                      <p:to>
                                        <p:strVal val="visible"/>
                                      </p:to>
                                    </p:set>
                                    <p:anim calcmode="lin" valueType="num">
                                      <p:cBhvr additive="base">
                                        <p:cTn id="19" dur="500" fill="hold"/>
                                        <p:tgtEl>
                                          <p:spTgt spid="45061"/>
                                        </p:tgtEl>
                                        <p:attrNameLst>
                                          <p:attrName>ppt_x</p:attrName>
                                        </p:attrNameLst>
                                      </p:cBhvr>
                                      <p:tavLst>
                                        <p:tav tm="0">
                                          <p:val>
                                            <p:strVal val="#ppt_x"/>
                                          </p:val>
                                        </p:tav>
                                        <p:tav tm="100000">
                                          <p:val>
                                            <p:strVal val="#ppt_x"/>
                                          </p:val>
                                        </p:tav>
                                      </p:tavLst>
                                    </p:anim>
                                    <p:anim calcmode="lin" valueType="num">
                                      <p:cBhvr additive="base">
                                        <p:cTn id="20"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animBg="1"/>
      <p:bldP spid="4506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صر نائب لرقم الشريحة 5"/>
          <p:cNvSpPr>
            <a:spLocks noGrp="1"/>
          </p:cNvSpPr>
          <p:nvPr>
            <p:ph type="sldNum" sz="quarter" idx="12"/>
          </p:nvPr>
        </p:nvSpPr>
        <p:spPr>
          <a:noFill/>
        </p:spPr>
        <p:txBody>
          <a:bodyPr/>
          <a:lstStyle/>
          <a:p>
            <a:fld id="{7479837F-1426-46D4-B97C-2DDE99BC2B9B}" type="slidenum">
              <a:rPr lang="ar-IQ" smtClean="0"/>
              <a:pPr/>
              <a:t>42</a:t>
            </a:fld>
            <a:endParaRPr lang="en-US"/>
          </a:p>
        </p:txBody>
      </p:sp>
      <p:sp>
        <p:nvSpPr>
          <p:cNvPr id="9226" name="Rectangle 10"/>
          <p:cNvSpPr>
            <a:spLocks noChangeArrowheads="1"/>
          </p:cNvSpPr>
          <p:nvPr/>
        </p:nvSpPr>
        <p:spPr bwMode="auto">
          <a:xfrm>
            <a:off x="357188" y="4857750"/>
            <a:ext cx="4143375" cy="1928813"/>
          </a:xfrm>
          <a:prstGeom prst="rect">
            <a:avLst/>
          </a:prstGeom>
          <a:solidFill>
            <a:schemeClr val="bg2">
              <a:lumMod val="20000"/>
              <a:lumOff val="80000"/>
            </a:schemeClr>
          </a:solidFill>
          <a:ln w="9525">
            <a:solidFill>
              <a:schemeClr val="tx1"/>
            </a:solidFill>
            <a:miter lim="800000"/>
            <a:headEnd/>
            <a:tailEnd/>
          </a:ln>
        </p:spPr>
        <p:txBody>
          <a:bodyPr/>
          <a:lstStyle/>
          <a:p>
            <a:pPr algn="just" rtl="0"/>
            <a:r>
              <a:rPr lang="en-US" sz="2400" dirty="0">
                <a:solidFill>
                  <a:srgbClr val="000000"/>
                </a:solidFill>
              </a:rPr>
              <a:t>Here the points show an imperfect fit to a straight line rising from left to right. The correlation coefficient is + 0.96.</a:t>
            </a:r>
          </a:p>
        </p:txBody>
      </p:sp>
      <p:pic>
        <p:nvPicPr>
          <p:cNvPr id="13316" name="Picture 6"/>
          <p:cNvPicPr>
            <a:picLocks noChangeAspect="1" noChangeArrowheads="1"/>
          </p:cNvPicPr>
          <p:nvPr/>
        </p:nvPicPr>
        <p:blipFill>
          <a:blip r:embed="rId2"/>
          <a:srcRect/>
          <a:stretch>
            <a:fillRect/>
          </a:stretch>
        </p:blipFill>
        <p:spPr bwMode="auto">
          <a:xfrm>
            <a:off x="214313" y="1201738"/>
            <a:ext cx="4286250" cy="3584575"/>
          </a:xfrm>
          <a:prstGeom prst="rect">
            <a:avLst/>
          </a:prstGeom>
          <a:noFill/>
          <a:ln w="9525">
            <a:noFill/>
            <a:miter lim="800000"/>
            <a:headEnd/>
            <a:tailEnd/>
          </a:ln>
        </p:spPr>
      </p:pic>
      <p:sp>
        <p:nvSpPr>
          <p:cNvPr id="13317" name="Rectangle 8"/>
          <p:cNvSpPr>
            <a:spLocks noChangeArrowheads="1"/>
          </p:cNvSpPr>
          <p:nvPr/>
        </p:nvSpPr>
        <p:spPr bwMode="auto">
          <a:xfrm>
            <a:off x="714375" y="0"/>
            <a:ext cx="3276600" cy="1098550"/>
          </a:xfrm>
          <a:prstGeom prst="rect">
            <a:avLst/>
          </a:prstGeom>
          <a:solidFill>
            <a:schemeClr val="bg2">
              <a:lumMod val="20000"/>
              <a:lumOff val="80000"/>
            </a:schemeClr>
          </a:solidFill>
          <a:ln w="9525">
            <a:solidFill>
              <a:schemeClr val="tx1"/>
            </a:solidFill>
            <a:miter lim="800000"/>
            <a:headEnd/>
            <a:tailEnd/>
          </a:ln>
        </p:spPr>
        <p:txBody>
          <a:bodyPr/>
          <a:lstStyle/>
          <a:p>
            <a:pPr algn="ctr" rtl="0"/>
            <a:r>
              <a:rPr lang="en-US" sz="2400" dirty="0">
                <a:solidFill>
                  <a:srgbClr val="000000"/>
                </a:solidFill>
              </a:rPr>
              <a:t>Imperfect positive correlation</a:t>
            </a:r>
          </a:p>
          <a:p>
            <a:pPr algn="ctr" rtl="0"/>
            <a:r>
              <a:rPr lang="en-US" sz="2400" dirty="0">
                <a:solidFill>
                  <a:srgbClr val="000000"/>
                </a:solidFill>
              </a:rPr>
              <a:t>0 &lt; r  &lt; 1</a:t>
            </a:r>
          </a:p>
        </p:txBody>
      </p:sp>
      <p:pic>
        <p:nvPicPr>
          <p:cNvPr id="13318" name="Picture 25"/>
          <p:cNvPicPr>
            <a:picLocks noChangeAspect="1" noChangeArrowheads="1"/>
          </p:cNvPicPr>
          <p:nvPr/>
        </p:nvPicPr>
        <p:blipFill>
          <a:blip r:embed="rId3"/>
          <a:srcRect/>
          <a:stretch>
            <a:fillRect/>
          </a:stretch>
        </p:blipFill>
        <p:spPr bwMode="auto">
          <a:xfrm>
            <a:off x="4786313" y="1181100"/>
            <a:ext cx="4214812" cy="3605213"/>
          </a:xfrm>
          <a:prstGeom prst="rect">
            <a:avLst/>
          </a:prstGeom>
          <a:noFill/>
          <a:ln w="9525">
            <a:noFill/>
            <a:miter lim="800000"/>
            <a:headEnd/>
            <a:tailEnd/>
          </a:ln>
        </p:spPr>
      </p:pic>
      <p:sp>
        <p:nvSpPr>
          <p:cNvPr id="10" name="Rectangle 29"/>
          <p:cNvSpPr>
            <a:spLocks noChangeArrowheads="1"/>
          </p:cNvSpPr>
          <p:nvPr/>
        </p:nvSpPr>
        <p:spPr bwMode="auto">
          <a:xfrm>
            <a:off x="4857750" y="4857750"/>
            <a:ext cx="4054475" cy="1928813"/>
          </a:xfrm>
          <a:prstGeom prst="rect">
            <a:avLst/>
          </a:prstGeom>
          <a:solidFill>
            <a:schemeClr val="bg2">
              <a:lumMod val="20000"/>
              <a:lumOff val="80000"/>
            </a:schemeClr>
          </a:solidFill>
          <a:ln w="9525">
            <a:solidFill>
              <a:schemeClr val="tx1"/>
            </a:solidFill>
            <a:miter lim="800000"/>
            <a:headEnd/>
            <a:tailEnd/>
          </a:ln>
        </p:spPr>
        <p:txBody>
          <a:bodyPr/>
          <a:lstStyle/>
          <a:p>
            <a:pPr algn="just" rtl="0"/>
            <a:r>
              <a:rPr lang="en-US" sz="2400" dirty="0">
                <a:solidFill>
                  <a:srgbClr val="000000"/>
                </a:solidFill>
              </a:rPr>
              <a:t>A rather poorer fit to a straight line than (d) and sloping down from left to right. The coefficient is −0.87.</a:t>
            </a:r>
          </a:p>
        </p:txBody>
      </p:sp>
      <p:sp>
        <p:nvSpPr>
          <p:cNvPr id="13320" name="Rectangle 8"/>
          <p:cNvSpPr>
            <a:spLocks noChangeArrowheads="1"/>
          </p:cNvSpPr>
          <p:nvPr/>
        </p:nvSpPr>
        <p:spPr bwMode="auto">
          <a:xfrm>
            <a:off x="5286375" y="0"/>
            <a:ext cx="3276600" cy="1098550"/>
          </a:xfrm>
          <a:prstGeom prst="rect">
            <a:avLst/>
          </a:prstGeom>
          <a:solidFill>
            <a:schemeClr val="bg2">
              <a:lumMod val="20000"/>
              <a:lumOff val="80000"/>
            </a:schemeClr>
          </a:solidFill>
          <a:ln w="9525">
            <a:solidFill>
              <a:schemeClr val="tx1"/>
            </a:solidFill>
            <a:miter lim="800000"/>
            <a:headEnd/>
            <a:tailEnd/>
          </a:ln>
        </p:spPr>
        <p:txBody>
          <a:bodyPr/>
          <a:lstStyle/>
          <a:p>
            <a:pPr algn="ctr" rtl="0"/>
            <a:r>
              <a:rPr lang="en-US" sz="2400" dirty="0">
                <a:solidFill>
                  <a:srgbClr val="000000"/>
                </a:solidFill>
              </a:rPr>
              <a:t>Imperfect negative correlation</a:t>
            </a:r>
          </a:p>
          <a:p>
            <a:pPr algn="ctr" rtl="0"/>
            <a:r>
              <a:rPr lang="en-US" sz="2400" dirty="0">
                <a:solidFill>
                  <a:srgbClr val="000000"/>
                </a:solidFill>
              </a:rPr>
              <a:t>-1 &lt; r  &lt;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1000" fill="hold"/>
                                        <p:tgtEl>
                                          <p:spTgt spid="13318"/>
                                        </p:tgtEl>
                                        <p:attrNameLst>
                                          <p:attrName>ppt_w</p:attrName>
                                        </p:attrNameLst>
                                      </p:cBhvr>
                                      <p:tavLst>
                                        <p:tav tm="0">
                                          <p:val>
                                            <p:strVal val="#ppt_w*0.70"/>
                                          </p:val>
                                        </p:tav>
                                        <p:tav tm="100000">
                                          <p:val>
                                            <p:strVal val="#ppt_w"/>
                                          </p:val>
                                        </p:tav>
                                      </p:tavLst>
                                    </p:anim>
                                    <p:anim calcmode="lin" valueType="num">
                                      <p:cBhvr>
                                        <p:cTn id="8" dur="1000" fill="hold"/>
                                        <p:tgtEl>
                                          <p:spTgt spid="13318"/>
                                        </p:tgtEl>
                                        <p:attrNameLst>
                                          <p:attrName>ppt_h</p:attrName>
                                        </p:attrNameLst>
                                      </p:cBhvr>
                                      <p:tavLst>
                                        <p:tav tm="0">
                                          <p:val>
                                            <p:strVal val="#ppt_h"/>
                                          </p:val>
                                        </p:tav>
                                        <p:tav tm="100000">
                                          <p:val>
                                            <p:strVal val="#ppt_h"/>
                                          </p:val>
                                        </p:tav>
                                      </p:tavLst>
                                    </p:anim>
                                    <p:animEffect transition="in" filter="fade">
                                      <p:cBhvr>
                                        <p:cTn id="9" dur="1000"/>
                                        <p:tgtEl>
                                          <p:spTgt spid="13318"/>
                                        </p:tgtEl>
                                      </p:cBhvr>
                                    </p:animEffect>
                                  </p:childTnLst>
                                </p:cTn>
                              </p:par>
                              <p:par>
                                <p:cTn id="10" presetID="2" presetClass="entr" presetSubtype="3" fill="hold" grpId="0" nodeType="withEffect">
                                  <p:stCondLst>
                                    <p:cond delay="0"/>
                                  </p:stCondLst>
                                  <p:childTnLst>
                                    <p:set>
                                      <p:cBhvr>
                                        <p:cTn id="11" dur="1" fill="hold">
                                          <p:stCondLst>
                                            <p:cond delay="0"/>
                                          </p:stCondLst>
                                        </p:cTn>
                                        <p:tgtEl>
                                          <p:spTgt spid="13320"/>
                                        </p:tgtEl>
                                        <p:attrNameLst>
                                          <p:attrName>style.visibility</p:attrName>
                                        </p:attrNameLst>
                                      </p:cBhvr>
                                      <p:to>
                                        <p:strVal val="visible"/>
                                      </p:to>
                                    </p:set>
                                    <p:anim calcmode="lin" valueType="num">
                                      <p:cBhvr additive="base">
                                        <p:cTn id="12" dur="500" fill="hold"/>
                                        <p:tgtEl>
                                          <p:spTgt spid="13320"/>
                                        </p:tgtEl>
                                        <p:attrNameLst>
                                          <p:attrName>ppt_x</p:attrName>
                                        </p:attrNameLst>
                                      </p:cBhvr>
                                      <p:tavLst>
                                        <p:tav tm="0">
                                          <p:val>
                                            <p:strVal val="1+#ppt_w/2"/>
                                          </p:val>
                                        </p:tav>
                                        <p:tav tm="100000">
                                          <p:val>
                                            <p:strVal val="#ppt_x"/>
                                          </p:val>
                                        </p:tav>
                                      </p:tavLst>
                                    </p:anim>
                                    <p:anim calcmode="lin" valueType="num">
                                      <p:cBhvr additive="base">
                                        <p:cTn id="13" dur="500" fill="hold"/>
                                        <p:tgtEl>
                                          <p:spTgt spid="1332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32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رقم الشريحة 5"/>
          <p:cNvSpPr>
            <a:spLocks noGrp="1"/>
          </p:cNvSpPr>
          <p:nvPr>
            <p:ph type="sldNum" sz="quarter" idx="12"/>
          </p:nvPr>
        </p:nvSpPr>
        <p:spPr>
          <a:noFill/>
        </p:spPr>
        <p:txBody>
          <a:bodyPr/>
          <a:lstStyle/>
          <a:p>
            <a:fld id="{1D7BA5F3-C877-4935-8213-A356D3B30977}" type="slidenum">
              <a:rPr lang="ar-IQ" smtClean="0"/>
              <a:pPr/>
              <a:t>43</a:t>
            </a:fld>
            <a:endParaRPr lang="en-US"/>
          </a:p>
        </p:txBody>
      </p:sp>
      <p:sp>
        <p:nvSpPr>
          <p:cNvPr id="14339" name="Rectangle 8"/>
          <p:cNvSpPr>
            <a:spLocks noChangeArrowheads="1"/>
          </p:cNvSpPr>
          <p:nvPr/>
        </p:nvSpPr>
        <p:spPr bwMode="auto">
          <a:xfrm>
            <a:off x="250825" y="4857750"/>
            <a:ext cx="4537075" cy="1857375"/>
          </a:xfrm>
          <a:prstGeom prst="rect">
            <a:avLst/>
          </a:prstGeom>
          <a:solidFill>
            <a:schemeClr val="bg2">
              <a:lumMod val="20000"/>
              <a:lumOff val="80000"/>
            </a:schemeClr>
          </a:solidFill>
          <a:ln w="9525">
            <a:solidFill>
              <a:schemeClr val="accent1"/>
            </a:solidFill>
            <a:miter lim="800000"/>
            <a:headEnd/>
            <a:tailEnd/>
          </a:ln>
        </p:spPr>
        <p:txBody>
          <a:bodyPr lIns="18000" tIns="10800" rIns="18000" bIns="10800"/>
          <a:lstStyle/>
          <a:p>
            <a:pPr algn="just" rtl="0"/>
            <a:r>
              <a:rPr lang="en-US" sz="2400" dirty="0">
                <a:solidFill>
                  <a:srgbClr val="000000"/>
                </a:solidFill>
              </a:rPr>
              <a:t>When the points on the scatter plot show a very poor fit to a straight line, the correlation coefficient is close to zero.</a:t>
            </a:r>
          </a:p>
          <a:p>
            <a:pPr algn="just" rtl="0"/>
            <a:r>
              <a:rPr lang="en-US" sz="2400" dirty="0" err="1">
                <a:solidFill>
                  <a:srgbClr val="000000"/>
                </a:solidFill>
              </a:rPr>
              <a:t>e.g.Cholestrol</a:t>
            </a:r>
            <a:r>
              <a:rPr lang="en-US" sz="2400" dirty="0">
                <a:solidFill>
                  <a:srgbClr val="000000"/>
                </a:solidFill>
              </a:rPr>
              <a:t> level and </a:t>
            </a:r>
            <a:r>
              <a:rPr lang="en-US" sz="2400" dirty="0" err="1">
                <a:solidFill>
                  <a:srgbClr val="000000"/>
                </a:solidFill>
              </a:rPr>
              <a:t>Hb</a:t>
            </a:r>
            <a:r>
              <a:rPr lang="en-US" sz="2400" dirty="0">
                <a:solidFill>
                  <a:srgbClr val="000000"/>
                </a:solidFill>
              </a:rPr>
              <a:t> level</a:t>
            </a:r>
          </a:p>
        </p:txBody>
      </p:sp>
      <p:pic>
        <p:nvPicPr>
          <p:cNvPr id="14340" name="Picture 5"/>
          <p:cNvPicPr>
            <a:picLocks noChangeAspect="1" noChangeArrowheads="1"/>
          </p:cNvPicPr>
          <p:nvPr/>
        </p:nvPicPr>
        <p:blipFill>
          <a:blip r:embed="rId2"/>
          <a:srcRect/>
          <a:stretch>
            <a:fillRect/>
          </a:stretch>
        </p:blipFill>
        <p:spPr bwMode="auto">
          <a:xfrm>
            <a:off x="214313" y="1000125"/>
            <a:ext cx="4424362" cy="3714750"/>
          </a:xfrm>
          <a:prstGeom prst="rect">
            <a:avLst/>
          </a:prstGeom>
          <a:noFill/>
          <a:ln w="9525">
            <a:noFill/>
            <a:miter lim="800000"/>
            <a:headEnd/>
            <a:tailEnd/>
          </a:ln>
        </p:spPr>
      </p:pic>
      <p:sp>
        <p:nvSpPr>
          <p:cNvPr id="14341" name="Rectangle 8"/>
          <p:cNvSpPr>
            <a:spLocks noChangeArrowheads="1"/>
          </p:cNvSpPr>
          <p:nvPr/>
        </p:nvSpPr>
        <p:spPr bwMode="auto">
          <a:xfrm>
            <a:off x="714375" y="106363"/>
            <a:ext cx="3062288" cy="822325"/>
          </a:xfrm>
          <a:prstGeom prst="rect">
            <a:avLst/>
          </a:prstGeom>
          <a:solidFill>
            <a:schemeClr val="bg2">
              <a:lumMod val="20000"/>
              <a:lumOff val="80000"/>
            </a:schemeClr>
          </a:solidFill>
          <a:ln w="9525">
            <a:solidFill>
              <a:schemeClr val="accent1"/>
            </a:solidFill>
            <a:miter lim="800000"/>
            <a:headEnd/>
            <a:tailEnd/>
          </a:ln>
        </p:spPr>
        <p:txBody>
          <a:bodyPr/>
          <a:lstStyle/>
          <a:p>
            <a:pPr algn="just" rtl="0"/>
            <a:r>
              <a:rPr lang="en-US" sz="2400" dirty="0">
                <a:ln>
                  <a:solidFill>
                    <a:sysClr val="windowText" lastClr="000000"/>
                  </a:solidFill>
                </a:ln>
                <a:solidFill>
                  <a:srgbClr val="000000"/>
                </a:solidFill>
              </a:rPr>
              <a:t>No linear correlation</a:t>
            </a:r>
          </a:p>
          <a:p>
            <a:pPr algn="ctr" rtl="0"/>
            <a:r>
              <a:rPr lang="en-US" sz="2400" dirty="0">
                <a:ln>
                  <a:solidFill>
                    <a:sysClr val="windowText" lastClr="000000"/>
                  </a:solidFill>
                </a:ln>
                <a:solidFill>
                  <a:srgbClr val="000000"/>
                </a:solidFill>
              </a:rPr>
              <a:t>r = 0</a:t>
            </a:r>
          </a:p>
        </p:txBody>
      </p:sp>
      <p:pic>
        <p:nvPicPr>
          <p:cNvPr id="14342" name="Picture 26"/>
          <p:cNvPicPr>
            <a:picLocks noChangeAspect="1" noChangeArrowheads="1"/>
          </p:cNvPicPr>
          <p:nvPr/>
        </p:nvPicPr>
        <p:blipFill>
          <a:blip r:embed="rId3"/>
          <a:srcRect/>
          <a:stretch>
            <a:fillRect/>
          </a:stretch>
        </p:blipFill>
        <p:spPr bwMode="auto">
          <a:xfrm>
            <a:off x="4786313" y="1058863"/>
            <a:ext cx="4243387" cy="3656012"/>
          </a:xfrm>
          <a:prstGeom prst="rect">
            <a:avLst/>
          </a:prstGeom>
          <a:noFill/>
          <a:ln w="9525">
            <a:noFill/>
            <a:miter lim="800000"/>
            <a:headEnd/>
            <a:tailEnd/>
          </a:ln>
        </p:spPr>
      </p:pic>
      <p:sp>
        <p:nvSpPr>
          <p:cNvPr id="10" name="Rectangle 29"/>
          <p:cNvSpPr>
            <a:spLocks noChangeArrowheads="1"/>
          </p:cNvSpPr>
          <p:nvPr/>
        </p:nvSpPr>
        <p:spPr bwMode="auto">
          <a:xfrm>
            <a:off x="4991100" y="4867275"/>
            <a:ext cx="3795713" cy="1847850"/>
          </a:xfrm>
          <a:prstGeom prst="rect">
            <a:avLst/>
          </a:prstGeom>
          <a:solidFill>
            <a:schemeClr val="bg2">
              <a:lumMod val="20000"/>
              <a:lumOff val="80000"/>
            </a:schemeClr>
          </a:solidFill>
          <a:ln w="9525">
            <a:solidFill>
              <a:schemeClr val="accent1"/>
            </a:solidFill>
            <a:miter lim="800000"/>
            <a:headEnd/>
            <a:tailEnd/>
          </a:ln>
        </p:spPr>
        <p:txBody>
          <a:bodyPr/>
          <a:lstStyle/>
          <a:p>
            <a:pPr algn="just" rtl="0"/>
            <a:r>
              <a:rPr lang="en-US" sz="2400" dirty="0">
                <a:solidFill>
                  <a:srgbClr val="000000"/>
                </a:solidFill>
              </a:rPr>
              <a:t>A non-linear relation can have a correlation coefficient close to zero even if it is very exact.</a:t>
            </a:r>
          </a:p>
        </p:txBody>
      </p:sp>
      <p:sp>
        <p:nvSpPr>
          <p:cNvPr id="14344" name="Rectangle 8"/>
          <p:cNvSpPr>
            <a:spLocks noChangeArrowheads="1"/>
          </p:cNvSpPr>
          <p:nvPr/>
        </p:nvSpPr>
        <p:spPr bwMode="auto">
          <a:xfrm>
            <a:off x="5429250" y="106363"/>
            <a:ext cx="3062288" cy="822325"/>
          </a:xfrm>
          <a:prstGeom prst="rect">
            <a:avLst/>
          </a:prstGeom>
          <a:solidFill>
            <a:schemeClr val="bg2">
              <a:lumMod val="20000"/>
              <a:lumOff val="80000"/>
            </a:schemeClr>
          </a:solidFill>
          <a:ln w="9525">
            <a:solidFill>
              <a:schemeClr val="accent1"/>
            </a:solidFill>
            <a:miter lim="800000"/>
            <a:headEnd/>
            <a:tailEnd/>
          </a:ln>
        </p:spPr>
        <p:txBody>
          <a:bodyPr/>
          <a:lstStyle/>
          <a:p>
            <a:pPr algn="just" rtl="0"/>
            <a:r>
              <a:rPr lang="en-US" sz="2400" dirty="0">
                <a:ln>
                  <a:solidFill>
                    <a:sysClr val="windowText" lastClr="000000"/>
                  </a:solidFill>
                </a:ln>
                <a:solidFill>
                  <a:srgbClr val="000000"/>
                </a:solidFill>
              </a:rPr>
              <a:t>No linear correlation</a:t>
            </a:r>
          </a:p>
          <a:p>
            <a:pPr algn="ctr" rtl="0"/>
            <a:r>
              <a:rPr lang="en-US" sz="2400" dirty="0">
                <a:ln>
                  <a:solidFill>
                    <a:sysClr val="windowText" lastClr="000000"/>
                  </a:solidFill>
                </a:ln>
                <a:solidFill>
                  <a:srgbClr val="000000"/>
                </a:solidFill>
              </a:rPr>
              <a:t>r =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additive="base">
                                        <p:cTn id="7" dur="500" fill="hold"/>
                                        <p:tgtEl>
                                          <p:spTgt spid="14339"/>
                                        </p:tgtEl>
                                        <p:attrNameLst>
                                          <p:attrName>ppt_x</p:attrName>
                                        </p:attrNameLst>
                                      </p:cBhvr>
                                      <p:tavLst>
                                        <p:tav tm="0">
                                          <p:val>
                                            <p:strVal val="#ppt_x"/>
                                          </p:val>
                                        </p:tav>
                                        <p:tav tm="100000">
                                          <p:val>
                                            <p:strVal val="#ppt_x"/>
                                          </p:val>
                                        </p:tav>
                                      </p:tavLst>
                                    </p:anim>
                                    <p:anim calcmode="lin" valueType="num">
                                      <p:cBhvr additive="base">
                                        <p:cTn id="8" dur="500" fill="hold"/>
                                        <p:tgtEl>
                                          <p:spTgt spid="143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14342"/>
                                        </p:tgtEl>
                                        <p:attrNameLst>
                                          <p:attrName>style.visibility</p:attrName>
                                        </p:attrNameLst>
                                      </p:cBhvr>
                                      <p:to>
                                        <p:strVal val="visible"/>
                                      </p:to>
                                    </p:set>
                                    <p:animEffect transition="in" filter="wheel(4)">
                                      <p:cBhvr>
                                        <p:cTn id="13" dur="500"/>
                                        <p:tgtEl>
                                          <p:spTgt spid="14342"/>
                                        </p:tgtEl>
                                      </p:cBhvr>
                                    </p:animEffect>
                                  </p:childTnLst>
                                </p:cTn>
                              </p:par>
                              <p:par>
                                <p:cTn id="14" presetID="2" presetClass="entr" presetSubtype="3" fill="hold" grpId="0" nodeType="withEffect">
                                  <p:stCondLst>
                                    <p:cond delay="0"/>
                                  </p:stCondLst>
                                  <p:childTnLst>
                                    <p:set>
                                      <p:cBhvr>
                                        <p:cTn id="15" dur="1" fill="hold">
                                          <p:stCondLst>
                                            <p:cond delay="0"/>
                                          </p:stCondLst>
                                        </p:cTn>
                                        <p:tgtEl>
                                          <p:spTgt spid="14344"/>
                                        </p:tgtEl>
                                        <p:attrNameLst>
                                          <p:attrName>style.visibility</p:attrName>
                                        </p:attrNameLst>
                                      </p:cBhvr>
                                      <p:to>
                                        <p:strVal val="visible"/>
                                      </p:to>
                                    </p:set>
                                    <p:anim calcmode="lin" valueType="num">
                                      <p:cBhvr additive="base">
                                        <p:cTn id="16" dur="500" fill="hold"/>
                                        <p:tgtEl>
                                          <p:spTgt spid="14344"/>
                                        </p:tgtEl>
                                        <p:attrNameLst>
                                          <p:attrName>ppt_x</p:attrName>
                                        </p:attrNameLst>
                                      </p:cBhvr>
                                      <p:tavLst>
                                        <p:tav tm="0">
                                          <p:val>
                                            <p:strVal val="1+#ppt_w/2"/>
                                          </p:val>
                                        </p:tav>
                                        <p:tav tm="100000">
                                          <p:val>
                                            <p:strVal val="#ppt_x"/>
                                          </p:val>
                                        </p:tav>
                                      </p:tavLst>
                                    </p:anim>
                                    <p:anim calcmode="lin" valueType="num">
                                      <p:cBhvr additive="base">
                                        <p:cTn id="17" dur="500" fill="hold"/>
                                        <p:tgtEl>
                                          <p:spTgt spid="14344"/>
                                        </p:tgtEl>
                                        <p:attrNameLst>
                                          <p:attrName>ppt_y</p:attrName>
                                        </p:attrNameLst>
                                      </p:cBhvr>
                                      <p:tavLst>
                                        <p:tav tm="0">
                                          <p:val>
                                            <p:strVal val="0-#ppt_h/2"/>
                                          </p:val>
                                        </p:tav>
                                        <p:tav tm="100000">
                                          <p:val>
                                            <p:strVal val="#ppt_y"/>
                                          </p:val>
                                        </p:tav>
                                      </p:tavLst>
                                    </p:anim>
                                  </p:childTnLst>
                                </p:cTn>
                              </p:par>
                            </p:childTnLst>
                          </p:cTn>
                        </p:par>
                        <p:par>
                          <p:cTn id="18" fill="hold">
                            <p:stCondLst>
                              <p:cond delay="500"/>
                            </p:stCondLst>
                            <p:childTnLst>
                              <p:par>
                                <p:cTn id="19" presetID="2" presetClass="entr" presetSubtype="4"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P spid="10" grpId="0" animBg="1"/>
      <p:bldP spid="1434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رقم الشريحة 5"/>
          <p:cNvSpPr>
            <a:spLocks noGrp="1"/>
          </p:cNvSpPr>
          <p:nvPr>
            <p:ph type="sldNum" sz="quarter" idx="12"/>
          </p:nvPr>
        </p:nvSpPr>
        <p:spPr>
          <a:noFill/>
        </p:spPr>
        <p:txBody>
          <a:bodyPr/>
          <a:lstStyle/>
          <a:p>
            <a:fld id="{1D7BA5F3-C877-4935-8213-A356D3B30977}" type="slidenum">
              <a:rPr lang="ar-IQ" smtClean="0"/>
              <a:pPr/>
              <a:t>44</a:t>
            </a:fld>
            <a:endParaRPr lang="en-US"/>
          </a:p>
        </p:txBody>
      </p:sp>
      <p:sp>
        <p:nvSpPr>
          <p:cNvPr id="14339" name="Rectangle 8"/>
          <p:cNvSpPr>
            <a:spLocks noChangeArrowheads="1"/>
          </p:cNvSpPr>
          <p:nvPr/>
        </p:nvSpPr>
        <p:spPr bwMode="auto">
          <a:xfrm>
            <a:off x="250825" y="6301722"/>
            <a:ext cx="7273503" cy="367638"/>
          </a:xfrm>
          <a:prstGeom prst="rect">
            <a:avLst/>
          </a:prstGeom>
          <a:solidFill>
            <a:schemeClr val="tx2">
              <a:lumMod val="90000"/>
            </a:schemeClr>
          </a:solidFill>
          <a:ln w="9525">
            <a:solidFill>
              <a:schemeClr val="accent1"/>
            </a:solidFill>
            <a:miter lim="800000"/>
            <a:headEnd/>
            <a:tailEnd/>
          </a:ln>
        </p:spPr>
        <p:txBody>
          <a:bodyPr lIns="18000" tIns="10800" rIns="18000" bIns="10800"/>
          <a:lstStyle/>
          <a:p>
            <a:pPr algn="just"/>
            <a:r>
              <a:rPr lang="en-US" sz="2000" b="1" dirty="0">
                <a:solidFill>
                  <a:srgbClr val="000000"/>
                </a:solidFill>
                <a:latin typeface="Times New Roman" pitchFamily="18" charset="0"/>
                <a:cs typeface="Times New Roman" pitchFamily="18" charset="0"/>
              </a:rPr>
              <a:t>* Pearson correlation "simple liner correlation" was applied.</a:t>
            </a:r>
            <a:endParaRPr lang="en-US" sz="2000" dirty="0">
              <a:solidFill>
                <a:srgbClr val="000000"/>
              </a:solidFill>
              <a:latin typeface="Times New Roman" pitchFamily="18" charset="0"/>
              <a:cs typeface="Times New Roman" pitchFamily="18" charset="0"/>
            </a:endParaRPr>
          </a:p>
        </p:txBody>
      </p:sp>
      <p:sp>
        <p:nvSpPr>
          <p:cNvPr id="14341" name="Rectangle 8"/>
          <p:cNvSpPr>
            <a:spLocks noChangeArrowheads="1"/>
          </p:cNvSpPr>
          <p:nvPr/>
        </p:nvSpPr>
        <p:spPr bwMode="auto">
          <a:xfrm>
            <a:off x="250825" y="106363"/>
            <a:ext cx="8641655" cy="822325"/>
          </a:xfrm>
          <a:prstGeom prst="rect">
            <a:avLst/>
          </a:prstGeom>
          <a:solidFill>
            <a:schemeClr val="tx2">
              <a:lumMod val="90000"/>
            </a:schemeClr>
          </a:solidFill>
          <a:ln w="9525">
            <a:solidFill>
              <a:schemeClr val="accent1"/>
            </a:solidFill>
            <a:miter lim="800000"/>
            <a:headEnd/>
            <a:tailEnd/>
          </a:ln>
        </p:spPr>
        <p:txBody>
          <a:bodyPr/>
          <a:lstStyle/>
          <a:p>
            <a:pPr marL="715963" indent="-715963" algn="just"/>
            <a:r>
              <a:rPr lang="en-US" sz="2400" b="1" dirty="0">
                <a:solidFill>
                  <a:srgbClr val="000000"/>
                </a:solidFill>
                <a:latin typeface="Times New Roman" pitchFamily="18" charset="0"/>
                <a:cs typeface="Times New Roman" pitchFamily="18" charset="0"/>
              </a:rPr>
              <a:t>Table: </a:t>
            </a:r>
            <a:r>
              <a:rPr lang="en-US" sz="2400" b="1" dirty="0">
                <a:solidFill>
                  <a:srgbClr val="C00000"/>
                </a:solidFill>
                <a:latin typeface="Times New Roman" pitchFamily="18" charset="0"/>
                <a:cs typeface="Times New Roman" pitchFamily="18" charset="0"/>
              </a:rPr>
              <a:t>Correlation matrix </a:t>
            </a:r>
            <a:r>
              <a:rPr lang="en-US" sz="2400" b="1" dirty="0">
                <a:solidFill>
                  <a:srgbClr val="000000"/>
                </a:solidFill>
                <a:latin typeface="Times New Roman" pitchFamily="18" charset="0"/>
                <a:cs typeface="Times New Roman" pitchFamily="18" charset="0"/>
              </a:rPr>
              <a:t>between hematological   parameters in anemic pregnant women </a:t>
            </a:r>
            <a:r>
              <a:rPr lang="en-US" sz="2800" b="1" dirty="0">
                <a:solidFill>
                  <a:srgbClr val="000000"/>
                </a:solidFill>
                <a:latin typeface="Times New Roman" pitchFamily="18" charset="0"/>
                <a:cs typeface="Times New Roman" pitchFamily="18" charset="0"/>
              </a:rPr>
              <a:t>(n= 90).</a:t>
            </a:r>
            <a:endParaRPr lang="en-US" sz="2800" dirty="0">
              <a:solidFill>
                <a:srgbClr val="000000"/>
              </a:solidFill>
              <a:latin typeface="Times New Roman" pitchFamily="18" charset="0"/>
              <a:cs typeface="Times New Roman" pitchFamily="18" charset="0"/>
            </a:endParaRPr>
          </a:p>
          <a:p>
            <a:pPr algn="just" rtl="0"/>
            <a:endParaRPr lang="en-US" sz="2400" dirty="0">
              <a:ln>
                <a:solidFill>
                  <a:sysClr val="windowText" lastClr="000000"/>
                </a:solidFill>
              </a:ln>
              <a:solidFill>
                <a:srgbClr val="000000"/>
              </a:solidFill>
              <a:latin typeface="Times New Roman" pitchFamily="18" charset="0"/>
              <a:cs typeface="Times New Roman" pitchFamily="18" charset="0"/>
            </a:endParaRPr>
          </a:p>
        </p:txBody>
      </p:sp>
      <p:graphicFrame>
        <p:nvGraphicFramePr>
          <p:cNvPr id="2" name="جدول 1"/>
          <p:cNvGraphicFramePr>
            <a:graphicFrameLocks noGrp="1"/>
          </p:cNvGraphicFramePr>
          <p:nvPr>
            <p:extLst>
              <p:ext uri="{D42A27DB-BD31-4B8C-83A1-F6EECF244321}">
                <p14:modId xmlns:p14="http://schemas.microsoft.com/office/powerpoint/2010/main" val="2472757581"/>
              </p:ext>
            </p:extLst>
          </p:nvPr>
        </p:nvGraphicFramePr>
        <p:xfrm>
          <a:off x="205107" y="1052732"/>
          <a:ext cx="8687374" cy="5112574"/>
        </p:xfrm>
        <a:graphic>
          <a:graphicData uri="http://schemas.openxmlformats.org/drawingml/2006/table">
            <a:tbl>
              <a:tblPr firstRow="1" firstCol="1" bandRow="1">
                <a:tableStyleId>{16D9F66E-5EB9-4882-86FB-DCBF35E3C3E4}</a:tableStyleId>
              </a:tblPr>
              <a:tblGrid>
                <a:gridCol w="1377489">
                  <a:extLst>
                    <a:ext uri="{9D8B030D-6E8A-4147-A177-3AD203B41FA5}">
                      <a16:colId xmlns:a16="http://schemas.microsoft.com/office/drawing/2014/main" val="20000"/>
                    </a:ext>
                  </a:extLst>
                </a:gridCol>
                <a:gridCol w="1301400">
                  <a:extLst>
                    <a:ext uri="{9D8B030D-6E8A-4147-A177-3AD203B41FA5}">
                      <a16:colId xmlns:a16="http://schemas.microsoft.com/office/drawing/2014/main" val="20001"/>
                    </a:ext>
                  </a:extLst>
                </a:gridCol>
                <a:gridCol w="1201697">
                  <a:extLst>
                    <a:ext uri="{9D8B030D-6E8A-4147-A177-3AD203B41FA5}">
                      <a16:colId xmlns:a16="http://schemas.microsoft.com/office/drawing/2014/main" val="20002"/>
                    </a:ext>
                  </a:extLst>
                </a:gridCol>
                <a:gridCol w="1201697">
                  <a:extLst>
                    <a:ext uri="{9D8B030D-6E8A-4147-A177-3AD203B41FA5}">
                      <a16:colId xmlns:a16="http://schemas.microsoft.com/office/drawing/2014/main" val="20003"/>
                    </a:ext>
                  </a:extLst>
                </a:gridCol>
                <a:gridCol w="1201697">
                  <a:extLst>
                    <a:ext uri="{9D8B030D-6E8A-4147-A177-3AD203B41FA5}">
                      <a16:colId xmlns:a16="http://schemas.microsoft.com/office/drawing/2014/main" val="20004"/>
                    </a:ext>
                  </a:extLst>
                </a:gridCol>
                <a:gridCol w="1201697">
                  <a:extLst>
                    <a:ext uri="{9D8B030D-6E8A-4147-A177-3AD203B41FA5}">
                      <a16:colId xmlns:a16="http://schemas.microsoft.com/office/drawing/2014/main" val="20005"/>
                    </a:ext>
                  </a:extLst>
                </a:gridCol>
                <a:gridCol w="1201697">
                  <a:extLst>
                    <a:ext uri="{9D8B030D-6E8A-4147-A177-3AD203B41FA5}">
                      <a16:colId xmlns:a16="http://schemas.microsoft.com/office/drawing/2014/main" val="20006"/>
                    </a:ext>
                  </a:extLst>
                </a:gridCol>
              </a:tblGrid>
              <a:tr h="689344">
                <a:tc>
                  <a:txBody>
                    <a:bodyPr/>
                    <a:lstStyle/>
                    <a:p>
                      <a:pPr algn="l" rtl="0">
                        <a:spcAft>
                          <a:spcPts val="0"/>
                        </a:spcAft>
                      </a:pPr>
                      <a:r>
                        <a:rPr lang="en-US" sz="1800" dirty="0">
                          <a:solidFill>
                            <a:srgbClr val="000000"/>
                          </a:solidFill>
                          <a:effectLst/>
                        </a:rPr>
                        <a:t>Parameters</a:t>
                      </a:r>
                      <a:endParaRPr lang="en-US" sz="1800" dirty="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400" dirty="0">
                          <a:solidFill>
                            <a:srgbClr val="000000"/>
                          </a:solidFill>
                          <a:effectLst/>
                        </a:rPr>
                        <a:t>Correlation coefficient</a:t>
                      </a: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err="1">
                          <a:solidFill>
                            <a:srgbClr val="000000"/>
                          </a:solidFill>
                          <a:effectLst/>
                        </a:rPr>
                        <a:t>Hb</a:t>
                      </a:r>
                      <a:endParaRPr lang="en-US" sz="1800" dirty="0">
                        <a:solidFill>
                          <a:srgbClr val="000000"/>
                        </a:solidFill>
                        <a:effectLst/>
                      </a:endParaRPr>
                    </a:p>
                    <a:p>
                      <a:pPr algn="ctr" rtl="0">
                        <a:spcAft>
                          <a:spcPts val="0"/>
                        </a:spcAft>
                      </a:pPr>
                      <a:r>
                        <a:rPr lang="en-US" sz="1800" dirty="0">
                          <a:solidFill>
                            <a:srgbClr val="000000"/>
                          </a:solidFill>
                          <a:effectLst/>
                        </a:rPr>
                        <a:t>conc.</a:t>
                      </a:r>
                      <a:endParaRPr lang="en-US" sz="1800" dirty="0">
                        <a:solidFill>
                          <a:srgbClr val="000000"/>
                        </a:solidFill>
                        <a:effectLst/>
                        <a:latin typeface="Calibri"/>
                        <a:ea typeface="Calibri"/>
                        <a:cs typeface="Arial"/>
                      </a:endParaRPr>
                    </a:p>
                  </a:txBody>
                  <a:tcPr marL="33626" marR="16518" marT="0" marB="0" anchor="ct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RBC count</a:t>
                      </a:r>
                      <a:endParaRPr lang="en-US" sz="1800" dirty="0">
                        <a:solidFill>
                          <a:srgbClr val="000000"/>
                        </a:solidFill>
                        <a:effectLst/>
                        <a:latin typeface="Calibri"/>
                        <a:ea typeface="Calibri"/>
                        <a:cs typeface="Arial"/>
                      </a:endParaRPr>
                    </a:p>
                  </a:txBody>
                  <a:tcPr marL="33626" marR="16518" marT="0" marB="0" anchor="ct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PCV%</a:t>
                      </a:r>
                      <a:endParaRPr lang="en-US" sz="1800" dirty="0">
                        <a:solidFill>
                          <a:srgbClr val="000000"/>
                        </a:solidFill>
                        <a:effectLst/>
                        <a:latin typeface="Calibri"/>
                        <a:ea typeface="Calibri"/>
                        <a:cs typeface="Arial"/>
                      </a:endParaRPr>
                    </a:p>
                  </a:txBody>
                  <a:tcPr marL="33626" marR="16518" marT="0" marB="0" anchor="ct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MCV</a:t>
                      </a:r>
                      <a:endParaRPr lang="en-US" sz="1800" dirty="0">
                        <a:solidFill>
                          <a:srgbClr val="000000"/>
                        </a:solidFill>
                        <a:effectLst/>
                        <a:latin typeface="Calibri"/>
                        <a:ea typeface="Calibri"/>
                        <a:cs typeface="Arial"/>
                      </a:endParaRPr>
                    </a:p>
                  </a:txBody>
                  <a:tcPr marL="33626" marR="16518" marT="0" marB="0" anchor="ct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0">
                        <a:spcAft>
                          <a:spcPts val="0"/>
                        </a:spcAft>
                      </a:pPr>
                      <a:r>
                        <a:rPr lang="en-US" sz="1800" dirty="0">
                          <a:solidFill>
                            <a:srgbClr val="000000"/>
                          </a:solidFill>
                          <a:effectLst/>
                        </a:rPr>
                        <a:t>MCH</a:t>
                      </a:r>
                      <a:endParaRPr lang="en-US" sz="1800" dirty="0">
                        <a:solidFill>
                          <a:srgbClr val="000000"/>
                        </a:solidFill>
                        <a:effectLst/>
                        <a:latin typeface="Calibri"/>
                        <a:ea typeface="Calibri"/>
                        <a:cs typeface="Arial"/>
                      </a:endParaRPr>
                    </a:p>
                  </a:txBody>
                  <a:tcPr marL="33626" marR="16518" marT="0" marB="0" anchor="ct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42323">
                <a:tc rowSpan="2">
                  <a:txBody>
                    <a:bodyPr/>
                    <a:lstStyle/>
                    <a:p>
                      <a:pPr algn="ctr" rtl="0">
                        <a:spcAft>
                          <a:spcPts val="0"/>
                        </a:spcAft>
                      </a:pPr>
                      <a:r>
                        <a:rPr lang="en-US" sz="1800" dirty="0">
                          <a:solidFill>
                            <a:srgbClr val="000000"/>
                          </a:solidFill>
                          <a:effectLst/>
                        </a:rPr>
                        <a:t>RBC</a:t>
                      </a:r>
                    </a:p>
                    <a:p>
                      <a:pPr algn="ctr" rtl="0">
                        <a:spcAft>
                          <a:spcPts val="0"/>
                        </a:spcAft>
                      </a:pPr>
                      <a:r>
                        <a:rPr lang="en-US" sz="1800" dirty="0">
                          <a:solidFill>
                            <a:srgbClr val="000000"/>
                          </a:solidFill>
                          <a:effectLst/>
                        </a:rPr>
                        <a:t>count</a:t>
                      </a:r>
                      <a:endParaRPr lang="en-US" sz="1800" dirty="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r</a:t>
                      </a:r>
                      <a:endParaRPr lang="en-US" sz="1800" dirty="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0.258</a:t>
                      </a:r>
                      <a:endParaRPr lang="en-US" sz="1800" dirty="0">
                        <a:solidFill>
                          <a:srgbClr val="000000"/>
                        </a:solidFill>
                        <a:effectLst/>
                        <a:latin typeface="Calibri"/>
                        <a:ea typeface="Calibri"/>
                        <a:cs typeface="Arial"/>
                      </a:endParaRPr>
                    </a:p>
                  </a:txBody>
                  <a:tcPr marL="33626" marR="16518" marT="0" marB="0" anchor="ct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3626" marR="16518" marT="0" marB="0" anchor="ct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3626" marR="16518" marT="0" marB="0" anchor="ct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3626" marR="16518" marT="0" marB="0" anchor="ctr">
                    <a:lnT w="28575" cap="flat" cmpd="sng" algn="ctr">
                      <a:solidFill>
                        <a:srgbClr val="000000"/>
                      </a:solidFill>
                      <a:prstDash val="solid"/>
                      <a:round/>
                      <a:headEnd type="none" w="med" len="med"/>
                      <a:tailEnd type="none" w="med" len="med"/>
                    </a:lnT>
                  </a:tcP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3626" marR="16518" marT="0" marB="0" anchor="ctr">
                    <a:lnT w="28575"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442323">
                <a:tc vMerge="1">
                  <a:txBody>
                    <a:bodyPr/>
                    <a:lstStyle/>
                    <a:p>
                      <a:pPr rtl="1"/>
                      <a:endParaRPr lang="ar-IQ"/>
                    </a:p>
                  </a:txBody>
                  <a:tcPr/>
                </a:tc>
                <a:tc>
                  <a:txBody>
                    <a:bodyPr/>
                    <a:lstStyle/>
                    <a:p>
                      <a:pPr algn="ctr" rtl="0">
                        <a:spcAft>
                          <a:spcPts val="0"/>
                        </a:spcAft>
                      </a:pPr>
                      <a:r>
                        <a:rPr lang="en-US" sz="1800">
                          <a:solidFill>
                            <a:srgbClr val="000000"/>
                          </a:solidFill>
                          <a:effectLst/>
                        </a:rPr>
                        <a:t>p</a:t>
                      </a:r>
                      <a:endParaRPr lang="en-US" sz="180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dirty="0">
                          <a:solidFill>
                            <a:srgbClr val="000000"/>
                          </a:solidFill>
                          <a:effectLst/>
                        </a:rPr>
                        <a:t>0.014</a:t>
                      </a:r>
                      <a:endParaRPr lang="en-US" sz="1800" dirty="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3626" marR="16518" marT="0" marB="0" anchor="ctr"/>
                </a:tc>
                <a:extLst>
                  <a:ext uri="{0D108BD9-81ED-4DB2-BD59-A6C34878D82A}">
                    <a16:rowId xmlns:a16="http://schemas.microsoft.com/office/drawing/2014/main" val="10002"/>
                  </a:ext>
                </a:extLst>
              </a:tr>
              <a:tr h="442323">
                <a:tc rowSpan="2">
                  <a:txBody>
                    <a:bodyPr/>
                    <a:lstStyle/>
                    <a:p>
                      <a:pPr algn="ctr" rtl="0">
                        <a:spcAft>
                          <a:spcPts val="0"/>
                        </a:spcAft>
                      </a:pPr>
                      <a:r>
                        <a:rPr lang="en-US" sz="1800" dirty="0">
                          <a:solidFill>
                            <a:srgbClr val="000000"/>
                          </a:solidFill>
                          <a:effectLst/>
                        </a:rPr>
                        <a:t>PCV%</a:t>
                      </a:r>
                      <a:endParaRPr lang="en-US" sz="1800" dirty="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a:solidFill>
                            <a:srgbClr val="000000"/>
                          </a:solidFill>
                          <a:effectLst/>
                        </a:rPr>
                        <a:t>r</a:t>
                      </a:r>
                      <a:endParaRPr lang="en-US" sz="180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b="1" dirty="0">
                          <a:solidFill>
                            <a:srgbClr val="000000"/>
                          </a:solidFill>
                          <a:effectLst/>
                        </a:rPr>
                        <a:t>0.810</a:t>
                      </a:r>
                      <a:endParaRPr lang="en-US" sz="1800" b="1" dirty="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b="1">
                          <a:solidFill>
                            <a:srgbClr val="000000"/>
                          </a:solidFill>
                          <a:effectLst/>
                        </a:rPr>
                        <a:t>0.587</a:t>
                      </a:r>
                      <a:endParaRPr lang="en-US" sz="1800" b="1">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dirty="0">
                          <a:solidFill>
                            <a:srgbClr val="000000"/>
                          </a:solidFill>
                          <a:effectLst/>
                        </a:rPr>
                        <a:t>---</a:t>
                      </a:r>
                      <a:endParaRPr lang="en-US" sz="1800" dirty="0">
                        <a:solidFill>
                          <a:srgbClr val="000000"/>
                        </a:solidFill>
                        <a:effectLst/>
                        <a:latin typeface="Calibri"/>
                        <a:ea typeface="Calibri"/>
                        <a:cs typeface="Arial"/>
                      </a:endParaRPr>
                    </a:p>
                  </a:txBody>
                  <a:tcPr marL="33626" marR="16518" marT="0" marB="0" anchor="ctr"/>
                </a:tc>
                <a:extLst>
                  <a:ext uri="{0D108BD9-81ED-4DB2-BD59-A6C34878D82A}">
                    <a16:rowId xmlns:a16="http://schemas.microsoft.com/office/drawing/2014/main" val="10003"/>
                  </a:ext>
                </a:extLst>
              </a:tr>
              <a:tr h="442323">
                <a:tc vMerge="1">
                  <a:txBody>
                    <a:bodyPr/>
                    <a:lstStyle/>
                    <a:p>
                      <a:pPr rtl="1"/>
                      <a:endParaRPr lang="ar-IQ"/>
                    </a:p>
                  </a:txBody>
                  <a:tcPr/>
                </a:tc>
                <a:tc>
                  <a:txBody>
                    <a:bodyPr/>
                    <a:lstStyle/>
                    <a:p>
                      <a:pPr algn="ctr" rtl="0">
                        <a:spcAft>
                          <a:spcPts val="0"/>
                        </a:spcAft>
                      </a:pPr>
                      <a:r>
                        <a:rPr lang="en-US" sz="1800">
                          <a:solidFill>
                            <a:srgbClr val="000000"/>
                          </a:solidFill>
                          <a:effectLst/>
                        </a:rPr>
                        <a:t>p</a:t>
                      </a:r>
                      <a:endParaRPr lang="en-US" sz="180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b="1" dirty="0">
                          <a:solidFill>
                            <a:srgbClr val="000000"/>
                          </a:solidFill>
                          <a:effectLst/>
                        </a:rPr>
                        <a:t>0.001</a:t>
                      </a:r>
                      <a:endParaRPr lang="en-US" sz="1800" b="1" dirty="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b="1" dirty="0">
                          <a:solidFill>
                            <a:srgbClr val="000000"/>
                          </a:solidFill>
                          <a:effectLst/>
                        </a:rPr>
                        <a:t>0.001</a:t>
                      </a:r>
                      <a:endParaRPr lang="en-US" sz="1800" b="1" dirty="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extLst>
                  <a:ext uri="{0D108BD9-81ED-4DB2-BD59-A6C34878D82A}">
                    <a16:rowId xmlns:a16="http://schemas.microsoft.com/office/drawing/2014/main" val="10004"/>
                  </a:ext>
                </a:extLst>
              </a:tr>
              <a:tr h="442323">
                <a:tc rowSpan="2">
                  <a:txBody>
                    <a:bodyPr/>
                    <a:lstStyle/>
                    <a:p>
                      <a:pPr algn="ctr" rtl="0">
                        <a:spcAft>
                          <a:spcPts val="0"/>
                        </a:spcAft>
                      </a:pPr>
                      <a:r>
                        <a:rPr lang="en-US" sz="1800" dirty="0">
                          <a:solidFill>
                            <a:srgbClr val="000000"/>
                          </a:solidFill>
                          <a:effectLst/>
                        </a:rPr>
                        <a:t>MCV</a:t>
                      </a:r>
                      <a:endParaRPr lang="en-US" sz="1800" dirty="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a:solidFill>
                            <a:srgbClr val="000000"/>
                          </a:solidFill>
                          <a:effectLst/>
                        </a:rPr>
                        <a:t>r</a:t>
                      </a:r>
                      <a:endParaRPr lang="en-US" sz="180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b="1">
                          <a:solidFill>
                            <a:srgbClr val="000000"/>
                          </a:solidFill>
                          <a:effectLst/>
                        </a:rPr>
                        <a:t>0.530</a:t>
                      </a:r>
                      <a:endParaRPr lang="en-US" sz="1800" b="1">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b="1" dirty="0">
                          <a:solidFill>
                            <a:srgbClr val="000000"/>
                          </a:solidFill>
                          <a:effectLst/>
                        </a:rPr>
                        <a:t>- 0.529</a:t>
                      </a:r>
                      <a:endParaRPr lang="en-US" sz="1800" b="1" dirty="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0.321</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extLst>
                  <a:ext uri="{0D108BD9-81ED-4DB2-BD59-A6C34878D82A}">
                    <a16:rowId xmlns:a16="http://schemas.microsoft.com/office/drawing/2014/main" val="10005"/>
                  </a:ext>
                </a:extLst>
              </a:tr>
              <a:tr h="442323">
                <a:tc vMerge="1">
                  <a:txBody>
                    <a:bodyPr/>
                    <a:lstStyle/>
                    <a:p>
                      <a:pPr rtl="1"/>
                      <a:endParaRPr lang="ar-IQ"/>
                    </a:p>
                  </a:txBody>
                  <a:tcPr/>
                </a:tc>
                <a:tc>
                  <a:txBody>
                    <a:bodyPr/>
                    <a:lstStyle/>
                    <a:p>
                      <a:pPr algn="ctr" rtl="0">
                        <a:spcAft>
                          <a:spcPts val="0"/>
                        </a:spcAft>
                      </a:pPr>
                      <a:r>
                        <a:rPr lang="en-US" sz="1800">
                          <a:solidFill>
                            <a:srgbClr val="000000"/>
                          </a:solidFill>
                          <a:effectLst/>
                        </a:rPr>
                        <a:t>p</a:t>
                      </a:r>
                      <a:endParaRPr lang="en-US" sz="180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b="1">
                          <a:solidFill>
                            <a:srgbClr val="000000"/>
                          </a:solidFill>
                          <a:effectLst/>
                        </a:rPr>
                        <a:t>0.001</a:t>
                      </a:r>
                      <a:endParaRPr lang="en-US" sz="1800" b="1">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b="1" dirty="0">
                          <a:solidFill>
                            <a:srgbClr val="000000"/>
                          </a:solidFill>
                          <a:effectLst/>
                        </a:rPr>
                        <a:t>0.001</a:t>
                      </a:r>
                      <a:endParaRPr lang="en-US" sz="1800" b="1" dirty="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0.002</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extLst>
                  <a:ext uri="{0D108BD9-81ED-4DB2-BD59-A6C34878D82A}">
                    <a16:rowId xmlns:a16="http://schemas.microsoft.com/office/drawing/2014/main" val="10006"/>
                  </a:ext>
                </a:extLst>
              </a:tr>
              <a:tr h="442323">
                <a:tc rowSpan="2">
                  <a:txBody>
                    <a:bodyPr/>
                    <a:lstStyle/>
                    <a:p>
                      <a:pPr algn="ctr" rtl="0">
                        <a:spcAft>
                          <a:spcPts val="0"/>
                        </a:spcAft>
                      </a:pPr>
                      <a:r>
                        <a:rPr lang="en-US" sz="1800" dirty="0">
                          <a:solidFill>
                            <a:srgbClr val="000000"/>
                          </a:solidFill>
                          <a:effectLst/>
                        </a:rPr>
                        <a:t>MCH</a:t>
                      </a:r>
                      <a:endParaRPr lang="en-US" sz="1800" dirty="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a:solidFill>
                            <a:srgbClr val="000000"/>
                          </a:solidFill>
                          <a:effectLst/>
                        </a:rPr>
                        <a:t>r</a:t>
                      </a:r>
                      <a:endParaRPr lang="en-US" sz="180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b="1">
                          <a:solidFill>
                            <a:srgbClr val="000000"/>
                          </a:solidFill>
                          <a:effectLst/>
                        </a:rPr>
                        <a:t>0.541</a:t>
                      </a:r>
                      <a:endParaRPr lang="en-US" sz="1800" b="1">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b="1" dirty="0">
                          <a:solidFill>
                            <a:srgbClr val="000000"/>
                          </a:solidFill>
                          <a:effectLst/>
                        </a:rPr>
                        <a:t>- 0.639</a:t>
                      </a:r>
                      <a:endParaRPr lang="en-US" sz="1800" b="1" dirty="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0.105</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0.887</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extLst>
                  <a:ext uri="{0D108BD9-81ED-4DB2-BD59-A6C34878D82A}">
                    <a16:rowId xmlns:a16="http://schemas.microsoft.com/office/drawing/2014/main" val="10007"/>
                  </a:ext>
                </a:extLst>
              </a:tr>
              <a:tr h="442323">
                <a:tc vMerge="1">
                  <a:txBody>
                    <a:bodyPr/>
                    <a:lstStyle/>
                    <a:p>
                      <a:pPr rtl="1"/>
                      <a:endParaRPr lang="ar-IQ"/>
                    </a:p>
                  </a:txBody>
                  <a:tcPr/>
                </a:tc>
                <a:tc>
                  <a:txBody>
                    <a:bodyPr/>
                    <a:lstStyle/>
                    <a:p>
                      <a:pPr algn="ctr" rtl="0">
                        <a:spcAft>
                          <a:spcPts val="0"/>
                        </a:spcAft>
                      </a:pPr>
                      <a:r>
                        <a:rPr lang="en-US" sz="1800">
                          <a:solidFill>
                            <a:srgbClr val="000000"/>
                          </a:solidFill>
                          <a:effectLst/>
                        </a:rPr>
                        <a:t>p</a:t>
                      </a:r>
                      <a:endParaRPr lang="en-US" sz="180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b="1">
                          <a:solidFill>
                            <a:srgbClr val="000000"/>
                          </a:solidFill>
                          <a:effectLst/>
                        </a:rPr>
                        <a:t>0.001</a:t>
                      </a:r>
                      <a:endParaRPr lang="en-US" sz="1800" b="1">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b="1" dirty="0">
                          <a:solidFill>
                            <a:srgbClr val="000000"/>
                          </a:solidFill>
                          <a:effectLst/>
                        </a:rPr>
                        <a:t>0.001</a:t>
                      </a:r>
                      <a:endParaRPr lang="en-US" sz="1800" b="1" dirty="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0.323</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0.001</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a:t>
                      </a:r>
                      <a:endParaRPr lang="en-US" sz="1800">
                        <a:solidFill>
                          <a:srgbClr val="000000"/>
                        </a:solidFill>
                        <a:effectLst/>
                        <a:latin typeface="Calibri"/>
                        <a:ea typeface="Calibri"/>
                        <a:cs typeface="Arial"/>
                      </a:endParaRPr>
                    </a:p>
                  </a:txBody>
                  <a:tcPr marL="33626" marR="16518" marT="0" marB="0" anchor="ctr"/>
                </a:tc>
                <a:extLst>
                  <a:ext uri="{0D108BD9-81ED-4DB2-BD59-A6C34878D82A}">
                    <a16:rowId xmlns:a16="http://schemas.microsoft.com/office/drawing/2014/main" val="10008"/>
                  </a:ext>
                </a:extLst>
              </a:tr>
              <a:tr h="442323">
                <a:tc rowSpan="2">
                  <a:txBody>
                    <a:bodyPr/>
                    <a:lstStyle/>
                    <a:p>
                      <a:pPr algn="ctr" rtl="0">
                        <a:spcAft>
                          <a:spcPts val="0"/>
                        </a:spcAft>
                      </a:pPr>
                      <a:r>
                        <a:rPr lang="en-US" sz="1800" dirty="0">
                          <a:solidFill>
                            <a:srgbClr val="000000"/>
                          </a:solidFill>
                          <a:effectLst/>
                        </a:rPr>
                        <a:t>MCHC</a:t>
                      </a:r>
                      <a:endParaRPr lang="en-US" sz="1800" dirty="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tcPr>
                </a:tc>
                <a:tc>
                  <a:txBody>
                    <a:bodyPr/>
                    <a:lstStyle/>
                    <a:p>
                      <a:pPr algn="ctr" rtl="0">
                        <a:spcAft>
                          <a:spcPts val="0"/>
                        </a:spcAft>
                      </a:pPr>
                      <a:r>
                        <a:rPr lang="en-US" sz="1800">
                          <a:solidFill>
                            <a:srgbClr val="000000"/>
                          </a:solidFill>
                          <a:effectLst/>
                        </a:rPr>
                        <a:t>r</a:t>
                      </a:r>
                      <a:endParaRPr lang="en-US" sz="180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a:solidFill>
                            <a:srgbClr val="000000"/>
                          </a:solidFill>
                          <a:effectLst/>
                        </a:rPr>
                        <a:t>0.364</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b="1" dirty="0">
                          <a:solidFill>
                            <a:srgbClr val="000000"/>
                          </a:solidFill>
                          <a:effectLst/>
                        </a:rPr>
                        <a:t>- 0.524</a:t>
                      </a:r>
                      <a:endParaRPr lang="en-US" sz="1800" b="1" dirty="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- 0.227</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0.397</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b="1" dirty="0">
                          <a:solidFill>
                            <a:srgbClr val="000000"/>
                          </a:solidFill>
                          <a:effectLst/>
                        </a:rPr>
                        <a:t>0.771</a:t>
                      </a:r>
                      <a:endParaRPr lang="en-US" sz="1800" b="1" dirty="0">
                        <a:solidFill>
                          <a:srgbClr val="000000"/>
                        </a:solidFill>
                        <a:effectLst/>
                        <a:latin typeface="Calibri"/>
                        <a:ea typeface="Calibri"/>
                        <a:cs typeface="Arial"/>
                      </a:endParaRPr>
                    </a:p>
                  </a:txBody>
                  <a:tcPr marL="33626" marR="16518" marT="0" marB="0" anchor="ctr"/>
                </a:tc>
                <a:extLst>
                  <a:ext uri="{0D108BD9-81ED-4DB2-BD59-A6C34878D82A}">
                    <a16:rowId xmlns:a16="http://schemas.microsoft.com/office/drawing/2014/main" val="10009"/>
                  </a:ext>
                </a:extLst>
              </a:tr>
              <a:tr h="442323">
                <a:tc vMerge="1">
                  <a:txBody>
                    <a:bodyPr/>
                    <a:lstStyle/>
                    <a:p>
                      <a:pPr rtl="1"/>
                      <a:endParaRPr lang="ar-IQ"/>
                    </a:p>
                  </a:txBody>
                  <a:tcPr/>
                </a:tc>
                <a:tc>
                  <a:txBody>
                    <a:bodyPr/>
                    <a:lstStyle/>
                    <a:p>
                      <a:pPr algn="ctr" rtl="0">
                        <a:spcAft>
                          <a:spcPts val="0"/>
                        </a:spcAft>
                      </a:pPr>
                      <a:r>
                        <a:rPr lang="en-US" sz="1800">
                          <a:solidFill>
                            <a:srgbClr val="000000"/>
                          </a:solidFill>
                          <a:effectLst/>
                        </a:rPr>
                        <a:t>p</a:t>
                      </a:r>
                      <a:endParaRPr lang="en-US" sz="1800">
                        <a:solidFill>
                          <a:srgbClr val="000000"/>
                        </a:solidFill>
                        <a:effectLst/>
                        <a:latin typeface="Calibri"/>
                        <a:ea typeface="Calibri"/>
                        <a:cs typeface="Arial"/>
                      </a:endParaRPr>
                    </a:p>
                  </a:txBody>
                  <a:tcPr marL="33626" marR="16518" marT="0" marB="0" anchor="ctr">
                    <a:lnL w="28575" cap="flat" cmpd="sng" algn="ctr">
                      <a:solidFill>
                        <a:srgbClr val="000000"/>
                      </a:solidFill>
                      <a:prstDash val="solid"/>
                      <a:round/>
                      <a:headEnd type="none" w="med" len="med"/>
                      <a:tailEnd type="none" w="med" len="med"/>
                    </a:lnL>
                  </a:tcPr>
                </a:tc>
                <a:tc>
                  <a:txBody>
                    <a:bodyPr/>
                    <a:lstStyle/>
                    <a:p>
                      <a:pPr algn="ctr" rtl="0">
                        <a:spcAft>
                          <a:spcPts val="0"/>
                        </a:spcAft>
                      </a:pPr>
                      <a:r>
                        <a:rPr lang="en-US" sz="1800">
                          <a:solidFill>
                            <a:srgbClr val="000000"/>
                          </a:solidFill>
                          <a:effectLst/>
                        </a:rPr>
                        <a:t>0.001</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b="1" dirty="0">
                          <a:solidFill>
                            <a:srgbClr val="000000"/>
                          </a:solidFill>
                          <a:effectLst/>
                        </a:rPr>
                        <a:t>0.001</a:t>
                      </a:r>
                      <a:endParaRPr lang="en-US" sz="1800" b="1" dirty="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0.031</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a:solidFill>
                            <a:srgbClr val="000000"/>
                          </a:solidFill>
                          <a:effectLst/>
                        </a:rPr>
                        <a:t>0.001</a:t>
                      </a:r>
                      <a:endParaRPr lang="en-US" sz="1800">
                        <a:solidFill>
                          <a:srgbClr val="000000"/>
                        </a:solidFill>
                        <a:effectLst/>
                        <a:latin typeface="Calibri"/>
                        <a:ea typeface="Calibri"/>
                        <a:cs typeface="Arial"/>
                      </a:endParaRPr>
                    </a:p>
                  </a:txBody>
                  <a:tcPr marL="33626" marR="16518" marT="0" marB="0" anchor="ctr"/>
                </a:tc>
                <a:tc>
                  <a:txBody>
                    <a:bodyPr/>
                    <a:lstStyle/>
                    <a:p>
                      <a:pPr algn="ctr" rtl="0">
                        <a:spcAft>
                          <a:spcPts val="0"/>
                        </a:spcAft>
                      </a:pPr>
                      <a:r>
                        <a:rPr lang="en-US" sz="1800" b="1" dirty="0">
                          <a:solidFill>
                            <a:srgbClr val="000000"/>
                          </a:solidFill>
                          <a:effectLst/>
                        </a:rPr>
                        <a:t>0.001</a:t>
                      </a:r>
                      <a:endParaRPr lang="en-US" sz="1800" b="1" dirty="0">
                        <a:solidFill>
                          <a:srgbClr val="000000"/>
                        </a:solidFill>
                        <a:effectLst/>
                        <a:latin typeface="Calibri"/>
                        <a:ea typeface="Calibri"/>
                        <a:cs typeface="Arial"/>
                      </a:endParaRPr>
                    </a:p>
                  </a:txBody>
                  <a:tcPr marL="33626" marR="16518" marT="0"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8206518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65056" y="5805264"/>
            <a:ext cx="8435280" cy="792088"/>
          </a:xfrm>
          <a:solidFill>
            <a:srgbClr val="FF99FF"/>
          </a:solidFill>
          <a:ln>
            <a:solidFill>
              <a:srgbClr val="000000"/>
            </a:solidFill>
          </a:ln>
        </p:spPr>
        <p:txBody>
          <a:bodyPr/>
          <a:lstStyle/>
          <a:p>
            <a:pPr marL="1341438" indent="-1341438" algn="just" rtl="0"/>
            <a:r>
              <a:rPr lang="en-US" sz="2400" b="1" dirty="0">
                <a:solidFill>
                  <a:srgbClr val="000000"/>
                </a:solidFill>
                <a:effectLst/>
                <a:latin typeface="Times New Roman" pitchFamily="18" charset="0"/>
                <a:cs typeface="Times New Roman" pitchFamily="18" charset="0"/>
              </a:rPr>
              <a:t>Figure ( ): Correlation between RDW% &amp; MCH in the pregnant women.</a:t>
            </a:r>
            <a:endParaRPr lang="ar-IQ" sz="2400" dirty="0">
              <a:solidFill>
                <a:srgbClr val="000000"/>
              </a:solidFill>
              <a:latin typeface="Times New Roman" pitchFamily="18" charset="0"/>
              <a:cs typeface="Times New Roman" pitchFamily="18" charset="0"/>
            </a:endParaRPr>
          </a:p>
        </p:txBody>
      </p:sp>
      <p:sp>
        <p:nvSpPr>
          <p:cNvPr id="3" name="عنصر نائب للتاريخ 2"/>
          <p:cNvSpPr>
            <a:spLocks noGrp="1"/>
          </p:cNvSpPr>
          <p:nvPr>
            <p:ph type="dt" sz="half" idx="10"/>
          </p:nvPr>
        </p:nvSpPr>
        <p:spPr/>
        <p:txBody>
          <a:bodyPr/>
          <a:lstStyle/>
          <a:p>
            <a:pPr>
              <a:defRPr/>
            </a:pPr>
            <a:fld id="{37308B24-E536-4264-B724-CD1D17A5C327}" type="datetime8">
              <a:rPr lang="ar-SA" altLang="en-US" smtClean="0"/>
              <a:pPr>
                <a:defRPr/>
              </a:pPr>
              <a:t>18 أيار، 24</a:t>
            </a:fld>
            <a:endParaRPr lang="en-US" altLang="en-US"/>
          </a:p>
        </p:txBody>
      </p:sp>
      <p:sp>
        <p:nvSpPr>
          <p:cNvPr id="4" name="عنصر نائب لرقم الشريحة 3"/>
          <p:cNvSpPr>
            <a:spLocks noGrp="1"/>
          </p:cNvSpPr>
          <p:nvPr>
            <p:ph type="sldNum" sz="quarter" idx="12"/>
          </p:nvPr>
        </p:nvSpPr>
        <p:spPr/>
        <p:txBody>
          <a:bodyPr/>
          <a:lstStyle/>
          <a:p>
            <a:pPr>
              <a:defRPr/>
            </a:pPr>
            <a:fld id="{ED53BAD4-BD7E-4F89-AD8A-6E5E66380A50}" type="slidenum">
              <a:rPr lang="ar-IQ" altLang="en-US" smtClean="0"/>
              <a:pPr>
                <a:defRPr/>
              </a:pPr>
              <a:t>45</a:t>
            </a:fld>
            <a:endParaRPr lang="en-US"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6" name="كائن 5"/>
          <p:cNvGraphicFramePr>
            <a:graphicFrameLocks noChangeAspect="1"/>
          </p:cNvGraphicFramePr>
          <p:nvPr>
            <p:extLst>
              <p:ext uri="{D42A27DB-BD31-4B8C-83A1-F6EECF244321}">
                <p14:modId xmlns:p14="http://schemas.microsoft.com/office/powerpoint/2010/main" val="3257336518"/>
              </p:ext>
            </p:extLst>
          </p:nvPr>
        </p:nvGraphicFramePr>
        <p:xfrm>
          <a:off x="337320" y="86152"/>
          <a:ext cx="8483152" cy="5655435"/>
        </p:xfrm>
        <a:graphic>
          <a:graphicData uri="http://schemas.openxmlformats.org/presentationml/2006/ole">
            <mc:AlternateContent xmlns:mc="http://schemas.openxmlformats.org/markup-compatibility/2006">
              <mc:Choice xmlns:v="urn:schemas-microsoft-com:vml" Requires="v">
                <p:oleObj r:id="rId2" imgW="5486400" imgH="3657600" progId="MtbGraph.Document">
                  <p:embed/>
                </p:oleObj>
              </mc:Choice>
              <mc:Fallback>
                <p:oleObj r:id="rId2" imgW="5486400" imgH="3657600" progId="MtbGraph.Document">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320" y="86152"/>
                        <a:ext cx="8483152" cy="5655435"/>
                      </a:xfrm>
                      <a:prstGeom prst="rect">
                        <a:avLst/>
                      </a:prstGeom>
                      <a:noFill/>
                    </p:spPr>
                  </p:pic>
                </p:oleObj>
              </mc:Fallback>
            </mc:AlternateContent>
          </a:graphicData>
        </a:graphic>
      </p:graphicFrame>
    </p:spTree>
    <p:extLst>
      <p:ext uri="{BB962C8B-B14F-4D97-AF65-F5344CB8AC3E}">
        <p14:creationId xmlns:p14="http://schemas.microsoft.com/office/powerpoint/2010/main" val="30078091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5661248"/>
            <a:ext cx="8786842" cy="981298"/>
          </a:xfrm>
          <a:solidFill>
            <a:srgbClr val="FF99FF"/>
          </a:solidFill>
          <a:ln>
            <a:solidFill>
              <a:schemeClr val="accent1"/>
            </a:solidFill>
          </a:ln>
        </p:spPr>
        <p:txBody>
          <a:bodyPr/>
          <a:lstStyle/>
          <a:p>
            <a:pPr marL="1798638" indent="-1798638" algn="just" rtl="0"/>
            <a:r>
              <a:rPr lang="en-US" sz="2400" b="1" dirty="0">
                <a:solidFill>
                  <a:srgbClr val="000000"/>
                </a:solidFill>
                <a:effectLst/>
                <a:latin typeface="Times New Roman" pitchFamily="18" charset="0"/>
                <a:cs typeface="Times New Roman" pitchFamily="18" charset="0"/>
              </a:rPr>
              <a:t>Scatter plot: Correlation between High sensitivity CRP and tumor necrosis factor for sampled women (n = 77).</a:t>
            </a:r>
            <a:endParaRPr lang="ar-IQ" sz="2400" b="1" dirty="0">
              <a:solidFill>
                <a:srgbClr val="000000"/>
              </a:solidFill>
              <a:effectLst/>
              <a:latin typeface="Times New Roman" pitchFamily="18" charset="0"/>
              <a:cs typeface="Times New Roman" pitchFamily="18" charset="0"/>
            </a:endParaRPr>
          </a:p>
        </p:txBody>
      </p:sp>
      <p:sp>
        <p:nvSpPr>
          <p:cNvPr id="4" name="عنصر نائب للتاريخ 3"/>
          <p:cNvSpPr>
            <a:spLocks noGrp="1"/>
          </p:cNvSpPr>
          <p:nvPr>
            <p:ph type="dt" sz="half" idx="10"/>
          </p:nvPr>
        </p:nvSpPr>
        <p:spPr/>
        <p:txBody>
          <a:bodyPr/>
          <a:lstStyle/>
          <a:p>
            <a:pPr>
              <a:defRPr/>
            </a:pPr>
            <a:fld id="{AEC38F1A-75EF-46B1-BF2F-99D8854B4C7A}" type="datetime8">
              <a:rPr lang="ar-SA" altLang="en-US" smtClean="0"/>
              <a:pPr>
                <a:defRPr/>
              </a:pPr>
              <a:t>18 أيار، 24</a:t>
            </a:fld>
            <a:endParaRPr lang="en-US" altLang="en-US"/>
          </a:p>
        </p:txBody>
      </p:sp>
      <p:sp>
        <p:nvSpPr>
          <p:cNvPr id="5" name="عنصر نائب لرقم الشريحة 4"/>
          <p:cNvSpPr>
            <a:spLocks noGrp="1"/>
          </p:cNvSpPr>
          <p:nvPr>
            <p:ph type="sldNum" sz="quarter" idx="12"/>
          </p:nvPr>
        </p:nvSpPr>
        <p:spPr/>
        <p:txBody>
          <a:bodyPr/>
          <a:lstStyle/>
          <a:p>
            <a:pPr>
              <a:defRPr/>
            </a:pPr>
            <a:r>
              <a:rPr lang="en-US" altLang="en-US" dirty="0"/>
              <a:t> </a:t>
            </a:r>
            <a:fld id="{9C0D6414-BE4B-426A-92B3-70D5E45AE9C6}" type="slidenum">
              <a:rPr lang="ar-IQ" altLang="en-US" smtClean="0"/>
              <a:pPr>
                <a:defRPr/>
              </a:pPr>
              <a:t>46</a:t>
            </a:fld>
            <a:endParaRPr lang="en-US" altLang="en-US" dirty="0"/>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62465" name="Object 1"/>
          <p:cNvGraphicFramePr>
            <a:graphicFrameLocks noChangeAspect="1"/>
          </p:cNvGraphicFramePr>
          <p:nvPr>
            <p:extLst>
              <p:ext uri="{D42A27DB-BD31-4B8C-83A1-F6EECF244321}">
                <p14:modId xmlns:p14="http://schemas.microsoft.com/office/powerpoint/2010/main" val="2661702044"/>
              </p:ext>
            </p:extLst>
          </p:nvPr>
        </p:nvGraphicFramePr>
        <p:xfrm>
          <a:off x="308288" y="60960"/>
          <a:ext cx="8643966" cy="5548327"/>
        </p:xfrm>
        <a:graphic>
          <a:graphicData uri="http://schemas.openxmlformats.org/presentationml/2006/ole">
            <mc:AlternateContent xmlns:mc="http://schemas.openxmlformats.org/markup-compatibility/2006">
              <mc:Choice xmlns:v="urn:schemas-microsoft-com:vml" Requires="v">
                <p:oleObj name="Graph" r:id="rId2" imgW="5486400" imgH="3657600" progId="MtbGraph.Document">
                  <p:embed/>
                </p:oleObj>
              </mc:Choice>
              <mc:Fallback>
                <p:oleObj name="Graph" r:id="rId2" imgW="5486400" imgH="3657600" progId="MtbGraph.Document">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288" y="60960"/>
                        <a:ext cx="8643966" cy="5548327"/>
                      </a:xfrm>
                      <a:prstGeom prst="rect">
                        <a:avLst/>
                      </a:prstGeom>
                      <a:noFill/>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29408"/>
            <a:ext cx="8229600" cy="1371600"/>
          </a:xfrm>
        </p:spPr>
        <p:txBody>
          <a:bodyPr/>
          <a:lstStyle/>
          <a:p>
            <a:r>
              <a:rPr lang="en-US" sz="9600" dirty="0">
                <a:solidFill>
                  <a:srgbClr val="002060"/>
                </a:solidFill>
                <a:effectLst>
                  <a:glow rad="228600">
                    <a:schemeClr val="accent1">
                      <a:satMod val="175000"/>
                      <a:alpha val="40000"/>
                    </a:schemeClr>
                  </a:glow>
                  <a:outerShdw blurRad="38100" dist="38100" dir="2700000" algn="tl">
                    <a:srgbClr val="000000"/>
                  </a:outerShdw>
                </a:effectLst>
              </a:rPr>
              <a:t>Thank you</a:t>
            </a:r>
            <a:endParaRPr lang="ar-IQ" sz="9600" dirty="0">
              <a:solidFill>
                <a:srgbClr val="002060"/>
              </a:solidFill>
              <a:effectLst>
                <a:glow rad="228600">
                  <a:schemeClr val="accent1">
                    <a:satMod val="175000"/>
                    <a:alpha val="40000"/>
                  </a:schemeClr>
                </a:glow>
                <a:outerShdw blurRad="38100" dist="38100" dir="2700000" algn="tl">
                  <a:srgbClr val="000000"/>
                </a:outerShdw>
              </a:effectLst>
            </a:endParaRPr>
          </a:p>
        </p:txBody>
      </p:sp>
      <p:sp>
        <p:nvSpPr>
          <p:cNvPr id="3" name="عنصر نائب للتاريخ 2"/>
          <p:cNvSpPr>
            <a:spLocks noGrp="1"/>
          </p:cNvSpPr>
          <p:nvPr>
            <p:ph type="dt" sz="half" idx="10"/>
          </p:nvPr>
        </p:nvSpPr>
        <p:spPr/>
        <p:txBody>
          <a:bodyPr/>
          <a:lstStyle/>
          <a:p>
            <a:pPr>
              <a:defRPr/>
            </a:pPr>
            <a:fld id="{37308B24-E536-4264-B724-CD1D17A5C327}" type="datetime8">
              <a:rPr lang="ar-SA" altLang="en-US" smtClean="0"/>
              <a:pPr>
                <a:defRPr/>
              </a:pPr>
              <a:t>18 أيار، 24</a:t>
            </a:fld>
            <a:endParaRPr lang="en-US" altLang="en-US"/>
          </a:p>
        </p:txBody>
      </p:sp>
      <p:sp>
        <p:nvSpPr>
          <p:cNvPr id="4" name="عنصر نائب لرقم الشريحة 3"/>
          <p:cNvSpPr>
            <a:spLocks noGrp="1"/>
          </p:cNvSpPr>
          <p:nvPr>
            <p:ph type="sldNum" sz="quarter" idx="12"/>
          </p:nvPr>
        </p:nvSpPr>
        <p:spPr/>
        <p:txBody>
          <a:bodyPr/>
          <a:lstStyle/>
          <a:p>
            <a:pPr>
              <a:defRPr/>
            </a:pPr>
            <a:fld id="{ED53BAD4-BD7E-4F89-AD8A-6E5E66380A50}" type="slidenum">
              <a:rPr lang="ar-IQ" altLang="en-US" smtClean="0"/>
              <a:pPr>
                <a:defRPr/>
              </a:pPr>
              <a:t>47</a:t>
            </a:fld>
            <a:endParaRPr lang="en-US" altLang="en-US"/>
          </a:p>
        </p:txBody>
      </p:sp>
    </p:spTree>
    <p:extLst>
      <p:ext uri="{BB962C8B-B14F-4D97-AF65-F5344CB8AC3E}">
        <p14:creationId xmlns:p14="http://schemas.microsoft.com/office/powerpoint/2010/main" val="2060411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35741" name="Group 925"/>
          <p:cNvGraphicFramePr>
            <a:graphicFrameLocks noGrp="1"/>
          </p:cNvGraphicFramePr>
          <p:nvPr/>
        </p:nvGraphicFramePr>
        <p:xfrm>
          <a:off x="179388" y="620713"/>
          <a:ext cx="8713787" cy="5888160"/>
        </p:xfrm>
        <a:graphic>
          <a:graphicData uri="http://schemas.openxmlformats.org/drawingml/2006/table">
            <a:tbl>
              <a:tblPr rtl="1"/>
              <a:tblGrid>
                <a:gridCol w="124460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gridCol w="933450">
                  <a:extLst>
                    <a:ext uri="{9D8B030D-6E8A-4147-A177-3AD203B41FA5}">
                      <a16:colId xmlns:a16="http://schemas.microsoft.com/office/drawing/2014/main" val="20002"/>
                    </a:ext>
                  </a:extLst>
                </a:gridCol>
                <a:gridCol w="896937">
                  <a:extLst>
                    <a:ext uri="{9D8B030D-6E8A-4147-A177-3AD203B41FA5}">
                      <a16:colId xmlns:a16="http://schemas.microsoft.com/office/drawing/2014/main" val="20003"/>
                    </a:ext>
                  </a:extLst>
                </a:gridCol>
                <a:gridCol w="1177925">
                  <a:extLst>
                    <a:ext uri="{9D8B030D-6E8A-4147-A177-3AD203B41FA5}">
                      <a16:colId xmlns:a16="http://schemas.microsoft.com/office/drawing/2014/main" val="20004"/>
                    </a:ext>
                  </a:extLst>
                </a:gridCol>
                <a:gridCol w="1069975">
                  <a:extLst>
                    <a:ext uri="{9D8B030D-6E8A-4147-A177-3AD203B41FA5}">
                      <a16:colId xmlns:a16="http://schemas.microsoft.com/office/drawing/2014/main" val="20005"/>
                    </a:ext>
                  </a:extLst>
                </a:gridCol>
                <a:gridCol w="976313">
                  <a:extLst>
                    <a:ext uri="{9D8B030D-6E8A-4147-A177-3AD203B41FA5}">
                      <a16:colId xmlns:a16="http://schemas.microsoft.com/office/drawing/2014/main" val="20006"/>
                    </a:ext>
                  </a:extLst>
                </a:gridCol>
                <a:gridCol w="1404937">
                  <a:extLst>
                    <a:ext uri="{9D8B030D-6E8A-4147-A177-3AD203B41FA5}">
                      <a16:colId xmlns:a16="http://schemas.microsoft.com/office/drawing/2014/main" val="20007"/>
                    </a:ext>
                  </a:extLst>
                </a:gridCol>
              </a:tblGrid>
              <a:tr h="822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Mother`s</a:t>
                      </a:r>
                      <a:endParaRPr kumimoji="0" lang="en-US" altLang="zh-CN" sz="16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n-CL" altLang="zh-CN" sz="1600" b="1"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Length of stay after deliverydays</a:t>
                      </a:r>
                      <a:endParaRPr kumimoji="0" lang="en-US" altLang="zh-CN" sz="16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endParaRPr>
                    </a:p>
                  </a:txBody>
                  <a:tcPr marL="36000" marR="18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Singleton or multiple birth</a:t>
                      </a:r>
                      <a:endParaRPr kumimoji="0" lang="en-US" altLang="zh-CN" sz="1600" b="0"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endParaRPr>
                    </a:p>
                  </a:txBody>
                  <a:tcPr marL="36000" marR="18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Birth weight (gm)</a:t>
                      </a:r>
                      <a:endParaRPr kumimoji="0" lang="en-US" altLang="zh-CN" sz="1600" b="0"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endParaRPr>
                    </a:p>
                  </a:txBody>
                  <a:tcPr marL="36000" marR="18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Sex of baby</a:t>
                      </a:r>
                      <a:endParaRPr kumimoji="0" lang="en-US" altLang="zh-CN" sz="1600" b="0"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endParaRPr>
                    </a:p>
                  </a:txBody>
                  <a:tcPr marL="36000" marR="18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No. of previous pregnancies</a:t>
                      </a:r>
                      <a:endParaRPr kumimoji="0" lang="en-US" altLang="zh-CN" sz="1600" b="0"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endParaRPr>
                    </a:p>
                  </a:txBody>
                  <a:tcPr marL="36000" marR="18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Mother`s</a:t>
                      </a:r>
                      <a:endParaRPr kumimoji="0" lang="en-US" altLang="zh-CN" sz="16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Socio-economic class</a:t>
                      </a:r>
                      <a:endParaRPr kumimoji="0" lang="en-US" altLang="zh-CN" sz="1600" b="0" i="0" u="none" strike="noStrike" cap="none" normalizeH="0" baseline="0" dirty="0">
                        <a:ln>
                          <a:noFill/>
                        </a:ln>
                        <a:solidFill>
                          <a:schemeClr val="bg1">
                            <a:lumMod val="50000"/>
                          </a:schemeClr>
                        </a:solidFill>
                        <a:effectLst/>
                        <a:latin typeface="Arial" pitchFamily="34" charset="0"/>
                        <a:ea typeface="SimSun" pitchFamily="2" charset="-122"/>
                        <a:cs typeface="Times New Roman" pitchFamily="18" charset="0"/>
                      </a:endParaRPr>
                    </a:p>
                  </a:txBody>
                  <a:tcPr marL="36000" marR="18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Mother`s age </a:t>
                      </a:r>
                      <a:endParaRPr kumimoji="0" lang="en-US" altLang="zh-CN" sz="1600" b="0"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(years)</a:t>
                      </a:r>
                      <a:endParaRPr kumimoji="0" lang="en-US" altLang="zh-CN" sz="1600" b="0" i="0" u="none" strike="noStrike" cap="none" normalizeH="0" baseline="0">
                        <a:ln>
                          <a:noFill/>
                        </a:ln>
                        <a:solidFill>
                          <a:schemeClr val="bg1">
                            <a:lumMod val="50000"/>
                          </a:schemeClr>
                        </a:solidFill>
                        <a:effectLst/>
                        <a:latin typeface="Arial" pitchFamily="34" charset="0"/>
                        <a:ea typeface="SimSun" pitchFamily="2" charset="-122"/>
                        <a:cs typeface="Times New Roman" pitchFamily="18" charset="0"/>
                      </a:endParaRPr>
                    </a:p>
                  </a:txBody>
                  <a:tcPr marL="36000" marR="18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Consultant</a:t>
                      </a:r>
                      <a:endParaRPr kumimoji="0" lang="en-US" altLang="zh-CN" sz="16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endParaRPr>
                    </a:p>
                  </a:txBody>
                  <a:tcPr marL="36000" marR="18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schemeClr>
                    </a:solidFill>
                  </a:tcPr>
                </a:tc>
                <a:extLst>
                  <a:ext uri="{0D108BD9-81ED-4DB2-BD59-A6C34878D82A}">
                    <a16:rowId xmlns:a16="http://schemas.microsoft.com/office/drawing/2014/main" val="10000"/>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3460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F</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I</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31</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a:ln>
                            <a:noFill/>
                          </a:ln>
                          <a:solidFill>
                            <a:schemeClr val="bg1">
                              <a:lumMod val="50000"/>
                            </a:schemeClr>
                          </a:solidFill>
                          <a:effectLst/>
                          <a:latin typeface="Times New Roman" pitchFamily="18" charset="0"/>
                          <a:ea typeface="SimSun" pitchFamily="2" charset="-122"/>
                          <a:cs typeface="Times New Roman" pitchFamily="18" charset="0"/>
                        </a:rPr>
                        <a:t>Mr</a:t>
                      </a: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 Brown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1"/>
                  </a:ext>
                </a:extLst>
              </a:tr>
              <a:tr h="303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3740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M</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III</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25</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Miss White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2"/>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4</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2790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F</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III</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24</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Miss White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3"/>
                  </a:ext>
                </a:extLst>
              </a:tr>
              <a:tr h="303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3340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F</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I</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a:ln>
                            <a:noFill/>
                          </a:ln>
                          <a:solidFill>
                            <a:schemeClr val="bg1">
                              <a:lumMod val="50000"/>
                            </a:schemeClr>
                          </a:solidFill>
                          <a:effectLst/>
                          <a:latin typeface="Times New Roman" pitchFamily="18" charset="0"/>
                          <a:ea typeface="SimSun" pitchFamily="2" charset="-122"/>
                          <a:cs typeface="Times New Roman" pitchFamily="18" charset="0"/>
                        </a:rPr>
                        <a:t>Mr</a:t>
                      </a: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 Green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4"/>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3920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M</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3</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V</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28</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a:ln>
                            <a:noFill/>
                          </a:ln>
                          <a:solidFill>
                            <a:schemeClr val="bg1">
                              <a:lumMod val="50000"/>
                            </a:schemeClr>
                          </a:solidFill>
                          <a:effectLst/>
                          <a:latin typeface="Times New Roman" pitchFamily="18" charset="0"/>
                          <a:ea typeface="SimSun" pitchFamily="2" charset="-122"/>
                          <a:cs typeface="Times New Roman" pitchFamily="18" charset="0"/>
                        </a:rPr>
                        <a:t>Mr</a:t>
                      </a: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 Black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5"/>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3250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F</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I</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24</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Miss White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6"/>
                  </a:ext>
                </a:extLst>
              </a:tr>
              <a:tr h="303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2875</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F</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V</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26</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a:ln>
                            <a:noFill/>
                          </a:ln>
                          <a:solidFill>
                            <a:schemeClr val="bg1">
                              <a:lumMod val="50000"/>
                            </a:schemeClr>
                          </a:solidFill>
                          <a:effectLst/>
                          <a:latin typeface="Times New Roman" pitchFamily="18" charset="0"/>
                          <a:ea typeface="SimSun" pitchFamily="2" charset="-122"/>
                          <a:cs typeface="Times New Roman" pitchFamily="18" charset="0"/>
                        </a:rPr>
                        <a:t>Mr</a:t>
                      </a: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 Brown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7"/>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4</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2975</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M</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V</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23</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a:ln>
                            <a:noFill/>
                          </a:ln>
                          <a:solidFill>
                            <a:schemeClr val="bg1">
                              <a:lumMod val="50000"/>
                            </a:schemeClr>
                          </a:solidFill>
                          <a:effectLst/>
                          <a:latin typeface="Times New Roman" pitchFamily="18" charset="0"/>
                          <a:ea typeface="SimSun" pitchFamily="2" charset="-122"/>
                          <a:cs typeface="Times New Roman" pitchFamily="18" charset="0"/>
                        </a:rPr>
                        <a:t>Mr</a:t>
                      </a: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 Black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8"/>
                  </a:ext>
                </a:extLst>
              </a:tr>
              <a:tr h="303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3100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F</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4</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IV</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26</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a:ln>
                            <a:noFill/>
                          </a:ln>
                          <a:solidFill>
                            <a:schemeClr val="bg1">
                              <a:lumMod val="50000"/>
                            </a:schemeClr>
                          </a:solidFill>
                          <a:effectLst/>
                          <a:latin typeface="Times New Roman" pitchFamily="18" charset="0"/>
                          <a:ea typeface="SimSun" pitchFamily="2" charset="-122"/>
                          <a:cs typeface="Times New Roman" pitchFamily="18" charset="0"/>
                        </a:rPr>
                        <a:t>Mr</a:t>
                      </a: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 Green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9"/>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2910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M</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I</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33</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a:ln>
                            <a:noFill/>
                          </a:ln>
                          <a:solidFill>
                            <a:schemeClr val="bg1">
                              <a:lumMod val="50000"/>
                            </a:schemeClr>
                          </a:solidFill>
                          <a:effectLst/>
                          <a:latin typeface="Times New Roman" pitchFamily="18" charset="0"/>
                          <a:ea typeface="SimSun" pitchFamily="2" charset="-122"/>
                          <a:cs typeface="Times New Roman" pitchFamily="18" charset="0"/>
                        </a:rPr>
                        <a:t>Mr</a:t>
                      </a: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 Green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10"/>
                  </a:ext>
                </a:extLst>
              </a:tr>
              <a:tr h="303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3455</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F</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V</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25</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Miss White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11"/>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4</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3795</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M</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V</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a:ln>
                            <a:noFill/>
                          </a:ln>
                          <a:solidFill>
                            <a:schemeClr val="bg1">
                              <a:lumMod val="50000"/>
                            </a:schemeClr>
                          </a:solidFill>
                          <a:effectLst/>
                          <a:latin typeface="Times New Roman" pitchFamily="18" charset="0"/>
                          <a:ea typeface="SimSun" pitchFamily="2" charset="-122"/>
                          <a:cs typeface="Times New Roman" pitchFamily="18" charset="0"/>
                        </a:rPr>
                        <a:t>Mr</a:t>
                      </a: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 Brown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12"/>
                  </a:ext>
                </a:extLst>
              </a:tr>
              <a:tr h="303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4070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F</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2</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I</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a:ln>
                            <a:noFill/>
                          </a:ln>
                          <a:solidFill>
                            <a:schemeClr val="bg1">
                              <a:lumMod val="50000"/>
                            </a:schemeClr>
                          </a:solidFill>
                          <a:effectLst/>
                          <a:latin typeface="Times New Roman" pitchFamily="18" charset="0"/>
                          <a:ea typeface="SimSun" pitchFamily="2" charset="-122"/>
                          <a:cs typeface="Times New Roman" pitchFamily="18" charset="0"/>
                        </a:rPr>
                        <a:t>Mr</a:t>
                      </a: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 Brown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13"/>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M</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2580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M</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V</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32</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a:ln>
                            <a:noFill/>
                          </a:ln>
                          <a:solidFill>
                            <a:schemeClr val="bg1">
                              <a:lumMod val="50000"/>
                            </a:schemeClr>
                          </a:solidFill>
                          <a:effectLst/>
                          <a:latin typeface="Times New Roman" pitchFamily="18" charset="0"/>
                          <a:ea typeface="SimSun" pitchFamily="2" charset="-122"/>
                          <a:cs typeface="Times New Roman" pitchFamily="18" charset="0"/>
                        </a:rPr>
                        <a:t>Mr</a:t>
                      </a: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 Black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14"/>
                  </a:ext>
                </a:extLst>
              </a:tr>
              <a:tr h="303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M</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2655</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M</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1</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V</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32</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a:ln>
                            <a:noFill/>
                          </a:ln>
                          <a:solidFill>
                            <a:schemeClr val="bg1">
                              <a:lumMod val="50000"/>
                            </a:schemeClr>
                          </a:solidFill>
                          <a:effectLst/>
                          <a:latin typeface="Times New Roman" pitchFamily="18" charset="0"/>
                          <a:ea typeface="SimSun" pitchFamily="2" charset="-122"/>
                          <a:cs typeface="Times New Roman" pitchFamily="18" charset="0"/>
                        </a:rPr>
                        <a:t>Mr</a:t>
                      </a: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 Black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15"/>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4</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S</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2510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F</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V</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a:ln>
                            <a:noFill/>
                          </a:ln>
                          <a:solidFill>
                            <a:schemeClr val="bg1">
                              <a:lumMod val="50000"/>
                            </a:schemeClr>
                          </a:solidFill>
                          <a:effectLst/>
                          <a:latin typeface="Times New Roman" pitchFamily="18" charset="0"/>
                          <a:ea typeface="SimSun" pitchFamily="2" charset="-122"/>
                          <a:cs typeface="Times New Roman" pitchFamily="18" charset="0"/>
                        </a:rPr>
                        <a:t>24</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a:ln>
                            <a:noFill/>
                          </a:ln>
                          <a:solidFill>
                            <a:schemeClr val="bg1">
                              <a:lumMod val="50000"/>
                            </a:schemeClr>
                          </a:solidFill>
                          <a:effectLst/>
                          <a:latin typeface="Times New Roman" pitchFamily="18" charset="0"/>
                          <a:ea typeface="SimSun" pitchFamily="2" charset="-122"/>
                          <a:cs typeface="Times New Roman" pitchFamily="18" charset="0"/>
                        </a:rPr>
                        <a:t>Miss White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16"/>
                  </a:ext>
                </a:extLst>
              </a:tr>
            </a:tbl>
          </a:graphicData>
        </a:graphic>
      </p:graphicFrame>
      <p:sp>
        <p:nvSpPr>
          <p:cNvPr id="37030" name="Rectangle 912"/>
          <p:cNvSpPr>
            <a:spLocks noChangeArrowheads="1"/>
          </p:cNvSpPr>
          <p:nvPr/>
        </p:nvSpPr>
        <p:spPr bwMode="auto">
          <a:xfrm>
            <a:off x="131763" y="115888"/>
            <a:ext cx="7877175" cy="369887"/>
          </a:xfrm>
          <a:prstGeom prst="rect">
            <a:avLst/>
          </a:prstGeom>
          <a:noFill/>
          <a:ln w="9525">
            <a:noFill/>
            <a:miter lim="800000"/>
            <a:headEnd/>
            <a:tailEnd/>
          </a:ln>
        </p:spPr>
        <p:txBody>
          <a:bodyPr wrap="none" anchor="ctr">
            <a:spAutoFit/>
          </a:bodyPr>
          <a:lstStyle/>
          <a:p>
            <a:pPr algn="r">
              <a:defRPr/>
            </a:pPr>
            <a:r>
              <a:rPr lang="en-US" b="1" dirty="0">
                <a:solidFill>
                  <a:schemeClr val="bg1">
                    <a:lumMod val="50000"/>
                  </a:schemeClr>
                </a:solidFill>
              </a:rPr>
              <a:t>Table 1.1: Consecutive series of birth at a district general hospital</a:t>
            </a:r>
            <a:r>
              <a:rPr lang="en-US" dirty="0">
                <a:solidFill>
                  <a:schemeClr val="bg1">
                    <a:lumMod val="50000"/>
                  </a:schemeClr>
                </a:solidFil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tx2"/>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idx="1"/>
          </p:nvPr>
        </p:nvSpPr>
        <p:spPr>
          <a:xfrm>
            <a:off x="34925" y="188913"/>
            <a:ext cx="9036050" cy="6597650"/>
          </a:xfrm>
        </p:spPr>
        <p:txBody>
          <a:bodyPr/>
          <a:lstStyle/>
          <a:p>
            <a:pPr marL="174625" indent="-3175" algn="ctr" rtl="0" eaLnBrk="1" hangingPunct="1">
              <a:buFontTx/>
              <a:buNone/>
              <a:defRPr/>
            </a:pPr>
            <a:r>
              <a:rPr lang="en-US" altLang="ar-SA" b="1" u="sng" dirty="0">
                <a:solidFill>
                  <a:srgbClr val="CC0000"/>
                </a:solidFill>
              </a:rPr>
              <a:t>Univariate, bivariate, and multivariate data</a:t>
            </a:r>
            <a:endParaRPr lang="en-US" altLang="ar-SA" b="1" dirty="0">
              <a:solidFill>
                <a:srgbClr val="CC0000"/>
              </a:solidFill>
            </a:endParaRPr>
          </a:p>
          <a:p>
            <a:pPr marL="174625" indent="-3175" algn="ctr" rtl="0" eaLnBrk="1" hangingPunct="1">
              <a:buFontTx/>
              <a:buNone/>
              <a:defRPr/>
            </a:pPr>
            <a:r>
              <a:rPr lang="en-US" altLang="ar-SA" b="1" dirty="0">
                <a:solidFill>
                  <a:schemeClr val="bg1">
                    <a:lumMod val="50000"/>
                  </a:schemeClr>
                </a:solidFill>
                <a:effectLst/>
                <a:latin typeface="Times New Roman" pitchFamily="18" charset="0"/>
                <a:cs typeface="Times New Roman" pitchFamily="18" charset="0"/>
              </a:rPr>
              <a:t>One way of looking at the data in Table 1.1 is to consider the variables one at a time.</a:t>
            </a:r>
          </a:p>
          <a:p>
            <a:pPr marL="174625" indent="-3175" algn="ctr" rtl="0" eaLnBrk="1" hangingPunct="1">
              <a:buFontTx/>
              <a:buNone/>
              <a:defRPr/>
            </a:pPr>
            <a:r>
              <a:rPr lang="en-US" altLang="ar-SA" b="1" dirty="0">
                <a:solidFill>
                  <a:schemeClr val="bg1">
                    <a:lumMod val="50000"/>
                  </a:schemeClr>
                </a:solidFill>
                <a:effectLst/>
                <a:latin typeface="Times New Roman" pitchFamily="18" charset="0"/>
                <a:cs typeface="Times New Roman" pitchFamily="18" charset="0"/>
              </a:rPr>
              <a:t>For example, we might start by concentrating on the birth weights and examine their distribution for all of the babies. This analysis would be classed as </a:t>
            </a:r>
            <a:r>
              <a:rPr lang="en-US" altLang="ar-SA" b="1" i="1" dirty="0">
                <a:solidFill>
                  <a:srgbClr val="C00000"/>
                </a:solidFill>
                <a:effectLst/>
                <a:latin typeface="Times New Roman" pitchFamily="18" charset="0"/>
                <a:cs typeface="Times New Roman" pitchFamily="18" charset="0"/>
              </a:rPr>
              <a:t>univariate</a:t>
            </a:r>
            <a:r>
              <a:rPr lang="en-US" altLang="ar-SA" b="1" dirty="0">
                <a:solidFill>
                  <a:schemeClr val="bg1">
                    <a:lumMod val="50000"/>
                  </a:schemeClr>
                </a:solidFill>
                <a:effectLst/>
                <a:latin typeface="Times New Roman" pitchFamily="18" charset="0"/>
                <a:cs typeface="Times New Roman" pitchFamily="18" charset="0"/>
              </a:rPr>
              <a:t>. </a:t>
            </a:r>
          </a:p>
          <a:p>
            <a:pPr marL="174625" indent="-3175" algn="ctr" rtl="0" eaLnBrk="1" hangingPunct="1">
              <a:buFontTx/>
              <a:buNone/>
              <a:defRPr/>
            </a:pPr>
            <a:r>
              <a:rPr lang="en-US" altLang="ar-SA" b="1" dirty="0">
                <a:solidFill>
                  <a:schemeClr val="bg1">
                    <a:lumMod val="50000"/>
                  </a:schemeClr>
                </a:solidFill>
                <a:effectLst/>
                <a:latin typeface="Times New Roman" pitchFamily="18" charset="0"/>
                <a:cs typeface="Times New Roman" pitchFamily="18" charset="0"/>
              </a:rPr>
              <a:t>Similarly, the subset of data concerning the sex of the babies is univariate.</a:t>
            </a:r>
            <a:r>
              <a:rPr lang="en-US" altLang="ar-SA" dirty="0">
                <a:solidFill>
                  <a:schemeClr val="bg1">
                    <a:lumMod val="50000"/>
                  </a:schemeClr>
                </a:solidFill>
                <a:effectLst/>
                <a:latin typeface="Times New Roman" pitchFamily="18" charset="0"/>
                <a:cs typeface="Times New Roman" pitchFamily="18" charset="0"/>
              </a:rPr>
              <a:t> </a:t>
            </a:r>
          </a:p>
        </p:txBody>
      </p:sp>
    </p:spTree>
  </p:cSld>
  <p:clrMapOvr>
    <a:overrideClrMapping bg1="dk2" tx1="lt1" bg2="dk1"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71438" y="260350"/>
            <a:ext cx="9036050" cy="6597650"/>
          </a:xfrm>
        </p:spPr>
        <p:txBody>
          <a:bodyPr/>
          <a:lstStyle/>
          <a:p>
            <a:pPr marL="174625" indent="-3175" algn="ctr" rtl="0" eaLnBrk="1" hangingPunct="1">
              <a:buFontTx/>
              <a:buNone/>
            </a:pPr>
            <a:r>
              <a:rPr lang="en-US" altLang="ar-SA">
                <a:solidFill>
                  <a:srgbClr val="000000"/>
                </a:solidFill>
                <a:effectLst/>
                <a:latin typeface="Times New Roman" pitchFamily="18" charset="0"/>
                <a:cs typeface="Times New Roman" pitchFamily="18" charset="0"/>
              </a:rPr>
              <a:t>To study the relation between the sex and birth weight of the babies—for example, whether the boys tended to be heavier than the girls. To answer this question we need data in the form of two variables. These are </a:t>
            </a:r>
            <a:r>
              <a:rPr lang="en-US" altLang="ar-SA" b="1" i="1">
                <a:solidFill>
                  <a:srgbClr val="C00000"/>
                </a:solidFill>
                <a:effectLst/>
                <a:latin typeface="Times New Roman" pitchFamily="18" charset="0"/>
                <a:cs typeface="Times New Roman" pitchFamily="18" charset="0"/>
              </a:rPr>
              <a:t>bivariate</a:t>
            </a:r>
            <a:r>
              <a:rPr lang="en-US" altLang="ar-SA">
                <a:solidFill>
                  <a:srgbClr val="000000"/>
                </a:solidFill>
                <a:effectLst/>
                <a:latin typeface="Times New Roman" pitchFamily="18" charset="0"/>
                <a:cs typeface="Times New Roman" pitchFamily="18" charset="0"/>
              </a:rPr>
              <a:t> data comprising two linked pieces of information—the sex and the birth weight—for each baby.</a:t>
            </a:r>
          </a:p>
          <a:p>
            <a:pPr marL="174625" indent="-3175" algn="ctr" rtl="0" eaLnBrk="1" hangingPunct="1">
              <a:buFont typeface="Wingdings" pitchFamily="2" charset="2"/>
              <a:buNone/>
            </a:pPr>
            <a:endParaRPr lang="en-US" altLang="ar-SA">
              <a:solidFill>
                <a:srgbClr val="000000"/>
              </a:solidFill>
              <a:effectLst/>
              <a:latin typeface="Times New Roman" pitchFamily="18" charset="0"/>
              <a:cs typeface="Times New Roman" pitchFamily="18" charset="0"/>
            </a:endParaRPr>
          </a:p>
          <a:p>
            <a:pPr marL="174625" indent="-3175" algn="ctr" rtl="0" eaLnBrk="1" hangingPunct="1">
              <a:buFont typeface="Wingdings" pitchFamily="2" charset="2"/>
              <a:buNone/>
            </a:pPr>
            <a:r>
              <a:rPr lang="en-US" altLang="ar-SA">
                <a:solidFill>
                  <a:srgbClr val="000000"/>
                </a:solidFill>
                <a:effectLst/>
                <a:latin typeface="Times New Roman" pitchFamily="18" charset="0"/>
                <a:cs typeface="Times New Roman" pitchFamily="18" charset="0"/>
              </a:rPr>
              <a:t>A more complex analyses might look at the interrelation of three, four, or even more variables using </a:t>
            </a:r>
            <a:r>
              <a:rPr lang="en-US" altLang="ar-SA" b="1" i="1">
                <a:solidFill>
                  <a:srgbClr val="C00000"/>
                </a:solidFill>
                <a:effectLst/>
                <a:latin typeface="Times New Roman" pitchFamily="18" charset="0"/>
                <a:cs typeface="Times New Roman" pitchFamily="18" charset="0"/>
              </a:rPr>
              <a:t>multivariate</a:t>
            </a:r>
            <a:r>
              <a:rPr lang="en-US" altLang="ar-SA">
                <a:solidFill>
                  <a:srgbClr val="000000"/>
                </a:solidFill>
                <a:effectLst/>
                <a:latin typeface="Times New Roman" pitchFamily="18" charset="0"/>
                <a:cs typeface="Times New Roman" pitchFamily="18" charset="0"/>
              </a:rPr>
              <a:t> data. Table 1.1 is an example of a multivariate data set.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7000"/>
            <a:ext cx="7772400" cy="1069752"/>
          </a:xfrm>
          <a:ln w="63500">
            <a:solidFill>
              <a:srgbClr val="800080"/>
            </a:solidFill>
          </a:ln>
        </p:spPr>
        <p:txBody>
          <a:bodyPr/>
          <a:lstStyle/>
          <a:p>
            <a:pPr rtl="0" eaLnBrk="1" hangingPunct="1">
              <a:defRPr/>
            </a:pPr>
            <a:r>
              <a:rPr lang="en-US" altLang="ar-SA" sz="5400" b="1" dirty="0">
                <a:solidFill>
                  <a:srgbClr val="000000"/>
                </a:solidFill>
                <a:effectLst/>
                <a:latin typeface="Arial" pitchFamily="34" charset="0"/>
              </a:rPr>
              <a:t>Important notes</a:t>
            </a:r>
            <a:endParaRPr lang="en-US" altLang="ar-SA" sz="5400" dirty="0">
              <a:solidFill>
                <a:schemeClr val="accent1"/>
              </a:solidFill>
            </a:endParaRPr>
          </a:p>
        </p:txBody>
      </p:sp>
      <p:sp>
        <p:nvSpPr>
          <p:cNvPr id="4" name="عنصر نائب لرقم الشريحة 3"/>
          <p:cNvSpPr>
            <a:spLocks noGrp="1"/>
          </p:cNvSpPr>
          <p:nvPr>
            <p:ph type="sldNum" sz="quarter" idx="12"/>
          </p:nvPr>
        </p:nvSpPr>
        <p:spPr/>
        <p:txBody>
          <a:bodyPr/>
          <a:lstStyle/>
          <a:p>
            <a:pPr>
              <a:defRPr/>
            </a:pPr>
            <a:fld id="{494ECE49-B5FD-464B-83B2-BB99150883B7}" type="slidenum">
              <a:rPr lang="ar-IQ" altLang="en-US" smtClean="0"/>
              <a:pPr>
                <a:defRPr/>
              </a:pPr>
              <a:t>8</a:t>
            </a:fld>
            <a:endParaRPr lang="en-US" altLang="en-US"/>
          </a:p>
        </p:txBody>
      </p:sp>
      <p:sp>
        <p:nvSpPr>
          <p:cNvPr id="5" name="Rectangle 2"/>
          <p:cNvSpPr txBox="1">
            <a:spLocks noChangeArrowheads="1"/>
          </p:cNvSpPr>
          <p:nvPr/>
        </p:nvSpPr>
        <p:spPr bwMode="auto">
          <a:xfrm>
            <a:off x="179512" y="1412776"/>
            <a:ext cx="8856984" cy="4968552"/>
          </a:xfrm>
          <a:prstGeom prst="rect">
            <a:avLst/>
          </a:prstGeom>
          <a:noFill/>
          <a:ln w="9525">
            <a:solidFill>
              <a:schemeClr val="accent1"/>
            </a:solidFill>
            <a:miter lim="800000"/>
            <a:headEnd/>
            <a:tailEnd/>
          </a:ln>
          <a:effectLst/>
        </p:spPr>
        <p:txBody>
          <a:bodyPr anchor="ctr"/>
          <a:lstStyle/>
          <a:p>
            <a:pPr marL="742950" indent="-742950">
              <a:buFont typeface="+mj-lt"/>
              <a:buAutoNum type="arabicPeriod"/>
              <a:defRPr/>
            </a:pPr>
            <a:r>
              <a:rPr lang="en-US" sz="3200" kern="0" dirty="0">
                <a:solidFill>
                  <a:srgbClr val="000000"/>
                </a:solidFill>
                <a:latin typeface="+mj-lt"/>
                <a:ea typeface="+mj-ea"/>
                <a:cs typeface="+mj-cs"/>
              </a:rPr>
              <a:t>Descriptive tables usually not require statistical analysis (only descriptive stat.)</a:t>
            </a:r>
          </a:p>
          <a:p>
            <a:pPr marL="742950" indent="-742950">
              <a:buFont typeface="+mj-lt"/>
              <a:buAutoNum type="arabicPeriod"/>
              <a:defRPr/>
            </a:pPr>
            <a:r>
              <a:rPr lang="en-US" sz="3200" kern="0" dirty="0">
                <a:solidFill>
                  <a:srgbClr val="000000"/>
                </a:solidFill>
                <a:latin typeface="+mj-lt"/>
                <a:ea typeface="+mj-ea"/>
                <a:cs typeface="+mj-cs"/>
              </a:rPr>
              <a:t>Fitness of stat. test: the type of stat. test that should be used is determined by</a:t>
            </a:r>
          </a:p>
          <a:p>
            <a:pPr marL="1371600" lvl="2" indent="-457200">
              <a:buFont typeface="Arial" pitchFamily="34" charset="0"/>
              <a:buChar char="•"/>
              <a:defRPr/>
            </a:pPr>
            <a:r>
              <a:rPr lang="en-US" sz="2800" kern="0" dirty="0">
                <a:solidFill>
                  <a:srgbClr val="000000"/>
                </a:solidFill>
              </a:rPr>
              <a:t>The goal of analysis.</a:t>
            </a:r>
          </a:p>
          <a:p>
            <a:pPr marL="1371600" lvl="2" indent="-457200">
              <a:buFont typeface="Arial" pitchFamily="34" charset="0"/>
              <a:buChar char="•"/>
              <a:defRPr/>
            </a:pPr>
            <a:r>
              <a:rPr lang="en-US" sz="2800" kern="0" dirty="0">
                <a:solidFill>
                  <a:srgbClr val="000000"/>
                </a:solidFill>
              </a:rPr>
              <a:t>Type of data used in the analysis.</a:t>
            </a:r>
            <a:endParaRPr lang="en-US" sz="2800" kern="0" dirty="0">
              <a:solidFill>
                <a:srgbClr val="000000"/>
              </a:solidFill>
              <a:latin typeface="+mj-lt"/>
              <a:ea typeface="+mj-ea"/>
              <a:cs typeface="+mj-cs"/>
            </a:endParaRPr>
          </a:p>
          <a:p>
            <a:pPr marL="742950" indent="-742950">
              <a:buFont typeface="+mj-lt"/>
              <a:buAutoNum type="arabicPeriod"/>
              <a:defRPr/>
            </a:pPr>
            <a:r>
              <a:rPr lang="en-US" sz="3200" kern="0" dirty="0">
                <a:solidFill>
                  <a:srgbClr val="000000"/>
                </a:solidFill>
                <a:latin typeface="+mj-lt"/>
                <a:ea typeface="+mj-ea"/>
                <a:cs typeface="+mj-cs"/>
              </a:rPr>
              <a:t> Applying this test correctly.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7000"/>
            <a:ext cx="7772400" cy="1069752"/>
          </a:xfrm>
          <a:ln w="63500">
            <a:solidFill>
              <a:srgbClr val="800080"/>
            </a:solidFill>
          </a:ln>
        </p:spPr>
        <p:txBody>
          <a:bodyPr/>
          <a:lstStyle/>
          <a:p>
            <a:pPr rtl="0" eaLnBrk="1" hangingPunct="1">
              <a:defRPr/>
            </a:pPr>
            <a:r>
              <a:rPr lang="en-US" altLang="ar-SA" sz="5400" b="1" dirty="0">
                <a:solidFill>
                  <a:srgbClr val="000000"/>
                </a:solidFill>
                <a:effectLst/>
                <a:latin typeface="Arial" pitchFamily="34" charset="0"/>
              </a:rPr>
              <a:t>Important notes</a:t>
            </a:r>
            <a:endParaRPr lang="en-US" altLang="ar-SA" sz="5400" dirty="0">
              <a:solidFill>
                <a:schemeClr val="accent1"/>
              </a:solidFill>
            </a:endParaRPr>
          </a:p>
        </p:txBody>
      </p:sp>
      <p:sp>
        <p:nvSpPr>
          <p:cNvPr id="4" name="عنصر نائب لرقم الشريحة 3"/>
          <p:cNvSpPr>
            <a:spLocks noGrp="1"/>
          </p:cNvSpPr>
          <p:nvPr>
            <p:ph type="sldNum" sz="quarter" idx="12"/>
          </p:nvPr>
        </p:nvSpPr>
        <p:spPr/>
        <p:txBody>
          <a:bodyPr/>
          <a:lstStyle/>
          <a:p>
            <a:pPr>
              <a:defRPr/>
            </a:pPr>
            <a:fld id="{494ECE49-B5FD-464B-83B2-BB99150883B7}" type="slidenum">
              <a:rPr lang="ar-IQ" altLang="en-US" smtClean="0"/>
              <a:pPr>
                <a:defRPr/>
              </a:pPr>
              <a:t>9</a:t>
            </a:fld>
            <a:endParaRPr lang="en-US" altLang="en-US"/>
          </a:p>
        </p:txBody>
      </p:sp>
      <p:sp>
        <p:nvSpPr>
          <p:cNvPr id="5" name="Rectangle 2"/>
          <p:cNvSpPr txBox="1">
            <a:spLocks noChangeArrowheads="1"/>
          </p:cNvSpPr>
          <p:nvPr/>
        </p:nvSpPr>
        <p:spPr bwMode="auto">
          <a:xfrm>
            <a:off x="179512" y="1412776"/>
            <a:ext cx="8856984" cy="4968552"/>
          </a:xfrm>
          <a:prstGeom prst="rect">
            <a:avLst/>
          </a:prstGeom>
          <a:noFill/>
          <a:ln w="9525">
            <a:solidFill>
              <a:schemeClr val="accent1"/>
            </a:solidFill>
            <a:miter lim="800000"/>
            <a:headEnd/>
            <a:tailEnd/>
          </a:ln>
          <a:effectLst/>
        </p:spPr>
        <p:txBody>
          <a:bodyPr anchor="ctr"/>
          <a:lstStyle/>
          <a:p>
            <a:pPr marL="742950" indent="-742950">
              <a:buFont typeface="+mj-lt"/>
              <a:buAutoNum type="arabicPeriod" startAt="4"/>
              <a:defRPr/>
            </a:pPr>
            <a:r>
              <a:rPr lang="en-US" sz="2800" kern="0" dirty="0">
                <a:solidFill>
                  <a:srgbClr val="000000"/>
                </a:solidFill>
                <a:latin typeface="+mj-lt"/>
                <a:ea typeface="+mj-ea"/>
                <a:cs typeface="+mj-cs"/>
              </a:rPr>
              <a:t>P-value ≤ 0.05 is statistically significant, not necessarily biologically or clinically important. The clinical importance and biological plausibility of the results are not assessed by hypothesis test.</a:t>
            </a:r>
          </a:p>
          <a:p>
            <a:pPr marL="742950" indent="-742950">
              <a:buFont typeface="+mj-lt"/>
              <a:buAutoNum type="arabicPeriod" startAt="4"/>
              <a:defRPr/>
            </a:pPr>
            <a:r>
              <a:rPr lang="en-US" sz="2800" kern="0" dirty="0">
                <a:solidFill>
                  <a:srgbClr val="000000"/>
                </a:solidFill>
                <a:latin typeface="+mj-lt"/>
                <a:ea typeface="+mj-ea"/>
                <a:cs typeface="+mj-cs"/>
              </a:rPr>
              <a:t>P-value &gt; 0.05 must be not neglected because it is non-significant especially in small sample sized data.</a:t>
            </a:r>
          </a:p>
          <a:p>
            <a:pPr marL="742950" indent="-742950">
              <a:buFont typeface="+mj-lt"/>
              <a:buAutoNum type="arabicPeriod" startAt="4"/>
              <a:defRPr/>
            </a:pPr>
            <a:r>
              <a:rPr lang="en-US" sz="2800" kern="0" dirty="0">
                <a:solidFill>
                  <a:srgbClr val="000000"/>
                </a:solidFill>
                <a:latin typeface="+mj-lt"/>
                <a:ea typeface="+mj-ea"/>
                <a:cs typeface="+mj-cs"/>
              </a:rPr>
              <a:t>If small sample size so not make heavy reliance on result of p-value.</a:t>
            </a:r>
          </a:p>
          <a:p>
            <a:pPr marL="742950" indent="-742950">
              <a:buFont typeface="+mj-lt"/>
              <a:buAutoNum type="arabicPeriod" startAt="4"/>
              <a:defRPr/>
            </a:pPr>
            <a:r>
              <a:rPr lang="en-US" sz="2800" kern="0" dirty="0">
                <a:solidFill>
                  <a:srgbClr val="000000"/>
                </a:solidFill>
                <a:latin typeface="+mj-lt"/>
                <a:ea typeface="+mj-ea"/>
                <a:cs typeface="+mj-cs"/>
              </a:rPr>
              <a:t>Exact amount </a:t>
            </a:r>
            <a:r>
              <a:rPr lang="en-US" sz="2800" kern="0">
                <a:solidFill>
                  <a:srgbClr val="000000"/>
                </a:solidFill>
                <a:latin typeface="+mj-lt"/>
                <a:ea typeface="+mj-ea"/>
                <a:cs typeface="+mj-cs"/>
              </a:rPr>
              <a:t>of p-value. </a:t>
            </a:r>
            <a:endParaRPr lang="en-US" sz="2800" kern="0" dirty="0">
              <a:solidFill>
                <a:srgbClr val="000000"/>
              </a:solidFill>
              <a:latin typeface="+mj-lt"/>
              <a:ea typeface="+mj-ea"/>
              <a:cs typeface="+mj-cs"/>
            </a:endParaRPr>
          </a:p>
          <a:p>
            <a:pPr lvl="2">
              <a:defRPr/>
            </a:pPr>
            <a:endParaRPr lang="en-US" sz="3200" kern="0" dirty="0">
              <a:solidFill>
                <a:srgbClr val="000000"/>
              </a:solidFill>
              <a:latin typeface="+mj-lt"/>
              <a:ea typeface="+mj-ea"/>
              <a:cs typeface="+mj-cs"/>
            </a:endParaRPr>
          </a:p>
        </p:txBody>
      </p:sp>
    </p:spTree>
    <p:extLst>
      <p:ext uri="{BB962C8B-B14F-4D97-AF65-F5344CB8AC3E}">
        <p14:creationId xmlns:p14="http://schemas.microsoft.com/office/powerpoint/2010/main" val="435850321"/>
      </p:ext>
    </p:extLst>
  </p:cSld>
  <p:clrMapOvr>
    <a:masterClrMapping/>
  </p:clrMapOvr>
</p:sld>
</file>

<file path=ppt/theme/theme1.xml><?xml version="1.0" encoding="utf-8"?>
<a:theme xmlns:a="http://schemas.openxmlformats.org/drawingml/2006/main" name="Textured">
  <a:themeElements>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themeOverride>
</file>

<file path=docProps/app.xml><?xml version="1.0" encoding="utf-8"?>
<Properties xmlns="http://schemas.openxmlformats.org/officeDocument/2006/extended-properties" xmlns:vt="http://schemas.openxmlformats.org/officeDocument/2006/docPropsVTypes">
  <Template/>
  <TotalTime>2302</TotalTime>
  <Words>4064</Words>
  <Application>Microsoft Office PowerPoint</Application>
  <PresentationFormat>عرض على الشاشة (4:3)</PresentationFormat>
  <Paragraphs>1290</Paragraphs>
  <Slides>47</Slides>
  <Notes>5</Notes>
  <HiddenSlides>0</HiddenSlides>
  <MMClips>0</MMClips>
  <ScaleCrop>false</ScaleCrop>
  <HeadingPairs>
    <vt:vector size="8" baseType="variant">
      <vt:variant>
        <vt:lpstr>الخطوط المستخدمة</vt:lpstr>
      </vt:variant>
      <vt:variant>
        <vt:i4>10</vt:i4>
      </vt:variant>
      <vt:variant>
        <vt:lpstr>نسق</vt:lpstr>
      </vt:variant>
      <vt:variant>
        <vt:i4>1</vt:i4>
      </vt:variant>
      <vt:variant>
        <vt:lpstr>خوادم OLE مضمنة</vt:lpstr>
      </vt:variant>
      <vt:variant>
        <vt:i4>3</vt:i4>
      </vt:variant>
      <vt:variant>
        <vt:lpstr>عناوين الشرائح</vt:lpstr>
      </vt:variant>
      <vt:variant>
        <vt:i4>47</vt:i4>
      </vt:variant>
    </vt:vector>
  </HeadingPairs>
  <TitlesOfParts>
    <vt:vector size="61" baseType="lpstr">
      <vt:lpstr>SimSun</vt:lpstr>
      <vt:lpstr>AGA Arabesque</vt:lpstr>
      <vt:lpstr>Arial</vt:lpstr>
      <vt:lpstr>Arial Unicode MS</vt:lpstr>
      <vt:lpstr>Calibri</vt:lpstr>
      <vt:lpstr>Candara</vt:lpstr>
      <vt:lpstr>Symbol</vt:lpstr>
      <vt:lpstr>Tahoma</vt:lpstr>
      <vt:lpstr>Times New Roman</vt:lpstr>
      <vt:lpstr>Wingdings</vt:lpstr>
      <vt:lpstr>Textured</vt:lpstr>
      <vt:lpstr>Equation</vt:lpstr>
      <vt:lpstr>MtbGraph.Document</vt:lpstr>
      <vt:lpstr>Graph</vt:lpstr>
      <vt:lpstr>Methods of Statistical Analysis  of Data in Medical researches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Important notes</vt:lpstr>
      <vt:lpstr>Important notes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Commonly used statistical tests in medical research</vt:lpstr>
      <vt:lpstr>Commonly used statistical tests in medical research</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A- Independent two samples (unpaired t-test) B- Dependent two samples (paired t-test)</vt:lpstr>
      <vt:lpstr>Table ( ): Comparison in anthropometric parameters between the interventional groups and control group at the beginning of the study.</vt:lpstr>
      <vt:lpstr>Table ( ): Comparison in lipid profile between the interventional groups and control group at the beginning of the study.</vt:lpstr>
      <vt:lpstr>عرض تقديمي في PowerPoint</vt:lpstr>
      <vt:lpstr>Table ( ): Changes in anthropometric parameters in participants receiving Omega-3 alone (n = 25).</vt:lpstr>
      <vt:lpstr>Table ( ): Changes in the metabolic profile and hormonal levels of the study groups at beginning and after three months of the study follow up.</vt:lpstr>
      <vt:lpstr>Table ( ): Patients demographics for both groups (n = 273).</vt:lpstr>
      <vt:lpstr>Test for more than two means (one variable)</vt:lpstr>
      <vt:lpstr>عرض تقديمي في PowerPoint</vt:lpstr>
      <vt:lpstr>Table ( ): Comparison in lipid profile parameters between the three Omega-3 groups at base line.</vt:lpstr>
      <vt:lpstr>Table ( ): Comparison in blood sugar and related hormones parameters between the three Omega-3 groups at base line.</vt:lpstr>
      <vt:lpstr>Two quantitative variables Apply  Simple Liner Correlation (r)</vt:lpstr>
      <vt:lpstr>Example 16: Test whether there is an association between the body weight and plasma volume of 8 healthy men and draw the scatter diagram.</vt:lpstr>
      <vt:lpstr>عرض تقديمي في PowerPoint</vt:lpstr>
      <vt:lpstr>عرض تقديمي في PowerPoint</vt:lpstr>
      <vt:lpstr>عرض تقديمي في PowerPoint</vt:lpstr>
      <vt:lpstr>عرض تقديمي في PowerPoint</vt:lpstr>
      <vt:lpstr>Figure ( ): Correlation between RDW% &amp; MCH in the pregnant women.</vt:lpstr>
      <vt:lpstr>Scatter plot: Correlation between High sensitivity CRP and tumor necrosis factor for sampled women (n = 77).</vt:lpstr>
      <vt:lpstr>Thank you</vt:lpstr>
    </vt:vector>
  </TitlesOfParts>
  <Company>A.F.S.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Inference</dc:title>
  <dc:creator>FA'EQA COMPANY</dc:creator>
  <cp:lastModifiedBy>Humam Zubeer</cp:lastModifiedBy>
  <cp:revision>269</cp:revision>
  <dcterms:created xsi:type="dcterms:W3CDTF">2005-10-11T06:23:43Z</dcterms:created>
  <dcterms:modified xsi:type="dcterms:W3CDTF">2024-05-18T06:54:15Z</dcterms:modified>
</cp:coreProperties>
</file>