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1" r:id="rId9"/>
    <p:sldId id="264" r:id="rId10"/>
    <p:sldId id="280" r:id="rId11"/>
    <p:sldId id="265" r:id="rId12"/>
    <p:sldId id="266" r:id="rId13"/>
    <p:sldId id="267" r:id="rId14"/>
    <p:sldId id="282" r:id="rId15"/>
    <p:sldId id="270" r:id="rId16"/>
    <p:sldId id="283" r:id="rId17"/>
    <p:sldId id="284" r:id="rId18"/>
    <p:sldId id="269" r:id="rId19"/>
    <p:sldId id="271" r:id="rId20"/>
    <p:sldId id="272" r:id="rId21"/>
    <p:sldId id="273" r:id="rId22"/>
    <p:sldId id="274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99FF"/>
    <a:srgbClr val="6699FF"/>
    <a:srgbClr val="CCCCFF"/>
    <a:srgbClr val="CCFFCC"/>
    <a:srgbClr val="66FFFF"/>
    <a:srgbClr val="6600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148" autoAdjust="0"/>
  </p:normalViewPr>
  <p:slideViewPr>
    <p:cSldViewPr>
      <p:cViewPr varScale="1">
        <p:scale>
          <a:sx n="82" d="100"/>
          <a:sy n="82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3D329-1535-43D2-AA51-DDB3DE384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26B27F-AFAA-4AA0-B24A-587FA68F3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C042E9-AA33-461E-BD0A-031CD0AB6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2542B-C5F5-4AD8-8DAB-E9A132D6637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20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B39A2A-ACCE-4F36-B1ED-FB9F4CF12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DF401F-F3D4-4A3C-B681-541C336DC8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B97B85-E49A-4B24-9E87-0A395F0D0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CF81B-C3D8-46B5-A600-2A99091934F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4EC04C-06E8-4F55-894A-0303E9F8E4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6DC512-3D45-4D10-8A07-53900EA8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B66EBE-7C63-4D49-98E6-3A080A3B0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7425C-2604-4F71-86EF-77F940D40E9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25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1EF7D82-1389-4DB5-8F72-78B5DCF7B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170E43-02EB-4894-84B1-7A8ACA2643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9AC48F-A420-47A7-861E-005F1D30C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30AFB-6A62-4BF4-A576-BA355FE1D6D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839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5191B1-74A7-4D13-9E0B-F7267F827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86AC8C-111F-4404-B9BB-97C944371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38BE2-490E-4D0B-A3F3-E3D2826D4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C0A89-C3B4-454F-8CCA-A1E2D851BCA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1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6FF58-4197-4D9F-8715-356E173ED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FE8192-F831-4C9D-B6C3-33639C954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7A0B6-CBF2-4B4D-BF5A-F8F49CFA9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A44E7-4292-4232-A83A-76D762A33FB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87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42EF52-3674-421F-8C4B-FD08E17286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C27C0-AD76-4957-87A3-3042C1965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07122D-E08E-424B-981D-00F7EC332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CD279-54D7-4EAB-92E9-954325BE861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21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8DF789-0516-440C-8344-B0F7989FB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8B9239-CD67-4ACD-A4A2-824131BBA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864193-F4F0-45F7-B242-55D9A948D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DB52D-5063-4F4A-9F2E-7833EB5A99E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76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3FFC6D-15F5-4787-BE81-4B9A3BA36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81FF5C3-8DAC-4446-B1F2-8B48041C9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BA9A56-A5B7-4ABA-A59F-3BAE590F2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95CF7-526A-4AA4-9840-B239FB6D461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4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C56289-AEAA-47B0-B6B6-F8FB971B0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7FF567-9DF8-4B24-BF5A-4E36D4C7A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C4642-EF4C-4E1E-980F-312D58C96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5CF6-B02C-487C-AA0D-5FF808F596C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58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3F64F4-B8D7-4B21-BBB1-BEB0B327F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9E0B8D-FC40-4F07-9F20-EF84FFAE6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9C84B8-7883-4B77-BBA0-4220A0ADA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ED1B1-9BAF-4220-A4EF-0FA2A2D0095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19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0BE642-B796-4027-A264-4BBB0B688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6797E-F500-4FF8-8561-6EA0B4F860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2661D-C153-440B-9288-23847430D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23E58-DDC8-476E-88F9-EEE5F0AB98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DD168B-14B1-4AEC-8FC2-FE425664A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10BC8-BE5F-4E55-9B56-74537AB60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31A1BC-1E26-4B16-BF72-E07B577204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6603B-57F4-4D46-96F4-4A67F54529F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7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C2117D-F042-46AC-A36C-035A4389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131A5F-BBFD-403A-AFC3-3886BFC0B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4B9361-FFFF-4368-9FB3-FEC164B669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979219-B327-41EA-94D0-7BBFC58E1F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A2CADB-65AE-42E2-B480-AA17278C0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anose="020B0604020202020204" pitchFamily="34" charset="0"/>
              </a:defRPr>
            </a:lvl1pPr>
          </a:lstStyle>
          <a:p>
            <a:fld id="{98001096-CA60-49BE-913E-7A7AC698642E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7832F6-B933-4BE7-B441-480DA9705F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470025"/>
          </a:xfrm>
        </p:spPr>
        <p:txBody>
          <a:bodyPr/>
          <a:lstStyle/>
          <a:p>
            <a:pPr rtl="0" eaLnBrk="1" hangingPunct="1"/>
            <a:r>
              <a:rPr lang="en-US" altLang="en-US" b="1" dirty="0">
                <a:latin typeface="Comic Sans MS" panose="030F0702030302020204" pitchFamily="66" charset="0"/>
                <a:cs typeface="Tahoma" panose="020B0604030504040204" pitchFamily="34" charset="0"/>
              </a:rPr>
              <a:t>Demography 2</a:t>
            </a:r>
            <a:endParaRPr lang="en-US" altLang="en-US" sz="4000" dirty="0"/>
          </a:p>
        </p:txBody>
      </p:sp>
      <p:sp>
        <p:nvSpPr>
          <p:cNvPr id="2051" name="AutoShape 4">
            <a:extLst>
              <a:ext uri="{FF2B5EF4-FFF2-40B4-BE49-F238E27FC236}">
                <a16:creationId xmlns:a16="http://schemas.microsoft.com/office/drawing/2014/main" id="{E76C4023-9FE9-4E21-BAA2-C29CA717A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92150"/>
            <a:ext cx="1655762" cy="1439863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52" name="AutoShape 5">
            <a:extLst>
              <a:ext uri="{FF2B5EF4-FFF2-40B4-BE49-F238E27FC236}">
                <a16:creationId xmlns:a16="http://schemas.microsoft.com/office/drawing/2014/main" id="{38B39294-E80D-41EC-939A-1196B9339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620713"/>
            <a:ext cx="1655762" cy="1439862"/>
          </a:xfrm>
          <a:prstGeom prst="star32">
            <a:avLst>
              <a:gd name="adj" fmla="val 37500"/>
            </a:avLst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53" name="AutoShape 6">
            <a:extLst>
              <a:ext uri="{FF2B5EF4-FFF2-40B4-BE49-F238E27FC236}">
                <a16:creationId xmlns:a16="http://schemas.microsoft.com/office/drawing/2014/main" id="{8CE3EB85-9A1C-4F4B-B479-02968EE5B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709863"/>
            <a:ext cx="1655763" cy="1439862"/>
          </a:xfrm>
          <a:prstGeom prst="star32">
            <a:avLst>
              <a:gd name="adj" fmla="val 37500"/>
            </a:avLst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54" name="AutoShape 7">
            <a:extLst>
              <a:ext uri="{FF2B5EF4-FFF2-40B4-BE49-F238E27FC236}">
                <a16:creationId xmlns:a16="http://schemas.microsoft.com/office/drawing/2014/main" id="{8F0F41B8-3275-4367-859D-B948664D4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652963"/>
            <a:ext cx="1655763" cy="1439862"/>
          </a:xfrm>
          <a:prstGeom prst="star32">
            <a:avLst>
              <a:gd name="adj" fmla="val 37500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09D-2D36-4761-8E23-53E883344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933825"/>
            <a:ext cx="8064500" cy="244951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88900" algn="ctr" rtl="0" eaLnBrk="1" hangingPunct="1">
              <a:spcAft>
                <a:spcPts val="1000"/>
              </a:spcAft>
              <a:defRPr/>
            </a:pPr>
            <a:r>
              <a:rPr lang="en-US" sz="3600" b="1" dirty="0">
                <a:latin typeface="Calibri" pitchFamily="34" charset="0"/>
                <a:ea typeface="Arial" pitchFamily="34" charset="0"/>
                <a:cs typeface="Calibri" pitchFamily="34" charset="0"/>
              </a:rPr>
              <a:t>Assist. Prof. Dr. Humam G. Zubeer</a:t>
            </a:r>
          </a:p>
          <a:p>
            <a:pPr marL="88900" algn="ctr" rtl="0" eaLnBrk="1" hangingPunct="1">
              <a:spcAft>
                <a:spcPts val="1000"/>
              </a:spcAft>
              <a:defRPr/>
            </a:pPr>
            <a:r>
              <a:rPr lang="en-US" sz="3200" b="1" dirty="0">
                <a:latin typeface="Calibri" pitchFamily="34" charset="0"/>
                <a:ea typeface="Arial" pitchFamily="34" charset="0"/>
                <a:cs typeface="Calibri" pitchFamily="34" charset="0"/>
              </a:rPr>
              <a:t>Family &amp;Community Med. Depart.</a:t>
            </a:r>
          </a:p>
          <a:p>
            <a:pPr marL="88900" algn="ctr" rtl="0" eaLnBrk="1" hangingPunct="1">
              <a:spcAft>
                <a:spcPts val="1000"/>
              </a:spcAft>
              <a:defRPr/>
            </a:pPr>
            <a:r>
              <a:rPr lang="en-US" sz="3200" b="1" dirty="0">
                <a:latin typeface="Calibri" pitchFamily="34" charset="0"/>
                <a:ea typeface="Arial" pitchFamily="34" charset="0"/>
                <a:cs typeface="Calibri" pitchFamily="34" charset="0"/>
              </a:rPr>
              <a:t>College of Medicine-University of Mosul November – 2023 </a:t>
            </a:r>
            <a:endParaRPr lang="ar-IQ" sz="3200" b="1" dirty="0">
              <a:latin typeface="Calibri" pitchFamily="34" charset="0"/>
              <a:ea typeface="Arial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5751E3B-C631-482F-A07F-66DABA9FA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Age and sex structure  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07E51A3-50A8-432D-A39A-6D2F80FF1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FFFFCC"/>
          </a:solidFill>
        </p:spPr>
        <p:txBody>
          <a:bodyPr/>
          <a:lstStyle/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The proportion of women in childbearing age (15-49 years) determine number of births that can be expected in the following years.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7773570-4616-44E8-B320-1A492B12F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1430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>
                <a:latin typeface="Comic Sans MS" panose="030F0702030302020204" pitchFamily="66" charset="0"/>
              </a:rPr>
              <a:t>Population Pyramid</a:t>
            </a:r>
            <a:r>
              <a:rPr lang="en-US" altLang="en-US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03283CF-D9F4-4883-B039-DC404D43C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  The graphic presentation of the age and sex structures . It is made of a number of horizontal strata:</a:t>
            </a:r>
          </a:p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Younger ages below 15 yrs form the base layer</a:t>
            </a:r>
          </a:p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Elderly 65 yrs form the apex.</a:t>
            </a:r>
          </a:p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In between age groups of 15-59 yrs form strata of the body of pyramid.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99BDB70-E575-4601-813A-BE2CF0FF7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3095625"/>
          </a:xfrm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>
                <a:solidFill>
                  <a:srgbClr val="6600CC"/>
                </a:solidFill>
                <a:latin typeface="Comic Sans MS" panose="030F0702030302020204" pitchFamily="66" charset="0"/>
              </a:rPr>
              <a:t>Shape of pyramid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 it varies in different countries according to relative structure of each age and sex group.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                                   sex by age group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Relative structure =                                 x K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                                 total population</a:t>
            </a:r>
            <a:r>
              <a:rPr lang="en-US" altLang="en-US" sz="2800"/>
              <a:t> </a:t>
            </a:r>
          </a:p>
        </p:txBody>
      </p:sp>
      <p:sp>
        <p:nvSpPr>
          <p:cNvPr id="13315" name="Line 4">
            <a:extLst>
              <a:ext uri="{FF2B5EF4-FFF2-40B4-BE49-F238E27FC236}">
                <a16:creationId xmlns:a16="http://schemas.microsoft.com/office/drawing/2014/main" id="{B480635F-CC1A-4CA8-8D6C-468885382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3644900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97" name="Group 85">
            <a:extLst>
              <a:ext uri="{FF2B5EF4-FFF2-40B4-BE49-F238E27FC236}">
                <a16:creationId xmlns:a16="http://schemas.microsoft.com/office/drawing/2014/main" id="{002ADA46-C679-40BE-A770-8E2D50B1E6B6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539750" y="206375"/>
          <a:ext cx="8064500" cy="6169025"/>
        </p:xfrm>
        <a:graphic>
          <a:graphicData uri="http://schemas.openxmlformats.org/drawingml/2006/table">
            <a:tbl>
              <a:tblPr rtl="1"/>
              <a:tblGrid>
                <a:gridCol w="1467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67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Relative structure</a:t>
                      </a:r>
                    </a:p>
                  </a:txBody>
                  <a:tcPr marL="91439" marR="91439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Female 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Male 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Age group 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3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Female </a:t>
                      </a:r>
                    </a:p>
                  </a:txBody>
                  <a:tcPr marL="91439" marR="91439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/>
                        <a:t>Male </a:t>
                      </a:r>
                      <a:endParaRPr lang="ar-IQ" sz="1800" b="1" dirty="0"/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0-4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5-9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10-14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8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15-19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114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20-25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34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65+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0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K=1000</a:t>
                      </a:r>
                    </a:p>
                  </a:txBody>
                  <a:tcPr marL="91439" marR="91439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D8810A9-5BA1-4ED2-9481-897ABA6E6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altLang="en-US" sz="4000">
                <a:latin typeface="Comic Sans MS" panose="030F0702030302020204" pitchFamily="66" charset="0"/>
              </a:rPr>
              <a:t>General outline of population pyramid is triangle               </a:t>
            </a:r>
            <a:r>
              <a:rPr lang="ar-IQ" altLang="en-US" sz="4000">
                <a:latin typeface="Comic Sans MS" panose="030F0702030302020204" pitchFamily="66" charset="0"/>
              </a:rPr>
              <a:t>    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05AD7BA-1E30-4031-91E2-DADC566B0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The shape can be affected by: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1- Mortality :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The old generation can be reduced by mortality.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2- Fertility: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It determine the base.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3- Migration:</a:t>
            </a:r>
          </a:p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It may affect one sex and /or certain age group</a:t>
            </a:r>
          </a:p>
          <a:p>
            <a:pPr algn="l" rtl="0" eaLnBrk="1" hangingPunct="1">
              <a:buFontTx/>
              <a:buNone/>
            </a:pPr>
            <a:endParaRPr lang="en-US" altLang="en-US" sz="2800">
              <a:latin typeface="Comic Sans MS" panose="030F0702030302020204" pitchFamily="66" charset="0"/>
            </a:endParaRP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01AC48-C885-4B15-8FDE-BA4309773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Characteristic of Iraqi population pyramid</a:t>
            </a:r>
            <a:r>
              <a:rPr lang="en-US" altLang="en-US" sz="4000"/>
              <a:t>                                     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D6BC9AB-1EC3-4315-A7AA-4AC2BCFB6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Broad base due to high fertility . &lt;15 yrs forms &gt;40% of the population in comparison to narrow base layer of developed  countries (about 23% of the population 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612D087-CC20-409A-8625-DB5A294C9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altLang="en-US" sz="4000">
                <a:latin typeface="Comic Sans MS" panose="030F0702030302020204" pitchFamily="66" charset="0"/>
              </a:rPr>
              <a:t>Characteristic of Iraqi population pyramid</a:t>
            </a:r>
            <a:r>
              <a:rPr lang="en-US" altLang="en-US" sz="4000"/>
              <a:t>                                    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646DB33-CE79-42C3-8CFC-497F09987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FFFFCC"/>
          </a:solidFill>
        </p:spPr>
        <p:txBody>
          <a:bodyPr/>
          <a:lstStyle/>
          <a:p>
            <a:pPr algn="l" rtl="0">
              <a:buFontTx/>
              <a:buNone/>
            </a:pPr>
            <a:r>
              <a:rPr lang="en-US" altLang="en-US" dirty="0"/>
              <a:t>2. </a:t>
            </a:r>
            <a:r>
              <a:rPr lang="en-US" altLang="en-US" dirty="0">
                <a:latin typeface="Comic Sans MS" panose="030F0702030302020204" pitchFamily="66" charset="0"/>
              </a:rPr>
              <a:t>Narrow top of the pyramid due to the smaller proportion of elderly (65+) which is about 4 % in comparison to the flat top in developed countries pyramid which is due to high proportion of this age group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389694B-DE02-4986-97F7-F34804E75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altLang="en-US" sz="4000">
                <a:latin typeface="Comic Sans MS" panose="030F0702030302020204" pitchFamily="66" charset="0"/>
              </a:rPr>
              <a:t>Characteristic of Iraqi population pyramid</a:t>
            </a:r>
            <a:r>
              <a:rPr lang="en-US" altLang="en-US" sz="4000"/>
              <a:t>                                     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F07656-5464-4D94-AE0C-24452A2E7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buFontTx/>
              <a:buAutoNum type="arabicPeriod" startAt="3"/>
            </a:pPr>
            <a:r>
              <a:rPr lang="en-US" altLang="en-US">
                <a:latin typeface="Comic Sans MS" panose="030F0702030302020204" pitchFamily="66" charset="0"/>
              </a:rPr>
              <a:t>Sex distribution</a:t>
            </a:r>
          </a:p>
          <a:p>
            <a:pPr marL="609600" indent="-609600"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      The male to female ratio shows insignificant difference.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4">
            <a:extLst>
              <a:ext uri="{FF2B5EF4-FFF2-40B4-BE49-F238E27FC236}">
                <a16:creationId xmlns:a16="http://schemas.microsoft.com/office/drawing/2014/main" id="{8DE19B1A-F894-42D6-883C-547A0A47C35F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5516563"/>
            <a:ext cx="2663825" cy="144462"/>
            <a:chOff x="748" y="3339"/>
            <a:chExt cx="1678" cy="91"/>
          </a:xfrm>
        </p:grpSpPr>
        <p:sp>
          <p:nvSpPr>
            <p:cNvPr id="19509" name="Line 23">
              <a:extLst>
                <a:ext uri="{FF2B5EF4-FFF2-40B4-BE49-F238E27FC236}">
                  <a16:creationId xmlns:a16="http://schemas.microsoft.com/office/drawing/2014/main" id="{AB9D168D-6C54-4F9E-ADB6-1E7D6AE92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3339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24">
              <a:extLst>
                <a:ext uri="{FF2B5EF4-FFF2-40B4-BE49-F238E27FC236}">
                  <a16:creationId xmlns:a16="http://schemas.microsoft.com/office/drawing/2014/main" id="{A5BC3EF6-E88C-4C9B-B34B-B548CAEB3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4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25">
              <a:extLst>
                <a:ext uri="{FF2B5EF4-FFF2-40B4-BE49-F238E27FC236}">
                  <a16:creationId xmlns:a16="http://schemas.microsoft.com/office/drawing/2014/main" id="{F31D02CE-321B-4D1A-ADFB-E6F8BDE2D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26">
              <a:extLst>
                <a:ext uri="{FF2B5EF4-FFF2-40B4-BE49-F238E27FC236}">
                  <a16:creationId xmlns:a16="http://schemas.microsoft.com/office/drawing/2014/main" id="{A0203AD9-9325-4534-923A-8CA022840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27">
              <a:extLst>
                <a:ext uri="{FF2B5EF4-FFF2-40B4-BE49-F238E27FC236}">
                  <a16:creationId xmlns:a16="http://schemas.microsoft.com/office/drawing/2014/main" id="{3F9D91E5-3953-400D-BC14-36BA68D5A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28">
              <a:extLst>
                <a:ext uri="{FF2B5EF4-FFF2-40B4-BE49-F238E27FC236}">
                  <a16:creationId xmlns:a16="http://schemas.microsoft.com/office/drawing/2014/main" id="{64AF1EC8-F1AF-48A5-B12E-519A7D7FCB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6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Line 29">
              <a:extLst>
                <a:ext uri="{FF2B5EF4-FFF2-40B4-BE49-F238E27FC236}">
                  <a16:creationId xmlns:a16="http://schemas.microsoft.com/office/drawing/2014/main" id="{9DDA1D84-D8F5-43CB-AC93-F7039CB26B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Line 30">
              <a:extLst>
                <a:ext uri="{FF2B5EF4-FFF2-40B4-BE49-F238E27FC236}">
                  <a16:creationId xmlns:a16="http://schemas.microsoft.com/office/drawing/2014/main" id="{AFA4CBD8-0050-4E1B-BB01-19003EC19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7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Line 31">
              <a:extLst>
                <a:ext uri="{FF2B5EF4-FFF2-40B4-BE49-F238E27FC236}">
                  <a16:creationId xmlns:a16="http://schemas.microsoft.com/office/drawing/2014/main" id="{302974EE-3DB2-4CA5-A896-1A2AC9B99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9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32">
              <a:extLst>
                <a:ext uri="{FF2B5EF4-FFF2-40B4-BE49-F238E27FC236}">
                  <a16:creationId xmlns:a16="http://schemas.microsoft.com/office/drawing/2014/main" id="{3B4EA845-B576-47FE-A8F6-A9557F78C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Line 33">
              <a:extLst>
                <a:ext uri="{FF2B5EF4-FFF2-40B4-BE49-F238E27FC236}">
                  <a16:creationId xmlns:a16="http://schemas.microsoft.com/office/drawing/2014/main" id="{5D6C7DDA-3442-4E2A-8CA8-01AEF6CD8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333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59" name="Group 57">
            <a:extLst>
              <a:ext uri="{FF2B5EF4-FFF2-40B4-BE49-F238E27FC236}">
                <a16:creationId xmlns:a16="http://schemas.microsoft.com/office/drawing/2014/main" id="{C3A6991C-2557-4C99-AD35-58AA0AC0F42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5949950"/>
            <a:ext cx="3022600" cy="336550"/>
            <a:chOff x="703" y="3475"/>
            <a:chExt cx="1904" cy="212"/>
          </a:xfrm>
        </p:grpSpPr>
        <p:sp>
          <p:nvSpPr>
            <p:cNvPr id="19499" name="Text Box 47">
              <a:extLst>
                <a:ext uri="{FF2B5EF4-FFF2-40B4-BE49-F238E27FC236}">
                  <a16:creationId xmlns:a16="http://schemas.microsoft.com/office/drawing/2014/main" id="{0FCC7223-64E1-4292-BB2D-B66F9353E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475"/>
              <a:ext cx="2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9500" name="Text Box 48">
              <a:extLst>
                <a:ext uri="{FF2B5EF4-FFF2-40B4-BE49-F238E27FC236}">
                  <a16:creationId xmlns:a16="http://schemas.microsoft.com/office/drawing/2014/main" id="{8B79C42D-963B-40B0-A20F-57249F075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3475"/>
              <a:ext cx="2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9501" name="Text Box 49">
              <a:extLst>
                <a:ext uri="{FF2B5EF4-FFF2-40B4-BE49-F238E27FC236}">
                  <a16:creationId xmlns:a16="http://schemas.microsoft.com/office/drawing/2014/main" id="{89757DCF-3FC3-4C56-B6B4-FE20F0B50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3475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9502" name="Text Box 50">
              <a:extLst>
                <a:ext uri="{FF2B5EF4-FFF2-40B4-BE49-F238E27FC236}">
                  <a16:creationId xmlns:a16="http://schemas.microsoft.com/office/drawing/2014/main" id="{AB3B9063-E8D1-4C0F-9F49-69F4A45F7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475"/>
              <a:ext cx="2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503" name="Text Box 51">
              <a:extLst>
                <a:ext uri="{FF2B5EF4-FFF2-40B4-BE49-F238E27FC236}">
                  <a16:creationId xmlns:a16="http://schemas.microsoft.com/office/drawing/2014/main" id="{87F877B7-B8F2-42CD-BB0F-D3441B94F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3475"/>
              <a:ext cx="3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19504" name="Text Box 52">
              <a:extLst>
                <a:ext uri="{FF2B5EF4-FFF2-40B4-BE49-F238E27FC236}">
                  <a16:creationId xmlns:a16="http://schemas.microsoft.com/office/drawing/2014/main" id="{832A75AA-76F0-4797-BCC0-20195B342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3475"/>
              <a:ext cx="1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9505" name="Text Box 53">
              <a:extLst>
                <a:ext uri="{FF2B5EF4-FFF2-40B4-BE49-F238E27FC236}">
                  <a16:creationId xmlns:a16="http://schemas.microsoft.com/office/drawing/2014/main" id="{408DE085-0EA7-497B-A25D-7974DF7F8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3475"/>
              <a:ext cx="18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506" name="Text Box 54">
              <a:extLst>
                <a:ext uri="{FF2B5EF4-FFF2-40B4-BE49-F238E27FC236}">
                  <a16:creationId xmlns:a16="http://schemas.microsoft.com/office/drawing/2014/main" id="{86A61497-E18D-4DAE-BC3E-F942F30BC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" y="3475"/>
              <a:ext cx="1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507" name="Text Box 55">
              <a:extLst>
                <a:ext uri="{FF2B5EF4-FFF2-40B4-BE49-F238E27FC236}">
                  <a16:creationId xmlns:a16="http://schemas.microsoft.com/office/drawing/2014/main" id="{7AE145D8-AE35-450D-A0A3-0C0F40B87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3475"/>
              <a:ext cx="1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9508" name="Text Box 56">
              <a:extLst>
                <a:ext uri="{FF2B5EF4-FFF2-40B4-BE49-F238E27FC236}">
                  <a16:creationId xmlns:a16="http://schemas.microsoft.com/office/drawing/2014/main" id="{9FFC196D-9B46-4804-9FC0-25BCDDB05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475"/>
              <a:ext cx="1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latin typeface="Arial" panose="020B0604020202020204" pitchFamily="34" charset="0"/>
                </a:rPr>
                <a:t>8</a:t>
              </a:r>
            </a:p>
          </p:txBody>
        </p:sp>
      </p:grpSp>
      <p:grpSp>
        <p:nvGrpSpPr>
          <p:cNvPr id="19460" name="Group 81">
            <a:extLst>
              <a:ext uri="{FF2B5EF4-FFF2-40B4-BE49-F238E27FC236}">
                <a16:creationId xmlns:a16="http://schemas.microsoft.com/office/drawing/2014/main" id="{C2B450FF-502C-47BB-8460-190DF93FF412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1760538"/>
            <a:ext cx="5761038" cy="5097462"/>
            <a:chOff x="1020" y="1797"/>
            <a:chExt cx="3629" cy="2115"/>
          </a:xfrm>
        </p:grpSpPr>
        <p:sp>
          <p:nvSpPr>
            <p:cNvPr id="19463" name="Rectangle 9">
              <a:extLst>
                <a:ext uri="{FF2B5EF4-FFF2-40B4-BE49-F238E27FC236}">
                  <a16:creationId xmlns:a16="http://schemas.microsoft.com/office/drawing/2014/main" id="{BB1946D9-630D-4532-B671-635CBDD9C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3113"/>
              <a:ext cx="1406" cy="226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4" name="Rectangle 10">
              <a:extLst>
                <a:ext uri="{FF2B5EF4-FFF2-40B4-BE49-F238E27FC236}">
                  <a16:creationId xmlns:a16="http://schemas.microsoft.com/office/drawing/2014/main" id="{EBC2B6B7-5DE9-487C-8A5D-FE7316441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3113"/>
              <a:ext cx="1406" cy="226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5" name="Rectangle 11">
              <a:extLst>
                <a:ext uri="{FF2B5EF4-FFF2-40B4-BE49-F238E27FC236}">
                  <a16:creationId xmlns:a16="http://schemas.microsoft.com/office/drawing/2014/main" id="{BED74EC7-11BD-43B4-A878-3AD5942A8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" y="2704"/>
              <a:ext cx="953" cy="227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6" name="Rectangle 12">
              <a:extLst>
                <a:ext uri="{FF2B5EF4-FFF2-40B4-BE49-F238E27FC236}">
                  <a16:creationId xmlns:a16="http://schemas.microsoft.com/office/drawing/2014/main" id="{41C672A8-820C-4468-A9D7-77E6D004C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704"/>
              <a:ext cx="953" cy="227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7" name="Rectangle 13">
              <a:extLst>
                <a:ext uri="{FF2B5EF4-FFF2-40B4-BE49-F238E27FC236}">
                  <a16:creationId xmlns:a16="http://schemas.microsoft.com/office/drawing/2014/main" id="{CA8B1EAF-D9FB-4C5E-95A8-8E92BC834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2523"/>
              <a:ext cx="771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8" name="Rectangle 14">
              <a:extLst>
                <a:ext uri="{FF2B5EF4-FFF2-40B4-BE49-F238E27FC236}">
                  <a16:creationId xmlns:a16="http://schemas.microsoft.com/office/drawing/2014/main" id="{5812696C-CBA8-49F4-8BF2-AE2BA4D87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523"/>
              <a:ext cx="771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69" name="Rectangle 15">
              <a:extLst>
                <a:ext uri="{FF2B5EF4-FFF2-40B4-BE49-F238E27FC236}">
                  <a16:creationId xmlns:a16="http://schemas.microsoft.com/office/drawing/2014/main" id="{34C205D6-D9DD-4FBB-97FC-7EB475B80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2342"/>
              <a:ext cx="680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0" name="Rectangle 16">
              <a:extLst>
                <a:ext uri="{FF2B5EF4-FFF2-40B4-BE49-F238E27FC236}">
                  <a16:creationId xmlns:a16="http://schemas.microsoft.com/office/drawing/2014/main" id="{4B544D48-53B6-4F3A-B1D9-A71705EAE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" y="2931"/>
              <a:ext cx="1180" cy="18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1" name="Rectangle 17">
              <a:extLst>
                <a:ext uri="{FF2B5EF4-FFF2-40B4-BE49-F238E27FC236}">
                  <a16:creationId xmlns:a16="http://schemas.microsoft.com/office/drawing/2014/main" id="{C526313D-16DB-426E-A16D-EC800EAB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2931"/>
              <a:ext cx="1180" cy="18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2" name="Rectangle 18">
              <a:extLst>
                <a:ext uri="{FF2B5EF4-FFF2-40B4-BE49-F238E27FC236}">
                  <a16:creationId xmlns:a16="http://schemas.microsoft.com/office/drawing/2014/main" id="{0C82A6FF-7B05-47C3-AA5F-4E65FCF3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342"/>
              <a:ext cx="680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3" name="Rectangle 19">
              <a:extLst>
                <a:ext uri="{FF2B5EF4-FFF2-40B4-BE49-F238E27FC236}">
                  <a16:creationId xmlns:a16="http://schemas.microsoft.com/office/drawing/2014/main" id="{B2EFFE3E-7881-4927-815E-83A4BAB70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2160"/>
              <a:ext cx="499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4" name="Rectangle 20">
              <a:extLst>
                <a:ext uri="{FF2B5EF4-FFF2-40B4-BE49-F238E27FC236}">
                  <a16:creationId xmlns:a16="http://schemas.microsoft.com/office/drawing/2014/main" id="{73CA8A1E-420F-4EEE-B532-21F85B855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160"/>
              <a:ext cx="499" cy="18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5" name="Rectangle 21">
              <a:extLst>
                <a:ext uri="{FF2B5EF4-FFF2-40B4-BE49-F238E27FC236}">
                  <a16:creationId xmlns:a16="http://schemas.microsoft.com/office/drawing/2014/main" id="{FF00D752-F4EB-4AD5-A5DD-08D2E2F82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1933"/>
              <a:ext cx="318" cy="227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76" name="Rectangle 22">
              <a:extLst>
                <a:ext uri="{FF2B5EF4-FFF2-40B4-BE49-F238E27FC236}">
                  <a16:creationId xmlns:a16="http://schemas.microsoft.com/office/drawing/2014/main" id="{9FDBAEA0-3DA6-4A1C-AB59-DFC46DB98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933"/>
              <a:ext cx="318" cy="227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grpSp>
          <p:nvGrpSpPr>
            <p:cNvPr id="19477" name="Group 35">
              <a:extLst>
                <a:ext uri="{FF2B5EF4-FFF2-40B4-BE49-F238E27FC236}">
                  <a16:creationId xmlns:a16="http://schemas.microsoft.com/office/drawing/2014/main" id="{0313AD07-4D81-4A07-B05B-B0E1F5931A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1" y="3339"/>
              <a:ext cx="1678" cy="91"/>
              <a:chOff x="748" y="3339"/>
              <a:chExt cx="1678" cy="91"/>
            </a:xfrm>
          </p:grpSpPr>
          <p:sp>
            <p:nvSpPr>
              <p:cNvPr id="19488" name="Line 36">
                <a:extLst>
                  <a:ext uri="{FF2B5EF4-FFF2-40B4-BE49-F238E27FC236}">
                    <a16:creationId xmlns:a16="http://schemas.microsoft.com/office/drawing/2014/main" id="{2002E93C-256B-4059-8DAA-C1CC5EEF84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8" y="3339"/>
                <a:ext cx="163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Line 37">
                <a:extLst>
                  <a:ext uri="{FF2B5EF4-FFF2-40B4-BE49-F238E27FC236}">
                    <a16:creationId xmlns:a16="http://schemas.microsoft.com/office/drawing/2014/main" id="{C4679013-740E-41FC-82AE-FD1076FE4E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4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Line 38">
                <a:extLst>
                  <a:ext uri="{FF2B5EF4-FFF2-40B4-BE49-F238E27FC236}">
                    <a16:creationId xmlns:a16="http://schemas.microsoft.com/office/drawing/2014/main" id="{95868FC0-8E9F-4E33-8DE4-D34359533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6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Line 39">
                <a:extLst>
                  <a:ext uri="{FF2B5EF4-FFF2-40B4-BE49-F238E27FC236}">
                    <a16:creationId xmlns:a16="http://schemas.microsoft.com/office/drawing/2014/main" id="{A2B33861-8506-4CD3-A619-EA93FD62D5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7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Line 40">
                <a:extLst>
                  <a:ext uri="{FF2B5EF4-FFF2-40B4-BE49-F238E27FC236}">
                    <a16:creationId xmlns:a16="http://schemas.microsoft.com/office/drawing/2014/main" id="{CDDA35FD-CE7C-45BE-BB87-A5F4B35781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29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Line 41">
                <a:extLst>
                  <a:ext uri="{FF2B5EF4-FFF2-40B4-BE49-F238E27FC236}">
                    <a16:creationId xmlns:a16="http://schemas.microsoft.com/office/drawing/2014/main" id="{5DB95923-4D3C-4D61-8852-1C14F2AD33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6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Line 42">
                <a:extLst>
                  <a:ext uri="{FF2B5EF4-FFF2-40B4-BE49-F238E27FC236}">
                    <a16:creationId xmlns:a16="http://schemas.microsoft.com/office/drawing/2014/main" id="{E97CCAD3-F591-4213-9AB2-9F80A40849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0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Line 43">
                <a:extLst>
                  <a:ext uri="{FF2B5EF4-FFF2-40B4-BE49-F238E27FC236}">
                    <a16:creationId xmlns:a16="http://schemas.microsoft.com/office/drawing/2014/main" id="{264849E9-66CB-4359-99F1-E2595D30B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7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Line 44">
                <a:extLst>
                  <a:ext uri="{FF2B5EF4-FFF2-40B4-BE49-F238E27FC236}">
                    <a16:creationId xmlns:a16="http://schemas.microsoft.com/office/drawing/2014/main" id="{BD7D6F2A-9B4F-4686-8878-FC868F9769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9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Line 45">
                <a:extLst>
                  <a:ext uri="{FF2B5EF4-FFF2-40B4-BE49-F238E27FC236}">
                    <a16:creationId xmlns:a16="http://schemas.microsoft.com/office/drawing/2014/main" id="{353852C4-25C1-410C-9542-17909A20E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0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Line 46">
                <a:extLst>
                  <a:ext uri="{FF2B5EF4-FFF2-40B4-BE49-F238E27FC236}">
                    <a16:creationId xmlns:a16="http://schemas.microsoft.com/office/drawing/2014/main" id="{BA2B56C4-7FBA-4AAD-A045-7CCB71701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6" y="3339"/>
                <a:ext cx="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8" name="Text Box 69">
              <a:extLst>
                <a:ext uri="{FF2B5EF4-FFF2-40B4-BE49-F238E27FC236}">
                  <a16:creationId xmlns:a16="http://schemas.microsoft.com/office/drawing/2014/main" id="{5341A208-6284-4769-8626-2CDC7B2934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0" y="3154"/>
              <a:ext cx="45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Arial" panose="020B0604020202020204" pitchFamily="34" charset="0"/>
                </a:rPr>
                <a:t>0-10</a:t>
              </a:r>
            </a:p>
          </p:txBody>
        </p:sp>
        <p:sp>
          <p:nvSpPr>
            <p:cNvPr id="19479" name="Text Box 70">
              <a:extLst>
                <a:ext uri="{FF2B5EF4-FFF2-40B4-BE49-F238E27FC236}">
                  <a16:creationId xmlns:a16="http://schemas.microsoft.com/office/drawing/2014/main" id="{8A9049A1-8838-4557-BA35-09E7C22BF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2886"/>
              <a:ext cx="3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0" name="Text Box 71">
              <a:extLst>
                <a:ext uri="{FF2B5EF4-FFF2-40B4-BE49-F238E27FC236}">
                  <a16:creationId xmlns:a16="http://schemas.microsoft.com/office/drawing/2014/main" id="{888E5987-1B55-49A3-B25A-932A7568C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2659"/>
              <a:ext cx="3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1" name="Text Box 73">
              <a:extLst>
                <a:ext uri="{FF2B5EF4-FFF2-40B4-BE49-F238E27FC236}">
                  <a16:creationId xmlns:a16="http://schemas.microsoft.com/office/drawing/2014/main" id="{1240DEF6-7E70-4FFA-8A9B-B4749DFF4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1888"/>
              <a:ext cx="31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2" name="Line 74">
              <a:extLst>
                <a:ext uri="{FF2B5EF4-FFF2-40B4-BE49-F238E27FC236}">
                  <a16:creationId xmlns:a16="http://schemas.microsoft.com/office/drawing/2014/main" id="{E9A62740-C0FC-4CAB-A9CC-76BA54614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8" y="1842"/>
              <a:ext cx="0" cy="273"/>
            </a:xfrm>
            <a:prstGeom prst="line">
              <a:avLst/>
            </a:prstGeom>
            <a:noFill/>
            <a:ln w="9525">
              <a:solidFill>
                <a:srgbClr val="CC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Text Box 75">
              <a:extLst>
                <a:ext uri="{FF2B5EF4-FFF2-40B4-BE49-F238E27FC236}">
                  <a16:creationId xmlns:a16="http://schemas.microsoft.com/office/drawing/2014/main" id="{2426BDC1-6A42-406B-9372-98CE3BC70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748"/>
              <a:ext cx="95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4" name="Text Box 76">
              <a:extLst>
                <a:ext uri="{FF2B5EF4-FFF2-40B4-BE49-F238E27FC236}">
                  <a16:creationId xmlns:a16="http://schemas.microsoft.com/office/drawing/2014/main" id="{F48C9BA7-BB38-4100-B691-EEB45AB4A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3748"/>
              <a:ext cx="544" cy="16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b="1"/>
                <a:t>male</a:t>
              </a:r>
            </a:p>
          </p:txBody>
        </p:sp>
        <p:sp>
          <p:nvSpPr>
            <p:cNvPr id="19485" name="Text Box 77">
              <a:extLst>
                <a:ext uri="{FF2B5EF4-FFF2-40B4-BE49-F238E27FC236}">
                  <a16:creationId xmlns:a16="http://schemas.microsoft.com/office/drawing/2014/main" id="{D044197B-858D-43BE-9B9B-04A5BCB18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3702"/>
              <a:ext cx="680" cy="16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2000" b="1"/>
                <a:t>female</a:t>
              </a:r>
            </a:p>
          </p:txBody>
        </p:sp>
        <p:sp>
          <p:nvSpPr>
            <p:cNvPr id="19486" name="Rectangle 78">
              <a:extLst>
                <a:ext uri="{FF2B5EF4-FFF2-40B4-BE49-F238E27FC236}">
                  <a16:creationId xmlns:a16="http://schemas.microsoft.com/office/drawing/2014/main" id="{05C33094-B8B1-49CD-ACBA-E437FEB3E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797"/>
              <a:ext cx="226" cy="136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19487" name="Rectangle 79">
              <a:extLst>
                <a:ext uri="{FF2B5EF4-FFF2-40B4-BE49-F238E27FC236}">
                  <a16:creationId xmlns:a16="http://schemas.microsoft.com/office/drawing/2014/main" id="{6EE7B1CD-7A29-4BD1-B5F4-BFC622FF3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797"/>
              <a:ext cx="226" cy="136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9461" name="Text Box 80">
            <a:extLst>
              <a:ext uri="{FF2B5EF4-FFF2-40B4-BE49-F238E27FC236}">
                <a16:creationId xmlns:a16="http://schemas.microsoft.com/office/drawing/2014/main" id="{773C76A7-A8F5-4FA6-943C-D9CE89F9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692150"/>
            <a:ext cx="2808287" cy="579438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Iraqi pyramid</a:t>
            </a:r>
          </a:p>
        </p:txBody>
      </p:sp>
      <p:sp>
        <p:nvSpPr>
          <p:cNvPr id="19462" name="Text Box 63">
            <a:extLst>
              <a:ext uri="{FF2B5EF4-FFF2-40B4-BE49-F238E27FC236}">
                <a16:creationId xmlns:a16="http://schemas.microsoft.com/office/drawing/2014/main" id="{C6CB4D14-47BF-407A-8650-2C0ECEF3A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563" y="4508500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10-15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8">
            <a:extLst>
              <a:ext uri="{FF2B5EF4-FFF2-40B4-BE49-F238E27FC236}">
                <a16:creationId xmlns:a16="http://schemas.microsoft.com/office/drawing/2014/main" id="{8BDA87D5-2E4C-4E30-ADEA-E04C9ECA76B7}"/>
              </a:ext>
            </a:extLst>
          </p:cNvPr>
          <p:cNvGrpSpPr>
            <a:grpSpLocks/>
          </p:cNvGrpSpPr>
          <p:nvPr/>
        </p:nvGrpSpPr>
        <p:grpSpPr bwMode="auto">
          <a:xfrm>
            <a:off x="2125663" y="1341438"/>
            <a:ext cx="2159000" cy="4248150"/>
            <a:chOff x="1202" y="845"/>
            <a:chExt cx="1360" cy="2676"/>
          </a:xfrm>
        </p:grpSpPr>
        <p:sp>
          <p:nvSpPr>
            <p:cNvPr id="20501" name="Rectangle 4">
              <a:extLst>
                <a:ext uri="{FF2B5EF4-FFF2-40B4-BE49-F238E27FC236}">
                  <a16:creationId xmlns:a16="http://schemas.microsoft.com/office/drawing/2014/main" id="{61933CA4-3454-4BD9-9F42-D9FBB06AE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845"/>
              <a:ext cx="1043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2" name="Rectangle 7">
              <a:extLst>
                <a:ext uri="{FF2B5EF4-FFF2-40B4-BE49-F238E27FC236}">
                  <a16:creationId xmlns:a16="http://schemas.microsoft.com/office/drawing/2014/main" id="{5DA060A8-BC66-4370-9F63-ECF3A51A6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1117"/>
              <a:ext cx="1088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3" name="Rectangle 8">
              <a:extLst>
                <a:ext uri="{FF2B5EF4-FFF2-40B4-BE49-F238E27FC236}">
                  <a16:creationId xmlns:a16="http://schemas.microsoft.com/office/drawing/2014/main" id="{EDC0D39B-D50B-4CBB-BC1F-BF547D2F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1616"/>
              <a:ext cx="1179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4" name="Rectangle 9">
              <a:extLst>
                <a:ext uri="{FF2B5EF4-FFF2-40B4-BE49-F238E27FC236}">
                  <a16:creationId xmlns:a16="http://schemas.microsoft.com/office/drawing/2014/main" id="{2B78707D-F424-45D7-BF34-5493E7ACE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389"/>
              <a:ext cx="1133" cy="22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5" name="Rectangle 10">
              <a:extLst>
                <a:ext uri="{FF2B5EF4-FFF2-40B4-BE49-F238E27FC236}">
                  <a16:creationId xmlns:a16="http://schemas.microsoft.com/office/drawing/2014/main" id="{6CB9BC56-D66C-4241-8771-D51B30FBE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1888"/>
              <a:ext cx="1224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6" name="Rectangle 11">
              <a:extLst>
                <a:ext uri="{FF2B5EF4-FFF2-40B4-BE49-F238E27FC236}">
                  <a16:creationId xmlns:a16="http://schemas.microsoft.com/office/drawing/2014/main" id="{E6B0A0A3-36AB-4057-A481-B9C1BADD1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2160"/>
              <a:ext cx="1270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7" name="Rectangle 12">
              <a:extLst>
                <a:ext uri="{FF2B5EF4-FFF2-40B4-BE49-F238E27FC236}">
                  <a16:creationId xmlns:a16="http://schemas.microsoft.com/office/drawing/2014/main" id="{8CA81030-54FD-4BAE-8F85-76FC1741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704"/>
              <a:ext cx="1360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8" name="Rectangle 13">
              <a:extLst>
                <a:ext uri="{FF2B5EF4-FFF2-40B4-BE49-F238E27FC236}">
                  <a16:creationId xmlns:a16="http://schemas.microsoft.com/office/drawing/2014/main" id="{3B1EA0C3-8975-4D53-B675-C270D8BF8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2432"/>
              <a:ext cx="1315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09" name="Rectangle 14">
              <a:extLst>
                <a:ext uri="{FF2B5EF4-FFF2-40B4-BE49-F238E27FC236}">
                  <a16:creationId xmlns:a16="http://schemas.microsoft.com/office/drawing/2014/main" id="{69896D4D-5970-4F2A-BD2A-7E404E0A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3249"/>
              <a:ext cx="952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  <p:sp>
          <p:nvSpPr>
            <p:cNvPr id="20510" name="Rectangle 15">
              <a:extLst>
                <a:ext uri="{FF2B5EF4-FFF2-40B4-BE49-F238E27FC236}">
                  <a16:creationId xmlns:a16="http://schemas.microsoft.com/office/drawing/2014/main" id="{9F766089-DE96-417C-93D6-C3A74CBDC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77"/>
              <a:ext cx="1133" cy="2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IQ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0483" name="Rectangle 18">
            <a:extLst>
              <a:ext uri="{FF2B5EF4-FFF2-40B4-BE49-F238E27FC236}">
                <a16:creationId xmlns:a16="http://schemas.microsoft.com/office/drawing/2014/main" id="{0B427C00-418C-43F3-B9BA-25180EB91DD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5157788"/>
            <a:ext cx="1655762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4" name="Rectangle 19">
            <a:extLst>
              <a:ext uri="{FF2B5EF4-FFF2-40B4-BE49-F238E27FC236}">
                <a16:creationId xmlns:a16="http://schemas.microsoft.com/office/drawing/2014/main" id="{E5C37267-BC9A-49A7-9528-8A7CED56C61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4724400"/>
            <a:ext cx="1798637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5" name="Rectangle 20">
            <a:extLst>
              <a:ext uri="{FF2B5EF4-FFF2-40B4-BE49-F238E27FC236}">
                <a16:creationId xmlns:a16="http://schemas.microsoft.com/office/drawing/2014/main" id="{C60C884C-7311-4EC2-A134-D7538F1C0F3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3860800"/>
            <a:ext cx="2087562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6" name="Rectangle 21">
            <a:extLst>
              <a:ext uri="{FF2B5EF4-FFF2-40B4-BE49-F238E27FC236}">
                <a16:creationId xmlns:a16="http://schemas.microsoft.com/office/drawing/2014/main" id="{AFB1C47E-5035-4D1C-9500-FC0E5DE6691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4292600"/>
            <a:ext cx="2160587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7" name="Rectangle 22">
            <a:extLst>
              <a:ext uri="{FF2B5EF4-FFF2-40B4-BE49-F238E27FC236}">
                <a16:creationId xmlns:a16="http://schemas.microsoft.com/office/drawing/2014/main" id="{5DA79199-ED9B-4DD7-B2DC-0E8B6241D31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3429000"/>
            <a:ext cx="1943100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8" name="Rectangle 23">
            <a:extLst>
              <a:ext uri="{FF2B5EF4-FFF2-40B4-BE49-F238E27FC236}">
                <a16:creationId xmlns:a16="http://schemas.microsoft.com/office/drawing/2014/main" id="{FC3045A8-EBC1-4926-ACC1-EC5F8A2FA51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2997200"/>
            <a:ext cx="1871662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89" name="Rectangle 24">
            <a:extLst>
              <a:ext uri="{FF2B5EF4-FFF2-40B4-BE49-F238E27FC236}">
                <a16:creationId xmlns:a16="http://schemas.microsoft.com/office/drawing/2014/main" id="{51B09E04-96AF-4A42-A515-7C2D8F59E9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2133600"/>
            <a:ext cx="1584325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90" name="Rectangle 25">
            <a:extLst>
              <a:ext uri="{FF2B5EF4-FFF2-40B4-BE49-F238E27FC236}">
                <a16:creationId xmlns:a16="http://schemas.microsoft.com/office/drawing/2014/main" id="{CBCCC8A2-4335-4D3C-B4BC-DB3D97FFE9E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0775" y="2565400"/>
            <a:ext cx="1728788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91" name="Rectangle 26">
            <a:extLst>
              <a:ext uri="{FF2B5EF4-FFF2-40B4-BE49-F238E27FC236}">
                <a16:creationId xmlns:a16="http://schemas.microsoft.com/office/drawing/2014/main" id="{EF0E8FC9-AB09-44D3-AF17-0F6A235881F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2363" y="1268413"/>
            <a:ext cx="1439862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92" name="Rectangle 27">
            <a:extLst>
              <a:ext uri="{FF2B5EF4-FFF2-40B4-BE49-F238E27FC236}">
                <a16:creationId xmlns:a16="http://schemas.microsoft.com/office/drawing/2014/main" id="{7C7D2D08-A653-4D7B-A8ED-6A65026BB01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930775" y="1700213"/>
            <a:ext cx="1512888" cy="431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>
              <a:latin typeface="Arial" panose="020B0604020202020204" pitchFamily="34" charset="0"/>
            </a:endParaRPr>
          </a:p>
        </p:txBody>
      </p:sp>
      <p:sp>
        <p:nvSpPr>
          <p:cNvPr id="20493" name="Line 29">
            <a:extLst>
              <a:ext uri="{FF2B5EF4-FFF2-40B4-BE49-F238E27FC236}">
                <a16:creationId xmlns:a16="http://schemas.microsoft.com/office/drawing/2014/main" id="{EA2D5EFF-DD66-4208-9E9D-EE72457AB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5589588"/>
            <a:ext cx="338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30">
            <a:extLst>
              <a:ext uri="{FF2B5EF4-FFF2-40B4-BE49-F238E27FC236}">
                <a16:creationId xmlns:a16="http://schemas.microsoft.com/office/drawing/2014/main" id="{26D2DF37-8D2C-4712-B8F3-6DB2092DC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5589588"/>
            <a:ext cx="338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Text Box 31">
            <a:extLst>
              <a:ext uri="{FF2B5EF4-FFF2-40B4-BE49-F238E27FC236}">
                <a16:creationId xmlns:a16="http://schemas.microsoft.com/office/drawing/2014/main" id="{F0948C6E-4EB2-43CD-B573-48D434D46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222875"/>
            <a:ext cx="64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0 - 5</a:t>
            </a:r>
          </a:p>
        </p:txBody>
      </p:sp>
      <p:sp>
        <p:nvSpPr>
          <p:cNvPr id="20496" name="Text Box 32">
            <a:extLst>
              <a:ext uri="{FF2B5EF4-FFF2-40B4-BE49-F238E27FC236}">
                <a16:creationId xmlns:a16="http://schemas.microsoft.com/office/drawing/2014/main" id="{FE93CA84-AD34-4384-ACCC-8769C4D52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72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5-9</a:t>
            </a:r>
          </a:p>
        </p:txBody>
      </p:sp>
      <p:sp>
        <p:nvSpPr>
          <p:cNvPr id="20497" name="Text Box 33">
            <a:extLst>
              <a:ext uri="{FF2B5EF4-FFF2-40B4-BE49-F238E27FC236}">
                <a16:creationId xmlns:a16="http://schemas.microsoft.com/office/drawing/2014/main" id="{77099D56-FC96-499D-B395-FE50B21AE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2926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10-15</a:t>
            </a:r>
          </a:p>
        </p:txBody>
      </p:sp>
      <p:sp>
        <p:nvSpPr>
          <p:cNvPr id="20498" name="Text Box 34">
            <a:extLst>
              <a:ext uri="{FF2B5EF4-FFF2-40B4-BE49-F238E27FC236}">
                <a16:creationId xmlns:a16="http://schemas.microsoft.com/office/drawing/2014/main" id="{BA444425-D8CB-43EC-A41F-0D7F66DE8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38608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15-19</a:t>
            </a:r>
          </a:p>
        </p:txBody>
      </p:sp>
      <p:sp>
        <p:nvSpPr>
          <p:cNvPr id="20499" name="Text Box 35">
            <a:extLst>
              <a:ext uri="{FF2B5EF4-FFF2-40B4-BE49-F238E27FC236}">
                <a16:creationId xmlns:a16="http://schemas.microsoft.com/office/drawing/2014/main" id="{99BD3E66-E188-4F52-A78B-8B67FEAB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133350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75+</a:t>
            </a:r>
          </a:p>
        </p:txBody>
      </p:sp>
      <p:sp>
        <p:nvSpPr>
          <p:cNvPr id="20500" name="Text Box 36">
            <a:extLst>
              <a:ext uri="{FF2B5EF4-FFF2-40B4-BE49-F238E27FC236}">
                <a16:creationId xmlns:a16="http://schemas.microsoft.com/office/drawing/2014/main" id="{B70DF327-B97C-4DB3-9268-4F7378E89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76250"/>
            <a:ext cx="5113337" cy="4572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b="1"/>
              <a:t>Developed countries pyramid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86E0C9-E4C2-4E83-B9BE-D741B465B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algn="l" rtl="0" eaLnBrk="1" hangingPunct="1"/>
            <a:r>
              <a:rPr lang="en-US" altLang="en-US" sz="4000">
                <a:latin typeface="Comic Sans MS" panose="030F0702030302020204" pitchFamily="66" charset="0"/>
              </a:rPr>
              <a:t>Organizational steps for national and local population censuses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C954021-A4E9-4D16-8BDF-DAE0B9DED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Choice of questions to be asked. Statement of the reason for census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endParaRPr lang="en-US" altLang="en-US" sz="2400" b="1">
              <a:latin typeface="Comic Sans MS" panose="030F0702030302020204" pitchFamily="66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Design of the form.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Recruitment of census staff.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Training of recruited staff.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Testing the form.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Dealing with financial and legal aspects.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Enumeration area i.e.demarcation, including numbering of houses.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 b="1">
                <a:latin typeface="Comic Sans MS" panose="030F0702030302020204" pitchFamily="66" charset="0"/>
              </a:rPr>
              <a:t>Population enumeration (preliminary and final).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45A0184-3513-42F4-9FF1-5C3444F63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4100"/>
            <a:ext cx="8229600" cy="4679950"/>
          </a:xfrm>
          <a:solidFill>
            <a:srgbClr val="FFFFCC"/>
          </a:solidFill>
          <a:ln w="76200">
            <a:solidFill>
              <a:srgbClr val="6600CC"/>
            </a:solidFill>
            <a:miter lim="800000"/>
            <a:headEnd/>
            <a:tailEnd/>
          </a:ln>
        </p:spPr>
        <p:txBody>
          <a:bodyPr/>
          <a:lstStyle/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The mean age of the population is the arithmetic mean age of all population.</a:t>
            </a:r>
          </a:p>
          <a:p>
            <a:pPr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Most developing countries population have a young mean age.</a:t>
            </a:r>
          </a:p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The relative size of young and old age groups shows the weight of inactive age group in comparison with the potentially active ones.</a:t>
            </a:r>
          </a:p>
          <a:p>
            <a:pPr algn="l" rtl="0" eaLnBrk="1" hangingPunct="1"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503C3F90-4245-47F4-A806-9A6265460D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7931150" cy="1079500"/>
          </a:xfrm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There is a great difference between developed and developing countries:</a:t>
            </a:r>
          </a:p>
          <a:p>
            <a:pPr algn="l" rtl="0" eaLnBrk="1" hangingPunct="1">
              <a:buFontTx/>
              <a:buNone/>
            </a:pPr>
            <a:endParaRPr lang="en-US" altLang="en-US" sz="280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19481" name="Group 25">
            <a:extLst>
              <a:ext uri="{FF2B5EF4-FFF2-40B4-BE49-F238E27FC236}">
                <a16:creationId xmlns:a16="http://schemas.microsoft.com/office/drawing/2014/main" id="{4123C24C-A589-41D5-B700-847DEB2E086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28675" y="1557338"/>
          <a:ext cx="7488238" cy="2268538"/>
        </p:xfrm>
        <a:graphic>
          <a:graphicData uri="http://schemas.openxmlformats.org/drawingml/2006/table">
            <a:tbl>
              <a:tblPr rtl="1"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Iraq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developing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developed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Age group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40.5%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0-14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55.6%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63.6%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15 – 64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3.9%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9.7-20%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65+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50" name="Text Box 44">
            <a:extLst>
              <a:ext uri="{FF2B5EF4-FFF2-40B4-BE49-F238E27FC236}">
                <a16:creationId xmlns:a16="http://schemas.microsoft.com/office/drawing/2014/main" id="{2E56D6D0-1628-426A-9404-7E5BACBC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437063"/>
            <a:ext cx="6481762" cy="13112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                                   </a:t>
            </a:r>
            <a:r>
              <a:rPr lang="en-US" altLang="en-US" sz="2000" b="1"/>
              <a:t>(0-14) + (65+)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000" b="1"/>
              <a:t>Dependency ratio =                           x100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                                       </a:t>
            </a:r>
            <a:r>
              <a:rPr lang="en-US" altLang="en-US" sz="2000" b="1"/>
              <a:t>(15-64)</a:t>
            </a:r>
          </a:p>
        </p:txBody>
      </p:sp>
      <p:sp>
        <p:nvSpPr>
          <p:cNvPr id="22551" name="Line 45">
            <a:extLst>
              <a:ext uri="{FF2B5EF4-FFF2-40B4-BE49-F238E27FC236}">
                <a16:creationId xmlns:a16="http://schemas.microsoft.com/office/drawing/2014/main" id="{B09F1C75-4B76-4A41-B34A-A5C1E49714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6813" y="5084763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420230-E0C2-4E3E-8F17-E1A579634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tx1"/>
                </a:solidFill>
                <a:latin typeface="Comic Sans MS" panose="030F0702030302020204" pitchFamily="66" charset="0"/>
              </a:rPr>
              <a:t>Sex ratio</a:t>
            </a:r>
            <a:r>
              <a:rPr lang="en-US" altLang="en-US" sz="4000">
                <a:solidFill>
                  <a:srgbClr val="FFFFCC"/>
                </a:solidFill>
                <a:latin typeface="Comic Sans MS" panose="030F0702030302020204" pitchFamily="66" charset="0"/>
              </a:rPr>
              <a:t> Ratio (male to female ratio):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4DB2514-F429-4AA1-851E-F28B2A0D12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  <a:solidFill>
            <a:srgbClr val="FFFFCC"/>
          </a:solidFill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The population pyramid is never symmetrical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At birth 105 boys/100 girls.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After birth mortality doesn't affect both sexes with the same manner at the same age. There is excess male mortality at all ages 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Migration has an effect on sex ratio too.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                        no. of ♂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Sex Ratio =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                       no. of ♀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400">
              <a:latin typeface="Comic Sans MS" panose="030F0702030302020204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 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Over all=                             107:100        1.07:1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                      </a:t>
            </a: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DCAACCB4-E48E-4291-A8CE-645E41CD2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221163"/>
            <a:ext cx="2519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13B388E7-8C97-44D2-9646-2D6614836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80548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BB4BDAB7-7A83-4D51-A90E-8DC40EEC2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latin typeface="Comic Sans MS" panose="030F0702030302020204" pitchFamily="66" charset="0"/>
              </a:rPr>
              <a:t>Other population structures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08362D4-4E94-4FD8-A437-0BFFAB43DE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137525" cy="2735262"/>
          </a:xfrm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</a:rPr>
              <a:t> </a:t>
            </a:r>
            <a:r>
              <a:rPr lang="en-US" altLang="en-US" sz="2800" b="1">
                <a:solidFill>
                  <a:srgbClr val="6600CC"/>
                </a:solidFill>
                <a:latin typeface="Comic Sans MS" panose="030F0702030302020204" pitchFamily="66" charset="0"/>
              </a:rPr>
              <a:t>School attendance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1.School enrollment rate i.e. the relation between the enrolled in school population and the population school age.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altLang="en-US" sz="2400" b="1">
                <a:latin typeface="Comic Sans MS" panose="030F0702030302020204" pitchFamily="66" charset="0"/>
              </a:rPr>
              <a:t>School attendance rate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    i.e. the rate between population present at schools and the population enrolled in schools</a:t>
            </a:r>
            <a:r>
              <a:rPr lang="en-US" altLang="en-US" sz="2000" b="1">
                <a:latin typeface="Comic Sans MS" panose="030F0702030302020204" pitchFamily="66" charset="0"/>
              </a:rPr>
              <a:t>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endParaRPr lang="en-US" altLang="en-US" sz="2000" b="1">
              <a:latin typeface="Comic Sans MS" panose="030F0702030302020204" pitchFamily="66" charset="0"/>
            </a:endParaRP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altLang="en-US" sz="2000" b="1">
              <a:latin typeface="Comic Sans MS" panose="030F0702030302020204" pitchFamily="66" charset="0"/>
            </a:endParaRPr>
          </a:p>
        </p:txBody>
      </p:sp>
      <p:graphicFrame>
        <p:nvGraphicFramePr>
          <p:cNvPr id="22556" name="Group 28">
            <a:extLst>
              <a:ext uri="{FF2B5EF4-FFF2-40B4-BE49-F238E27FC236}">
                <a16:creationId xmlns:a16="http://schemas.microsoft.com/office/drawing/2014/main" id="{C61167E1-1D04-4BC1-A4C3-08E0C3FEDF4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9750" y="4076700"/>
          <a:ext cx="7859713" cy="2351108"/>
        </p:xfrm>
        <a:graphic>
          <a:graphicData uri="http://schemas.openxmlformats.org/drawingml/2006/table">
            <a:tbl>
              <a:tblPr rtl="1"/>
              <a:tblGrid>
                <a:gridCol w="181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Enrollment rate%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Total population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Enrolled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Age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228600     x K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124300               ÷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6-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7-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8-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Overall ratio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pitchFamily="34" charset="0"/>
                        </a:rPr>
                        <a:t>Total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241FF480-A8C1-4C3E-91C1-344425AA1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97800" cy="792163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latin typeface="Comic Sans MS" panose="030F0702030302020204" pitchFamily="66" charset="0"/>
              </a:rPr>
              <a:t>Other population structures</a:t>
            </a:r>
          </a:p>
        </p:txBody>
      </p:sp>
      <p:sp>
        <p:nvSpPr>
          <p:cNvPr id="26627" name="Text Box 5">
            <a:extLst>
              <a:ext uri="{FF2B5EF4-FFF2-40B4-BE49-F238E27FC236}">
                <a16:creationId xmlns:a16="http://schemas.microsoft.com/office/drawing/2014/main" id="{A172B8A8-CA1D-4E5A-871A-6A41ED808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73238"/>
            <a:ext cx="7127875" cy="9159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</a:t>
            </a:r>
            <a:r>
              <a:rPr lang="en-US" altLang="en-US" b="1"/>
              <a:t>no. of active population by age /sex</a:t>
            </a:r>
            <a:r>
              <a:rPr lang="en-US" altLang="en-US" b="1">
                <a:latin typeface="Arial" panose="020B0604020202020204" pitchFamily="34" charset="0"/>
              </a:rPr>
              <a:t>   </a:t>
            </a:r>
          </a:p>
          <a:p>
            <a:pPr algn="l" eaLnBrk="1" hangingPunct="1"/>
            <a:r>
              <a:rPr lang="en-US" altLang="en-US" b="1"/>
              <a:t>activity rate</a:t>
            </a:r>
            <a:r>
              <a:rPr lang="en-US" altLang="en-US" b="1">
                <a:latin typeface="Arial" panose="020B0604020202020204" pitchFamily="34" charset="0"/>
              </a:rPr>
              <a:t>  =                                                                         x </a:t>
            </a:r>
            <a:r>
              <a:rPr lang="en-US" altLang="en-US" b="1"/>
              <a:t>K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                </a:t>
            </a:r>
            <a:r>
              <a:rPr lang="en-US" altLang="en-US" b="1"/>
              <a:t>total population</a:t>
            </a:r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28C829A7-027F-42B3-928E-8389A3609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4103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D6009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/>
              <a:t>Economic activity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29" name="Text Box 7">
            <a:extLst>
              <a:ext uri="{FF2B5EF4-FFF2-40B4-BE49-F238E27FC236}">
                <a16:creationId xmlns:a16="http://schemas.microsoft.com/office/drawing/2014/main" id="{19F7996B-D35F-4FD9-9D06-4F244BE70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781300"/>
            <a:ext cx="7200900" cy="9159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             </a:t>
            </a:r>
            <a:r>
              <a:rPr lang="en-US" altLang="en-US" b="1"/>
              <a:t>no. of unemployed</a:t>
            </a:r>
            <a:r>
              <a:rPr lang="en-US" altLang="en-US" b="1">
                <a:latin typeface="Arial" panose="020B0604020202020204" pitchFamily="34" charset="0"/>
              </a:rPr>
              <a:t>   </a:t>
            </a:r>
          </a:p>
          <a:p>
            <a:pPr algn="l" eaLnBrk="1" hangingPunct="1"/>
            <a:r>
              <a:rPr lang="en-US" altLang="en-US" b="1"/>
              <a:t>Un-employed  rate</a:t>
            </a:r>
            <a:r>
              <a:rPr lang="en-US" altLang="en-US" b="1">
                <a:latin typeface="Arial" panose="020B0604020202020204" pitchFamily="34" charset="0"/>
              </a:rPr>
              <a:t>  =                                                               x </a:t>
            </a:r>
            <a:r>
              <a:rPr lang="en-US" altLang="en-US" b="1"/>
              <a:t>K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                </a:t>
            </a:r>
            <a:r>
              <a:rPr lang="en-US" altLang="en-US" b="1"/>
              <a:t>total population</a:t>
            </a:r>
          </a:p>
        </p:txBody>
      </p:sp>
      <p:sp>
        <p:nvSpPr>
          <p:cNvPr id="26630" name="Text Box 8">
            <a:extLst>
              <a:ext uri="{FF2B5EF4-FFF2-40B4-BE49-F238E27FC236}">
                <a16:creationId xmlns:a16="http://schemas.microsoft.com/office/drawing/2014/main" id="{89276110-EEAF-43C4-AFFD-A9CEDB708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716338"/>
            <a:ext cx="7345363" cy="9159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                  </a:t>
            </a:r>
            <a:r>
              <a:rPr lang="en-US" altLang="en-US" b="1"/>
              <a:t>(0-14) + (65+)</a:t>
            </a:r>
            <a:r>
              <a:rPr lang="en-US" altLang="en-US" b="1">
                <a:latin typeface="Arial" panose="020B0604020202020204" pitchFamily="34" charset="0"/>
              </a:rPr>
              <a:t>   </a:t>
            </a:r>
          </a:p>
          <a:p>
            <a:pPr algn="l" eaLnBrk="1" hangingPunct="1"/>
            <a:r>
              <a:rPr lang="en-US" altLang="en-US" b="1"/>
              <a:t>Dependency   rate</a:t>
            </a:r>
            <a:r>
              <a:rPr lang="en-US" altLang="en-US" b="1">
                <a:latin typeface="Arial" panose="020B0604020202020204" pitchFamily="34" charset="0"/>
              </a:rPr>
              <a:t>  =                                                             X</a:t>
            </a:r>
            <a:r>
              <a:rPr lang="en-US" altLang="en-US" b="1"/>
              <a:t>100</a:t>
            </a:r>
          </a:p>
          <a:p>
            <a:pPr algn="l" eaLnBrk="1" hangingPunct="1"/>
            <a:r>
              <a:rPr lang="en-US" altLang="en-US" b="1">
                <a:latin typeface="Arial" panose="020B0604020202020204" pitchFamily="34" charset="0"/>
              </a:rPr>
              <a:t>                                                       </a:t>
            </a:r>
            <a:r>
              <a:rPr lang="en-US" altLang="en-US" b="1"/>
              <a:t>(15-64)</a:t>
            </a:r>
          </a:p>
        </p:txBody>
      </p:sp>
      <p:sp>
        <p:nvSpPr>
          <p:cNvPr id="26631" name="Line 9">
            <a:extLst>
              <a:ext uri="{FF2B5EF4-FFF2-40B4-BE49-F238E27FC236}">
                <a16:creationId xmlns:a16="http://schemas.microsoft.com/office/drawing/2014/main" id="{6132BA82-40FD-4433-B867-AD67A8C8C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414972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0">
            <a:extLst>
              <a:ext uri="{FF2B5EF4-FFF2-40B4-BE49-F238E27FC236}">
                <a16:creationId xmlns:a16="http://schemas.microsoft.com/office/drawing/2014/main" id="{AD532ABF-67F8-4A05-9D58-C8348B94A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2845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1">
            <a:extLst>
              <a:ext uri="{FF2B5EF4-FFF2-40B4-BE49-F238E27FC236}">
                <a16:creationId xmlns:a16="http://schemas.microsoft.com/office/drawing/2014/main" id="{A93244F7-6A15-4258-9F04-71597246C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276475"/>
            <a:ext cx="417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E1DF7E31-4E77-42B5-8449-7EB94DE0F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  <a:latin typeface="Comic Sans MS" panose="030F0702030302020204" pitchFamily="66" charset="0"/>
              </a:rPr>
              <a:t>Other population structures</a:t>
            </a:r>
          </a:p>
        </p:txBody>
      </p:sp>
      <p:sp>
        <p:nvSpPr>
          <p:cNvPr id="27651" name="Text Box 5">
            <a:extLst>
              <a:ext uri="{FF2B5EF4-FFF2-40B4-BE49-F238E27FC236}">
                <a16:creationId xmlns:a16="http://schemas.microsoft.com/office/drawing/2014/main" id="{4F0B4AA6-AE97-4D6D-8868-35C7E23AF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2592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C00CC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/>
              <a:t>Household</a:t>
            </a:r>
            <a:r>
              <a:rPr lang="en-US" altLang="en-US" sz="2000"/>
              <a:t> </a:t>
            </a:r>
          </a:p>
        </p:txBody>
      </p:sp>
      <p:sp>
        <p:nvSpPr>
          <p:cNvPr id="27652" name="Text Box 6">
            <a:extLst>
              <a:ext uri="{FF2B5EF4-FFF2-40B4-BE49-F238E27FC236}">
                <a16:creationId xmlns:a16="http://schemas.microsoft.com/office/drawing/2014/main" id="{F5CF1769-F238-4C69-871A-CF390043B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89138"/>
            <a:ext cx="8135938" cy="22256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>
                <a:srgbClr val="00CC66"/>
              </a:buClr>
              <a:buFont typeface="Wingdings" panose="05000000000000000000" pitchFamily="2" charset="2"/>
              <a:buChar char="v"/>
            </a:pPr>
            <a:r>
              <a:rPr lang="en-US" altLang="en-US" sz="2000" b="1"/>
              <a:t>Family couple of parents and their children (biological family)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Extended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Nuclear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Consanguine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Communal</a:t>
            </a:r>
          </a:p>
        </p:txBody>
      </p:sp>
      <p:sp>
        <p:nvSpPr>
          <p:cNvPr id="27653" name="Text Box 7">
            <a:extLst>
              <a:ext uri="{FF2B5EF4-FFF2-40B4-BE49-F238E27FC236}">
                <a16:creationId xmlns:a16="http://schemas.microsoft.com/office/drawing/2014/main" id="{6E7C44E9-A0D2-4064-9E24-8AF47747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24363"/>
            <a:ext cx="8496300" cy="22256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Clr>
                <a:srgbClr val="00CC66"/>
              </a:buClr>
              <a:buFont typeface="Wingdings" panose="05000000000000000000" pitchFamily="2" charset="2"/>
              <a:buChar char="v"/>
            </a:pPr>
            <a:r>
              <a:rPr lang="en-US" altLang="en-US" sz="2000" b="1"/>
              <a:t>Household is the entity that consists of individuals who live in the same dwelling. Thus a household  can be of several families.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Private household i.e. one or more several families in the household .</a:t>
            </a:r>
          </a:p>
          <a:p>
            <a:pPr algn="l" rtl="0" eaLnBrk="1" hangingPunct="1">
              <a:spcBef>
                <a:spcPct val="50000"/>
              </a:spcBef>
              <a:buClr>
                <a:srgbClr val="FF0066"/>
              </a:buClr>
              <a:buFont typeface="Wingdings" panose="05000000000000000000" pitchFamily="2" charset="2"/>
              <a:buChar char="ü"/>
            </a:pPr>
            <a:r>
              <a:rPr lang="en-US" altLang="en-US" sz="2000" b="1"/>
              <a:t>Institutional household (non family) i.e. people living together in certain institution 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A607C04C-95A4-42A1-AA02-76F92BD93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3311525" cy="519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Size of house hold</a:t>
            </a:r>
          </a:p>
        </p:txBody>
      </p:sp>
      <p:sp>
        <p:nvSpPr>
          <p:cNvPr id="28675" name="Text Box 5">
            <a:extLst>
              <a:ext uri="{FF2B5EF4-FFF2-40B4-BE49-F238E27FC236}">
                <a16:creationId xmlns:a16="http://schemas.microsoft.com/office/drawing/2014/main" id="{FCE35016-3E03-4AD1-8DC0-DC63595F4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325563"/>
            <a:ext cx="2303462" cy="946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It differs from</a:t>
            </a:r>
          </a:p>
        </p:txBody>
      </p:sp>
      <p:sp>
        <p:nvSpPr>
          <p:cNvPr id="28676" name="Text Box 6">
            <a:extLst>
              <a:ext uri="{FF2B5EF4-FFF2-40B4-BE49-F238E27FC236}">
                <a16:creationId xmlns:a16="http://schemas.microsoft.com/office/drawing/2014/main" id="{19457BDA-6224-425F-8813-9AA9E23A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844675"/>
            <a:ext cx="4392612" cy="13112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                                </a:t>
            </a:r>
            <a:r>
              <a:rPr lang="en-US" altLang="en-US" sz="2000" b="1"/>
              <a:t>no. of persons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000" b="1"/>
              <a:t>Crowding index</a:t>
            </a:r>
            <a:r>
              <a:rPr lang="en-US" altLang="en-US" sz="2000" b="1">
                <a:latin typeface="Arial" panose="020B0604020202020204" pitchFamily="34" charset="0"/>
              </a:rPr>
              <a:t> =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000" b="1">
                <a:latin typeface="Arial" panose="020B0604020202020204" pitchFamily="34" charset="0"/>
              </a:rPr>
              <a:t>                                 </a:t>
            </a:r>
            <a:r>
              <a:rPr lang="en-US" altLang="en-US" sz="2000" b="1"/>
              <a:t>no. of rooms</a:t>
            </a:r>
          </a:p>
        </p:txBody>
      </p:sp>
      <p:sp>
        <p:nvSpPr>
          <p:cNvPr id="28677" name="Line 7">
            <a:extLst>
              <a:ext uri="{FF2B5EF4-FFF2-40B4-BE49-F238E27FC236}">
                <a16:creationId xmlns:a16="http://schemas.microsoft.com/office/drawing/2014/main" id="{58537480-07EA-494B-A28E-6933DAD5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2492375"/>
            <a:ext cx="1798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925DDF-7885-48B9-9A31-C3BB1572E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Data organization leading to publication of results:</a:t>
            </a:r>
            <a:r>
              <a:rPr lang="en-US" altLang="en-US" sz="4000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2740A1-54C9-4AE1-BDB1-32216089C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The following steps should be taken: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Coding and checking.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Producing computer data files.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Preliminary tabulation and initial publications.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Consideration of results and detailed publications.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09B3C93-55A1-4B65-BD16-C0C6B70FC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Characteristics of the population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431B704-FB86-4F14-B9D8-C561F423E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In a population census , information may be collected about the following characteristics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Age 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Sex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Marital status.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Area of residence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Literacy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Occupation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Economic activity</a:t>
            </a:r>
          </a:p>
          <a:p>
            <a:pPr algn="l" rtl="0" eaLnBrk="1" hangingPunct="1">
              <a:lnSpc>
                <a:spcPct val="80000"/>
              </a:lnSpc>
              <a:buClr>
                <a:srgbClr val="FF6699"/>
              </a:buClr>
              <a:buSzPct val="130000"/>
              <a:buFont typeface="Wingdings 2" panose="05020102010507070707" pitchFamily="18" charset="2"/>
              <a:buChar char="ê"/>
            </a:pPr>
            <a:r>
              <a:rPr lang="en-US" altLang="en-US" sz="2800">
                <a:latin typeface="Comic Sans MS" panose="030F0702030302020204" pitchFamily="66" charset="0"/>
              </a:rPr>
              <a:t>Relationship  within a household……etc.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1502BF7-010F-4C76-938E-886F86D80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6624638" cy="11430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Problems in definition of characteristics: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9ED9F86-D68B-453C-B65A-6A47334F6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92175"/>
          </a:xfrm>
          <a:solidFill>
            <a:srgbClr val="FFCC99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400" b="1">
                <a:latin typeface="Comic Sans MS" panose="030F0702030302020204" pitchFamily="66" charset="0"/>
              </a:rPr>
              <a:t>Problems may arise in defining the following characteristics</a:t>
            </a:r>
          </a:p>
          <a:p>
            <a:pPr algn="l" rtl="0" eaLnBrk="1" hangingPunct="1">
              <a:buFontTx/>
              <a:buNone/>
            </a:pP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883E0990-9C28-4B01-A2BE-8824E3D1F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043238"/>
            <a:ext cx="7632700" cy="17541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400" b="1"/>
              <a:t>1- Age : concept of completed years of age, 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400" b="1"/>
              <a:t>( birth certificate), estimated on the basis of growth, milestones, estimated on the basis of calendar of events, guessed.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8DF2EE4-A044-47FC-A0F0-5343532FF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49275"/>
            <a:ext cx="3600450" cy="15525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2- </a:t>
            </a:r>
            <a:r>
              <a:rPr lang="en-US" altLang="en-US" sz="2400" b="1"/>
              <a:t>Place of residence:</a:t>
            </a:r>
          </a:p>
          <a:p>
            <a:pPr algn="l" rtl="0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/>
              <a:t>Permanent.</a:t>
            </a:r>
          </a:p>
          <a:p>
            <a:pPr algn="l" rtl="0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1"/>
              <a:t>Temporary.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70216E8C-D8FF-48B7-BFF7-EFB40975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7938"/>
            <a:ext cx="5327650" cy="19383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Arial" pitchFamily="34" charset="0"/>
              </a:rPr>
              <a:t>3- </a:t>
            </a:r>
            <a:r>
              <a:rPr lang="en-US" sz="2400" b="1" dirty="0"/>
              <a:t>Occupation </a:t>
            </a:r>
          </a:p>
          <a:p>
            <a:pPr marL="354013" indent="-354013" algn="l" rtl="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/>
              <a:t>Multiplicity of possible occupation.</a:t>
            </a:r>
          </a:p>
          <a:p>
            <a:pPr marL="354013" indent="-354013" algn="l" rtl="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2400" b="1" dirty="0"/>
              <a:t>Past occupation.</a:t>
            </a: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53ABC7C0-4E95-4A72-B2DE-84B40C200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516563"/>
            <a:ext cx="63373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</a:rPr>
              <a:t>4- </a:t>
            </a:r>
            <a:r>
              <a:rPr lang="en-US" altLang="en-US" sz="2400" b="1"/>
              <a:t>Relationships and marital status</a:t>
            </a: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F886F8A3-7C50-4ECE-9E7B-6167B9025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17475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E6BF6A20-C050-462E-BE5A-FF7EBF26E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206625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1" name="AutoShape 9">
            <a:extLst>
              <a:ext uri="{FF2B5EF4-FFF2-40B4-BE49-F238E27FC236}">
                <a16:creationId xmlns:a16="http://schemas.microsoft.com/office/drawing/2014/main" id="{DFBEB50A-FDB1-4CD0-A9E1-3E6D907D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49275"/>
            <a:ext cx="576263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2" name="AutoShape 10">
            <a:extLst>
              <a:ext uri="{FF2B5EF4-FFF2-40B4-BE49-F238E27FC236}">
                <a16:creationId xmlns:a16="http://schemas.microsoft.com/office/drawing/2014/main" id="{DD971D9C-5846-4513-B92D-BAE55BCC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708275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88356C1A-9AE0-4CA4-B365-459133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060575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4" name="AutoShape 12">
            <a:extLst>
              <a:ext uri="{FF2B5EF4-FFF2-40B4-BE49-F238E27FC236}">
                <a16:creationId xmlns:a16="http://schemas.microsoft.com/office/drawing/2014/main" id="{7872F79F-1B40-424B-BE58-6857508FC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807075"/>
            <a:ext cx="576263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5" name="AutoShape 13">
            <a:extLst>
              <a:ext uri="{FF2B5EF4-FFF2-40B4-BE49-F238E27FC236}">
                <a16:creationId xmlns:a16="http://schemas.microsoft.com/office/drawing/2014/main" id="{E73E177E-1216-4CCE-A466-F7E2B03A7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75275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6" name="AutoShape 14">
            <a:extLst>
              <a:ext uri="{FF2B5EF4-FFF2-40B4-BE49-F238E27FC236}">
                <a16:creationId xmlns:a16="http://schemas.microsoft.com/office/drawing/2014/main" id="{B7C41A96-D93A-4F64-AD34-D3577767E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014913"/>
            <a:ext cx="576263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  <p:sp>
        <p:nvSpPr>
          <p:cNvPr id="8207" name="AutoShape 15">
            <a:extLst>
              <a:ext uri="{FF2B5EF4-FFF2-40B4-BE49-F238E27FC236}">
                <a16:creationId xmlns:a16="http://schemas.microsoft.com/office/drawing/2014/main" id="{3604A997-B817-4821-8B31-FCED12C7E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5949950"/>
            <a:ext cx="576262" cy="574675"/>
          </a:xfrm>
          <a:prstGeom prst="star5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IQ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726FB2D0-590A-4CD9-B22E-02D4E6379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7859712" cy="1511300"/>
          </a:xfrm>
          <a:solidFill>
            <a:srgbClr val="FFFFCC"/>
          </a:solidFill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Uses of census data in health field</a:t>
            </a:r>
            <a:r>
              <a:rPr lang="en-US" altLang="en-US" sz="2400">
                <a:latin typeface="Comic Sans MS" panose="030F0702030302020204" pitchFamily="66" charset="0"/>
              </a:rPr>
              <a:t>: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For planning health services.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altLang="en-US" sz="2400">
                <a:latin typeface="Comic Sans MS" panose="030F0702030302020204" pitchFamily="66" charset="0"/>
              </a:rPr>
              <a:t>As a source of denominators for health indicators.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0306ED73-283F-490B-9B8D-9F98C24CA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133600"/>
            <a:ext cx="7632700" cy="1066800"/>
          </a:xfrm>
          <a:prstGeom prst="rect">
            <a:avLst/>
          </a:prstGeom>
          <a:solidFill>
            <a:srgbClr val="FFAB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800"/>
              <a:t>Census population: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400"/>
              <a:t>Number of population in census year</a:t>
            </a:r>
          </a:p>
        </p:txBody>
      </p:sp>
      <p:sp>
        <p:nvSpPr>
          <p:cNvPr id="8196" name="Text Box 5">
            <a:extLst>
              <a:ext uri="{FF2B5EF4-FFF2-40B4-BE49-F238E27FC236}">
                <a16:creationId xmlns:a16="http://schemas.microsoft.com/office/drawing/2014/main" id="{3C575C91-9E73-48D1-BF91-EFAE10AC0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73463"/>
            <a:ext cx="7991475" cy="1797050"/>
          </a:xfrm>
          <a:prstGeom prst="rect">
            <a:avLst/>
          </a:prstGeom>
          <a:solidFill>
            <a:srgbClr val="F7D5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800"/>
              <a:t>Estimated population: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400"/>
              <a:t>Number of population in any inter census year obtained by applying methods of  estimation of census population.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8BF06DD8-9759-4D59-8E0A-943B85C99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661025"/>
            <a:ext cx="5545138" cy="519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Mid year population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44350B-B119-405A-AB13-BD4002C33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  <a:solidFill>
            <a:srgbClr val="FFFFCC"/>
          </a:solidFill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Age and sex structure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21DE1A-D5A1-4C41-8772-5C083977C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After the size of the population, the age and sex structure is one of the first results of the census.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DE7FC26-5FDF-472A-B7B0-5B0DE9DF3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en-US" altLang="en-US" sz="4000">
                <a:latin typeface="Comic Sans MS" panose="030F0702030302020204" pitchFamily="66" charset="0"/>
              </a:rPr>
              <a:t>Age and sex structure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2FCD981-D1FB-47FB-B911-0A118662E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>
                <a:latin typeface="Comic Sans MS" panose="030F0702030302020204" pitchFamily="66" charset="0"/>
              </a:rPr>
              <a:t>The composition of age and sex structure is of particular importance regarding the potentialities of population e.g.: </a:t>
            </a:r>
          </a:p>
          <a:p>
            <a:pPr algn="l" rtl="0" eaLnBrk="1" hangingPunct="1"/>
            <a:r>
              <a:rPr lang="en-US" altLang="en-US">
                <a:latin typeface="Comic Sans MS" panose="030F0702030302020204" pitchFamily="66" charset="0"/>
              </a:rPr>
              <a:t>The proportion of children determines the present weight of education and the future size of the economically active population.</a:t>
            </a:r>
          </a:p>
          <a:p>
            <a:pPr algn="l" rtl="0"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894</TotalTime>
  <Words>1079</Words>
  <Application>Microsoft Office PowerPoint</Application>
  <PresentationFormat>عرض على الشاشة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Wingdings</vt:lpstr>
      <vt:lpstr>Wingdings 2</vt:lpstr>
      <vt:lpstr>تصميم افتراضي</vt:lpstr>
      <vt:lpstr>Demography 2</vt:lpstr>
      <vt:lpstr>Organizational steps for national and local population censuses</vt:lpstr>
      <vt:lpstr>Data organization leading to publication of results: </vt:lpstr>
      <vt:lpstr>Characteristics of the population</vt:lpstr>
      <vt:lpstr>Problems in definition of characteristics:</vt:lpstr>
      <vt:lpstr>عرض تقديمي في PowerPoint</vt:lpstr>
      <vt:lpstr>عرض تقديمي في PowerPoint</vt:lpstr>
      <vt:lpstr>Age and sex structure</vt:lpstr>
      <vt:lpstr>Age and sex structure</vt:lpstr>
      <vt:lpstr>Age and sex structure   </vt:lpstr>
      <vt:lpstr>Population Pyramid </vt:lpstr>
      <vt:lpstr>عرض تقديمي في PowerPoint</vt:lpstr>
      <vt:lpstr>عرض تقديمي في PowerPoint</vt:lpstr>
      <vt:lpstr>General outline of population pyramid is triangle                   </vt:lpstr>
      <vt:lpstr>Characteristic of Iraqi population pyramid                                      </vt:lpstr>
      <vt:lpstr>Characteristic of Iraqi population pyramid                                     </vt:lpstr>
      <vt:lpstr>Characteristic of Iraqi population pyramid                                  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Sex ratio Ratio (male to female ratio):</vt:lpstr>
      <vt:lpstr>Other population structures</vt:lpstr>
      <vt:lpstr>Other population structures</vt:lpstr>
      <vt:lpstr>Other population structures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Demography</dc:title>
  <dc:creator>aa</dc:creator>
  <cp:lastModifiedBy>Humam Zubeer</cp:lastModifiedBy>
  <cp:revision>117</cp:revision>
  <dcterms:created xsi:type="dcterms:W3CDTF">2009-01-27T04:14:33Z</dcterms:created>
  <dcterms:modified xsi:type="dcterms:W3CDTF">2023-10-03T17:20:52Z</dcterms:modified>
</cp:coreProperties>
</file>