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F9729B-5B51-4A60-8A81-BCF13E8C6450}" type="datetimeFigureOut">
              <a:rPr lang="en-US" smtClean="0"/>
              <a:t>4/29/2025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F62C-4BAD-4439-8BF0-664FB94BE573}" type="slidenum">
              <a:rPr lang="en-US" smtClean="0"/>
              <a:t>‹#›</a:t>
            </a:fld>
            <a:endParaRPr lang="en-US"/>
          </a:p>
        </p:txBody>
      </p:sp>
    </p:spTree>
    <p:extLst>
      <p:ext uri="{BB962C8B-B14F-4D97-AF65-F5344CB8AC3E}">
        <p14:creationId xmlns:p14="http://schemas.microsoft.com/office/powerpoint/2010/main" val="1471761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42C3F62C-4BAD-4439-8BF0-664FB94BE573}" type="slidenum">
              <a:rPr lang="en-US" smtClean="0"/>
              <a:t>10</a:t>
            </a:fld>
            <a:endParaRPr lang="en-US"/>
          </a:p>
        </p:txBody>
      </p:sp>
    </p:spTree>
    <p:extLst>
      <p:ext uri="{BB962C8B-B14F-4D97-AF65-F5344CB8AC3E}">
        <p14:creationId xmlns:p14="http://schemas.microsoft.com/office/powerpoint/2010/main" val="1313741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42C3F62C-4BAD-4439-8BF0-664FB94BE573}" type="slidenum">
              <a:rPr lang="en-US" smtClean="0"/>
              <a:t>25</a:t>
            </a:fld>
            <a:endParaRPr lang="en-US"/>
          </a:p>
        </p:txBody>
      </p:sp>
    </p:spTree>
    <p:extLst>
      <p:ext uri="{BB962C8B-B14F-4D97-AF65-F5344CB8AC3E}">
        <p14:creationId xmlns:p14="http://schemas.microsoft.com/office/powerpoint/2010/main" val="336093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2512546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3767267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1875864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37801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1036747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0F47FAC1-F7B1-475A-BDEA-0CAA2DF27959}"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300969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0F47FAC1-F7B1-475A-BDEA-0CAA2DF27959}" type="datetimeFigureOut">
              <a:rPr lang="en-US" smtClean="0"/>
              <a:t>4/29/2025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166436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0F47FAC1-F7B1-475A-BDEA-0CAA2DF27959}" type="datetimeFigureOut">
              <a:rPr lang="en-US" smtClean="0"/>
              <a:t>4/29/2025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1403778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F47FAC1-F7B1-475A-BDEA-0CAA2DF27959}" type="datetimeFigureOut">
              <a:rPr lang="en-US" smtClean="0"/>
              <a:t>4/29/2025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2876665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F47FAC1-F7B1-475A-BDEA-0CAA2DF27959}"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3991956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F47FAC1-F7B1-475A-BDEA-0CAA2DF27959}"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E250AE84-EF3C-458E-A16B-85C462516817}" type="slidenum">
              <a:rPr lang="en-US" smtClean="0"/>
              <a:t>‹#›</a:t>
            </a:fld>
            <a:endParaRPr lang="en-US"/>
          </a:p>
        </p:txBody>
      </p:sp>
    </p:spTree>
    <p:extLst>
      <p:ext uri="{BB962C8B-B14F-4D97-AF65-F5344CB8AC3E}">
        <p14:creationId xmlns:p14="http://schemas.microsoft.com/office/powerpoint/2010/main" val="1413558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47FAC1-F7B1-475A-BDEA-0CAA2DF27959}" type="datetimeFigureOut">
              <a:rPr lang="en-US" smtClean="0"/>
              <a:t>4/29/2025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0AE84-EF3C-458E-A16B-85C462516817}" type="slidenum">
              <a:rPr lang="en-US" smtClean="0"/>
              <a:t>‹#›</a:t>
            </a:fld>
            <a:endParaRPr lang="en-US"/>
          </a:p>
        </p:txBody>
      </p:sp>
    </p:spTree>
    <p:extLst>
      <p:ext uri="{BB962C8B-B14F-4D97-AF65-F5344CB8AC3E}">
        <p14:creationId xmlns:p14="http://schemas.microsoft.com/office/powerpoint/2010/main" val="96061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Contraceptive</a:t>
            </a:r>
            <a:br>
              <a:rPr lang="en-US" dirty="0" smtClean="0"/>
            </a:br>
            <a:endParaRPr lang="en-US" dirty="0"/>
          </a:p>
        </p:txBody>
      </p:sp>
      <p:sp>
        <p:nvSpPr>
          <p:cNvPr id="3" name="عنوان فرعي 2"/>
          <p:cNvSpPr>
            <a:spLocks noGrp="1"/>
          </p:cNvSpPr>
          <p:nvPr>
            <p:ph type="subTitle" idx="1"/>
          </p:nvPr>
        </p:nvSpPr>
        <p:spPr/>
        <p:txBody>
          <a:bodyPr/>
          <a:lstStyle/>
          <a:p>
            <a:r>
              <a:rPr lang="en-US" dirty="0" smtClean="0">
                <a:solidFill>
                  <a:srgbClr val="FF0000"/>
                </a:solidFill>
              </a:rPr>
              <a:t>Assistant lecturer</a:t>
            </a:r>
          </a:p>
          <a:p>
            <a:r>
              <a:rPr lang="en-US" dirty="0" err="1" smtClean="0">
                <a:solidFill>
                  <a:srgbClr val="FF0000"/>
                </a:solidFill>
              </a:rPr>
              <a:t>Rana</a:t>
            </a:r>
            <a:r>
              <a:rPr lang="en-US" dirty="0" smtClean="0">
                <a:solidFill>
                  <a:srgbClr val="FF0000"/>
                </a:solidFill>
              </a:rPr>
              <a:t> Mohammed </a:t>
            </a:r>
            <a:r>
              <a:rPr lang="en-US" dirty="0" err="1" smtClean="0">
                <a:solidFill>
                  <a:srgbClr val="FF0000"/>
                </a:solidFill>
              </a:rPr>
              <a:t>Jasim</a:t>
            </a:r>
            <a:endParaRPr lang="en-US" dirty="0" smtClean="0">
              <a:solidFill>
                <a:srgbClr val="FF0000"/>
              </a:solidFill>
            </a:endParaRPr>
          </a:p>
          <a:p>
            <a:r>
              <a:rPr lang="en-US" dirty="0" smtClean="0">
                <a:solidFill>
                  <a:srgbClr val="FF0000"/>
                </a:solidFill>
              </a:rPr>
              <a:t>2024-2025</a:t>
            </a:r>
            <a:endParaRPr lang="en-US" dirty="0">
              <a:solidFill>
                <a:srgbClr val="FF0000"/>
              </a:solidFill>
            </a:endParaRPr>
          </a:p>
        </p:txBody>
      </p:sp>
    </p:spTree>
    <p:extLst>
      <p:ext uri="{BB962C8B-B14F-4D97-AF65-F5344CB8AC3E}">
        <p14:creationId xmlns:p14="http://schemas.microsoft.com/office/powerpoint/2010/main" val="378321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buNone/>
            </a:pPr>
            <a:r>
              <a:rPr lang="en-US" dirty="0" smtClean="0"/>
              <a:t>c- Vaginal Diaphragm: The diaphragm is a latex dome surrounded by a spring or coil. The woman places spermicidal cream or gel into the dome and around the rim and then inserts the diaphragm over the cervix ( covers the cervix and prevents passage of sperm).F.R 16%. d-Cervical Cap is a smaller than diaphragm , soft, silicone cap that fits directly over the cervix acts as a barrier to sperm and used with a spermicidal jelly. F.R 24%. </a:t>
            </a:r>
            <a:endParaRPr lang="en-US" dirty="0"/>
          </a:p>
        </p:txBody>
      </p:sp>
    </p:spTree>
    <p:extLst>
      <p:ext uri="{BB962C8B-B14F-4D97-AF65-F5344CB8AC3E}">
        <p14:creationId xmlns:p14="http://schemas.microsoft.com/office/powerpoint/2010/main" val="2453543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buNone/>
            </a:pPr>
            <a:r>
              <a:rPr lang="en-US" dirty="0" smtClean="0"/>
              <a:t>3. Intrauterine devices: Is a small plastic T-shaped inserted into the uterine cavity, long-acting contraceptives, failure rate 1%. </a:t>
            </a:r>
          </a:p>
          <a:p>
            <a:pPr marL="0" indent="0">
              <a:buNone/>
            </a:pPr>
            <a:endParaRPr lang="en-US" dirty="0"/>
          </a:p>
          <a:p>
            <a:pPr marL="0" indent="0">
              <a:buNone/>
            </a:pPr>
            <a:r>
              <a:rPr lang="en-US" dirty="0" smtClean="0"/>
              <a:t>There are two types of IUDs:</a:t>
            </a:r>
          </a:p>
          <a:p>
            <a:pPr marL="0" indent="0">
              <a:buNone/>
            </a:pPr>
            <a:r>
              <a:rPr lang="en-US" dirty="0" smtClean="0"/>
              <a:t> 1- The Copper T 380 (</a:t>
            </a:r>
            <a:r>
              <a:rPr lang="en-US" dirty="0" err="1" smtClean="0"/>
              <a:t>ParaGard</a:t>
            </a:r>
            <a:r>
              <a:rPr lang="en-US" dirty="0" smtClean="0"/>
              <a:t>) IUD - contains copper </a:t>
            </a:r>
          </a:p>
          <a:p>
            <a:pPr marL="0" indent="0">
              <a:buNone/>
            </a:pPr>
            <a:r>
              <a:rPr lang="en-US" dirty="0" smtClean="0"/>
              <a:t>2-Hormonal IUD contains the hormone </a:t>
            </a:r>
            <a:r>
              <a:rPr lang="en-US" dirty="0" err="1" smtClean="0"/>
              <a:t>progestogene</a:t>
            </a:r>
            <a:r>
              <a:rPr lang="en-US" dirty="0" smtClean="0"/>
              <a:t> (</a:t>
            </a:r>
            <a:r>
              <a:rPr lang="en-US" dirty="0" err="1" smtClean="0"/>
              <a:t>Miren</a:t>
            </a:r>
            <a:endParaRPr lang="en-US" dirty="0"/>
          </a:p>
        </p:txBody>
      </p:sp>
    </p:spTree>
    <p:extLst>
      <p:ext uri="{BB962C8B-B14F-4D97-AF65-F5344CB8AC3E}">
        <p14:creationId xmlns:p14="http://schemas.microsoft.com/office/powerpoint/2010/main" val="3108406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r>
              <a:rPr lang="en-US" dirty="0" smtClean="0"/>
              <a:t>HOW DOES IT WORK? The hormones or the copper stop the sperm reaching the egg. Sometimes, sperm does reach the egg (fertilization) so the IUD stops the egg from attaching to the wall of the uterus. The Cooper-covered (</a:t>
            </a:r>
            <a:r>
              <a:rPr lang="en-US" dirty="0" err="1" smtClean="0"/>
              <a:t>ParaGard</a:t>
            </a:r>
            <a:r>
              <a:rPr lang="en-US" dirty="0" smtClean="0"/>
              <a:t>) is approved for 10 years of use and non-hormonal. produces a spermicidal intrauterine environment by the release of copper ions into the uterus. This makes the uterus inhospitable to sperm transport and viability. </a:t>
            </a:r>
            <a:r>
              <a:rPr lang="en-US" dirty="0" err="1" smtClean="0"/>
              <a:t>Mirena</a:t>
            </a:r>
            <a:r>
              <a:rPr lang="en-US" dirty="0" smtClean="0"/>
              <a:t> is provided for 3- 5 years. It releases a low dose of progestin causing thinning of the endometrium cavity and thickening of cervical mucus, prevents transport of sperm into the endometrial cavity and fallopian tubes.</a:t>
            </a:r>
            <a:endParaRPr lang="en-US" dirty="0"/>
          </a:p>
        </p:txBody>
      </p:sp>
    </p:spTree>
    <p:extLst>
      <p:ext uri="{BB962C8B-B14F-4D97-AF65-F5344CB8AC3E}">
        <p14:creationId xmlns:p14="http://schemas.microsoft.com/office/powerpoint/2010/main" val="606804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pPr marL="0" indent="0">
              <a:buNone/>
            </a:pPr>
            <a:r>
              <a:rPr lang="en-US" dirty="0" smtClean="0"/>
              <a:t>Contraindications for Intrauterine Device (IUD) Use  Known or suspected pregnancy.</a:t>
            </a:r>
          </a:p>
          <a:p>
            <a:r>
              <a:rPr lang="en-US" dirty="0" smtClean="0"/>
              <a:t>  Undiagnosed abnormal vaginal bleeding.</a:t>
            </a:r>
          </a:p>
          <a:p>
            <a:r>
              <a:rPr lang="en-US" dirty="0" smtClean="0"/>
              <a:t> Acute cervical, uterine infection.</a:t>
            </a:r>
          </a:p>
          <a:p>
            <a:r>
              <a:rPr lang="en-US" dirty="0" smtClean="0"/>
              <a:t> Copper allergy (for </a:t>
            </a:r>
            <a:r>
              <a:rPr lang="en-US" dirty="0" err="1" smtClean="0"/>
              <a:t>ParaGard</a:t>
            </a:r>
            <a:r>
              <a:rPr lang="en-US" dirty="0" smtClean="0"/>
              <a:t> only).</a:t>
            </a:r>
          </a:p>
          <a:p>
            <a:r>
              <a:rPr lang="en-US" dirty="0" smtClean="0"/>
              <a:t>  History of ectopic pregnancy.</a:t>
            </a:r>
          </a:p>
          <a:p>
            <a:r>
              <a:rPr lang="en-US" dirty="0" smtClean="0"/>
              <a:t>  History of pelvic inflammatory disease. </a:t>
            </a:r>
          </a:p>
          <a:p>
            <a:r>
              <a:rPr lang="en-US" dirty="0" smtClean="0"/>
              <a:t> Current menorrhagia or dysmenorrhea (for </a:t>
            </a:r>
            <a:r>
              <a:rPr lang="en-US" dirty="0" err="1" smtClean="0"/>
              <a:t>ParaGard</a:t>
            </a:r>
            <a:r>
              <a:rPr lang="en-US" dirty="0" smtClean="0"/>
              <a:t> only). </a:t>
            </a:r>
          </a:p>
          <a:p>
            <a:r>
              <a:rPr lang="en-US" dirty="0" smtClean="0"/>
              <a:t> </a:t>
            </a:r>
            <a:r>
              <a:rPr lang="en-US" dirty="0" err="1" smtClean="0"/>
              <a:t>Nullipara</a:t>
            </a:r>
            <a:r>
              <a:rPr lang="en-US" dirty="0" smtClean="0"/>
              <a:t>.</a:t>
            </a:r>
          </a:p>
          <a:p>
            <a:r>
              <a:rPr lang="en-US" dirty="0" smtClean="0"/>
              <a:t>  Uterine fibroid. </a:t>
            </a:r>
          </a:p>
          <a:p>
            <a:r>
              <a:rPr lang="en-US" dirty="0" smtClean="0"/>
              <a:t> Uterine </a:t>
            </a:r>
            <a:r>
              <a:rPr lang="en-US" dirty="0" err="1" smtClean="0"/>
              <a:t>anomolies</a:t>
            </a:r>
            <a:r>
              <a:rPr lang="en-US" dirty="0" smtClean="0"/>
              <a:t> that interfere with proper insertion </a:t>
            </a:r>
            <a:endParaRPr lang="en-US" dirty="0"/>
          </a:p>
        </p:txBody>
      </p:sp>
    </p:spTree>
    <p:extLst>
      <p:ext uri="{BB962C8B-B14F-4D97-AF65-F5344CB8AC3E}">
        <p14:creationId xmlns:p14="http://schemas.microsoft.com/office/powerpoint/2010/main" val="1002850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pPr marL="0" indent="0">
              <a:buNone/>
            </a:pPr>
            <a:r>
              <a:rPr lang="en-US" dirty="0" smtClean="0"/>
              <a:t>Possible side effects and Complication for Intrauterine Device (IUD) </a:t>
            </a:r>
          </a:p>
          <a:p>
            <a:pPr marL="0" indent="0">
              <a:buNone/>
            </a:pPr>
            <a:r>
              <a:rPr lang="en-US" dirty="0" smtClean="0"/>
              <a:t> Feel pain, cramps or dizziness, spotting ,Irregular periods after insertion the IUD.</a:t>
            </a:r>
          </a:p>
          <a:p>
            <a:pPr marL="0" indent="0">
              <a:buNone/>
            </a:pPr>
            <a:r>
              <a:rPr lang="en-US" dirty="0" smtClean="0"/>
              <a:t>  Perforation</a:t>
            </a:r>
          </a:p>
          <a:p>
            <a:pPr marL="0" indent="0">
              <a:buNone/>
            </a:pPr>
            <a:r>
              <a:rPr lang="en-US" dirty="0" smtClean="0"/>
              <a:t>  Expulsion of device</a:t>
            </a:r>
          </a:p>
          <a:p>
            <a:pPr marL="0" indent="0">
              <a:buNone/>
            </a:pPr>
            <a:r>
              <a:rPr lang="en-US" dirty="0" smtClean="0"/>
              <a:t>  Infection </a:t>
            </a:r>
          </a:p>
          <a:p>
            <a:pPr marL="0" indent="0">
              <a:buNone/>
            </a:pPr>
            <a:r>
              <a:rPr lang="en-US" dirty="0" smtClean="0"/>
              <a:t> </a:t>
            </a:r>
            <a:r>
              <a:rPr lang="en-US" dirty="0" err="1" smtClean="0"/>
              <a:t>Menorrhgia</a:t>
            </a:r>
            <a:r>
              <a:rPr lang="en-US" dirty="0" smtClean="0"/>
              <a:t> (increase bleeding during menses </a:t>
            </a:r>
          </a:p>
          <a:p>
            <a:pPr marL="0" indent="0">
              <a:buNone/>
            </a:pPr>
            <a:r>
              <a:rPr lang="en-US" dirty="0" smtClean="0"/>
              <a:t> Dysmenorrhea (painful menstruation</a:t>
            </a:r>
          </a:p>
          <a:p>
            <a:pPr marL="0" indent="0">
              <a:buNone/>
            </a:pPr>
            <a:r>
              <a:rPr lang="en-US" dirty="0" smtClean="0"/>
              <a:t>  Ectopic pregnancy.</a:t>
            </a:r>
          </a:p>
          <a:p>
            <a:pPr marL="0" indent="0">
              <a:buNone/>
            </a:pPr>
            <a:r>
              <a:rPr lang="en-US" dirty="0" smtClean="0"/>
              <a:t>  Missed IUD. </a:t>
            </a:r>
          </a:p>
          <a:p>
            <a:pPr marL="0" indent="0">
              <a:buNone/>
            </a:pPr>
            <a:r>
              <a:rPr lang="en-US" dirty="0" smtClean="0"/>
              <a:t> Vaginal discharge </a:t>
            </a:r>
            <a:endParaRPr lang="en-US" dirty="0"/>
          </a:p>
        </p:txBody>
      </p:sp>
    </p:spTree>
    <p:extLst>
      <p:ext uri="{BB962C8B-B14F-4D97-AF65-F5344CB8AC3E}">
        <p14:creationId xmlns:p14="http://schemas.microsoft.com/office/powerpoint/2010/main" val="3343439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buNone/>
            </a:pPr>
            <a:r>
              <a:rPr lang="en-US" dirty="0" smtClean="0"/>
              <a:t>4. Hormonal contraceptive methods Hormonal contraceptives are the most commonly used reversible means of preventing pregnancy, and consist of combined (estrogen and progesterone) and progesterone-only methods. -Combined hormonal methods are available in oral, transdermal patches, and vaginal ring, whereas progesterone-only methods are available in oral, injectable, implantable, and intrauterine forms</a:t>
            </a:r>
            <a:endParaRPr lang="en-US" dirty="0"/>
          </a:p>
        </p:txBody>
      </p:sp>
    </p:spTree>
    <p:extLst>
      <p:ext uri="{BB962C8B-B14F-4D97-AF65-F5344CB8AC3E}">
        <p14:creationId xmlns:p14="http://schemas.microsoft.com/office/powerpoint/2010/main" val="2129375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r>
              <a:rPr lang="en-US" dirty="0" smtClean="0"/>
              <a:t>Combined hormonal methods are available in oral, transdermal patches, and vaginal ring, whereas progesterone-only methods are available in oral, injectable, implantable, and intrauterine forms. A. Combination Oral Contraceptives (COCs) Estrogen and progestin combinations (COCs) are the most common OCs. COCs prevent pregnancy by: 1-Estrogen: Inhibits ovulation via suppression of (</a:t>
            </a:r>
            <a:r>
              <a:rPr lang="en-US" dirty="0" err="1" smtClean="0"/>
              <a:t>GnRH</a:t>
            </a:r>
            <a:r>
              <a:rPr lang="en-US" dirty="0" smtClean="0"/>
              <a:t>, FSH, LH, and LH surge) 2-Pregesterone: 1-Thickening of cervical mucus, and not penetrated by sperm. 2- Making endometrium unfavorable site for implantation. 3-tubal motility is slowed and unfavorable for oocyte transport.</a:t>
            </a:r>
            <a:endParaRPr lang="en-US" dirty="0"/>
          </a:p>
        </p:txBody>
      </p:sp>
    </p:spTree>
    <p:extLst>
      <p:ext uri="{BB962C8B-B14F-4D97-AF65-F5344CB8AC3E}">
        <p14:creationId xmlns:p14="http://schemas.microsoft.com/office/powerpoint/2010/main" val="182743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normAutofit fontScale="92500" lnSpcReduction="10000"/>
          </a:bodyPr>
          <a:lstStyle/>
          <a:p>
            <a:r>
              <a:rPr lang="en-US" dirty="0" smtClean="0"/>
              <a:t>1-Easy,cheap, available </a:t>
            </a:r>
          </a:p>
          <a:p>
            <a:r>
              <a:rPr lang="en-US" dirty="0" smtClean="0"/>
              <a:t>2-High rate of effectiveness </a:t>
            </a:r>
          </a:p>
          <a:p>
            <a:pPr marL="0" indent="0">
              <a:buNone/>
            </a:pPr>
            <a:r>
              <a:rPr lang="en-US" dirty="0" smtClean="0"/>
              <a:t>3-Regulates menstrual cycle and reduce dysmenorrhea, menstrual blood loss. </a:t>
            </a:r>
          </a:p>
          <a:p>
            <a:pPr marL="0" indent="0">
              <a:buNone/>
            </a:pPr>
            <a:r>
              <a:rPr lang="en-US" dirty="0" smtClean="0"/>
              <a:t>4- Reduce anemia</a:t>
            </a:r>
            <a:endParaRPr lang="en-US" dirty="0"/>
          </a:p>
          <a:p>
            <a:pPr marL="0" indent="0">
              <a:buNone/>
            </a:pPr>
            <a:r>
              <a:rPr lang="en-US" dirty="0" smtClean="0"/>
              <a:t> 5-↓ incidence of benign breast disease</a:t>
            </a:r>
          </a:p>
          <a:p>
            <a:pPr marL="0" indent="0">
              <a:buNone/>
            </a:pPr>
            <a:r>
              <a:rPr lang="en-US" dirty="0" smtClean="0"/>
              <a:t> 6-↓ ectopic pregnancy </a:t>
            </a:r>
            <a:endParaRPr lang="en-US" dirty="0"/>
          </a:p>
          <a:p>
            <a:pPr marL="0" indent="0">
              <a:buNone/>
            </a:pPr>
            <a:r>
              <a:rPr lang="en-US" dirty="0" smtClean="0"/>
              <a:t>7-↓ incidence of ovarian, endometrial cancer. </a:t>
            </a:r>
          </a:p>
          <a:p>
            <a:pPr marL="0" indent="0">
              <a:buNone/>
            </a:pPr>
            <a:r>
              <a:rPr lang="en-US" dirty="0" smtClean="0"/>
              <a:t>8- improve acne, </a:t>
            </a:r>
            <a:r>
              <a:rPr lang="en-US" dirty="0" err="1" smtClean="0"/>
              <a:t>Hirsutism</a:t>
            </a:r>
            <a:r>
              <a:rPr lang="en-US" dirty="0" smtClean="0"/>
              <a:t>,</a:t>
            </a:r>
            <a:endParaRPr lang="en-US" dirty="0"/>
          </a:p>
        </p:txBody>
      </p:sp>
    </p:spTree>
    <p:extLst>
      <p:ext uri="{BB962C8B-B14F-4D97-AF65-F5344CB8AC3E}">
        <p14:creationId xmlns:p14="http://schemas.microsoft.com/office/powerpoint/2010/main" val="3015684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Disadvantages of COCs</a:t>
            </a:r>
            <a:endParaRPr lang="en-US" dirty="0"/>
          </a:p>
        </p:txBody>
      </p:sp>
      <p:sp>
        <p:nvSpPr>
          <p:cNvPr id="3" name="عنصر نائب للمحتوى 2"/>
          <p:cNvSpPr>
            <a:spLocks noGrp="1"/>
          </p:cNvSpPr>
          <p:nvPr>
            <p:ph idx="1"/>
          </p:nvPr>
        </p:nvSpPr>
        <p:spPr/>
        <p:txBody>
          <a:bodyPr>
            <a:normAutofit fontScale="85000" lnSpcReduction="20000"/>
          </a:bodyPr>
          <a:lstStyle/>
          <a:p>
            <a:r>
              <a:rPr lang="en-US" dirty="0" smtClean="0"/>
              <a:t>1-Offer no protection against STDs </a:t>
            </a:r>
          </a:p>
          <a:p>
            <a:pPr marL="0" indent="0">
              <a:buNone/>
            </a:pPr>
            <a:r>
              <a:rPr lang="en-US" dirty="0" smtClean="0"/>
              <a:t>2-User must remember to take pill daily. </a:t>
            </a:r>
          </a:p>
          <a:p>
            <a:pPr marL="0" indent="0">
              <a:buNone/>
            </a:pPr>
            <a:r>
              <a:rPr lang="en-US" dirty="0" smtClean="0"/>
              <a:t>3-Nausea, vomiting </a:t>
            </a:r>
          </a:p>
          <a:p>
            <a:pPr marL="0" indent="0">
              <a:buNone/>
            </a:pPr>
            <a:r>
              <a:rPr lang="en-US" dirty="0" smtClean="0"/>
              <a:t>4- Spotting</a:t>
            </a:r>
          </a:p>
          <a:p>
            <a:pPr marL="0" indent="0">
              <a:buNone/>
            </a:pPr>
            <a:r>
              <a:rPr lang="en-US" dirty="0" smtClean="0"/>
              <a:t> 5-Breakthrough bleeding </a:t>
            </a:r>
          </a:p>
          <a:p>
            <a:pPr marL="0" indent="0">
              <a:buNone/>
            </a:pPr>
            <a:r>
              <a:rPr lang="en-US" dirty="0" smtClean="0"/>
              <a:t>6-Breast tenderness </a:t>
            </a:r>
          </a:p>
          <a:p>
            <a:pPr marL="0" indent="0">
              <a:buNone/>
            </a:pPr>
            <a:r>
              <a:rPr lang="en-US" dirty="0" smtClean="0"/>
              <a:t>7-Headache. depressive mood </a:t>
            </a:r>
          </a:p>
          <a:p>
            <a:pPr marL="0" indent="0">
              <a:buNone/>
            </a:pPr>
            <a:r>
              <a:rPr lang="en-US" dirty="0" smtClean="0"/>
              <a:t>8-Deep vein thrombosis. </a:t>
            </a:r>
          </a:p>
          <a:p>
            <a:pPr marL="0" indent="0">
              <a:buNone/>
            </a:pPr>
            <a:r>
              <a:rPr lang="en-US" dirty="0" smtClean="0"/>
              <a:t>9-Weight gain: mainly due to salt and water retention. </a:t>
            </a:r>
          </a:p>
          <a:p>
            <a:pPr marL="0" indent="0">
              <a:buNone/>
            </a:pPr>
            <a:r>
              <a:rPr lang="en-US" dirty="0" smtClean="0"/>
              <a:t>10-Skin pigmentation (</a:t>
            </a:r>
            <a:r>
              <a:rPr lang="en-US" dirty="0" err="1" smtClean="0"/>
              <a:t>Chloasma</a:t>
            </a:r>
            <a:r>
              <a:rPr lang="en-US" dirty="0" smtClean="0"/>
              <a:t>).</a:t>
            </a:r>
            <a:endParaRPr lang="en-US" dirty="0"/>
          </a:p>
        </p:txBody>
      </p:sp>
    </p:spTree>
    <p:extLst>
      <p:ext uri="{BB962C8B-B14F-4D97-AF65-F5344CB8AC3E}">
        <p14:creationId xmlns:p14="http://schemas.microsoft.com/office/powerpoint/2010/main" val="2100666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Contraindication of Oral Contraceptives</a:t>
            </a:r>
            <a:endParaRPr lang="en-US" dirty="0"/>
          </a:p>
        </p:txBody>
      </p:sp>
      <p:sp>
        <p:nvSpPr>
          <p:cNvPr id="3" name="عنصر نائب للمحتوى 2"/>
          <p:cNvSpPr>
            <a:spLocks noGrp="1"/>
          </p:cNvSpPr>
          <p:nvPr>
            <p:ph idx="1"/>
          </p:nvPr>
        </p:nvSpPr>
        <p:spPr/>
        <p:txBody>
          <a:bodyPr>
            <a:normAutofit fontScale="92500" lnSpcReduction="10000"/>
          </a:bodyPr>
          <a:lstStyle/>
          <a:p>
            <a:r>
              <a:rPr lang="en-US" dirty="0" smtClean="0"/>
              <a:t>Cardiovascular disease  Deep Vein Thrombosis (DVT) </a:t>
            </a:r>
          </a:p>
          <a:p>
            <a:r>
              <a:rPr lang="en-US" dirty="0" smtClean="0"/>
              <a:t>Hypertension. </a:t>
            </a:r>
          </a:p>
          <a:p>
            <a:r>
              <a:rPr lang="en-US" dirty="0" smtClean="0"/>
              <a:t>Pregnancy</a:t>
            </a:r>
          </a:p>
          <a:p>
            <a:r>
              <a:rPr lang="en-US" dirty="0" smtClean="0"/>
              <a:t>  Liver impairment </a:t>
            </a:r>
          </a:p>
          <a:p>
            <a:r>
              <a:rPr lang="en-US" dirty="0" smtClean="0"/>
              <a:t> Lactation 6 &gt; weeks postpartum.</a:t>
            </a:r>
          </a:p>
          <a:p>
            <a:r>
              <a:rPr lang="en-US" dirty="0" smtClean="0"/>
              <a:t>  Diabetes longer than 20 years. </a:t>
            </a:r>
          </a:p>
          <a:p>
            <a:r>
              <a:rPr lang="en-US" dirty="0" smtClean="0"/>
              <a:t>breast cancer; </a:t>
            </a:r>
          </a:p>
          <a:p>
            <a:r>
              <a:rPr lang="en-US" dirty="0" smtClean="0"/>
              <a:t> undiagnosed abnormal vaginal bleeding</a:t>
            </a:r>
            <a:endParaRPr lang="en-US" dirty="0"/>
          </a:p>
        </p:txBody>
      </p:sp>
    </p:spTree>
    <p:extLst>
      <p:ext uri="{BB962C8B-B14F-4D97-AF65-F5344CB8AC3E}">
        <p14:creationId xmlns:p14="http://schemas.microsoft.com/office/powerpoint/2010/main" val="3061249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mj-lt"/>
              </a:rPr>
              <a:t>OBJECTIVES </a:t>
            </a:r>
          </a:p>
          <a:p>
            <a:r>
              <a:rPr lang="en-US" sz="2400" dirty="0" smtClean="0">
                <a:latin typeface="+mj-lt"/>
              </a:rPr>
              <a:t> 1. Identify the family planning and contraception. </a:t>
            </a:r>
          </a:p>
          <a:p>
            <a:r>
              <a:rPr lang="en-US" sz="2400" dirty="0" smtClean="0">
                <a:latin typeface="+mj-lt"/>
              </a:rPr>
              <a:t>2. Describe the Objective of family planning in Iraq. </a:t>
            </a:r>
          </a:p>
          <a:p>
            <a:r>
              <a:rPr lang="en-US" sz="2400" dirty="0" smtClean="0">
                <a:latin typeface="+mj-lt"/>
              </a:rPr>
              <a:t>3. Identify the Contraception methods and mechanism of action.</a:t>
            </a:r>
          </a:p>
          <a:p>
            <a:r>
              <a:rPr lang="en-US" sz="2400" dirty="0" smtClean="0">
                <a:latin typeface="+mj-lt"/>
              </a:rPr>
              <a:t> 4. Describe the risks and benefits of each method of birth control.</a:t>
            </a:r>
          </a:p>
          <a:p>
            <a:r>
              <a:rPr lang="en-US" sz="2400" dirty="0" smtClean="0">
                <a:latin typeface="+mj-lt"/>
              </a:rPr>
              <a:t> 5. Teaching the clients for using contraceptive methods </a:t>
            </a:r>
            <a:endParaRPr lang="en-US" sz="2400" dirty="0">
              <a:latin typeface="+mj-lt"/>
            </a:endParaRPr>
          </a:p>
        </p:txBody>
      </p:sp>
    </p:spTree>
    <p:extLst>
      <p:ext uri="{BB962C8B-B14F-4D97-AF65-F5344CB8AC3E}">
        <p14:creationId xmlns:p14="http://schemas.microsoft.com/office/powerpoint/2010/main" val="2675715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en-US" dirty="0" smtClean="0"/>
              <a:t>Transdermal Estrogen and Progestin Hormonal Contraception—Ortho </a:t>
            </a:r>
            <a:r>
              <a:rPr lang="en-US" dirty="0" err="1" smtClean="0"/>
              <a:t>Evra</a:t>
            </a:r>
            <a:r>
              <a:rPr lang="en-US" dirty="0" smtClean="0"/>
              <a:t> patch (Ortho </a:t>
            </a:r>
            <a:r>
              <a:rPr lang="en-US" dirty="0" err="1" smtClean="0"/>
              <a:t>Evra</a:t>
            </a:r>
            <a:r>
              <a:rPr lang="en-US" dirty="0" smtClean="0"/>
              <a:t>), Women apply one patch each week for 3 weeks followed by 1-week patch-free period during which they will have a withdrawal bleed. F.R 8% Vaginal Estrogen and Progestin Hormonal Contraception-</a:t>
            </a:r>
            <a:r>
              <a:rPr lang="en-US" dirty="0" err="1" smtClean="0"/>
              <a:t>NuvaRing</a:t>
            </a:r>
            <a:r>
              <a:rPr lang="en-US" dirty="0" smtClean="0"/>
              <a:t> Vaginal ring ( </a:t>
            </a:r>
            <a:r>
              <a:rPr lang="en-US" dirty="0" err="1" smtClean="0"/>
              <a:t>NuvaRing</a:t>
            </a:r>
            <a:r>
              <a:rPr lang="en-US" dirty="0" smtClean="0"/>
              <a:t>), the ring is placed in the vagina for 3 weeks, and is removed for 1 week to allow for a withdrawal bleed. F.R 8%.</a:t>
            </a:r>
            <a:endParaRPr lang="en-US" dirty="0"/>
          </a:p>
        </p:txBody>
      </p:sp>
    </p:spTree>
    <p:extLst>
      <p:ext uri="{BB962C8B-B14F-4D97-AF65-F5344CB8AC3E}">
        <p14:creationId xmlns:p14="http://schemas.microsoft.com/office/powerpoint/2010/main" val="2243160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t>B. Progesterone-only contraception Progesterone-only contraception consists of oral, injectable, implantable, and intrauterine options (the </a:t>
            </a:r>
            <a:r>
              <a:rPr lang="en-US" dirty="0" err="1" smtClean="0"/>
              <a:t>Mirena</a:t>
            </a:r>
            <a:r>
              <a:rPr lang="en-US" dirty="0" smtClean="0"/>
              <a:t>). These all function primarily using the same mechanisms: thickening the cervical mucus, inhibiting sperm motility, and thinning the endometrial lining so that it is not suitable for implantation.</a:t>
            </a:r>
            <a:endParaRPr lang="en-US" dirty="0"/>
          </a:p>
        </p:txBody>
      </p:sp>
    </p:spTree>
    <p:extLst>
      <p:ext uri="{BB962C8B-B14F-4D97-AF65-F5344CB8AC3E}">
        <p14:creationId xmlns:p14="http://schemas.microsoft.com/office/powerpoint/2010/main" val="1251247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en-US" dirty="0" smtClean="0"/>
              <a:t>Progestin-Only Oral Contraception Pills (The </a:t>
            </a:r>
            <a:r>
              <a:rPr lang="en-US" dirty="0" err="1" smtClean="0"/>
              <a:t>Minipill</a:t>
            </a:r>
            <a:r>
              <a:rPr lang="en-US" dirty="0" smtClean="0"/>
              <a:t>) POP Progestin-only pills (POPs) are less effective at inhibiting ovulation but cause thickening the cervical mucus to prevent penetration of the sperm and make the endometrium unfavorable for implantation. Progestin-only pills must be taken at a certain time every 24 hours. Used for lactating women. F.R 8%</a:t>
            </a:r>
            <a:endParaRPr lang="en-US" dirty="0"/>
          </a:p>
        </p:txBody>
      </p:sp>
    </p:spTree>
    <p:extLst>
      <p:ext uri="{BB962C8B-B14F-4D97-AF65-F5344CB8AC3E}">
        <p14:creationId xmlns:p14="http://schemas.microsoft.com/office/powerpoint/2010/main" val="1125613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pPr marL="0" indent="0">
              <a:buNone/>
            </a:pPr>
            <a:r>
              <a:rPr lang="en-US" dirty="0" smtClean="0"/>
              <a:t>Injectable Progesterone-Only Contraception—Depo-Provera </a:t>
            </a:r>
            <a:r>
              <a:rPr lang="en-US" dirty="0" err="1" smtClean="0"/>
              <a:t>Depo-Provera</a:t>
            </a:r>
            <a:r>
              <a:rPr lang="en-US" dirty="0" smtClean="0"/>
              <a:t> (</a:t>
            </a:r>
            <a:r>
              <a:rPr lang="en-US" dirty="0" err="1" smtClean="0"/>
              <a:t>medroxyprogesterone</a:t>
            </a:r>
            <a:r>
              <a:rPr lang="en-US" dirty="0" smtClean="0"/>
              <a:t> acetate; DMPA) (150 mg/1 mL, intramuscular ―IM‖) is injected intramuscularly every 3 months. The site should not be massaged after injection because massage accelerates absorption and decreases the period of effectiveness. Depo-Provera acts by suppressing ovulation, thickening the cervical mucus, making the endometrium unsuitable for implantation, and reducing tubal motility. F.R. 3%</a:t>
            </a:r>
            <a:endParaRPr lang="en-US" dirty="0"/>
          </a:p>
        </p:txBody>
      </p:sp>
    </p:spTree>
    <p:extLst>
      <p:ext uri="{BB962C8B-B14F-4D97-AF65-F5344CB8AC3E}">
        <p14:creationId xmlns:p14="http://schemas.microsoft.com/office/powerpoint/2010/main" val="3882472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pPr marL="0" indent="0">
              <a:buNone/>
            </a:pPr>
            <a:r>
              <a:rPr lang="en-US" dirty="0" smtClean="0"/>
              <a:t>Implantable Progesterone-Only Contraception—</a:t>
            </a:r>
            <a:r>
              <a:rPr lang="en-US" dirty="0" err="1" smtClean="0"/>
              <a:t>Nexplanon</a:t>
            </a:r>
            <a:r>
              <a:rPr lang="en-US" dirty="0" smtClean="0"/>
              <a:t> The contraceptive implant </a:t>
            </a:r>
            <a:r>
              <a:rPr lang="en-US" dirty="0" err="1" smtClean="0"/>
              <a:t>Nexplanon</a:t>
            </a:r>
            <a:r>
              <a:rPr lang="en-US" dirty="0" smtClean="0"/>
              <a:t> is a single rod implant that is inserted subcutaneously into the upper inner arm with the use of a local anesthetic. It is 2 mm thick and 4 cm (1.6 in) long and releases progestin continuously to provide 3 years of contraception. It acts to inhibit ovulation, thickens cervical mucus to prevent sperm penetrability, and thins out the endometrium making it unfavorable for implantation.</a:t>
            </a:r>
            <a:endParaRPr lang="en-US" dirty="0"/>
          </a:p>
        </p:txBody>
      </p:sp>
    </p:spTree>
    <p:extLst>
      <p:ext uri="{BB962C8B-B14F-4D97-AF65-F5344CB8AC3E}">
        <p14:creationId xmlns:p14="http://schemas.microsoft.com/office/powerpoint/2010/main" val="2023496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t>5. Emergency contraception Emergency contraception (EC)also called ''morning-after pill'' is a safe and effective means of preventing pregnancy after unprotected intercourse or in the case of contraceptive failure.(COCs. POP, Copper IUD,)</a:t>
            </a:r>
            <a:endParaRPr lang="en-US" dirty="0"/>
          </a:p>
        </p:txBody>
      </p:sp>
    </p:spTree>
    <p:extLst>
      <p:ext uri="{BB962C8B-B14F-4D97-AF65-F5344CB8AC3E}">
        <p14:creationId xmlns:p14="http://schemas.microsoft.com/office/powerpoint/2010/main" val="20231606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t>6. Surgical sterilization 1-Vasectomy ♂: is used to provide permanent contraception for men. It involves cutting and sealing the vasa deferens (the tubes that carry sperm from the testes). 2- Tubal ligation ♀ : ligation of the fallopian tubes that by preventing passage of ova from the ovaries to the uterus serves as a method of female sterilization</a:t>
            </a:r>
            <a:endParaRPr lang="en-US" dirty="0"/>
          </a:p>
        </p:txBody>
      </p:sp>
    </p:spTree>
    <p:extLst>
      <p:ext uri="{BB962C8B-B14F-4D97-AF65-F5344CB8AC3E}">
        <p14:creationId xmlns:p14="http://schemas.microsoft.com/office/powerpoint/2010/main" val="861610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t>Family planning Family planning: the concept or a program of limiting the size of families through the spacing or prevention of pregnancies </a:t>
            </a:r>
          </a:p>
          <a:p>
            <a:pPr marL="0" indent="0">
              <a:buNone/>
            </a:pPr>
            <a:endParaRPr lang="en-US" dirty="0"/>
          </a:p>
          <a:p>
            <a:pPr marL="0" indent="0">
              <a:buNone/>
            </a:pPr>
            <a:endParaRPr lang="en-US" dirty="0" smtClean="0"/>
          </a:p>
          <a:p>
            <a:pPr marL="0" indent="0">
              <a:buNone/>
            </a:pPr>
            <a:r>
              <a:rPr lang="en-US" dirty="0" smtClean="0"/>
              <a:t>Contraception: the intentional prevention of conception by artificial or natural means. </a:t>
            </a:r>
            <a:endParaRPr lang="en-US" dirty="0"/>
          </a:p>
        </p:txBody>
      </p:sp>
    </p:spTree>
    <p:extLst>
      <p:ext uri="{BB962C8B-B14F-4D97-AF65-F5344CB8AC3E}">
        <p14:creationId xmlns:p14="http://schemas.microsoft.com/office/powerpoint/2010/main" val="2348039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indent="0">
              <a:buNone/>
            </a:pPr>
            <a:r>
              <a:rPr lang="en-US" dirty="0" smtClean="0"/>
              <a:t>Objective of family planning in Iraq </a:t>
            </a:r>
          </a:p>
          <a:p>
            <a:pPr marL="0" indent="0">
              <a:buNone/>
            </a:pPr>
            <a:r>
              <a:rPr lang="en-US" dirty="0" smtClean="0"/>
              <a:t> 1. Space pregnancy: increase child spacing. </a:t>
            </a:r>
          </a:p>
          <a:p>
            <a:pPr marL="0" indent="0">
              <a:buNone/>
            </a:pPr>
            <a:r>
              <a:rPr lang="en-US" dirty="0" smtClean="0"/>
              <a:t>2. Keep woman healthy and fit. </a:t>
            </a:r>
          </a:p>
          <a:p>
            <a:pPr marL="0" indent="0">
              <a:buNone/>
            </a:pPr>
            <a:r>
              <a:rPr lang="en-US" dirty="0" smtClean="0"/>
              <a:t>3. To control the frequent pregnancies which are burden on the mother. </a:t>
            </a:r>
          </a:p>
          <a:p>
            <a:pPr marL="0" indent="0">
              <a:buNone/>
            </a:pPr>
            <a:r>
              <a:rPr lang="en-US" dirty="0" smtClean="0"/>
              <a:t>4. Make balance between economic resources and increasing population. </a:t>
            </a:r>
            <a:endParaRPr lang="en-US" dirty="0"/>
          </a:p>
        </p:txBody>
      </p:sp>
    </p:spTree>
    <p:extLst>
      <p:ext uri="{BB962C8B-B14F-4D97-AF65-F5344CB8AC3E}">
        <p14:creationId xmlns:p14="http://schemas.microsoft.com/office/powerpoint/2010/main" val="4048956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r>
              <a:rPr lang="en-US" dirty="0" smtClean="0"/>
              <a:t>Contraception methods </a:t>
            </a:r>
          </a:p>
          <a:p>
            <a:r>
              <a:rPr lang="en-US" dirty="0" smtClean="0"/>
              <a:t>1. Natural methods ''Physiological'' (Abstinence, safe period, coitus </a:t>
            </a:r>
            <a:r>
              <a:rPr lang="en-US" dirty="0" err="1" smtClean="0"/>
              <a:t>interruptus</a:t>
            </a:r>
            <a:r>
              <a:rPr lang="en-US" dirty="0" smtClean="0"/>
              <a:t>, </a:t>
            </a:r>
            <a:r>
              <a:rPr lang="en-US" dirty="0" err="1" smtClean="0"/>
              <a:t>lactational</a:t>
            </a:r>
            <a:r>
              <a:rPr lang="en-US" dirty="0" smtClean="0"/>
              <a:t> amenorrhea method LAM)</a:t>
            </a:r>
          </a:p>
          <a:p>
            <a:r>
              <a:rPr lang="en-US" dirty="0" smtClean="0"/>
              <a:t> 2. Barrier methods and spermicides(Condom ''male and female'' , vaginal diaphragm, cervical cap)</a:t>
            </a:r>
          </a:p>
          <a:p>
            <a:r>
              <a:rPr lang="en-US" dirty="0" smtClean="0"/>
              <a:t> 3. Intrauterine devices(IUD) </a:t>
            </a:r>
          </a:p>
          <a:p>
            <a:r>
              <a:rPr lang="en-US" dirty="0" smtClean="0"/>
              <a:t>4. Hormonal contraceptive methods(oral, IM, Implants, Vaginal ring, patches ) </a:t>
            </a:r>
          </a:p>
          <a:p>
            <a:r>
              <a:rPr lang="en-US" dirty="0" smtClean="0"/>
              <a:t>5. Surgical sterilization. </a:t>
            </a:r>
          </a:p>
          <a:p>
            <a:r>
              <a:rPr lang="en-US" dirty="0" smtClean="0"/>
              <a:t>6. Emergency contraception </a:t>
            </a:r>
            <a:endParaRPr lang="en-US" dirty="0"/>
          </a:p>
        </p:txBody>
      </p:sp>
    </p:spTree>
    <p:extLst>
      <p:ext uri="{BB962C8B-B14F-4D97-AF65-F5344CB8AC3E}">
        <p14:creationId xmlns:p14="http://schemas.microsoft.com/office/powerpoint/2010/main" val="60323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pPr marL="0" indent="0">
              <a:buNone/>
            </a:pPr>
            <a:r>
              <a:rPr lang="en-US" dirty="0" smtClean="0"/>
              <a:t>Natural methods(Physiological) </a:t>
            </a:r>
            <a:endParaRPr lang="en-US" dirty="0"/>
          </a:p>
          <a:p>
            <a:pPr marL="0" indent="0">
              <a:buNone/>
            </a:pPr>
            <a:r>
              <a:rPr lang="en-US" dirty="0" smtClean="0"/>
              <a:t>1-Abstinence: have no sexual intercourse (failure rate: none, 100% STD protection). </a:t>
            </a:r>
          </a:p>
          <a:p>
            <a:pPr marL="0" indent="0">
              <a:buNone/>
            </a:pPr>
            <a:r>
              <a:rPr lang="en-US" dirty="0" smtClean="0"/>
              <a:t>2-Safe period: Intercourse is totally prevented, at the time of expected ovulation (day 10-18 of a 28 days cycle), while allowed for the rest of the month without protection methods. This method is suitable only for regular cycles. To determine fertile period by either method:(F.R 25%, none protection of STD) a- Calendar method to calculate time of ovulation. b- Basal body temperature (BBT):</a:t>
            </a:r>
            <a:endParaRPr lang="en-US" dirty="0"/>
          </a:p>
        </p:txBody>
      </p:sp>
    </p:spTree>
    <p:extLst>
      <p:ext uri="{BB962C8B-B14F-4D97-AF65-F5344CB8AC3E}">
        <p14:creationId xmlns:p14="http://schemas.microsoft.com/office/powerpoint/2010/main" val="3339425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pPr marL="0" indent="0">
              <a:buNone/>
            </a:pPr>
            <a:r>
              <a:rPr lang="en-US" dirty="0" smtClean="0"/>
              <a:t>Pre-ovulation temperatures are suppressed by estrogen, Whereas post-ovulation temperatures are increased under the influence of heat-inducing progesterone (BBT ↑0.4-0.8 C) and remain elevated till 2-4 days before menstruation. c- Cervical mucus ovulation method: As ovulation approaches, the mucus becomes more abundant, clear, slippery, and smooth; it can be stretched between two fingers without breaking. After ovulation, the cervical mucus becomes thick and dry under the influence of progesterone. </a:t>
            </a:r>
            <a:endParaRPr lang="en-US" dirty="0"/>
          </a:p>
        </p:txBody>
      </p:sp>
    </p:spTree>
    <p:extLst>
      <p:ext uri="{BB962C8B-B14F-4D97-AF65-F5344CB8AC3E}">
        <p14:creationId xmlns:p14="http://schemas.microsoft.com/office/powerpoint/2010/main" val="414776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pPr marL="0" indent="0">
              <a:buNone/>
            </a:pPr>
            <a:r>
              <a:rPr lang="en-US" dirty="0" smtClean="0"/>
              <a:t>3-Coitus </a:t>
            </a:r>
            <a:r>
              <a:rPr lang="en-US" dirty="0" err="1" smtClean="0"/>
              <a:t>interruptus</a:t>
            </a:r>
            <a:r>
              <a:rPr lang="en-US" dirty="0" smtClean="0"/>
              <a:t>, or withdrawal of the penis from the vagina before ejaculation( Failure rate 27% , not protection against DTDs ). </a:t>
            </a:r>
          </a:p>
          <a:p>
            <a:pPr marL="0" indent="0">
              <a:buNone/>
            </a:pPr>
            <a:endParaRPr lang="en-US" dirty="0"/>
          </a:p>
          <a:p>
            <a:pPr marL="0" indent="0">
              <a:buNone/>
            </a:pPr>
            <a:r>
              <a:rPr lang="en-US" dirty="0" smtClean="0"/>
              <a:t>4-Lactational Amenorrhea Method (LAM): Breastfeeding inhibits ovulation and prevent pregnancy. Breastfeeding stimulates the hormone prolactin (↑prolactin→↓HCG), 1-2% chance of pregnancy in first 6 month.</a:t>
            </a:r>
            <a:endParaRPr lang="en-US" dirty="0"/>
          </a:p>
        </p:txBody>
      </p:sp>
    </p:spTree>
    <p:extLst>
      <p:ext uri="{BB962C8B-B14F-4D97-AF65-F5344CB8AC3E}">
        <p14:creationId xmlns:p14="http://schemas.microsoft.com/office/powerpoint/2010/main" val="4116564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dirty="0" smtClean="0"/>
              <a:t>2. Barrier methods and spermicides a-Male condoms are latex sheaths placed over the erect penis before ejaculation to block sperm (F.R 15% ). Safe, readily available, low cost, Act as protective measure against STD. Disadvantages: latex allergy, tear, spillage of sperm. b- Female condom: is a polyurethane pouch inserted into the vagina. It consists of outer and inner flexible ring that is inserted vaginally. ( F.R 21%) </a:t>
            </a:r>
            <a:endParaRPr lang="en-US" dirty="0"/>
          </a:p>
        </p:txBody>
      </p:sp>
    </p:spTree>
    <p:extLst>
      <p:ext uri="{BB962C8B-B14F-4D97-AF65-F5344CB8AC3E}">
        <p14:creationId xmlns:p14="http://schemas.microsoft.com/office/powerpoint/2010/main" val="233823726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1689</Words>
  <Application>Microsoft Office PowerPoint</Application>
  <PresentationFormat>عرض على الشاشة (3:4)‏</PresentationFormat>
  <Paragraphs>100</Paragraphs>
  <Slides>26</Slides>
  <Notes>2</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نسق Office</vt:lpstr>
      <vt:lpstr>Contraceptive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Disadvantages of COCs</vt:lpstr>
      <vt:lpstr>Contraindication of Oral Contraceptives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Contraceptive</dc:title>
  <dc:creator>Maher</dc:creator>
  <cp:lastModifiedBy>Maher</cp:lastModifiedBy>
  <cp:revision>3</cp:revision>
  <dcterms:created xsi:type="dcterms:W3CDTF">2025-04-28T22:22:23Z</dcterms:created>
  <dcterms:modified xsi:type="dcterms:W3CDTF">2025-04-28T22:48:49Z</dcterms:modified>
</cp:coreProperties>
</file>