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en-US"/>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en-US"/>
          </a:p>
        </p:txBody>
      </p:sp>
      <p:sp>
        <p:nvSpPr>
          <p:cNvPr id="4" name="عنصر نائب للتاريخ 3"/>
          <p:cNvSpPr>
            <a:spLocks noGrp="1"/>
          </p:cNvSpPr>
          <p:nvPr>
            <p:ph type="dt" sz="half" idx="10"/>
          </p:nvPr>
        </p:nvSpPr>
        <p:spPr/>
        <p:txBody>
          <a:bodyPr/>
          <a:lstStyle/>
          <a:p>
            <a:fld id="{BA362839-CA44-46B7-A0F8-A247FCDB5C66}" type="datetimeFigureOut">
              <a:rPr lang="en-US" smtClean="0"/>
              <a:t>4/28/2025</a:t>
            </a:fld>
            <a:endParaRPr lang="en-US"/>
          </a:p>
        </p:txBody>
      </p:sp>
      <p:sp>
        <p:nvSpPr>
          <p:cNvPr id="5" name="عنصر نائب للتذييل 4"/>
          <p:cNvSpPr>
            <a:spLocks noGrp="1"/>
          </p:cNvSpPr>
          <p:nvPr>
            <p:ph type="ftr" sz="quarter" idx="11"/>
          </p:nvPr>
        </p:nvSpPr>
        <p:spPr/>
        <p:txBody>
          <a:bodyPr/>
          <a:lstStyle/>
          <a:p>
            <a:endParaRPr lang="en-US"/>
          </a:p>
        </p:txBody>
      </p:sp>
      <p:sp>
        <p:nvSpPr>
          <p:cNvPr id="6" name="عنصر نائب لرقم الشريحة 5"/>
          <p:cNvSpPr>
            <a:spLocks noGrp="1"/>
          </p:cNvSpPr>
          <p:nvPr>
            <p:ph type="sldNum" sz="quarter" idx="12"/>
          </p:nvPr>
        </p:nvSpPr>
        <p:spPr/>
        <p:txBody>
          <a:bodyPr/>
          <a:lstStyle/>
          <a:p>
            <a:fld id="{A1AE6D83-6083-4DAE-9590-0BBE56ED4196}" type="slidenum">
              <a:rPr lang="en-US" smtClean="0"/>
              <a:t>‹#›</a:t>
            </a:fld>
            <a:endParaRPr lang="en-US"/>
          </a:p>
        </p:txBody>
      </p:sp>
    </p:spTree>
    <p:extLst>
      <p:ext uri="{BB962C8B-B14F-4D97-AF65-F5344CB8AC3E}">
        <p14:creationId xmlns:p14="http://schemas.microsoft.com/office/powerpoint/2010/main" val="28029307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en-US"/>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عنصر نائب للتاريخ 3"/>
          <p:cNvSpPr>
            <a:spLocks noGrp="1"/>
          </p:cNvSpPr>
          <p:nvPr>
            <p:ph type="dt" sz="half" idx="10"/>
          </p:nvPr>
        </p:nvSpPr>
        <p:spPr/>
        <p:txBody>
          <a:bodyPr/>
          <a:lstStyle/>
          <a:p>
            <a:fld id="{BA362839-CA44-46B7-A0F8-A247FCDB5C66}" type="datetimeFigureOut">
              <a:rPr lang="en-US" smtClean="0"/>
              <a:t>4/28/2025</a:t>
            </a:fld>
            <a:endParaRPr lang="en-US"/>
          </a:p>
        </p:txBody>
      </p:sp>
      <p:sp>
        <p:nvSpPr>
          <p:cNvPr id="5" name="عنصر نائب للتذييل 4"/>
          <p:cNvSpPr>
            <a:spLocks noGrp="1"/>
          </p:cNvSpPr>
          <p:nvPr>
            <p:ph type="ftr" sz="quarter" idx="11"/>
          </p:nvPr>
        </p:nvSpPr>
        <p:spPr/>
        <p:txBody>
          <a:bodyPr/>
          <a:lstStyle/>
          <a:p>
            <a:endParaRPr lang="en-US"/>
          </a:p>
        </p:txBody>
      </p:sp>
      <p:sp>
        <p:nvSpPr>
          <p:cNvPr id="6" name="عنصر نائب لرقم الشريحة 5"/>
          <p:cNvSpPr>
            <a:spLocks noGrp="1"/>
          </p:cNvSpPr>
          <p:nvPr>
            <p:ph type="sldNum" sz="quarter" idx="12"/>
          </p:nvPr>
        </p:nvSpPr>
        <p:spPr/>
        <p:txBody>
          <a:bodyPr/>
          <a:lstStyle/>
          <a:p>
            <a:fld id="{A1AE6D83-6083-4DAE-9590-0BBE56ED4196}" type="slidenum">
              <a:rPr lang="en-US" smtClean="0"/>
              <a:t>‹#›</a:t>
            </a:fld>
            <a:endParaRPr lang="en-US"/>
          </a:p>
        </p:txBody>
      </p:sp>
    </p:spTree>
    <p:extLst>
      <p:ext uri="{BB962C8B-B14F-4D97-AF65-F5344CB8AC3E}">
        <p14:creationId xmlns:p14="http://schemas.microsoft.com/office/powerpoint/2010/main" val="30851657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en-US"/>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عنصر نائب للتاريخ 3"/>
          <p:cNvSpPr>
            <a:spLocks noGrp="1"/>
          </p:cNvSpPr>
          <p:nvPr>
            <p:ph type="dt" sz="half" idx="10"/>
          </p:nvPr>
        </p:nvSpPr>
        <p:spPr/>
        <p:txBody>
          <a:bodyPr/>
          <a:lstStyle/>
          <a:p>
            <a:fld id="{BA362839-CA44-46B7-A0F8-A247FCDB5C66}" type="datetimeFigureOut">
              <a:rPr lang="en-US" smtClean="0"/>
              <a:t>4/28/2025</a:t>
            </a:fld>
            <a:endParaRPr lang="en-US"/>
          </a:p>
        </p:txBody>
      </p:sp>
      <p:sp>
        <p:nvSpPr>
          <p:cNvPr id="5" name="عنصر نائب للتذييل 4"/>
          <p:cNvSpPr>
            <a:spLocks noGrp="1"/>
          </p:cNvSpPr>
          <p:nvPr>
            <p:ph type="ftr" sz="quarter" idx="11"/>
          </p:nvPr>
        </p:nvSpPr>
        <p:spPr/>
        <p:txBody>
          <a:bodyPr/>
          <a:lstStyle/>
          <a:p>
            <a:endParaRPr lang="en-US"/>
          </a:p>
        </p:txBody>
      </p:sp>
      <p:sp>
        <p:nvSpPr>
          <p:cNvPr id="6" name="عنصر نائب لرقم الشريحة 5"/>
          <p:cNvSpPr>
            <a:spLocks noGrp="1"/>
          </p:cNvSpPr>
          <p:nvPr>
            <p:ph type="sldNum" sz="quarter" idx="12"/>
          </p:nvPr>
        </p:nvSpPr>
        <p:spPr/>
        <p:txBody>
          <a:bodyPr/>
          <a:lstStyle/>
          <a:p>
            <a:fld id="{A1AE6D83-6083-4DAE-9590-0BBE56ED4196}" type="slidenum">
              <a:rPr lang="en-US" smtClean="0"/>
              <a:t>‹#›</a:t>
            </a:fld>
            <a:endParaRPr lang="en-US"/>
          </a:p>
        </p:txBody>
      </p:sp>
    </p:spTree>
    <p:extLst>
      <p:ext uri="{BB962C8B-B14F-4D97-AF65-F5344CB8AC3E}">
        <p14:creationId xmlns:p14="http://schemas.microsoft.com/office/powerpoint/2010/main" val="28841072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en-US"/>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عنصر نائب للتاريخ 3"/>
          <p:cNvSpPr>
            <a:spLocks noGrp="1"/>
          </p:cNvSpPr>
          <p:nvPr>
            <p:ph type="dt" sz="half" idx="10"/>
          </p:nvPr>
        </p:nvSpPr>
        <p:spPr/>
        <p:txBody>
          <a:bodyPr/>
          <a:lstStyle/>
          <a:p>
            <a:fld id="{BA362839-CA44-46B7-A0F8-A247FCDB5C66}" type="datetimeFigureOut">
              <a:rPr lang="en-US" smtClean="0"/>
              <a:t>4/28/2025</a:t>
            </a:fld>
            <a:endParaRPr lang="en-US"/>
          </a:p>
        </p:txBody>
      </p:sp>
      <p:sp>
        <p:nvSpPr>
          <p:cNvPr id="5" name="عنصر نائب للتذييل 4"/>
          <p:cNvSpPr>
            <a:spLocks noGrp="1"/>
          </p:cNvSpPr>
          <p:nvPr>
            <p:ph type="ftr" sz="quarter" idx="11"/>
          </p:nvPr>
        </p:nvSpPr>
        <p:spPr/>
        <p:txBody>
          <a:bodyPr/>
          <a:lstStyle/>
          <a:p>
            <a:endParaRPr lang="en-US"/>
          </a:p>
        </p:txBody>
      </p:sp>
      <p:sp>
        <p:nvSpPr>
          <p:cNvPr id="6" name="عنصر نائب لرقم الشريحة 5"/>
          <p:cNvSpPr>
            <a:spLocks noGrp="1"/>
          </p:cNvSpPr>
          <p:nvPr>
            <p:ph type="sldNum" sz="quarter" idx="12"/>
          </p:nvPr>
        </p:nvSpPr>
        <p:spPr/>
        <p:txBody>
          <a:bodyPr/>
          <a:lstStyle/>
          <a:p>
            <a:fld id="{A1AE6D83-6083-4DAE-9590-0BBE56ED4196}" type="slidenum">
              <a:rPr lang="en-US" smtClean="0"/>
              <a:t>‹#›</a:t>
            </a:fld>
            <a:endParaRPr lang="en-US"/>
          </a:p>
        </p:txBody>
      </p:sp>
    </p:spTree>
    <p:extLst>
      <p:ext uri="{BB962C8B-B14F-4D97-AF65-F5344CB8AC3E}">
        <p14:creationId xmlns:p14="http://schemas.microsoft.com/office/powerpoint/2010/main" val="8965788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l">
              <a:defRPr sz="4000" b="1" cap="all"/>
            </a:lvl1pPr>
          </a:lstStyle>
          <a:p>
            <a:r>
              <a:rPr lang="ar-SA" smtClean="0"/>
              <a:t>انقر لتحرير نمط العنوان الرئيسي</a:t>
            </a:r>
            <a:endParaRPr lang="en-US"/>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BA362839-CA44-46B7-A0F8-A247FCDB5C66}" type="datetimeFigureOut">
              <a:rPr lang="en-US" smtClean="0"/>
              <a:t>4/28/2025</a:t>
            </a:fld>
            <a:endParaRPr lang="en-US"/>
          </a:p>
        </p:txBody>
      </p:sp>
      <p:sp>
        <p:nvSpPr>
          <p:cNvPr id="5" name="عنصر نائب للتذييل 4"/>
          <p:cNvSpPr>
            <a:spLocks noGrp="1"/>
          </p:cNvSpPr>
          <p:nvPr>
            <p:ph type="ftr" sz="quarter" idx="11"/>
          </p:nvPr>
        </p:nvSpPr>
        <p:spPr/>
        <p:txBody>
          <a:bodyPr/>
          <a:lstStyle/>
          <a:p>
            <a:endParaRPr lang="en-US"/>
          </a:p>
        </p:txBody>
      </p:sp>
      <p:sp>
        <p:nvSpPr>
          <p:cNvPr id="6" name="عنصر نائب لرقم الشريحة 5"/>
          <p:cNvSpPr>
            <a:spLocks noGrp="1"/>
          </p:cNvSpPr>
          <p:nvPr>
            <p:ph type="sldNum" sz="quarter" idx="12"/>
          </p:nvPr>
        </p:nvSpPr>
        <p:spPr/>
        <p:txBody>
          <a:bodyPr/>
          <a:lstStyle/>
          <a:p>
            <a:fld id="{A1AE6D83-6083-4DAE-9590-0BBE56ED4196}" type="slidenum">
              <a:rPr lang="en-US" smtClean="0"/>
              <a:t>‹#›</a:t>
            </a:fld>
            <a:endParaRPr lang="en-US"/>
          </a:p>
        </p:txBody>
      </p:sp>
    </p:spTree>
    <p:extLst>
      <p:ext uri="{BB962C8B-B14F-4D97-AF65-F5344CB8AC3E}">
        <p14:creationId xmlns:p14="http://schemas.microsoft.com/office/powerpoint/2010/main" val="25964931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en-US"/>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5" name="عنصر نائب للتاريخ 4"/>
          <p:cNvSpPr>
            <a:spLocks noGrp="1"/>
          </p:cNvSpPr>
          <p:nvPr>
            <p:ph type="dt" sz="half" idx="10"/>
          </p:nvPr>
        </p:nvSpPr>
        <p:spPr/>
        <p:txBody>
          <a:bodyPr/>
          <a:lstStyle/>
          <a:p>
            <a:fld id="{BA362839-CA44-46B7-A0F8-A247FCDB5C66}" type="datetimeFigureOut">
              <a:rPr lang="en-US" smtClean="0"/>
              <a:t>4/28/2025</a:t>
            </a:fld>
            <a:endParaRPr lang="en-US"/>
          </a:p>
        </p:txBody>
      </p:sp>
      <p:sp>
        <p:nvSpPr>
          <p:cNvPr id="6" name="عنصر نائب للتذييل 5"/>
          <p:cNvSpPr>
            <a:spLocks noGrp="1"/>
          </p:cNvSpPr>
          <p:nvPr>
            <p:ph type="ftr" sz="quarter" idx="11"/>
          </p:nvPr>
        </p:nvSpPr>
        <p:spPr/>
        <p:txBody>
          <a:bodyPr/>
          <a:lstStyle/>
          <a:p>
            <a:endParaRPr lang="en-US"/>
          </a:p>
        </p:txBody>
      </p:sp>
      <p:sp>
        <p:nvSpPr>
          <p:cNvPr id="7" name="عنصر نائب لرقم الشريحة 6"/>
          <p:cNvSpPr>
            <a:spLocks noGrp="1"/>
          </p:cNvSpPr>
          <p:nvPr>
            <p:ph type="sldNum" sz="quarter" idx="12"/>
          </p:nvPr>
        </p:nvSpPr>
        <p:spPr/>
        <p:txBody>
          <a:bodyPr/>
          <a:lstStyle/>
          <a:p>
            <a:fld id="{A1AE6D83-6083-4DAE-9590-0BBE56ED4196}" type="slidenum">
              <a:rPr lang="en-US" smtClean="0"/>
              <a:t>‹#›</a:t>
            </a:fld>
            <a:endParaRPr lang="en-US"/>
          </a:p>
        </p:txBody>
      </p:sp>
    </p:spTree>
    <p:extLst>
      <p:ext uri="{BB962C8B-B14F-4D97-AF65-F5344CB8AC3E}">
        <p14:creationId xmlns:p14="http://schemas.microsoft.com/office/powerpoint/2010/main" val="10948981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en-US"/>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7" name="عنصر نائب للتاريخ 6"/>
          <p:cNvSpPr>
            <a:spLocks noGrp="1"/>
          </p:cNvSpPr>
          <p:nvPr>
            <p:ph type="dt" sz="half" idx="10"/>
          </p:nvPr>
        </p:nvSpPr>
        <p:spPr/>
        <p:txBody>
          <a:bodyPr/>
          <a:lstStyle/>
          <a:p>
            <a:fld id="{BA362839-CA44-46B7-A0F8-A247FCDB5C66}" type="datetimeFigureOut">
              <a:rPr lang="en-US" smtClean="0"/>
              <a:t>4/28/2025</a:t>
            </a:fld>
            <a:endParaRPr lang="en-US"/>
          </a:p>
        </p:txBody>
      </p:sp>
      <p:sp>
        <p:nvSpPr>
          <p:cNvPr id="8" name="عنصر نائب للتذييل 7"/>
          <p:cNvSpPr>
            <a:spLocks noGrp="1"/>
          </p:cNvSpPr>
          <p:nvPr>
            <p:ph type="ftr" sz="quarter" idx="11"/>
          </p:nvPr>
        </p:nvSpPr>
        <p:spPr/>
        <p:txBody>
          <a:bodyPr/>
          <a:lstStyle/>
          <a:p>
            <a:endParaRPr lang="en-US"/>
          </a:p>
        </p:txBody>
      </p:sp>
      <p:sp>
        <p:nvSpPr>
          <p:cNvPr id="9" name="عنصر نائب لرقم الشريحة 8"/>
          <p:cNvSpPr>
            <a:spLocks noGrp="1"/>
          </p:cNvSpPr>
          <p:nvPr>
            <p:ph type="sldNum" sz="quarter" idx="12"/>
          </p:nvPr>
        </p:nvSpPr>
        <p:spPr/>
        <p:txBody>
          <a:bodyPr/>
          <a:lstStyle/>
          <a:p>
            <a:fld id="{A1AE6D83-6083-4DAE-9590-0BBE56ED4196}" type="slidenum">
              <a:rPr lang="en-US" smtClean="0"/>
              <a:t>‹#›</a:t>
            </a:fld>
            <a:endParaRPr lang="en-US"/>
          </a:p>
        </p:txBody>
      </p:sp>
    </p:spTree>
    <p:extLst>
      <p:ext uri="{BB962C8B-B14F-4D97-AF65-F5344CB8AC3E}">
        <p14:creationId xmlns:p14="http://schemas.microsoft.com/office/powerpoint/2010/main" val="3483492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en-US"/>
          </a:p>
        </p:txBody>
      </p:sp>
      <p:sp>
        <p:nvSpPr>
          <p:cNvPr id="3" name="عنصر نائب للتاريخ 2"/>
          <p:cNvSpPr>
            <a:spLocks noGrp="1"/>
          </p:cNvSpPr>
          <p:nvPr>
            <p:ph type="dt" sz="half" idx="10"/>
          </p:nvPr>
        </p:nvSpPr>
        <p:spPr/>
        <p:txBody>
          <a:bodyPr/>
          <a:lstStyle/>
          <a:p>
            <a:fld id="{BA362839-CA44-46B7-A0F8-A247FCDB5C66}" type="datetimeFigureOut">
              <a:rPr lang="en-US" smtClean="0"/>
              <a:t>4/28/2025</a:t>
            </a:fld>
            <a:endParaRPr lang="en-US"/>
          </a:p>
        </p:txBody>
      </p:sp>
      <p:sp>
        <p:nvSpPr>
          <p:cNvPr id="4" name="عنصر نائب للتذييل 3"/>
          <p:cNvSpPr>
            <a:spLocks noGrp="1"/>
          </p:cNvSpPr>
          <p:nvPr>
            <p:ph type="ftr" sz="quarter" idx="11"/>
          </p:nvPr>
        </p:nvSpPr>
        <p:spPr/>
        <p:txBody>
          <a:bodyPr/>
          <a:lstStyle/>
          <a:p>
            <a:endParaRPr lang="en-US"/>
          </a:p>
        </p:txBody>
      </p:sp>
      <p:sp>
        <p:nvSpPr>
          <p:cNvPr id="5" name="عنصر نائب لرقم الشريحة 4"/>
          <p:cNvSpPr>
            <a:spLocks noGrp="1"/>
          </p:cNvSpPr>
          <p:nvPr>
            <p:ph type="sldNum" sz="quarter" idx="12"/>
          </p:nvPr>
        </p:nvSpPr>
        <p:spPr/>
        <p:txBody>
          <a:bodyPr/>
          <a:lstStyle/>
          <a:p>
            <a:fld id="{A1AE6D83-6083-4DAE-9590-0BBE56ED4196}" type="slidenum">
              <a:rPr lang="en-US" smtClean="0"/>
              <a:t>‹#›</a:t>
            </a:fld>
            <a:endParaRPr lang="en-US"/>
          </a:p>
        </p:txBody>
      </p:sp>
    </p:spTree>
    <p:extLst>
      <p:ext uri="{BB962C8B-B14F-4D97-AF65-F5344CB8AC3E}">
        <p14:creationId xmlns:p14="http://schemas.microsoft.com/office/powerpoint/2010/main" val="26479799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BA362839-CA44-46B7-A0F8-A247FCDB5C66}" type="datetimeFigureOut">
              <a:rPr lang="en-US" smtClean="0"/>
              <a:t>4/28/2025</a:t>
            </a:fld>
            <a:endParaRPr lang="en-US"/>
          </a:p>
        </p:txBody>
      </p:sp>
      <p:sp>
        <p:nvSpPr>
          <p:cNvPr id="3" name="عنصر نائب للتذييل 2"/>
          <p:cNvSpPr>
            <a:spLocks noGrp="1"/>
          </p:cNvSpPr>
          <p:nvPr>
            <p:ph type="ftr" sz="quarter" idx="11"/>
          </p:nvPr>
        </p:nvSpPr>
        <p:spPr/>
        <p:txBody>
          <a:bodyPr/>
          <a:lstStyle/>
          <a:p>
            <a:endParaRPr lang="en-US"/>
          </a:p>
        </p:txBody>
      </p:sp>
      <p:sp>
        <p:nvSpPr>
          <p:cNvPr id="4" name="عنصر نائب لرقم الشريحة 3"/>
          <p:cNvSpPr>
            <a:spLocks noGrp="1"/>
          </p:cNvSpPr>
          <p:nvPr>
            <p:ph type="sldNum" sz="quarter" idx="12"/>
          </p:nvPr>
        </p:nvSpPr>
        <p:spPr/>
        <p:txBody>
          <a:bodyPr/>
          <a:lstStyle/>
          <a:p>
            <a:fld id="{A1AE6D83-6083-4DAE-9590-0BBE56ED4196}" type="slidenum">
              <a:rPr lang="en-US" smtClean="0"/>
              <a:t>‹#›</a:t>
            </a:fld>
            <a:endParaRPr lang="en-US"/>
          </a:p>
        </p:txBody>
      </p:sp>
    </p:spTree>
    <p:extLst>
      <p:ext uri="{BB962C8B-B14F-4D97-AF65-F5344CB8AC3E}">
        <p14:creationId xmlns:p14="http://schemas.microsoft.com/office/powerpoint/2010/main" val="4925196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l">
              <a:defRPr sz="2000" b="1"/>
            </a:lvl1pPr>
          </a:lstStyle>
          <a:p>
            <a:r>
              <a:rPr lang="ar-SA" smtClean="0"/>
              <a:t>انقر لتحرير نمط العنوان الرئيسي</a:t>
            </a:r>
            <a:endParaRPr lang="en-US"/>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BA362839-CA44-46B7-A0F8-A247FCDB5C66}" type="datetimeFigureOut">
              <a:rPr lang="en-US" smtClean="0"/>
              <a:t>4/28/2025</a:t>
            </a:fld>
            <a:endParaRPr lang="en-US"/>
          </a:p>
        </p:txBody>
      </p:sp>
      <p:sp>
        <p:nvSpPr>
          <p:cNvPr id="6" name="عنصر نائب للتذييل 5"/>
          <p:cNvSpPr>
            <a:spLocks noGrp="1"/>
          </p:cNvSpPr>
          <p:nvPr>
            <p:ph type="ftr" sz="quarter" idx="11"/>
          </p:nvPr>
        </p:nvSpPr>
        <p:spPr/>
        <p:txBody>
          <a:bodyPr/>
          <a:lstStyle/>
          <a:p>
            <a:endParaRPr lang="en-US"/>
          </a:p>
        </p:txBody>
      </p:sp>
      <p:sp>
        <p:nvSpPr>
          <p:cNvPr id="7" name="عنصر نائب لرقم الشريحة 6"/>
          <p:cNvSpPr>
            <a:spLocks noGrp="1"/>
          </p:cNvSpPr>
          <p:nvPr>
            <p:ph type="sldNum" sz="quarter" idx="12"/>
          </p:nvPr>
        </p:nvSpPr>
        <p:spPr/>
        <p:txBody>
          <a:bodyPr/>
          <a:lstStyle/>
          <a:p>
            <a:fld id="{A1AE6D83-6083-4DAE-9590-0BBE56ED4196}" type="slidenum">
              <a:rPr lang="en-US" smtClean="0"/>
              <a:t>‹#›</a:t>
            </a:fld>
            <a:endParaRPr lang="en-US"/>
          </a:p>
        </p:txBody>
      </p:sp>
    </p:spTree>
    <p:extLst>
      <p:ext uri="{BB962C8B-B14F-4D97-AF65-F5344CB8AC3E}">
        <p14:creationId xmlns:p14="http://schemas.microsoft.com/office/powerpoint/2010/main" val="32208940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l">
              <a:defRPr sz="2000" b="1"/>
            </a:lvl1pPr>
          </a:lstStyle>
          <a:p>
            <a:r>
              <a:rPr lang="ar-SA" smtClean="0"/>
              <a:t>انقر لتحرير نمط العنوان الرئيسي</a:t>
            </a:r>
            <a:endParaRPr lang="en-US"/>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BA362839-CA44-46B7-A0F8-A247FCDB5C66}" type="datetimeFigureOut">
              <a:rPr lang="en-US" smtClean="0"/>
              <a:t>4/28/2025</a:t>
            </a:fld>
            <a:endParaRPr lang="en-US"/>
          </a:p>
        </p:txBody>
      </p:sp>
      <p:sp>
        <p:nvSpPr>
          <p:cNvPr id="6" name="عنصر نائب للتذييل 5"/>
          <p:cNvSpPr>
            <a:spLocks noGrp="1"/>
          </p:cNvSpPr>
          <p:nvPr>
            <p:ph type="ftr" sz="quarter" idx="11"/>
          </p:nvPr>
        </p:nvSpPr>
        <p:spPr/>
        <p:txBody>
          <a:bodyPr/>
          <a:lstStyle/>
          <a:p>
            <a:endParaRPr lang="en-US"/>
          </a:p>
        </p:txBody>
      </p:sp>
      <p:sp>
        <p:nvSpPr>
          <p:cNvPr id="7" name="عنصر نائب لرقم الشريحة 6"/>
          <p:cNvSpPr>
            <a:spLocks noGrp="1"/>
          </p:cNvSpPr>
          <p:nvPr>
            <p:ph type="sldNum" sz="quarter" idx="12"/>
          </p:nvPr>
        </p:nvSpPr>
        <p:spPr/>
        <p:txBody>
          <a:bodyPr/>
          <a:lstStyle/>
          <a:p>
            <a:fld id="{A1AE6D83-6083-4DAE-9590-0BBE56ED4196}" type="slidenum">
              <a:rPr lang="en-US" smtClean="0"/>
              <a:t>‹#›</a:t>
            </a:fld>
            <a:endParaRPr lang="en-US"/>
          </a:p>
        </p:txBody>
      </p:sp>
    </p:spTree>
    <p:extLst>
      <p:ext uri="{BB962C8B-B14F-4D97-AF65-F5344CB8AC3E}">
        <p14:creationId xmlns:p14="http://schemas.microsoft.com/office/powerpoint/2010/main" val="5991702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ar-SA" smtClean="0"/>
              <a:t>انقر لتحرير نمط العنوان الرئيسي</a:t>
            </a:r>
            <a:endParaRPr lang="en-US"/>
          </a:p>
        </p:txBody>
      </p:sp>
      <p:sp>
        <p:nvSpPr>
          <p:cNvPr id="3" name="عنصر نائب للنص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عنصر نائب للتاريخ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A362839-CA44-46B7-A0F8-A247FCDB5C66}" type="datetimeFigureOut">
              <a:rPr lang="en-US" smtClean="0"/>
              <a:t>4/28/2025</a:t>
            </a:fld>
            <a:endParaRPr lang="en-US"/>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عنصر نائب لرقم الشريحة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1AE6D83-6083-4DAE-9590-0BBE56ED4196}" type="slidenum">
              <a:rPr lang="en-US" smtClean="0"/>
              <a:t>‹#›</a:t>
            </a:fld>
            <a:endParaRPr lang="en-US"/>
          </a:p>
        </p:txBody>
      </p:sp>
    </p:spTree>
    <p:extLst>
      <p:ext uri="{BB962C8B-B14F-4D97-AF65-F5344CB8AC3E}">
        <p14:creationId xmlns:p14="http://schemas.microsoft.com/office/powerpoint/2010/main" val="268822114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p:txBody>
          <a:bodyPr>
            <a:normAutofit fontScale="90000"/>
          </a:bodyPr>
          <a:lstStyle/>
          <a:p>
            <a:r>
              <a:rPr lang="en-US" dirty="0" smtClean="0"/>
              <a:t>Gynecological Disorder</a:t>
            </a:r>
            <a:br>
              <a:rPr lang="en-US" dirty="0" smtClean="0"/>
            </a:br>
            <a:r>
              <a:rPr lang="en-US" dirty="0" smtClean="0"/>
              <a:t>Part 2</a:t>
            </a:r>
            <a:br>
              <a:rPr lang="en-US" dirty="0" smtClean="0"/>
            </a:br>
            <a:r>
              <a:rPr lang="en-US" dirty="0" smtClean="0"/>
              <a:t>Benign  and Malignant</a:t>
            </a:r>
            <a:endParaRPr lang="en-US" dirty="0"/>
          </a:p>
        </p:txBody>
      </p:sp>
      <p:sp>
        <p:nvSpPr>
          <p:cNvPr id="3" name="عنوان فرعي 2"/>
          <p:cNvSpPr>
            <a:spLocks noGrp="1"/>
          </p:cNvSpPr>
          <p:nvPr>
            <p:ph type="subTitle" idx="1"/>
          </p:nvPr>
        </p:nvSpPr>
        <p:spPr/>
        <p:txBody>
          <a:bodyPr/>
          <a:lstStyle/>
          <a:p>
            <a:r>
              <a:rPr lang="en-US" dirty="0" smtClean="0">
                <a:solidFill>
                  <a:srgbClr val="FF0000"/>
                </a:solidFill>
              </a:rPr>
              <a:t>Assistant lecturer</a:t>
            </a:r>
          </a:p>
          <a:p>
            <a:r>
              <a:rPr lang="en-US" dirty="0" err="1" smtClean="0">
                <a:solidFill>
                  <a:srgbClr val="FF0000"/>
                </a:solidFill>
              </a:rPr>
              <a:t>Rana</a:t>
            </a:r>
            <a:r>
              <a:rPr lang="en-US" dirty="0" smtClean="0">
                <a:solidFill>
                  <a:srgbClr val="FF0000"/>
                </a:solidFill>
              </a:rPr>
              <a:t> Mohammed </a:t>
            </a:r>
            <a:r>
              <a:rPr lang="en-US" dirty="0" err="1" smtClean="0">
                <a:solidFill>
                  <a:srgbClr val="FF0000"/>
                </a:solidFill>
              </a:rPr>
              <a:t>Jasim</a:t>
            </a:r>
            <a:endParaRPr lang="en-US" dirty="0" smtClean="0">
              <a:solidFill>
                <a:srgbClr val="FF0000"/>
              </a:solidFill>
            </a:endParaRPr>
          </a:p>
          <a:p>
            <a:r>
              <a:rPr lang="en-US" dirty="0" smtClean="0">
                <a:solidFill>
                  <a:srgbClr val="FF0000"/>
                </a:solidFill>
              </a:rPr>
              <a:t>2024-2025</a:t>
            </a:r>
            <a:endParaRPr lang="en-US" dirty="0">
              <a:solidFill>
                <a:srgbClr val="FF0000"/>
              </a:solidFill>
            </a:endParaRPr>
          </a:p>
        </p:txBody>
      </p:sp>
    </p:spTree>
    <p:extLst>
      <p:ext uri="{BB962C8B-B14F-4D97-AF65-F5344CB8AC3E}">
        <p14:creationId xmlns:p14="http://schemas.microsoft.com/office/powerpoint/2010/main" val="109646418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en-US"/>
          </a:p>
        </p:txBody>
      </p:sp>
      <p:sp>
        <p:nvSpPr>
          <p:cNvPr id="3" name="عنصر نائب للمحتوى 2"/>
          <p:cNvSpPr>
            <a:spLocks noGrp="1"/>
          </p:cNvSpPr>
          <p:nvPr>
            <p:ph idx="1"/>
          </p:nvPr>
        </p:nvSpPr>
        <p:spPr/>
        <p:txBody>
          <a:bodyPr>
            <a:normAutofit lnSpcReduction="10000"/>
          </a:bodyPr>
          <a:lstStyle/>
          <a:p>
            <a:r>
              <a:rPr lang="en-US" sz="2400" dirty="0" smtClean="0">
                <a:latin typeface="Times New Roman" pitchFamily="18" charset="0"/>
                <a:cs typeface="Times New Roman" pitchFamily="18" charset="0"/>
              </a:rPr>
              <a:t>Mastectomy: A simple mastectomy involves removing the breast’s lobules, ducts, fatty tissue, nipple, areola, and some skin. In some types, a surgeon also removes the lymph nodes and muscle in the chest wall. </a:t>
            </a:r>
          </a:p>
          <a:p>
            <a:r>
              <a:rPr lang="en-US" sz="2400" dirty="0" smtClean="0">
                <a:latin typeface="Times New Roman" pitchFamily="18" charset="0"/>
                <a:cs typeface="Times New Roman" pitchFamily="18" charset="0"/>
              </a:rPr>
              <a:t>Sentinel node biopsy: If breast cancer reaches the sentinel lymph nodes, the first nodes to which it can spread, it can travel to other parts of the body through the lymphatic system. If the doctor does not find cancer in the sentinel nodes, it is usually not necessary to remove other nodes</a:t>
            </a:r>
          </a:p>
          <a:p>
            <a:r>
              <a:rPr lang="en-US" sz="2400" dirty="0" smtClean="0">
                <a:latin typeface="Times New Roman" pitchFamily="18" charset="0"/>
                <a:cs typeface="Times New Roman" pitchFamily="18" charset="0"/>
              </a:rPr>
              <a:t>. Axillary lymph node dissection: If a doctor finds cancer cells in the sentinel nodes, they may recommend removing several lymph nodes in the armpit. This can prevent cancer from spreading.</a:t>
            </a:r>
            <a:endParaRPr lang="en-US" sz="2400" dirty="0">
              <a:latin typeface="Times New Roman" pitchFamily="18" charset="0"/>
              <a:cs typeface="Times New Roman" pitchFamily="18" charset="0"/>
            </a:endParaRPr>
          </a:p>
        </p:txBody>
      </p:sp>
    </p:spTree>
    <p:extLst>
      <p:ext uri="{BB962C8B-B14F-4D97-AF65-F5344CB8AC3E}">
        <p14:creationId xmlns:p14="http://schemas.microsoft.com/office/powerpoint/2010/main" val="20752808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en-US"/>
          </a:p>
        </p:txBody>
      </p:sp>
      <p:sp>
        <p:nvSpPr>
          <p:cNvPr id="3" name="عنصر نائب للمحتوى 2"/>
          <p:cNvSpPr>
            <a:spLocks noGrp="1"/>
          </p:cNvSpPr>
          <p:nvPr>
            <p:ph idx="1"/>
          </p:nvPr>
        </p:nvSpPr>
        <p:spPr/>
        <p:txBody>
          <a:bodyPr>
            <a:normAutofit/>
          </a:bodyPr>
          <a:lstStyle/>
          <a:p>
            <a:pPr marL="0" indent="0">
              <a:buNone/>
            </a:pPr>
            <a:r>
              <a:rPr lang="en-US" sz="2400" dirty="0" err="1" smtClean="0">
                <a:latin typeface="Times New Roman" pitchFamily="18" charset="0"/>
                <a:cs typeface="Times New Roman" pitchFamily="18" charset="0"/>
              </a:rPr>
              <a:t>Econstruction</a:t>
            </a:r>
            <a:r>
              <a:rPr lang="en-US" sz="2400" dirty="0" smtClean="0">
                <a:latin typeface="Times New Roman" pitchFamily="18" charset="0"/>
                <a:cs typeface="Times New Roman" pitchFamily="18" charset="0"/>
              </a:rPr>
              <a:t>: Following a mastectomy, a surgeon can reconstruct the breast so that it looks more natural. This can help a person cope with the psychological effects of breast removal. The surgeon can reconstruct the breast during the mastectomy or at a later date. They may use a breast implant or tissue from another part of the body.</a:t>
            </a:r>
            <a:endParaRPr lang="en-US" sz="2400" dirty="0">
              <a:latin typeface="Times New Roman" pitchFamily="18" charset="0"/>
              <a:cs typeface="Times New Roman" pitchFamily="18" charset="0"/>
            </a:endParaRPr>
          </a:p>
        </p:txBody>
      </p:sp>
    </p:spTree>
    <p:extLst>
      <p:ext uri="{BB962C8B-B14F-4D97-AF65-F5344CB8AC3E}">
        <p14:creationId xmlns:p14="http://schemas.microsoft.com/office/powerpoint/2010/main" val="255568460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l"/>
            <a:r>
              <a:rPr lang="en-US" dirty="0" smtClean="0">
                <a:latin typeface="Times New Roman" pitchFamily="18" charset="0"/>
                <a:cs typeface="Times New Roman" pitchFamily="18" charset="0"/>
              </a:rPr>
              <a:t>Radiation therapy</a:t>
            </a:r>
            <a:endParaRPr lang="en-US" dirty="0"/>
          </a:p>
        </p:txBody>
      </p:sp>
      <p:sp>
        <p:nvSpPr>
          <p:cNvPr id="3" name="عنصر نائب للمحتوى 2"/>
          <p:cNvSpPr>
            <a:spLocks noGrp="1"/>
          </p:cNvSpPr>
          <p:nvPr>
            <p:ph idx="1"/>
          </p:nvPr>
        </p:nvSpPr>
        <p:spPr/>
        <p:txBody>
          <a:bodyPr>
            <a:normAutofit/>
          </a:bodyPr>
          <a:lstStyle/>
          <a:p>
            <a:pPr marL="0" indent="0">
              <a:buNone/>
            </a:pPr>
            <a:r>
              <a:rPr lang="en-US" sz="2400" dirty="0" smtClean="0">
                <a:latin typeface="Times New Roman" pitchFamily="18" charset="0"/>
                <a:cs typeface="Times New Roman" pitchFamily="18" charset="0"/>
              </a:rPr>
              <a:t>A person may undergo radiation therapy around 1 month Trusted Source after surgery. It involves targeting the tumor with controlled doses of radiation that kill any remaining cancer cells.</a:t>
            </a:r>
            <a:endParaRPr lang="en-US" sz="2400" dirty="0">
              <a:latin typeface="Times New Roman" pitchFamily="18" charset="0"/>
              <a:cs typeface="Times New Roman" pitchFamily="18" charset="0"/>
            </a:endParaRPr>
          </a:p>
        </p:txBody>
      </p:sp>
    </p:spTree>
    <p:extLst>
      <p:ext uri="{BB962C8B-B14F-4D97-AF65-F5344CB8AC3E}">
        <p14:creationId xmlns:p14="http://schemas.microsoft.com/office/powerpoint/2010/main" val="136958445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pPr algn="l"/>
            <a:r>
              <a:rPr lang="en-US" sz="3200" dirty="0" smtClean="0">
                <a:latin typeface="Times New Roman" pitchFamily="18" charset="0"/>
                <a:cs typeface="Times New Roman" pitchFamily="18" charset="0"/>
              </a:rPr>
              <a:t>Chemotherapy</a:t>
            </a:r>
            <a:endParaRPr lang="en-US" sz="3200" dirty="0"/>
          </a:p>
        </p:txBody>
      </p:sp>
      <p:sp>
        <p:nvSpPr>
          <p:cNvPr id="3" name="عنصر نائب للمحتوى 2"/>
          <p:cNvSpPr>
            <a:spLocks noGrp="1"/>
          </p:cNvSpPr>
          <p:nvPr>
            <p:ph idx="1"/>
          </p:nvPr>
        </p:nvSpPr>
        <p:spPr/>
        <p:txBody>
          <a:bodyPr>
            <a:normAutofit/>
          </a:bodyPr>
          <a:lstStyle/>
          <a:p>
            <a:r>
              <a:rPr lang="en-US" sz="2400" dirty="0" smtClean="0">
                <a:latin typeface="Times New Roman" pitchFamily="18" charset="0"/>
                <a:cs typeface="Times New Roman" pitchFamily="18" charset="0"/>
              </a:rPr>
              <a:t>A doctor may prescribe cytotoxic chemotherapy drugs to kill cancer cells if there is a high risk Trusted Source of recurrence or spread. When a person has chemotherapy after surgery, doctors call it adjuvant chemotherapy. Sometimes, a doctor may recommend chemotherapy before surgery to shrink the tumor and make it easier to remove. This is called </a:t>
            </a:r>
            <a:r>
              <a:rPr lang="en-US" sz="2400" dirty="0" err="1" smtClean="0">
                <a:latin typeface="Times New Roman" pitchFamily="18" charset="0"/>
                <a:cs typeface="Times New Roman" pitchFamily="18" charset="0"/>
              </a:rPr>
              <a:t>neoadjuvant</a:t>
            </a:r>
            <a:r>
              <a:rPr lang="en-US" sz="2400" dirty="0" smtClean="0">
                <a:latin typeface="Times New Roman" pitchFamily="18" charset="0"/>
                <a:cs typeface="Times New Roman" pitchFamily="18" charset="0"/>
              </a:rPr>
              <a:t> chemotherapy</a:t>
            </a:r>
            <a:r>
              <a:rPr lang="en-US" dirty="0" smtClean="0"/>
              <a:t>.</a:t>
            </a:r>
            <a:endParaRPr lang="en-US" dirty="0"/>
          </a:p>
        </p:txBody>
      </p:sp>
    </p:spTree>
    <p:extLst>
      <p:ext uri="{BB962C8B-B14F-4D97-AF65-F5344CB8AC3E}">
        <p14:creationId xmlns:p14="http://schemas.microsoft.com/office/powerpoint/2010/main" val="165793613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pPr algn="l"/>
            <a:r>
              <a:rPr lang="en-US" sz="3200" dirty="0" smtClean="0">
                <a:latin typeface="Times New Roman" pitchFamily="18" charset="0"/>
                <a:cs typeface="Times New Roman" pitchFamily="18" charset="0"/>
              </a:rPr>
              <a:t>Cervical cancer</a:t>
            </a:r>
            <a:endParaRPr lang="en-US" sz="3200" dirty="0"/>
          </a:p>
        </p:txBody>
      </p:sp>
      <p:sp>
        <p:nvSpPr>
          <p:cNvPr id="3" name="عنصر نائب للمحتوى 2"/>
          <p:cNvSpPr>
            <a:spLocks noGrp="1"/>
          </p:cNvSpPr>
          <p:nvPr>
            <p:ph idx="1"/>
          </p:nvPr>
        </p:nvSpPr>
        <p:spPr/>
        <p:txBody>
          <a:bodyPr>
            <a:normAutofit/>
          </a:bodyPr>
          <a:lstStyle/>
          <a:p>
            <a:r>
              <a:rPr lang="en-US" sz="2400" dirty="0" smtClean="0">
                <a:latin typeface="Times New Roman" pitchFamily="18" charset="0"/>
                <a:cs typeface="Times New Roman" pitchFamily="18" charset="0"/>
              </a:rPr>
              <a:t>is a type of cancer that occurs in the cells of the cervix — the lower part of the uterus that connects to the vagina. Various strains of the human papillomavirus (HPV), a sexually transmitted infection, play a role in causing most cervical cancer.</a:t>
            </a:r>
            <a:endParaRPr lang="en-US" sz="2400" dirty="0">
              <a:latin typeface="Times New Roman" pitchFamily="18" charset="0"/>
              <a:cs typeface="Times New Roman" pitchFamily="18" charset="0"/>
            </a:endParaRPr>
          </a:p>
        </p:txBody>
      </p:sp>
    </p:spTree>
    <p:extLst>
      <p:ext uri="{BB962C8B-B14F-4D97-AF65-F5344CB8AC3E}">
        <p14:creationId xmlns:p14="http://schemas.microsoft.com/office/powerpoint/2010/main" val="353894851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r>
              <a:rPr lang="en-US" sz="3200" dirty="0" smtClean="0">
                <a:latin typeface="Times New Roman" pitchFamily="18" charset="0"/>
                <a:cs typeface="Times New Roman" pitchFamily="18" charset="0"/>
              </a:rPr>
              <a:t>Signs and symptoms of cervical cancer include</a:t>
            </a:r>
            <a:endParaRPr lang="en-US" sz="3200" dirty="0"/>
          </a:p>
        </p:txBody>
      </p:sp>
      <p:sp>
        <p:nvSpPr>
          <p:cNvPr id="3" name="عنصر نائب للمحتوى 2"/>
          <p:cNvSpPr>
            <a:spLocks noGrp="1"/>
          </p:cNvSpPr>
          <p:nvPr>
            <p:ph idx="1"/>
          </p:nvPr>
        </p:nvSpPr>
        <p:spPr/>
        <p:txBody>
          <a:bodyPr>
            <a:normAutofit/>
          </a:bodyPr>
          <a:lstStyle/>
          <a:p>
            <a:pPr marL="0" indent="0">
              <a:buNone/>
            </a:pPr>
            <a:r>
              <a:rPr lang="en-US" sz="2400" dirty="0" smtClean="0">
                <a:latin typeface="Times New Roman" pitchFamily="18" charset="0"/>
                <a:cs typeface="Times New Roman" pitchFamily="18" charset="0"/>
              </a:rPr>
              <a:t> 1. Vaginal bleeding after intercourse, between periods or after menopause</a:t>
            </a:r>
          </a:p>
          <a:p>
            <a:pPr marL="0" indent="0">
              <a:buNone/>
            </a:pPr>
            <a:r>
              <a:rPr lang="en-US" sz="2400" dirty="0" smtClean="0">
                <a:latin typeface="Times New Roman" pitchFamily="18" charset="0"/>
                <a:cs typeface="Times New Roman" pitchFamily="18" charset="0"/>
              </a:rPr>
              <a:t> 2. Watery, bloody vaginal discharge</a:t>
            </a:r>
          </a:p>
          <a:p>
            <a:pPr marL="0" indent="0">
              <a:buNone/>
            </a:pPr>
            <a:r>
              <a:rPr lang="en-US" sz="2400" dirty="0" smtClean="0">
                <a:latin typeface="Times New Roman" pitchFamily="18" charset="0"/>
                <a:cs typeface="Times New Roman" pitchFamily="18" charset="0"/>
              </a:rPr>
              <a:t> 3. Pelvic pain </a:t>
            </a:r>
          </a:p>
          <a:p>
            <a:pPr marL="0" indent="0">
              <a:buNone/>
            </a:pPr>
            <a:r>
              <a:rPr lang="en-US" sz="2400" dirty="0" smtClean="0">
                <a:latin typeface="Times New Roman" pitchFamily="18" charset="0"/>
                <a:cs typeface="Times New Roman" pitchFamily="18" charset="0"/>
              </a:rPr>
              <a:t>4. pain during intercourse</a:t>
            </a:r>
            <a:endParaRPr lang="en-US" sz="2400" dirty="0">
              <a:latin typeface="Times New Roman" pitchFamily="18" charset="0"/>
              <a:cs typeface="Times New Roman" pitchFamily="18" charset="0"/>
            </a:endParaRPr>
          </a:p>
        </p:txBody>
      </p:sp>
    </p:spTree>
    <p:extLst>
      <p:ext uri="{BB962C8B-B14F-4D97-AF65-F5344CB8AC3E}">
        <p14:creationId xmlns:p14="http://schemas.microsoft.com/office/powerpoint/2010/main" val="91948556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r>
              <a:rPr lang="en-US" sz="3600" dirty="0" smtClean="0">
                <a:latin typeface="Times New Roman" pitchFamily="18" charset="0"/>
                <a:cs typeface="Times New Roman" pitchFamily="18" charset="0"/>
              </a:rPr>
              <a:t>Risk factors for cervical cancer include</a:t>
            </a:r>
            <a:r>
              <a:rPr lang="en-US" dirty="0" smtClean="0"/>
              <a:t>:</a:t>
            </a:r>
            <a:endParaRPr lang="en-US" dirty="0"/>
          </a:p>
        </p:txBody>
      </p:sp>
      <p:sp>
        <p:nvSpPr>
          <p:cNvPr id="3" name="عنصر نائب للمحتوى 2"/>
          <p:cNvSpPr>
            <a:spLocks noGrp="1"/>
          </p:cNvSpPr>
          <p:nvPr>
            <p:ph idx="1"/>
          </p:nvPr>
        </p:nvSpPr>
        <p:spPr/>
        <p:txBody>
          <a:bodyPr/>
          <a:lstStyle/>
          <a:p>
            <a:r>
              <a:rPr lang="en-US" sz="2400" dirty="0" smtClean="0">
                <a:latin typeface="Times New Roman" pitchFamily="18" charset="0"/>
                <a:cs typeface="Times New Roman" pitchFamily="18" charset="0"/>
              </a:rPr>
              <a:t>1. Many sexual partners. </a:t>
            </a:r>
          </a:p>
          <a:p>
            <a:r>
              <a:rPr lang="en-US" sz="2400" dirty="0" smtClean="0">
                <a:latin typeface="Times New Roman" pitchFamily="18" charset="0"/>
                <a:cs typeface="Times New Roman" pitchFamily="18" charset="0"/>
              </a:rPr>
              <a:t>2. Early sexual activity.</a:t>
            </a:r>
          </a:p>
          <a:p>
            <a:r>
              <a:rPr lang="en-US" sz="2400" dirty="0" smtClean="0">
                <a:latin typeface="Times New Roman" pitchFamily="18" charset="0"/>
                <a:cs typeface="Times New Roman" pitchFamily="18" charset="0"/>
              </a:rPr>
              <a:t> 3. Other sexually transmitted infections (STIs). </a:t>
            </a:r>
          </a:p>
          <a:p>
            <a:r>
              <a:rPr lang="en-US" sz="2400" dirty="0" smtClean="0">
                <a:latin typeface="Times New Roman" pitchFamily="18" charset="0"/>
                <a:cs typeface="Times New Roman" pitchFamily="18" charset="0"/>
              </a:rPr>
              <a:t>4. A weakened immune system. Smoking. </a:t>
            </a:r>
          </a:p>
          <a:p>
            <a:r>
              <a:rPr lang="en-US" sz="2400" dirty="0" smtClean="0">
                <a:latin typeface="Times New Roman" pitchFamily="18" charset="0"/>
                <a:cs typeface="Times New Roman" pitchFamily="18" charset="0"/>
              </a:rPr>
              <a:t>5. Exposure to miscarriage prevention drug</a:t>
            </a:r>
            <a:r>
              <a:rPr lang="en-US" dirty="0" smtClean="0"/>
              <a:t>.</a:t>
            </a:r>
            <a:endParaRPr lang="en-US" dirty="0"/>
          </a:p>
        </p:txBody>
      </p:sp>
    </p:spTree>
    <p:extLst>
      <p:ext uri="{BB962C8B-B14F-4D97-AF65-F5344CB8AC3E}">
        <p14:creationId xmlns:p14="http://schemas.microsoft.com/office/powerpoint/2010/main" val="67746875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pPr algn="l"/>
            <a:r>
              <a:rPr lang="en-US" sz="3200" dirty="0" smtClean="0">
                <a:latin typeface="Times New Roman" pitchFamily="18" charset="0"/>
                <a:cs typeface="Times New Roman" pitchFamily="18" charset="0"/>
              </a:rPr>
              <a:t>Uterine fibroid</a:t>
            </a:r>
            <a:endParaRPr lang="en-US" sz="3200" dirty="0">
              <a:latin typeface="Times New Roman" pitchFamily="18" charset="0"/>
              <a:cs typeface="Times New Roman" pitchFamily="18" charset="0"/>
            </a:endParaRPr>
          </a:p>
        </p:txBody>
      </p:sp>
      <p:sp>
        <p:nvSpPr>
          <p:cNvPr id="3" name="عنصر نائب للمحتوى 2"/>
          <p:cNvSpPr>
            <a:spLocks noGrp="1"/>
          </p:cNvSpPr>
          <p:nvPr>
            <p:ph idx="1"/>
          </p:nvPr>
        </p:nvSpPr>
        <p:spPr/>
        <p:txBody>
          <a:bodyPr>
            <a:normAutofit/>
          </a:bodyPr>
          <a:lstStyle/>
          <a:p>
            <a:pPr marL="0" indent="0">
              <a:buNone/>
            </a:pPr>
            <a:r>
              <a:rPr lang="en-US" sz="2400" dirty="0" smtClean="0">
                <a:latin typeface="Times New Roman" pitchFamily="18" charset="0"/>
                <a:cs typeface="Times New Roman" pitchFamily="18" charset="0"/>
              </a:rPr>
              <a:t>Uterine fibroids are noncancerous growths of the uterus that often appear during childbearing years. Also called </a:t>
            </a:r>
            <a:r>
              <a:rPr lang="en-US" sz="2400" dirty="0" err="1" smtClean="0">
                <a:latin typeface="Times New Roman" pitchFamily="18" charset="0"/>
                <a:cs typeface="Times New Roman" pitchFamily="18" charset="0"/>
              </a:rPr>
              <a:t>leiomyomas</a:t>
            </a:r>
            <a:r>
              <a:rPr lang="en-US" sz="2400" dirty="0" smtClean="0">
                <a:latin typeface="Times New Roman" pitchFamily="18" charset="0"/>
                <a:cs typeface="Times New Roman" pitchFamily="18" charset="0"/>
              </a:rPr>
              <a:t> or </a:t>
            </a:r>
            <a:r>
              <a:rPr lang="en-US" sz="2400" dirty="0" err="1" smtClean="0">
                <a:latin typeface="Times New Roman" pitchFamily="18" charset="0"/>
                <a:cs typeface="Times New Roman" pitchFamily="18" charset="0"/>
              </a:rPr>
              <a:t>myomas</a:t>
            </a:r>
            <a:r>
              <a:rPr lang="en-US" sz="2400" dirty="0" smtClean="0">
                <a:latin typeface="Times New Roman" pitchFamily="18" charset="0"/>
                <a:cs typeface="Times New Roman" pitchFamily="18" charset="0"/>
              </a:rPr>
              <a:t>, uterine fibroids aren't associated with an increased risk of uterine cancer and almost never develop into cancer.</a:t>
            </a:r>
            <a:endParaRPr lang="en-US" sz="2400" dirty="0">
              <a:latin typeface="Times New Roman" pitchFamily="18" charset="0"/>
              <a:cs typeface="Times New Roman" pitchFamily="18" charset="0"/>
            </a:endParaRPr>
          </a:p>
        </p:txBody>
      </p:sp>
    </p:spTree>
    <p:extLst>
      <p:ext uri="{BB962C8B-B14F-4D97-AF65-F5344CB8AC3E}">
        <p14:creationId xmlns:p14="http://schemas.microsoft.com/office/powerpoint/2010/main" val="248600504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r>
              <a:rPr lang="en-US" sz="3200" dirty="0" smtClean="0">
                <a:latin typeface="Times New Roman" pitchFamily="18" charset="0"/>
                <a:cs typeface="Times New Roman" pitchFamily="18" charset="0"/>
              </a:rPr>
              <a:t>The most common signs and symptoms of uterine fibroids include:</a:t>
            </a:r>
            <a:endParaRPr lang="en-US" sz="3200" dirty="0">
              <a:latin typeface="Times New Roman" pitchFamily="18" charset="0"/>
              <a:cs typeface="Times New Roman" pitchFamily="18" charset="0"/>
            </a:endParaRPr>
          </a:p>
        </p:txBody>
      </p:sp>
      <p:sp>
        <p:nvSpPr>
          <p:cNvPr id="3" name="عنصر نائب للمحتوى 2"/>
          <p:cNvSpPr>
            <a:spLocks noGrp="1"/>
          </p:cNvSpPr>
          <p:nvPr>
            <p:ph idx="1"/>
          </p:nvPr>
        </p:nvSpPr>
        <p:spPr/>
        <p:txBody>
          <a:bodyPr>
            <a:normAutofit/>
          </a:bodyPr>
          <a:lstStyle/>
          <a:p>
            <a:pPr marL="457200" indent="-457200">
              <a:buAutoNum type="arabicPeriod"/>
            </a:pPr>
            <a:r>
              <a:rPr lang="en-US" sz="2400" dirty="0" smtClean="0">
                <a:latin typeface="Times New Roman" pitchFamily="18" charset="0"/>
                <a:cs typeface="Times New Roman" pitchFamily="18" charset="0"/>
              </a:rPr>
              <a:t>Heavy menstrual bleeding </a:t>
            </a:r>
          </a:p>
          <a:p>
            <a:pPr marL="457200" indent="-457200">
              <a:buAutoNum type="arabicPeriod"/>
            </a:pPr>
            <a:r>
              <a:rPr lang="en-US" sz="2400" dirty="0" smtClean="0">
                <a:latin typeface="Times New Roman" pitchFamily="18" charset="0"/>
                <a:cs typeface="Times New Roman" pitchFamily="18" charset="0"/>
              </a:rPr>
              <a:t>2. Menstrual periods lasting more than a week </a:t>
            </a:r>
          </a:p>
          <a:p>
            <a:pPr marL="0" indent="0">
              <a:buNone/>
            </a:pPr>
            <a:r>
              <a:rPr lang="en-US" sz="2400" dirty="0" smtClean="0">
                <a:latin typeface="Times New Roman" pitchFamily="18" charset="0"/>
                <a:cs typeface="Times New Roman" pitchFamily="18" charset="0"/>
              </a:rPr>
              <a:t>3. Pelvic pressure or pain</a:t>
            </a:r>
          </a:p>
          <a:p>
            <a:pPr marL="0" indent="0">
              <a:buNone/>
            </a:pPr>
            <a:r>
              <a:rPr lang="en-US" sz="2400" dirty="0" smtClean="0">
                <a:latin typeface="Times New Roman" pitchFamily="18" charset="0"/>
                <a:cs typeface="Times New Roman" pitchFamily="18" charset="0"/>
              </a:rPr>
              <a:t> 4. Frequent urination </a:t>
            </a:r>
          </a:p>
          <a:p>
            <a:pPr marL="0" indent="0">
              <a:buNone/>
            </a:pPr>
            <a:r>
              <a:rPr lang="en-US" sz="2400" dirty="0" smtClean="0">
                <a:latin typeface="Times New Roman" pitchFamily="18" charset="0"/>
                <a:cs typeface="Times New Roman" pitchFamily="18" charset="0"/>
              </a:rPr>
              <a:t>5. Difficulty emptying the bladder</a:t>
            </a:r>
          </a:p>
          <a:p>
            <a:pPr marL="0" indent="0">
              <a:buNone/>
            </a:pPr>
            <a:r>
              <a:rPr lang="en-US" sz="2400" dirty="0" smtClean="0">
                <a:latin typeface="Times New Roman" pitchFamily="18" charset="0"/>
                <a:cs typeface="Times New Roman" pitchFamily="18" charset="0"/>
              </a:rPr>
              <a:t> 6. Constipation </a:t>
            </a:r>
          </a:p>
          <a:p>
            <a:pPr marL="0" indent="0">
              <a:buNone/>
            </a:pPr>
            <a:r>
              <a:rPr lang="en-US" sz="2400" dirty="0" smtClean="0">
                <a:latin typeface="Times New Roman" pitchFamily="18" charset="0"/>
                <a:cs typeface="Times New Roman" pitchFamily="18" charset="0"/>
              </a:rPr>
              <a:t>7. Backache or leg pains</a:t>
            </a:r>
            <a:endParaRPr lang="en-US" sz="2400" dirty="0">
              <a:latin typeface="Times New Roman" pitchFamily="18" charset="0"/>
              <a:cs typeface="Times New Roman" pitchFamily="18" charset="0"/>
            </a:endParaRPr>
          </a:p>
        </p:txBody>
      </p:sp>
    </p:spTree>
    <p:extLst>
      <p:ext uri="{BB962C8B-B14F-4D97-AF65-F5344CB8AC3E}">
        <p14:creationId xmlns:p14="http://schemas.microsoft.com/office/powerpoint/2010/main" val="27780674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pPr algn="l"/>
            <a:r>
              <a:rPr lang="en-US" sz="2400" dirty="0" smtClean="0">
                <a:latin typeface="Times New Roman" pitchFamily="18" charset="0"/>
                <a:cs typeface="Times New Roman" pitchFamily="18" charset="0"/>
              </a:rPr>
              <a:t>Nursing </a:t>
            </a:r>
            <a:r>
              <a:rPr lang="en-US" sz="2400" dirty="0" err="1" smtClean="0">
                <a:latin typeface="Times New Roman" pitchFamily="18" charset="0"/>
                <a:cs typeface="Times New Roman" pitchFamily="18" charset="0"/>
              </a:rPr>
              <a:t>Dignosis</a:t>
            </a:r>
            <a:endParaRPr lang="en-US" sz="2400" dirty="0">
              <a:latin typeface="Times New Roman" pitchFamily="18" charset="0"/>
              <a:cs typeface="Times New Roman" pitchFamily="18" charset="0"/>
            </a:endParaRPr>
          </a:p>
        </p:txBody>
      </p:sp>
      <p:sp>
        <p:nvSpPr>
          <p:cNvPr id="3" name="عنصر نائب للمحتوى 2"/>
          <p:cNvSpPr>
            <a:spLocks noGrp="1"/>
          </p:cNvSpPr>
          <p:nvPr>
            <p:ph idx="1"/>
          </p:nvPr>
        </p:nvSpPr>
        <p:spPr/>
        <p:txBody>
          <a:bodyPr>
            <a:normAutofit/>
          </a:bodyPr>
          <a:lstStyle/>
          <a:p>
            <a:r>
              <a:rPr lang="en-US" sz="2400" dirty="0" smtClean="0">
                <a:latin typeface="Times New Roman" pitchFamily="18" charset="0"/>
                <a:cs typeface="Times New Roman" pitchFamily="18" charset="0"/>
              </a:rPr>
              <a:t>Acute pain related to postoperative wound as manifested by facial expression and pain scale score</a:t>
            </a:r>
          </a:p>
          <a:p>
            <a:pPr marL="0" indent="0">
              <a:buNone/>
            </a:pPr>
            <a:r>
              <a:rPr lang="en-US" sz="2400" dirty="0" smtClean="0">
                <a:latin typeface="Times New Roman" pitchFamily="18" charset="0"/>
                <a:cs typeface="Times New Roman" pitchFamily="18" charset="0"/>
              </a:rPr>
              <a:t> • Imbalanced nutrition less than body requirements related to pain as manifested by decreased food intake</a:t>
            </a:r>
          </a:p>
          <a:p>
            <a:pPr marL="0" indent="0">
              <a:buNone/>
            </a:pPr>
            <a:r>
              <a:rPr lang="en-US" sz="2400" dirty="0" smtClean="0">
                <a:latin typeface="Times New Roman" pitchFamily="18" charset="0"/>
                <a:cs typeface="Times New Roman" pitchFamily="18" charset="0"/>
              </a:rPr>
              <a:t>. • Impaired bowel elimination, constipation related to decreased activity, pain on straining</a:t>
            </a:r>
          </a:p>
          <a:p>
            <a:pPr marL="0" indent="0">
              <a:buNone/>
            </a:pPr>
            <a:r>
              <a:rPr lang="en-US" sz="2400" dirty="0" smtClean="0">
                <a:latin typeface="Times New Roman" pitchFamily="18" charset="0"/>
                <a:cs typeface="Times New Roman" pitchFamily="18" charset="0"/>
              </a:rPr>
              <a:t> • Disturbed sleep pattern related to pain and hospitalization 17 • Risk for infection related to the surgery </a:t>
            </a:r>
          </a:p>
          <a:p>
            <a:pPr marL="0" indent="0">
              <a:buNone/>
            </a:pPr>
            <a:r>
              <a:rPr lang="en-US" sz="2400" dirty="0" smtClean="0">
                <a:latin typeface="Times New Roman" pitchFamily="18" charset="0"/>
                <a:cs typeface="Times New Roman" pitchFamily="18" charset="0"/>
              </a:rPr>
              <a:t>• Low Self-Esteem related to changes in femininity as evidenced by Withdrawal, depression</a:t>
            </a:r>
            <a:endParaRPr lang="en-US" sz="2400" dirty="0">
              <a:latin typeface="Times New Roman" pitchFamily="18" charset="0"/>
              <a:cs typeface="Times New Roman" pitchFamily="18" charset="0"/>
            </a:endParaRPr>
          </a:p>
        </p:txBody>
      </p:sp>
    </p:spTree>
    <p:extLst>
      <p:ext uri="{BB962C8B-B14F-4D97-AF65-F5344CB8AC3E}">
        <p14:creationId xmlns:p14="http://schemas.microsoft.com/office/powerpoint/2010/main" val="34417515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pPr algn="l"/>
            <a:r>
              <a:rPr lang="en-US" sz="3200" dirty="0" smtClean="0">
                <a:latin typeface="Times New Roman" pitchFamily="18" charset="0"/>
                <a:cs typeface="Times New Roman" pitchFamily="18" charset="0"/>
              </a:rPr>
              <a:t>Benign &amp; Malignant disorders </a:t>
            </a:r>
            <a:endParaRPr lang="en-US" sz="3200" dirty="0">
              <a:latin typeface="Times New Roman" pitchFamily="18" charset="0"/>
              <a:cs typeface="Times New Roman" pitchFamily="18" charset="0"/>
            </a:endParaRPr>
          </a:p>
        </p:txBody>
      </p:sp>
      <p:sp>
        <p:nvSpPr>
          <p:cNvPr id="3" name="عنصر نائب للمحتوى 2"/>
          <p:cNvSpPr>
            <a:spLocks noGrp="1"/>
          </p:cNvSpPr>
          <p:nvPr>
            <p:ph idx="1"/>
          </p:nvPr>
        </p:nvSpPr>
        <p:spPr/>
        <p:txBody>
          <a:bodyPr>
            <a:normAutofit/>
          </a:bodyPr>
          <a:lstStyle/>
          <a:p>
            <a:pPr marL="0" indent="0">
              <a:buNone/>
            </a:pPr>
            <a:r>
              <a:rPr lang="en-US" sz="2400" dirty="0" smtClean="0">
                <a:latin typeface="Times New Roman" pitchFamily="18" charset="0"/>
                <a:cs typeface="Times New Roman" pitchFamily="18" charset="0"/>
              </a:rPr>
              <a:t>Breast cancer: is the most common invasive cancer in females. is a disease in which cells in the breast grow out of control. There are different kinds of breast cancer. The kind of breast cancer depends on which cells in the breast turn into cancer. Breast cancer can begin in different parts of the breast. A breast is made up of three main parts: lobules, ducts, and connective tissue</a:t>
            </a:r>
            <a:endParaRPr lang="en-US" sz="2400" dirty="0">
              <a:latin typeface="Times New Roman" pitchFamily="18" charset="0"/>
              <a:cs typeface="Times New Roman" pitchFamily="18" charset="0"/>
            </a:endParaRPr>
          </a:p>
        </p:txBody>
      </p:sp>
    </p:spTree>
    <p:extLst>
      <p:ext uri="{BB962C8B-B14F-4D97-AF65-F5344CB8AC3E}">
        <p14:creationId xmlns:p14="http://schemas.microsoft.com/office/powerpoint/2010/main" val="62183508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pPr algn="l"/>
            <a:r>
              <a:rPr lang="en-US" sz="3200" dirty="0" smtClean="0">
                <a:latin typeface="Times New Roman" pitchFamily="18" charset="0"/>
                <a:cs typeface="Times New Roman" pitchFamily="18" charset="0"/>
              </a:rPr>
              <a:t>Ovarian </a:t>
            </a:r>
            <a:r>
              <a:rPr lang="en-US" sz="3200" dirty="0" err="1" smtClean="0">
                <a:latin typeface="Times New Roman" pitchFamily="18" charset="0"/>
                <a:cs typeface="Times New Roman" pitchFamily="18" charset="0"/>
              </a:rPr>
              <a:t>dermoid</a:t>
            </a:r>
            <a:r>
              <a:rPr lang="en-US" sz="3200" dirty="0" smtClean="0">
                <a:latin typeface="Times New Roman" pitchFamily="18" charset="0"/>
                <a:cs typeface="Times New Roman" pitchFamily="18" charset="0"/>
              </a:rPr>
              <a:t> cysts:</a:t>
            </a:r>
            <a:endParaRPr lang="en-US" sz="3200" dirty="0">
              <a:latin typeface="Times New Roman" pitchFamily="18" charset="0"/>
              <a:cs typeface="Times New Roman" pitchFamily="18" charset="0"/>
            </a:endParaRPr>
          </a:p>
        </p:txBody>
      </p:sp>
      <p:sp>
        <p:nvSpPr>
          <p:cNvPr id="3" name="عنصر نائب للمحتوى 2"/>
          <p:cNvSpPr>
            <a:spLocks noGrp="1"/>
          </p:cNvSpPr>
          <p:nvPr>
            <p:ph idx="1"/>
          </p:nvPr>
        </p:nvSpPr>
        <p:spPr/>
        <p:txBody>
          <a:bodyPr>
            <a:normAutofit/>
          </a:bodyPr>
          <a:lstStyle/>
          <a:p>
            <a:pPr marL="0" indent="0">
              <a:buNone/>
            </a:pPr>
            <a:r>
              <a:rPr lang="en-US" sz="2800" dirty="0" smtClean="0">
                <a:latin typeface="Times New Roman" pitchFamily="18" charset="0"/>
                <a:cs typeface="Times New Roman" pitchFamily="18" charset="0"/>
              </a:rPr>
              <a:t>Ovarian cysts are fluid-filled sacs or pockets in an ovary or on its surface. ovarian cysts — especially those that have ruptured — can cause serious symptoms. To protect health, get pelvic exams and know the symptoms that can signal a potentially serious problem.</a:t>
            </a:r>
            <a:endParaRPr lang="en-US" sz="2800" dirty="0">
              <a:latin typeface="Times New Roman" pitchFamily="18" charset="0"/>
              <a:cs typeface="Times New Roman" pitchFamily="18" charset="0"/>
            </a:endParaRPr>
          </a:p>
        </p:txBody>
      </p:sp>
    </p:spTree>
    <p:extLst>
      <p:ext uri="{BB962C8B-B14F-4D97-AF65-F5344CB8AC3E}">
        <p14:creationId xmlns:p14="http://schemas.microsoft.com/office/powerpoint/2010/main" val="35739556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dirty="0" smtClean="0"/>
              <a:t>Symptoms</a:t>
            </a:r>
            <a:endParaRPr lang="en-US" dirty="0"/>
          </a:p>
        </p:txBody>
      </p:sp>
      <p:sp>
        <p:nvSpPr>
          <p:cNvPr id="3" name="عنصر نائب للمحتوى 2"/>
          <p:cNvSpPr>
            <a:spLocks noGrp="1"/>
          </p:cNvSpPr>
          <p:nvPr>
            <p:ph idx="1"/>
          </p:nvPr>
        </p:nvSpPr>
        <p:spPr/>
        <p:txBody>
          <a:bodyPr/>
          <a:lstStyle/>
          <a:p>
            <a:pPr marL="0" indent="0">
              <a:buNone/>
            </a:pPr>
            <a:r>
              <a:rPr lang="en-US" sz="2400" dirty="0" smtClean="0">
                <a:latin typeface="Times New Roman" pitchFamily="18" charset="0"/>
                <a:cs typeface="Times New Roman" pitchFamily="18" charset="0"/>
              </a:rPr>
              <a:t>1. Pelvic pain — a dull or sharp ache in the lower abdomen on the side of the cyst </a:t>
            </a:r>
          </a:p>
          <a:p>
            <a:pPr marL="0" indent="0">
              <a:buNone/>
            </a:pPr>
            <a:r>
              <a:rPr lang="en-US" sz="2400" dirty="0" smtClean="0">
                <a:latin typeface="Times New Roman" pitchFamily="18" charset="0"/>
                <a:cs typeface="Times New Roman" pitchFamily="18" charset="0"/>
              </a:rPr>
              <a:t>2. Fullness or heaviness in your abdomen </a:t>
            </a:r>
          </a:p>
          <a:p>
            <a:pPr marL="0" indent="0">
              <a:buNone/>
            </a:pPr>
            <a:r>
              <a:rPr lang="en-US" sz="2400" dirty="0" smtClean="0">
                <a:latin typeface="Times New Roman" pitchFamily="18" charset="0"/>
                <a:cs typeface="Times New Roman" pitchFamily="18" charset="0"/>
              </a:rPr>
              <a:t>3. Bloating </a:t>
            </a:r>
          </a:p>
          <a:p>
            <a:pPr marL="0" indent="0">
              <a:buNone/>
            </a:pPr>
            <a:r>
              <a:rPr lang="en-US" sz="2400" dirty="0" smtClean="0">
                <a:latin typeface="Times New Roman" pitchFamily="18" charset="0"/>
                <a:cs typeface="Times New Roman" pitchFamily="18" charset="0"/>
              </a:rPr>
              <a:t>Risk factors</a:t>
            </a:r>
          </a:p>
          <a:p>
            <a:pPr marL="0" indent="0">
              <a:buNone/>
            </a:pPr>
            <a:r>
              <a:rPr lang="en-US" sz="2400" dirty="0" smtClean="0">
                <a:latin typeface="Times New Roman" pitchFamily="18" charset="0"/>
                <a:cs typeface="Times New Roman" pitchFamily="18" charset="0"/>
              </a:rPr>
              <a:t> 1. Hormonal problems. </a:t>
            </a:r>
          </a:p>
          <a:p>
            <a:pPr marL="0" indent="0">
              <a:buNone/>
            </a:pPr>
            <a:r>
              <a:rPr lang="en-US" sz="2400" dirty="0" smtClean="0">
                <a:latin typeface="Times New Roman" pitchFamily="18" charset="0"/>
                <a:cs typeface="Times New Roman" pitchFamily="18" charset="0"/>
              </a:rPr>
              <a:t>2. Endometriosis. </a:t>
            </a:r>
          </a:p>
          <a:p>
            <a:pPr marL="0" indent="0">
              <a:buNone/>
            </a:pPr>
            <a:r>
              <a:rPr lang="en-US" sz="2400" dirty="0" smtClean="0">
                <a:latin typeface="Times New Roman" pitchFamily="18" charset="0"/>
                <a:cs typeface="Times New Roman" pitchFamily="18" charset="0"/>
              </a:rPr>
              <a:t>3. A severe pelvic infection. </a:t>
            </a:r>
          </a:p>
          <a:p>
            <a:pPr marL="0" indent="0">
              <a:buNone/>
            </a:pPr>
            <a:r>
              <a:rPr lang="en-US" sz="2400" dirty="0" smtClean="0">
                <a:latin typeface="Times New Roman" pitchFamily="18" charset="0"/>
                <a:cs typeface="Times New Roman" pitchFamily="18" charset="0"/>
              </a:rPr>
              <a:t>4. A previous ovarian cyst</a:t>
            </a:r>
            <a:r>
              <a:rPr lang="en-US" dirty="0" smtClean="0"/>
              <a:t>.</a:t>
            </a:r>
            <a:endParaRPr lang="en-US" dirty="0"/>
          </a:p>
        </p:txBody>
      </p:sp>
    </p:spTree>
    <p:extLst>
      <p:ext uri="{BB962C8B-B14F-4D97-AF65-F5344CB8AC3E}">
        <p14:creationId xmlns:p14="http://schemas.microsoft.com/office/powerpoint/2010/main" val="31926727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pPr algn="l"/>
            <a:r>
              <a:rPr lang="en-US" sz="3200" dirty="0" smtClean="0">
                <a:latin typeface="Times New Roman" pitchFamily="18" charset="0"/>
                <a:cs typeface="Times New Roman" pitchFamily="18" charset="0"/>
              </a:rPr>
              <a:t>Symptoms </a:t>
            </a:r>
            <a:endParaRPr lang="en-US" sz="3200" dirty="0">
              <a:latin typeface="Times New Roman" pitchFamily="18" charset="0"/>
              <a:cs typeface="Times New Roman" pitchFamily="18" charset="0"/>
            </a:endParaRPr>
          </a:p>
        </p:txBody>
      </p:sp>
      <p:sp>
        <p:nvSpPr>
          <p:cNvPr id="3" name="عنصر نائب للمحتوى 2"/>
          <p:cNvSpPr>
            <a:spLocks noGrp="1"/>
          </p:cNvSpPr>
          <p:nvPr>
            <p:ph idx="1"/>
          </p:nvPr>
        </p:nvSpPr>
        <p:spPr/>
        <p:txBody>
          <a:bodyPr/>
          <a:lstStyle/>
          <a:p>
            <a:r>
              <a:rPr lang="en-US" dirty="0" smtClean="0"/>
              <a:t>  </a:t>
            </a:r>
            <a:r>
              <a:rPr lang="en-US" sz="2400" dirty="0" smtClean="0">
                <a:latin typeface="Times New Roman" pitchFamily="18" charset="0"/>
                <a:cs typeface="Times New Roman" pitchFamily="18" charset="0"/>
              </a:rPr>
              <a:t>armpit or breast pain does not change with the monthly cycle  pitting, like the surface of an orange, or color changes such as redness in the skin of the breast </a:t>
            </a:r>
          </a:p>
          <a:p>
            <a:r>
              <a:rPr lang="en-US" sz="2400" dirty="0" smtClean="0">
                <a:latin typeface="Times New Roman" pitchFamily="18" charset="0"/>
                <a:cs typeface="Times New Roman" pitchFamily="18" charset="0"/>
              </a:rPr>
              <a:t> a rash around or on one nipple</a:t>
            </a:r>
          </a:p>
          <a:p>
            <a:r>
              <a:rPr lang="en-US" sz="2400" dirty="0" smtClean="0">
                <a:latin typeface="Times New Roman" pitchFamily="18" charset="0"/>
                <a:cs typeface="Times New Roman" pitchFamily="18" charset="0"/>
              </a:rPr>
              <a:t>  discharge from a nipple, which may contain blood</a:t>
            </a:r>
          </a:p>
          <a:p>
            <a:r>
              <a:rPr lang="en-US" sz="2400" dirty="0" smtClean="0">
                <a:latin typeface="Times New Roman" pitchFamily="18" charset="0"/>
                <a:cs typeface="Times New Roman" pitchFamily="18" charset="0"/>
              </a:rPr>
              <a:t> a sunken or inverted nipple </a:t>
            </a:r>
          </a:p>
          <a:p>
            <a:r>
              <a:rPr lang="en-US" sz="2400" dirty="0" smtClean="0">
                <a:latin typeface="Times New Roman" pitchFamily="18" charset="0"/>
                <a:cs typeface="Times New Roman" pitchFamily="18" charset="0"/>
              </a:rPr>
              <a:t> a change in the size or shape of the breast </a:t>
            </a:r>
          </a:p>
          <a:p>
            <a:r>
              <a:rPr lang="en-US" sz="2400" dirty="0" smtClean="0">
                <a:latin typeface="Times New Roman" pitchFamily="18" charset="0"/>
                <a:cs typeface="Times New Roman" pitchFamily="18" charset="0"/>
              </a:rPr>
              <a:t> peeling, flaking, or scaling of the skin of the breast or nipple </a:t>
            </a:r>
            <a:endParaRPr lang="en-US" sz="2400" dirty="0">
              <a:latin typeface="Times New Roman" pitchFamily="18" charset="0"/>
              <a:cs typeface="Times New Roman" pitchFamily="18" charset="0"/>
            </a:endParaRPr>
          </a:p>
        </p:txBody>
      </p:sp>
    </p:spTree>
    <p:extLst>
      <p:ext uri="{BB962C8B-B14F-4D97-AF65-F5344CB8AC3E}">
        <p14:creationId xmlns:p14="http://schemas.microsoft.com/office/powerpoint/2010/main" val="28021678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pPr algn="l"/>
            <a:r>
              <a:rPr lang="en-US" sz="3200" dirty="0" smtClean="0">
                <a:latin typeface="Times New Roman" pitchFamily="18" charset="0"/>
                <a:cs typeface="Times New Roman" pitchFamily="18" charset="0"/>
              </a:rPr>
              <a:t>Stages are: </a:t>
            </a:r>
            <a:endParaRPr lang="en-US" sz="3200" dirty="0">
              <a:latin typeface="Times New Roman" pitchFamily="18" charset="0"/>
              <a:cs typeface="Times New Roman" pitchFamily="18" charset="0"/>
            </a:endParaRPr>
          </a:p>
        </p:txBody>
      </p:sp>
      <p:sp>
        <p:nvSpPr>
          <p:cNvPr id="3" name="عنصر نائب للمحتوى 2"/>
          <p:cNvSpPr>
            <a:spLocks noGrp="1"/>
          </p:cNvSpPr>
          <p:nvPr>
            <p:ph idx="1"/>
          </p:nvPr>
        </p:nvSpPr>
        <p:spPr/>
        <p:txBody>
          <a:bodyPr>
            <a:normAutofit fontScale="92500" lnSpcReduction="20000"/>
          </a:bodyPr>
          <a:lstStyle/>
          <a:p>
            <a:r>
              <a:rPr lang="en-US" sz="2400" dirty="0" smtClean="0">
                <a:latin typeface="Times New Roman" pitchFamily="18" charset="0"/>
                <a:cs typeface="Times New Roman" pitchFamily="18" charset="0"/>
              </a:rPr>
              <a:t> Stage 0: This is also called ductal carcinoma in situ. The cancerous cells are only within the ducts and have not spread to surrounding tissues.</a:t>
            </a:r>
          </a:p>
          <a:p>
            <a:r>
              <a:rPr lang="en-US" sz="2400" dirty="0" smtClean="0">
                <a:latin typeface="Times New Roman" pitchFamily="18" charset="0"/>
                <a:cs typeface="Times New Roman" pitchFamily="18" charset="0"/>
              </a:rPr>
              <a:t> Stage 1: At this stage, the tumor measures up to 2 centimeters (cm) across. It has not affected any lymph nodes, or there are small groups of cancer cells in lymph nodes. </a:t>
            </a:r>
          </a:p>
          <a:p>
            <a:r>
              <a:rPr lang="en-US" sz="2400" dirty="0" smtClean="0">
                <a:latin typeface="Times New Roman" pitchFamily="18" charset="0"/>
                <a:cs typeface="Times New Roman" pitchFamily="18" charset="0"/>
              </a:rPr>
              <a:t>Stage 2: The tumor is 2 cm across and has started to spread to nearby nodes, or it is 2–5 cm across and has not spread to the lymph nodes. </a:t>
            </a:r>
          </a:p>
          <a:p>
            <a:r>
              <a:rPr lang="en-US" sz="2400" dirty="0" smtClean="0">
                <a:latin typeface="Times New Roman" pitchFamily="18" charset="0"/>
                <a:cs typeface="Times New Roman" pitchFamily="18" charset="0"/>
              </a:rPr>
              <a:t>Stage 3: The tumor is up to 5 cm across and has spread to several lymph nodes, or the tumor is larger than 5 cm and has spread to a few lymph nodes. </a:t>
            </a:r>
          </a:p>
          <a:p>
            <a:r>
              <a:rPr lang="en-US" sz="2400" dirty="0" smtClean="0">
                <a:latin typeface="Times New Roman" pitchFamily="18" charset="0"/>
                <a:cs typeface="Times New Roman" pitchFamily="18" charset="0"/>
              </a:rPr>
              <a:t> Stage 4: The cancer has spread to distant organs, most often the bones, liver, brain, or lungs. </a:t>
            </a:r>
            <a:endParaRPr lang="en-US" sz="2400" dirty="0">
              <a:latin typeface="Times New Roman" pitchFamily="18" charset="0"/>
              <a:cs typeface="Times New Roman" pitchFamily="18" charset="0"/>
            </a:endParaRPr>
          </a:p>
        </p:txBody>
      </p:sp>
    </p:spTree>
    <p:extLst>
      <p:ext uri="{BB962C8B-B14F-4D97-AF65-F5344CB8AC3E}">
        <p14:creationId xmlns:p14="http://schemas.microsoft.com/office/powerpoint/2010/main" val="33651887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pPr algn="l"/>
            <a:r>
              <a:rPr lang="en-US" sz="3200" dirty="0" smtClean="0">
                <a:latin typeface="Times New Roman" pitchFamily="18" charset="0"/>
                <a:cs typeface="Times New Roman" pitchFamily="18" charset="0"/>
              </a:rPr>
              <a:t>Imaging tests </a:t>
            </a:r>
            <a:endParaRPr lang="en-US" sz="3200" dirty="0">
              <a:latin typeface="Times New Roman" pitchFamily="18" charset="0"/>
              <a:cs typeface="Times New Roman" pitchFamily="18" charset="0"/>
            </a:endParaRPr>
          </a:p>
        </p:txBody>
      </p:sp>
      <p:sp>
        <p:nvSpPr>
          <p:cNvPr id="3" name="عنصر نائب للمحتوى 2"/>
          <p:cNvSpPr>
            <a:spLocks noGrp="1"/>
          </p:cNvSpPr>
          <p:nvPr>
            <p:ph idx="1"/>
          </p:nvPr>
        </p:nvSpPr>
        <p:spPr/>
        <p:txBody>
          <a:bodyPr>
            <a:normAutofit lnSpcReduction="10000"/>
          </a:bodyPr>
          <a:lstStyle/>
          <a:p>
            <a:r>
              <a:rPr lang="en-US" sz="2400" dirty="0" smtClean="0">
                <a:latin typeface="Times New Roman" pitchFamily="18" charset="0"/>
                <a:cs typeface="Times New Roman" pitchFamily="18" charset="0"/>
              </a:rPr>
              <a:t>Mammogram: This is a type of X-ray that doctors commonly use Trusted Source during initial breast cancer screening. It produces images that can show lumps or abnormalities. If there is any sign of a potential problem, the doctor usually conducts further testing. </a:t>
            </a:r>
          </a:p>
          <a:p>
            <a:r>
              <a:rPr lang="en-US" sz="2400" dirty="0" smtClean="0">
                <a:latin typeface="Times New Roman" pitchFamily="18" charset="0"/>
                <a:cs typeface="Times New Roman" pitchFamily="18" charset="0"/>
              </a:rPr>
              <a:t>Ultrasound: This scan uses sound waves to help a doctor differentiate between a solid mass and a fluid-filled cyst. </a:t>
            </a:r>
          </a:p>
          <a:p>
            <a:r>
              <a:rPr lang="en-US" sz="2400" dirty="0" smtClean="0">
                <a:latin typeface="Times New Roman" pitchFamily="18" charset="0"/>
                <a:cs typeface="Times New Roman" pitchFamily="18" charset="0"/>
              </a:rPr>
              <a:t>MRI: This combines different images of the breast to help a doctor identify cancer or other abnormalities. </a:t>
            </a:r>
          </a:p>
          <a:p>
            <a:r>
              <a:rPr lang="en-US" sz="2400" dirty="0" smtClean="0">
                <a:latin typeface="Times New Roman" pitchFamily="18" charset="0"/>
                <a:cs typeface="Times New Roman" pitchFamily="18" charset="0"/>
              </a:rPr>
              <a:t>A doctor may </a:t>
            </a:r>
            <a:r>
              <a:rPr lang="en-US" sz="2400" dirty="0" err="1" smtClean="0">
                <a:latin typeface="Times New Roman" pitchFamily="18" charset="0"/>
                <a:cs typeface="Times New Roman" pitchFamily="18" charset="0"/>
              </a:rPr>
              <a:t>recommendTrusted</a:t>
            </a:r>
            <a:r>
              <a:rPr lang="en-US" sz="2400" dirty="0" smtClean="0">
                <a:latin typeface="Times New Roman" pitchFamily="18" charset="0"/>
                <a:cs typeface="Times New Roman" pitchFamily="18" charset="0"/>
              </a:rPr>
              <a:t> Source an MRI as a follow-up to a mammogram or ultrasound. Doctors may also use MRIs to screen people with a higher risk of breast cancer. </a:t>
            </a:r>
            <a:endParaRPr lang="en-US" sz="2400" dirty="0">
              <a:latin typeface="Times New Roman" pitchFamily="18" charset="0"/>
              <a:cs typeface="Times New Roman" pitchFamily="18" charset="0"/>
            </a:endParaRPr>
          </a:p>
        </p:txBody>
      </p:sp>
    </p:spTree>
    <p:extLst>
      <p:ext uri="{BB962C8B-B14F-4D97-AF65-F5344CB8AC3E}">
        <p14:creationId xmlns:p14="http://schemas.microsoft.com/office/powerpoint/2010/main" val="19261722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l"/>
            <a:r>
              <a:rPr lang="en-US" sz="3200" dirty="0" smtClean="0">
                <a:latin typeface="Times New Roman" pitchFamily="18" charset="0"/>
                <a:cs typeface="Times New Roman" pitchFamily="18" charset="0"/>
              </a:rPr>
              <a:t>Biopsy</a:t>
            </a:r>
            <a:r>
              <a:rPr lang="en-US" dirty="0" smtClean="0"/>
              <a:t> </a:t>
            </a:r>
            <a:endParaRPr lang="en-US" dirty="0"/>
          </a:p>
        </p:txBody>
      </p:sp>
      <p:sp>
        <p:nvSpPr>
          <p:cNvPr id="3" name="عنصر نائب للمحتوى 2"/>
          <p:cNvSpPr>
            <a:spLocks noGrp="1"/>
          </p:cNvSpPr>
          <p:nvPr>
            <p:ph idx="1"/>
          </p:nvPr>
        </p:nvSpPr>
        <p:spPr/>
        <p:txBody>
          <a:bodyPr>
            <a:normAutofit/>
          </a:bodyPr>
          <a:lstStyle/>
          <a:p>
            <a:pPr marL="0" indent="0">
              <a:buNone/>
            </a:pPr>
            <a:r>
              <a:rPr lang="en-US" sz="2400" dirty="0" smtClean="0">
                <a:latin typeface="Times New Roman" pitchFamily="18" charset="0"/>
                <a:cs typeface="Times New Roman" pitchFamily="18" charset="0"/>
              </a:rPr>
              <a:t>This involves Trusted Source extracting a sample of tissue and sending it to a laboratory for analysis. The results show whether the cells are cancerous, and if they are, which type of cancer has developed. The results can even show whether the cancer is hormone-sensitive. The doctor then stages the cancer to establish: </a:t>
            </a:r>
          </a:p>
          <a:p>
            <a:r>
              <a:rPr lang="en-US" sz="2400" dirty="0" smtClean="0">
                <a:latin typeface="Times New Roman" pitchFamily="18" charset="0"/>
                <a:cs typeface="Times New Roman" pitchFamily="18" charset="0"/>
              </a:rPr>
              <a:t> the size of a tumor</a:t>
            </a:r>
          </a:p>
          <a:p>
            <a:r>
              <a:rPr lang="en-US" sz="2400" dirty="0" smtClean="0">
                <a:latin typeface="Times New Roman" pitchFamily="18" charset="0"/>
                <a:cs typeface="Times New Roman" pitchFamily="18" charset="0"/>
              </a:rPr>
              <a:t>  how far it has spread</a:t>
            </a:r>
          </a:p>
          <a:p>
            <a:r>
              <a:rPr lang="en-US" sz="2400" dirty="0" smtClean="0">
                <a:latin typeface="Times New Roman" pitchFamily="18" charset="0"/>
                <a:cs typeface="Times New Roman" pitchFamily="18" charset="0"/>
              </a:rPr>
              <a:t>  whether it is invasive</a:t>
            </a:r>
            <a:endParaRPr lang="en-US" sz="2400" dirty="0">
              <a:latin typeface="Times New Roman" pitchFamily="18" charset="0"/>
              <a:cs typeface="Times New Roman" pitchFamily="18" charset="0"/>
            </a:endParaRPr>
          </a:p>
        </p:txBody>
      </p:sp>
    </p:spTree>
    <p:extLst>
      <p:ext uri="{BB962C8B-B14F-4D97-AF65-F5344CB8AC3E}">
        <p14:creationId xmlns:p14="http://schemas.microsoft.com/office/powerpoint/2010/main" val="10138254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pPr algn="l"/>
            <a:r>
              <a:rPr lang="en-US" sz="3200" dirty="0" smtClean="0">
                <a:latin typeface="Times New Roman" pitchFamily="18" charset="0"/>
                <a:cs typeface="Times New Roman" pitchFamily="18" charset="0"/>
              </a:rPr>
              <a:t>Treatment</a:t>
            </a:r>
            <a:endParaRPr lang="en-US" sz="3200" dirty="0">
              <a:latin typeface="Times New Roman" pitchFamily="18" charset="0"/>
              <a:cs typeface="Times New Roman" pitchFamily="18" charset="0"/>
            </a:endParaRPr>
          </a:p>
        </p:txBody>
      </p:sp>
      <p:sp>
        <p:nvSpPr>
          <p:cNvPr id="3" name="عنصر نائب للمحتوى 2"/>
          <p:cNvSpPr>
            <a:spLocks noGrp="1"/>
          </p:cNvSpPr>
          <p:nvPr>
            <p:ph idx="1"/>
          </p:nvPr>
        </p:nvSpPr>
        <p:spPr/>
        <p:txBody>
          <a:bodyPr>
            <a:normAutofit/>
          </a:bodyPr>
          <a:lstStyle/>
          <a:p>
            <a:pPr marL="0" indent="0">
              <a:buNone/>
            </a:pPr>
            <a:r>
              <a:rPr lang="en-US" sz="2400" dirty="0" smtClean="0">
                <a:latin typeface="Times New Roman" pitchFamily="18" charset="0"/>
                <a:cs typeface="Times New Roman" pitchFamily="18" charset="0"/>
              </a:rPr>
              <a:t>The most effective approach depends on several factors, including: </a:t>
            </a:r>
          </a:p>
          <a:p>
            <a:r>
              <a:rPr lang="en-US" sz="2400" dirty="0" smtClean="0">
                <a:latin typeface="Times New Roman" pitchFamily="18" charset="0"/>
                <a:cs typeface="Times New Roman" pitchFamily="18" charset="0"/>
              </a:rPr>
              <a:t> the type and stage of the cancer</a:t>
            </a:r>
          </a:p>
          <a:p>
            <a:r>
              <a:rPr lang="en-US" sz="2400" dirty="0" smtClean="0">
                <a:latin typeface="Times New Roman" pitchFamily="18" charset="0"/>
                <a:cs typeface="Times New Roman" pitchFamily="18" charset="0"/>
              </a:rPr>
              <a:t> the sensitivity to hormones </a:t>
            </a:r>
          </a:p>
          <a:p>
            <a:r>
              <a:rPr lang="en-US" sz="2400" dirty="0" smtClean="0">
                <a:latin typeface="Times New Roman" pitchFamily="18" charset="0"/>
                <a:cs typeface="Times New Roman" pitchFamily="18" charset="0"/>
              </a:rPr>
              <a:t> the person’s age, overall health, and preferences </a:t>
            </a:r>
            <a:endParaRPr lang="en-US" sz="2400" dirty="0">
              <a:latin typeface="Times New Roman" pitchFamily="18" charset="0"/>
              <a:cs typeface="Times New Roman" pitchFamily="18" charset="0"/>
            </a:endParaRPr>
          </a:p>
        </p:txBody>
      </p:sp>
    </p:spTree>
    <p:extLst>
      <p:ext uri="{BB962C8B-B14F-4D97-AF65-F5344CB8AC3E}">
        <p14:creationId xmlns:p14="http://schemas.microsoft.com/office/powerpoint/2010/main" val="34534861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en-US" sz="3600" dirty="0" smtClean="0">
                <a:latin typeface="Times New Roman" pitchFamily="18" charset="0"/>
                <a:cs typeface="Times New Roman" pitchFamily="18" charset="0"/>
              </a:rPr>
              <a:t>The main treatment options include Trusted Source:</a:t>
            </a:r>
            <a:r>
              <a:rPr lang="en-US" dirty="0" smtClean="0"/>
              <a:t/>
            </a:r>
            <a:br>
              <a:rPr lang="en-US" dirty="0" smtClean="0"/>
            </a:br>
            <a:endParaRPr lang="en-US" dirty="0"/>
          </a:p>
        </p:txBody>
      </p:sp>
      <p:sp>
        <p:nvSpPr>
          <p:cNvPr id="3" name="عنصر نائب للمحتوى 2"/>
          <p:cNvSpPr>
            <a:spLocks noGrp="1"/>
          </p:cNvSpPr>
          <p:nvPr>
            <p:ph idx="1"/>
          </p:nvPr>
        </p:nvSpPr>
        <p:spPr/>
        <p:txBody>
          <a:bodyPr>
            <a:normAutofit/>
          </a:bodyPr>
          <a:lstStyle/>
          <a:p>
            <a:r>
              <a:rPr lang="en-US" sz="2400" dirty="0" smtClean="0">
                <a:latin typeface="Times New Roman" pitchFamily="18" charset="0"/>
                <a:cs typeface="Times New Roman" pitchFamily="18" charset="0"/>
              </a:rPr>
              <a:t>radiation therapy </a:t>
            </a:r>
          </a:p>
          <a:p>
            <a:r>
              <a:rPr lang="en-US" sz="2400" dirty="0" smtClean="0">
                <a:latin typeface="Times New Roman" pitchFamily="18" charset="0"/>
                <a:cs typeface="Times New Roman" pitchFamily="18" charset="0"/>
              </a:rPr>
              <a:t>surgery</a:t>
            </a:r>
          </a:p>
          <a:p>
            <a:r>
              <a:rPr lang="en-US" sz="2400" dirty="0" smtClean="0">
                <a:latin typeface="Times New Roman" pitchFamily="18" charset="0"/>
                <a:cs typeface="Times New Roman" pitchFamily="18" charset="0"/>
              </a:rPr>
              <a:t> biological therapy, or targeted drug therapy  hormone therapy</a:t>
            </a:r>
          </a:p>
          <a:p>
            <a:r>
              <a:rPr lang="en-US" sz="2400" dirty="0" smtClean="0">
                <a:latin typeface="Times New Roman" pitchFamily="18" charset="0"/>
                <a:cs typeface="Times New Roman" pitchFamily="18" charset="0"/>
              </a:rPr>
              <a:t>chemotherapy </a:t>
            </a:r>
            <a:endParaRPr lang="en-US" sz="2400" dirty="0">
              <a:latin typeface="Times New Roman" pitchFamily="18" charset="0"/>
              <a:cs typeface="Times New Roman" pitchFamily="18" charset="0"/>
            </a:endParaRPr>
          </a:p>
        </p:txBody>
      </p:sp>
    </p:spTree>
    <p:extLst>
      <p:ext uri="{BB962C8B-B14F-4D97-AF65-F5344CB8AC3E}">
        <p14:creationId xmlns:p14="http://schemas.microsoft.com/office/powerpoint/2010/main" val="59940303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pPr algn="l"/>
            <a:r>
              <a:rPr lang="en-US" sz="3200" dirty="0" smtClean="0">
                <a:latin typeface="Times New Roman" pitchFamily="18" charset="0"/>
                <a:cs typeface="Times New Roman" pitchFamily="18" charset="0"/>
              </a:rPr>
              <a:t>Surgery</a:t>
            </a:r>
            <a:endParaRPr lang="en-US" sz="3200" dirty="0"/>
          </a:p>
        </p:txBody>
      </p:sp>
      <p:sp>
        <p:nvSpPr>
          <p:cNvPr id="5" name="عنصر نائب للمحتوى 2"/>
          <p:cNvSpPr>
            <a:spLocks noGrp="1"/>
          </p:cNvSpPr>
          <p:nvPr>
            <p:ph idx="1"/>
          </p:nvPr>
        </p:nvSpPr>
        <p:spPr/>
        <p:txBody>
          <a:bodyPr>
            <a:normAutofit/>
          </a:bodyPr>
          <a:lstStyle/>
          <a:p>
            <a:pPr marL="0" indent="0">
              <a:buNone/>
            </a:pPr>
            <a:r>
              <a:rPr lang="en-US" sz="2400" dirty="0" smtClean="0">
                <a:latin typeface="Times New Roman" pitchFamily="18" charset="0"/>
                <a:cs typeface="Times New Roman" pitchFamily="18" charset="0"/>
              </a:rPr>
              <a:t>If surgery is necessary, the type depends on the diagnosis and the person’s preferences. Types of surgery Source:</a:t>
            </a:r>
          </a:p>
          <a:p>
            <a:pPr marL="0" indent="0">
              <a:buNone/>
            </a:pPr>
            <a:r>
              <a:rPr lang="en-US" sz="2400" dirty="0" smtClean="0">
                <a:latin typeface="Times New Roman" pitchFamily="18" charset="0"/>
                <a:cs typeface="Times New Roman" pitchFamily="18" charset="0"/>
              </a:rPr>
              <a:t> Lumpectomy: This involves removing the tumor and a small amount of healthy tissue around it. A lumpectomy can help prevent the spread of cancer.</a:t>
            </a:r>
          </a:p>
          <a:p>
            <a:pPr marL="0" indent="0">
              <a:buNone/>
            </a:pPr>
            <a:r>
              <a:rPr lang="en-US" sz="2400" dirty="0" smtClean="0">
                <a:latin typeface="Times New Roman" pitchFamily="18" charset="0"/>
                <a:cs typeface="Times New Roman" pitchFamily="18" charset="0"/>
              </a:rPr>
              <a:t> This may be an option if the tumor is small and easy to separate from surrounding tissue. </a:t>
            </a:r>
            <a:endParaRPr lang="en-US" sz="2400" dirty="0">
              <a:latin typeface="Times New Roman" pitchFamily="18" charset="0"/>
              <a:cs typeface="Times New Roman" pitchFamily="18" charset="0"/>
            </a:endParaRPr>
          </a:p>
        </p:txBody>
      </p:sp>
    </p:spTree>
    <p:extLst>
      <p:ext uri="{BB962C8B-B14F-4D97-AF65-F5344CB8AC3E}">
        <p14:creationId xmlns:p14="http://schemas.microsoft.com/office/powerpoint/2010/main" val="838377224"/>
      </p:ext>
    </p:extLst>
  </p:cSld>
  <p:clrMapOvr>
    <a:masterClrMapping/>
  </p:clrMapOvr>
</p:sld>
</file>

<file path=ppt/theme/theme1.xml><?xml version="1.0" encoding="utf-8"?>
<a:theme xmlns:a="http://schemas.openxmlformats.org/drawingml/2006/main" name="نسق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52</TotalTime>
  <Words>1377</Words>
  <Application>Microsoft Office PowerPoint</Application>
  <PresentationFormat>عرض على الشاشة (3:4)‏</PresentationFormat>
  <Paragraphs>91</Paragraphs>
  <Slides>21</Slides>
  <Notes>0</Notes>
  <HiddenSlides>0</HiddenSlides>
  <MMClips>0</MMClips>
  <ScaleCrop>false</ScaleCrop>
  <HeadingPairs>
    <vt:vector size="4" baseType="variant">
      <vt:variant>
        <vt:lpstr>نسق</vt:lpstr>
      </vt:variant>
      <vt:variant>
        <vt:i4>1</vt:i4>
      </vt:variant>
      <vt:variant>
        <vt:lpstr>عناوين الشرائح</vt:lpstr>
      </vt:variant>
      <vt:variant>
        <vt:i4>21</vt:i4>
      </vt:variant>
    </vt:vector>
  </HeadingPairs>
  <TitlesOfParts>
    <vt:vector size="22" baseType="lpstr">
      <vt:lpstr>نسق Office</vt:lpstr>
      <vt:lpstr>Gynecological Disorder Part 2 Benign  and Malignant</vt:lpstr>
      <vt:lpstr>Benign &amp; Malignant disorders </vt:lpstr>
      <vt:lpstr>Symptoms </vt:lpstr>
      <vt:lpstr>Stages are: </vt:lpstr>
      <vt:lpstr>Imaging tests </vt:lpstr>
      <vt:lpstr>Biopsy </vt:lpstr>
      <vt:lpstr>Treatment</vt:lpstr>
      <vt:lpstr>The main treatment options include Trusted Source: </vt:lpstr>
      <vt:lpstr>Surgery</vt:lpstr>
      <vt:lpstr>عرض تقديمي في PowerPoint</vt:lpstr>
      <vt:lpstr>عرض تقديمي في PowerPoint</vt:lpstr>
      <vt:lpstr>Radiation therapy</vt:lpstr>
      <vt:lpstr>Chemotherapy</vt:lpstr>
      <vt:lpstr>Cervical cancer</vt:lpstr>
      <vt:lpstr>Signs and symptoms of cervical cancer include</vt:lpstr>
      <vt:lpstr>Risk factors for cervical cancer include:</vt:lpstr>
      <vt:lpstr>Uterine fibroid</vt:lpstr>
      <vt:lpstr>The most common signs and symptoms of uterine fibroids include:</vt:lpstr>
      <vt:lpstr>Nursing Dignosis</vt:lpstr>
      <vt:lpstr>Ovarian dermoid cysts:</vt:lpstr>
      <vt:lpstr>Symptoms</vt:lpstr>
    </vt:vector>
  </TitlesOfParts>
  <Company>SACC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Gynecological Disorder Part 2 Benign  and Malignant</dc:title>
  <dc:creator>Maher</dc:creator>
  <cp:lastModifiedBy>Maher</cp:lastModifiedBy>
  <cp:revision>6</cp:revision>
  <dcterms:created xsi:type="dcterms:W3CDTF">2025-04-28T20:09:54Z</dcterms:created>
  <dcterms:modified xsi:type="dcterms:W3CDTF">2025-04-28T21:02:37Z</dcterms:modified>
</cp:coreProperties>
</file>