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39DDEF24-C276-4AF1-9C6F-F5C2A311E318}"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385774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9DDEF24-C276-4AF1-9C6F-F5C2A311E318}"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813318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9DDEF24-C276-4AF1-9C6F-F5C2A311E318}"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2072134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9DDEF24-C276-4AF1-9C6F-F5C2A311E318}"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37496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9DDEF24-C276-4AF1-9C6F-F5C2A311E318}"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4099936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39DDEF24-C276-4AF1-9C6F-F5C2A311E318}" type="datetimeFigureOut">
              <a:rPr lang="en-US" smtClean="0"/>
              <a:t>4/28/2025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4138439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39DDEF24-C276-4AF1-9C6F-F5C2A311E318}" type="datetimeFigureOut">
              <a:rPr lang="en-US" smtClean="0"/>
              <a:t>4/28/2025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3311397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39DDEF24-C276-4AF1-9C6F-F5C2A311E318}" type="datetimeFigureOut">
              <a:rPr lang="en-US" smtClean="0"/>
              <a:t>4/28/2025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857972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9DDEF24-C276-4AF1-9C6F-F5C2A311E318}" type="datetimeFigureOut">
              <a:rPr lang="en-US" smtClean="0"/>
              <a:t>4/28/2025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2885028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9DDEF24-C276-4AF1-9C6F-F5C2A311E318}" type="datetimeFigureOut">
              <a:rPr lang="en-US" smtClean="0"/>
              <a:t>4/28/2025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1618354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9DDEF24-C276-4AF1-9C6F-F5C2A311E318}" type="datetimeFigureOut">
              <a:rPr lang="en-US" smtClean="0"/>
              <a:t>4/28/2025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E6B20AE9-9032-4C53-AF2A-D21B0458567E}" type="slidenum">
              <a:rPr lang="en-US" smtClean="0"/>
              <a:t>‹#›</a:t>
            </a:fld>
            <a:endParaRPr lang="en-US"/>
          </a:p>
        </p:txBody>
      </p:sp>
    </p:spTree>
    <p:extLst>
      <p:ext uri="{BB962C8B-B14F-4D97-AF65-F5344CB8AC3E}">
        <p14:creationId xmlns:p14="http://schemas.microsoft.com/office/powerpoint/2010/main" val="6785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DEF24-C276-4AF1-9C6F-F5C2A311E318}" type="datetimeFigureOut">
              <a:rPr lang="en-US" smtClean="0"/>
              <a:t>4/28/2025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B20AE9-9032-4C53-AF2A-D21B0458567E}" type="slidenum">
              <a:rPr lang="en-US" smtClean="0"/>
              <a:t>‹#›</a:t>
            </a:fld>
            <a:endParaRPr lang="en-US"/>
          </a:p>
        </p:txBody>
      </p:sp>
    </p:spTree>
    <p:extLst>
      <p:ext uri="{BB962C8B-B14F-4D97-AF65-F5344CB8AC3E}">
        <p14:creationId xmlns:p14="http://schemas.microsoft.com/office/powerpoint/2010/main" val="1078225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Gynecological Disorder</a:t>
            </a:r>
            <a:br>
              <a:rPr lang="en-US" dirty="0" smtClean="0"/>
            </a:br>
            <a:r>
              <a:rPr lang="en-US" dirty="0" smtClean="0"/>
              <a:t>(Part1)</a:t>
            </a:r>
            <a:endParaRPr lang="en-US" dirty="0"/>
          </a:p>
        </p:txBody>
      </p:sp>
      <p:sp>
        <p:nvSpPr>
          <p:cNvPr id="3" name="عنوان فرعي 2"/>
          <p:cNvSpPr>
            <a:spLocks noGrp="1"/>
          </p:cNvSpPr>
          <p:nvPr>
            <p:ph type="subTitle" idx="1"/>
          </p:nvPr>
        </p:nvSpPr>
        <p:spPr/>
        <p:txBody>
          <a:bodyPr/>
          <a:lstStyle/>
          <a:p>
            <a:r>
              <a:rPr lang="en-US" b="1" dirty="0" smtClean="0">
                <a:solidFill>
                  <a:srgbClr val="FF0000"/>
                </a:solidFill>
              </a:rPr>
              <a:t>Assistant lecturer</a:t>
            </a:r>
          </a:p>
          <a:p>
            <a:r>
              <a:rPr lang="en-US" b="1" dirty="0" err="1" smtClean="0">
                <a:solidFill>
                  <a:srgbClr val="FF0000"/>
                </a:solidFill>
              </a:rPr>
              <a:t>Rana</a:t>
            </a:r>
            <a:r>
              <a:rPr lang="en-US" b="1" dirty="0" smtClean="0">
                <a:solidFill>
                  <a:srgbClr val="FF0000"/>
                </a:solidFill>
              </a:rPr>
              <a:t> Mohammed </a:t>
            </a:r>
            <a:r>
              <a:rPr lang="en-US" b="1" dirty="0" err="1" smtClean="0">
                <a:solidFill>
                  <a:srgbClr val="FF0000"/>
                </a:solidFill>
              </a:rPr>
              <a:t>Jasim</a:t>
            </a:r>
            <a:endParaRPr lang="en-US" b="1" dirty="0" smtClean="0">
              <a:solidFill>
                <a:srgbClr val="FF0000"/>
              </a:solidFill>
            </a:endParaRPr>
          </a:p>
          <a:p>
            <a:r>
              <a:rPr lang="en-US" b="1" dirty="0" smtClean="0">
                <a:solidFill>
                  <a:srgbClr val="FF0000"/>
                </a:solidFill>
              </a:rPr>
              <a:t>2024-2025</a:t>
            </a:r>
            <a:endParaRPr lang="en-US" b="1" dirty="0">
              <a:solidFill>
                <a:srgbClr val="FF0000"/>
              </a:solidFill>
            </a:endParaRPr>
          </a:p>
        </p:txBody>
      </p:sp>
    </p:spTree>
    <p:extLst>
      <p:ext uri="{BB962C8B-B14F-4D97-AF65-F5344CB8AC3E}">
        <p14:creationId xmlns:p14="http://schemas.microsoft.com/office/powerpoint/2010/main" val="2557767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signs and symptoms of prolapsed bladder include:</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lnSpcReduction="10000"/>
          </a:bodyPr>
          <a:lstStyle/>
          <a:p>
            <a:r>
              <a:rPr lang="en-US" sz="2400" dirty="0" smtClean="0">
                <a:latin typeface="Times New Roman" pitchFamily="18" charset="0"/>
                <a:cs typeface="Times New Roman" pitchFamily="18" charset="0"/>
              </a:rPr>
              <a:t> Pressure in the vaginal region  Tissue protruding out of the vagina </a:t>
            </a:r>
          </a:p>
          <a:p>
            <a:r>
              <a:rPr lang="en-US" sz="2400" dirty="0" smtClean="0">
                <a:latin typeface="Times New Roman" pitchFamily="18" charset="0"/>
                <a:cs typeface="Times New Roman" pitchFamily="18" charset="0"/>
              </a:rPr>
              <a:t> Pain in the vagina, lower back, abdomen or pelvic region Frequent urination or the urge to urinate </a:t>
            </a:r>
          </a:p>
          <a:p>
            <a:r>
              <a:rPr lang="en-US" sz="2400" dirty="0" smtClean="0">
                <a:latin typeface="Times New Roman" pitchFamily="18" charset="0"/>
                <a:cs typeface="Times New Roman" pitchFamily="18" charset="0"/>
              </a:rPr>
              <a:t> Urinary incontinence or losing more urine than desired  Difficultly using tampons </a:t>
            </a:r>
          </a:p>
          <a:p>
            <a:r>
              <a:rPr lang="en-US" sz="2400" dirty="0" smtClean="0">
                <a:latin typeface="Times New Roman" pitchFamily="18" charset="0"/>
                <a:cs typeface="Times New Roman" pitchFamily="18" charset="0"/>
              </a:rPr>
              <a:t> Regular urinary tract infections </a:t>
            </a:r>
          </a:p>
          <a:p>
            <a:r>
              <a:rPr lang="en-US" sz="2400" dirty="0" smtClean="0">
                <a:latin typeface="Times New Roman" pitchFamily="18" charset="0"/>
                <a:cs typeface="Times New Roman" pitchFamily="18" charset="0"/>
              </a:rPr>
              <a:t>No feeling of relief immediately after urination</a:t>
            </a:r>
          </a:p>
          <a:p>
            <a:r>
              <a:rPr lang="en-US" sz="2400" dirty="0" smtClean="0">
                <a:latin typeface="Times New Roman" pitchFamily="18" charset="0"/>
                <a:cs typeface="Times New Roman" pitchFamily="18" charset="0"/>
              </a:rPr>
              <a:t>  Pelvic pressure that worsens with standing, lifting or coughing</a:t>
            </a:r>
          </a:p>
          <a:p>
            <a:r>
              <a:rPr lang="en-US" sz="2400" dirty="0" smtClean="0">
                <a:latin typeface="Times New Roman" pitchFamily="18" charset="0"/>
                <a:cs typeface="Times New Roman" pitchFamily="18" charset="0"/>
              </a:rPr>
              <a:t> Sexual intercourse might be painful</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88651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The primary cause of prolapsed bladder is childbirth.</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Obesity  </a:t>
            </a:r>
          </a:p>
          <a:p>
            <a:r>
              <a:rPr lang="en-US" sz="2400" dirty="0" smtClean="0">
                <a:latin typeface="Times New Roman" pitchFamily="18" charset="0"/>
                <a:cs typeface="Times New Roman" pitchFamily="18" charset="0"/>
              </a:rPr>
              <a:t>Heavy lifting </a:t>
            </a:r>
          </a:p>
          <a:p>
            <a:r>
              <a:rPr lang="en-US" sz="2400" dirty="0" smtClean="0">
                <a:latin typeface="Times New Roman" pitchFamily="18" charset="0"/>
                <a:cs typeface="Times New Roman" pitchFamily="18" charset="0"/>
              </a:rPr>
              <a:t>Previous pelvic surgery </a:t>
            </a:r>
          </a:p>
          <a:p>
            <a:r>
              <a:rPr lang="en-US" sz="2400" dirty="0" smtClean="0">
                <a:latin typeface="Times New Roman" pitchFamily="18" charset="0"/>
                <a:cs typeface="Times New Roman" pitchFamily="18" charset="0"/>
              </a:rPr>
              <a:t>  Constipation </a:t>
            </a:r>
          </a:p>
          <a:p>
            <a:r>
              <a:rPr lang="en-US" sz="2400" dirty="0" smtClean="0">
                <a:latin typeface="Times New Roman" pitchFamily="18" charset="0"/>
                <a:cs typeface="Times New Roman" pitchFamily="18" charset="0"/>
              </a:rPr>
              <a:t>Aging</a:t>
            </a:r>
          </a:p>
          <a:p>
            <a:r>
              <a:rPr lang="en-US" sz="2400" dirty="0" smtClean="0">
                <a:latin typeface="Times New Roman" pitchFamily="18" charset="0"/>
                <a:cs typeface="Times New Roman" pitchFamily="18" charset="0"/>
              </a:rPr>
              <a:t> Menopause </a:t>
            </a:r>
          </a:p>
          <a:p>
            <a:r>
              <a:rPr lang="en-US" sz="2400" dirty="0" smtClean="0">
                <a:latin typeface="Times New Roman" pitchFamily="18" charset="0"/>
                <a:cs typeface="Times New Roman" pitchFamily="18" charset="0"/>
              </a:rPr>
              <a:t> chronic coughing (or other lung problems) </a:t>
            </a:r>
          </a:p>
          <a:p>
            <a:r>
              <a:rPr lang="en-US" sz="2400" dirty="0" smtClean="0">
                <a:latin typeface="Times New Roman" pitchFamily="18" charset="0"/>
                <a:cs typeface="Times New Roman" pitchFamily="18" charset="0"/>
              </a:rPr>
              <a:t>Excessive straining during bowel movements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75254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Risk Factors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Other common risk factors for prolapsed bladder are: </a:t>
            </a:r>
          </a:p>
          <a:p>
            <a:r>
              <a:rPr lang="en-US" sz="2400" dirty="0" smtClean="0">
                <a:latin typeface="Times New Roman" pitchFamily="18" charset="0"/>
                <a:cs typeface="Times New Roman" pitchFamily="18" charset="0"/>
              </a:rPr>
              <a:t> Aging </a:t>
            </a:r>
          </a:p>
          <a:p>
            <a:r>
              <a:rPr lang="en-US" sz="2400" dirty="0" smtClean="0">
                <a:latin typeface="Times New Roman" pitchFamily="18" charset="0"/>
                <a:cs typeface="Times New Roman" pitchFamily="18" charset="0"/>
              </a:rPr>
              <a:t> Family history </a:t>
            </a:r>
          </a:p>
          <a:p>
            <a:r>
              <a:rPr lang="en-US" sz="2400" dirty="0" smtClean="0">
                <a:latin typeface="Times New Roman" pitchFamily="18" charset="0"/>
                <a:cs typeface="Times New Roman" pitchFamily="18" charset="0"/>
              </a:rPr>
              <a:t> Previous pelvic surgery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777946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Diagnosis</a:t>
            </a:r>
            <a:endParaRPr lang="en-US" sz="3200" dirty="0"/>
          </a:p>
        </p:txBody>
      </p:sp>
      <p:sp>
        <p:nvSpPr>
          <p:cNvPr id="3" name="عنصر نائب للمحتوى 2"/>
          <p:cNvSpPr>
            <a:spLocks noGrp="1"/>
          </p:cNvSpPr>
          <p:nvPr>
            <p:ph idx="1"/>
          </p:nvPr>
        </p:nvSpPr>
        <p:spPr/>
        <p:txBody>
          <a:bodyPr>
            <a:noAutofit/>
          </a:bodyPr>
          <a:lstStyle/>
          <a:p>
            <a:pPr marL="0" indent="0">
              <a:buNone/>
            </a:pPr>
            <a:r>
              <a:rPr lang="en-US" sz="2400" dirty="0" smtClean="0">
                <a:latin typeface="Times New Roman" pitchFamily="18" charset="0"/>
                <a:cs typeface="Times New Roman" pitchFamily="18" charset="0"/>
              </a:rPr>
              <a:t>physical and pelvic exam. </a:t>
            </a:r>
          </a:p>
          <a:p>
            <a:r>
              <a:rPr lang="en-US" sz="2400" dirty="0" smtClean="0">
                <a:latin typeface="Times New Roman" pitchFamily="18" charset="0"/>
                <a:cs typeface="Times New Roman" pitchFamily="18" charset="0"/>
              </a:rPr>
              <a:t> review symptoms, and family and medical history </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Cystourethrogram</a:t>
            </a:r>
            <a:r>
              <a:rPr lang="en-US" sz="2400" dirty="0" smtClean="0">
                <a:latin typeface="Times New Roman" pitchFamily="18" charset="0"/>
                <a:cs typeface="Times New Roman" pitchFamily="18" charset="0"/>
              </a:rPr>
              <a:t>: This test is also referred to as a voiding </a:t>
            </a:r>
            <a:r>
              <a:rPr lang="en-US" sz="2400" dirty="0" err="1" smtClean="0">
                <a:latin typeface="Times New Roman" pitchFamily="18" charset="0"/>
                <a:cs typeface="Times New Roman" pitchFamily="18" charset="0"/>
              </a:rPr>
              <a:t>cystogram</a:t>
            </a:r>
            <a:r>
              <a:rPr lang="en-US" sz="2400" dirty="0" smtClean="0">
                <a:latin typeface="Times New Roman" pitchFamily="18" charset="0"/>
                <a:cs typeface="Times New Roman" pitchFamily="18" charset="0"/>
              </a:rPr>
              <a:t>. A </a:t>
            </a:r>
            <a:r>
              <a:rPr lang="en-US" sz="2400" dirty="0" err="1" smtClean="0">
                <a:latin typeface="Times New Roman" pitchFamily="18" charset="0"/>
                <a:cs typeface="Times New Roman" pitchFamily="18" charset="0"/>
              </a:rPr>
              <a:t>Cystourethrogram</a:t>
            </a:r>
            <a:r>
              <a:rPr lang="en-US" sz="2400" dirty="0" smtClean="0">
                <a:latin typeface="Times New Roman" pitchFamily="18" charset="0"/>
                <a:cs typeface="Times New Roman" pitchFamily="18" charset="0"/>
              </a:rPr>
              <a:t> is an X-ray of the bladder taken while a patient is urinating. The patient’s bladder is usually filled with contrast dye to show the form of the bladder and reveal any obstructions. </a:t>
            </a:r>
          </a:p>
          <a:p>
            <a:r>
              <a:rPr lang="en-US" sz="2400" dirty="0" smtClean="0">
                <a:latin typeface="Times New Roman" pitchFamily="18" charset="0"/>
                <a:cs typeface="Times New Roman" pitchFamily="18" charset="0"/>
              </a:rPr>
              <a:t> Magnetic Resonance Imaging (MRI): An MRI can help determine the scope of the condition.</a:t>
            </a:r>
          </a:p>
          <a:p>
            <a:pPr marL="0" indent="0">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523411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Cystoscopy: This is a test that allows doctor to inspect the lining of bladder and the urethra, the tubular conduit that releases urine out of body. </a:t>
            </a:r>
          </a:p>
          <a:p>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Urodynamics</a:t>
            </a:r>
            <a:r>
              <a:rPr lang="en-US" dirty="0" smtClean="0">
                <a:latin typeface="Times New Roman" pitchFamily="18" charset="0"/>
                <a:cs typeface="Times New Roman" pitchFamily="18" charset="0"/>
              </a:rPr>
              <a:t>: This test demonstrates how well bladder is working and if there are any leaks or obstructions. </a:t>
            </a:r>
          </a:p>
          <a:p>
            <a:r>
              <a:rPr lang="en-US" dirty="0" smtClean="0">
                <a:latin typeface="Times New Roman" pitchFamily="18" charset="0"/>
                <a:cs typeface="Times New Roman" pitchFamily="18" charset="0"/>
              </a:rPr>
              <a:t>Ultrasound: An ultrasound scan uses sound waves to capture images of bladder.</a:t>
            </a:r>
          </a:p>
          <a:p>
            <a:endParaRPr lang="en-US" dirty="0"/>
          </a:p>
        </p:txBody>
      </p:sp>
    </p:spTree>
    <p:extLst>
      <p:ext uri="{BB962C8B-B14F-4D97-AF65-F5344CB8AC3E}">
        <p14:creationId xmlns:p14="http://schemas.microsoft.com/office/powerpoint/2010/main" val="2549997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a:r>
              <a:rPr lang="en-US" sz="3600" dirty="0" smtClean="0">
                <a:latin typeface="Times New Roman" pitchFamily="18" charset="0"/>
                <a:cs typeface="Times New Roman" pitchFamily="18" charset="0"/>
              </a:rPr>
              <a:t>Cystocele treatment may include: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t> </a:t>
            </a:r>
            <a:endParaRPr lang="en-US" dirty="0"/>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 Lifestyle changes: doctor may recommend that avoid or eliminate certain activities that could make your condition worse. Activities might want to avoid are lifting heavy objects or excessive straining during bowel movements. </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Kegel</a:t>
            </a:r>
            <a:r>
              <a:rPr lang="en-US" sz="2400" dirty="0" smtClean="0">
                <a:latin typeface="Times New Roman" pitchFamily="18" charset="0"/>
                <a:cs typeface="Times New Roman" pitchFamily="18" charset="0"/>
              </a:rPr>
              <a:t> exercises: These are daily pelvic muscle exercises.</a:t>
            </a:r>
          </a:p>
          <a:p>
            <a:r>
              <a:rPr lang="en-US" sz="2400" dirty="0" err="1" smtClean="0">
                <a:latin typeface="Times New Roman" pitchFamily="18" charset="0"/>
                <a:cs typeface="Times New Roman" pitchFamily="18" charset="0"/>
              </a:rPr>
              <a:t>Pessary</a:t>
            </a:r>
            <a:r>
              <a:rPr lang="en-US" sz="2400" dirty="0" smtClean="0">
                <a:latin typeface="Times New Roman" pitchFamily="18" charset="0"/>
                <a:cs typeface="Times New Roman" pitchFamily="18" charset="0"/>
              </a:rPr>
              <a:t>: This is a medical device positioned in the vagina to stabilize the bladder. </a:t>
            </a:r>
          </a:p>
          <a:p>
            <a:r>
              <a:rPr lang="en-US" sz="2400" dirty="0" smtClean="0">
                <a:latin typeface="Times New Roman" pitchFamily="18" charset="0"/>
                <a:cs typeface="Times New Roman" pitchFamily="18" charset="0"/>
              </a:rPr>
              <a:t>Bladder Prolapse Surgery: Surgery can reposition the bladder. doctor may insert a sling to hold bladder in place.</a:t>
            </a:r>
          </a:p>
          <a:p>
            <a:r>
              <a:rPr lang="en-US" sz="2400" dirty="0" smtClean="0">
                <a:latin typeface="Times New Roman" pitchFamily="18" charset="0"/>
                <a:cs typeface="Times New Roman" pitchFamily="18" charset="0"/>
              </a:rPr>
              <a:t>  Hormone replacement therapy: to strengthen the muscles throughout the vagina and bladder.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5052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err="1" smtClean="0">
                <a:latin typeface="Times New Roman" pitchFamily="18" charset="0"/>
                <a:cs typeface="Times New Roman" pitchFamily="18" charset="0"/>
              </a:rPr>
              <a:t>Urethrocele</a:t>
            </a:r>
            <a:r>
              <a:rPr lang="en-US" sz="3200" dirty="0" smtClean="0">
                <a:latin typeface="Times New Roman" pitchFamily="18" charset="0"/>
                <a:cs typeface="Times New Roman" pitchFamily="18" charset="0"/>
              </a:rPr>
              <a:t>:</a:t>
            </a:r>
            <a:endParaRPr lang="en-US" sz="3200" dirty="0"/>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A </a:t>
            </a:r>
            <a:r>
              <a:rPr lang="en-US" sz="2400" dirty="0" err="1" smtClean="0">
                <a:latin typeface="Times New Roman" pitchFamily="18" charset="0"/>
                <a:cs typeface="Times New Roman" pitchFamily="18" charset="0"/>
              </a:rPr>
              <a:t>urethrocele</a:t>
            </a:r>
            <a:r>
              <a:rPr lang="en-US" sz="2400" dirty="0" smtClean="0">
                <a:latin typeface="Times New Roman" pitchFamily="18" charset="0"/>
                <a:cs typeface="Times New Roman" pitchFamily="18" charset="0"/>
              </a:rPr>
              <a:t> occurs when the urethra (tube leading from the bladder to the outside of the body) descends and presses into the wall of the vagina. A </a:t>
            </a:r>
            <a:r>
              <a:rPr lang="en-US" sz="2400" dirty="0" err="1" smtClean="0">
                <a:latin typeface="Times New Roman" pitchFamily="18" charset="0"/>
                <a:cs typeface="Times New Roman" pitchFamily="18" charset="0"/>
              </a:rPr>
              <a:t>urethrocele</a:t>
            </a:r>
            <a:r>
              <a:rPr lang="en-US" sz="2400" dirty="0" smtClean="0">
                <a:latin typeface="Times New Roman" pitchFamily="18" charset="0"/>
                <a:cs typeface="Times New Roman" pitchFamily="18" charset="0"/>
              </a:rPr>
              <a:t> rarely occurs alone, instead usually accompanying a cystocele. The term </a:t>
            </a:r>
            <a:r>
              <a:rPr lang="en-US" sz="2400" dirty="0" err="1" smtClean="0">
                <a:latin typeface="Times New Roman" pitchFamily="18" charset="0"/>
                <a:cs typeface="Times New Roman" pitchFamily="18" charset="0"/>
              </a:rPr>
              <a:t>cystourethrocele</a:t>
            </a:r>
            <a:r>
              <a:rPr lang="en-US" sz="2400" dirty="0" smtClean="0">
                <a:latin typeface="Times New Roman" pitchFamily="18" charset="0"/>
                <a:cs typeface="Times New Roman" pitchFamily="18" charset="0"/>
              </a:rPr>
              <a:t> is used to refer to the prolapse of both part of the bladder and the urethra.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645188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smtClean="0">
                <a:latin typeface="Times New Roman" pitchFamily="18" charset="0"/>
                <a:cs typeface="Times New Roman" pitchFamily="18" charset="0"/>
              </a:rPr>
              <a:t>Cause:</a:t>
            </a:r>
            <a:endParaRPr lang="en-US"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The </a:t>
            </a:r>
            <a:r>
              <a:rPr lang="en-US" sz="2400" dirty="0" err="1" smtClean="0">
                <a:latin typeface="Times New Roman" pitchFamily="18" charset="0"/>
                <a:cs typeface="Times New Roman" pitchFamily="18" charset="0"/>
              </a:rPr>
              <a:t>urethrocele</a:t>
            </a:r>
            <a:r>
              <a:rPr lang="en-US" sz="2400" dirty="0" smtClean="0">
                <a:latin typeface="Times New Roman" pitchFamily="18" charset="0"/>
                <a:cs typeface="Times New Roman" pitchFamily="18" charset="0"/>
              </a:rPr>
              <a:t> is held in place by a thick layer of muscle fibers and soft tissue, called the pelvic floor. However, certain situations may cause the pelvic floor muscles and tissues to lose their natural strength, causing them to stretch and become unable to hold the urethra (other structures of the female organ) in their original place. Once this occurs, the urethra, which is shaped like a tube, will widen and form a curve, until it starts to press into the vaginal wall.</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799863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a:latin typeface="Times New Roman" pitchFamily="18" charset="0"/>
                <a:cs typeface="Times New Roman" pitchFamily="18" charset="0"/>
              </a:rPr>
              <a:t>R</a:t>
            </a:r>
            <a:r>
              <a:rPr lang="en-US" sz="3200" dirty="0" smtClean="0">
                <a:latin typeface="Times New Roman" pitchFamily="18" charset="0"/>
                <a:cs typeface="Times New Roman" pitchFamily="18" charset="0"/>
              </a:rPr>
              <a:t>isk factors:</a:t>
            </a:r>
            <a:endParaRPr lang="en-US" sz="3200" dirty="0"/>
          </a:p>
        </p:txBody>
      </p:sp>
      <p:sp>
        <p:nvSpPr>
          <p:cNvPr id="3" name="عنصر نائب للمحتوى 2"/>
          <p:cNvSpPr>
            <a:spLocks noGrp="1"/>
          </p:cNvSpPr>
          <p:nvPr>
            <p:ph idx="1"/>
          </p:nvPr>
        </p:nvSpPr>
        <p:spPr/>
        <p:txBody>
          <a:bodyPr>
            <a:normAutofit fontScale="92500" lnSpcReduction="10000"/>
          </a:bodyPr>
          <a:lstStyle/>
          <a:p>
            <a:r>
              <a:rPr lang="en-US" sz="2400" dirty="0" smtClean="0">
                <a:latin typeface="Times New Roman" pitchFamily="18" charset="0"/>
                <a:cs typeface="Times New Roman" pitchFamily="18" charset="0"/>
              </a:rPr>
              <a:t> Age - Age also plays a role in this process, as the muscles also naturally weaken as a woman ages. </a:t>
            </a:r>
          </a:p>
          <a:p>
            <a:r>
              <a:rPr lang="en-US" sz="2400" dirty="0" smtClean="0">
                <a:latin typeface="Times New Roman" pitchFamily="18" charset="0"/>
                <a:cs typeface="Times New Roman" pitchFamily="18" charset="0"/>
              </a:rPr>
              <a:t> Congenital defects - There are some rare cases in which young women who have never had any children suffer from this weakening of the pelvic muscles, as well as some cases wherein a urethral prolapse may already be present even at birth. Both cases are caused by congenital defects in the pelvic floor.</a:t>
            </a:r>
          </a:p>
          <a:p>
            <a:r>
              <a:rPr lang="en-US" sz="2400" dirty="0" smtClean="0">
                <a:latin typeface="Times New Roman" pitchFamily="18" charset="0"/>
                <a:cs typeface="Times New Roman" pitchFamily="18" charset="0"/>
              </a:rPr>
              <a:t> Obesity </a:t>
            </a:r>
          </a:p>
          <a:p>
            <a:r>
              <a:rPr lang="en-US" sz="2400" dirty="0" smtClean="0">
                <a:latin typeface="Times New Roman" pitchFamily="18" charset="0"/>
                <a:cs typeface="Times New Roman" pitchFamily="18" charset="0"/>
              </a:rPr>
              <a:t> Repetitive activities causing pressure to the pelvic floor, such as lifting heavy objects frequently </a:t>
            </a:r>
          </a:p>
          <a:p>
            <a:r>
              <a:rPr lang="en-US" sz="2400" dirty="0" smtClean="0">
                <a:latin typeface="Times New Roman" pitchFamily="18" charset="0"/>
                <a:cs typeface="Times New Roman" pitchFamily="18" charset="0"/>
              </a:rPr>
              <a:t> Health conditions that cause repetitive strain on the pelvic muscles, such as chronic cough or chronic constipation </a:t>
            </a:r>
          </a:p>
          <a:p>
            <a:r>
              <a:rPr lang="en-US" sz="2400" dirty="0" smtClean="0">
                <a:latin typeface="Times New Roman" pitchFamily="18" charset="0"/>
                <a:cs typeface="Times New Roman" pitchFamily="18" charset="0"/>
              </a:rPr>
              <a:t>Hysterectomy (surgery to remove the uterus)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67842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a:latin typeface="Times New Roman" pitchFamily="18" charset="0"/>
                <a:cs typeface="Times New Roman" pitchFamily="18" charset="0"/>
              </a:rPr>
              <a:t>T</a:t>
            </a:r>
            <a:r>
              <a:rPr lang="en-US" sz="3200" dirty="0" smtClean="0">
                <a:latin typeface="Times New Roman" pitchFamily="18" charset="0"/>
                <a:cs typeface="Times New Roman" pitchFamily="18" charset="0"/>
              </a:rPr>
              <a:t>reatment involves: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lnSpcReduction="10000"/>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Kegel</a:t>
            </a:r>
            <a:r>
              <a:rPr lang="en-US" sz="2400" dirty="0" smtClean="0">
                <a:latin typeface="Times New Roman" pitchFamily="18" charset="0"/>
                <a:cs typeface="Times New Roman" pitchFamily="18" charset="0"/>
              </a:rPr>
              <a:t> exercises – Doing </a:t>
            </a:r>
            <a:r>
              <a:rPr lang="en-US" sz="2400" dirty="0" err="1" smtClean="0">
                <a:latin typeface="Times New Roman" pitchFamily="18" charset="0"/>
                <a:cs typeface="Times New Roman" pitchFamily="18" charset="0"/>
              </a:rPr>
              <a:t>Kegel</a:t>
            </a:r>
            <a:r>
              <a:rPr lang="en-US" sz="2400" dirty="0" smtClean="0">
                <a:latin typeface="Times New Roman" pitchFamily="18" charset="0"/>
                <a:cs typeface="Times New Roman" pitchFamily="18" charset="0"/>
              </a:rPr>
              <a:t> exercises is an effective way to strengthen the pelvic floor muscles, and this can help improve the patient’s condition and reduce symptoms. To do </a:t>
            </a:r>
            <a:r>
              <a:rPr lang="en-US" sz="2400" dirty="0" err="1" smtClean="0">
                <a:latin typeface="Times New Roman" pitchFamily="18" charset="0"/>
                <a:cs typeface="Times New Roman" pitchFamily="18" charset="0"/>
              </a:rPr>
              <a:t>Kegel</a:t>
            </a:r>
            <a:r>
              <a:rPr lang="en-US" sz="2400" dirty="0" smtClean="0">
                <a:latin typeface="Times New Roman" pitchFamily="18" charset="0"/>
                <a:cs typeface="Times New Roman" pitchFamily="18" charset="0"/>
              </a:rPr>
              <a:t> exercises, simply contract and release the pelvic muscles repeatedly. These are the same muscles that control the flow of urine. </a:t>
            </a:r>
          </a:p>
          <a:p>
            <a:r>
              <a:rPr lang="en-US" sz="2400" dirty="0" smtClean="0">
                <a:latin typeface="Times New Roman" pitchFamily="18" charset="0"/>
                <a:cs typeface="Times New Roman" pitchFamily="18" charset="0"/>
              </a:rPr>
              <a:t> Surgery – In some severe cases, </a:t>
            </a:r>
            <a:r>
              <a:rPr lang="en-US" sz="2400" dirty="0" err="1" smtClean="0">
                <a:latin typeface="Times New Roman" pitchFamily="18" charset="0"/>
                <a:cs typeface="Times New Roman" pitchFamily="18" charset="0"/>
              </a:rPr>
              <a:t>urethrocele</a:t>
            </a:r>
            <a:r>
              <a:rPr lang="en-US" sz="2400" dirty="0" smtClean="0">
                <a:latin typeface="Times New Roman" pitchFamily="18" charset="0"/>
                <a:cs typeface="Times New Roman" pitchFamily="18" charset="0"/>
              </a:rPr>
              <a:t> may be treated with surgery, in which the supporting structure surrounding the urethra is repaired. Rectocele: A rectocele occurs when the tissues supporting the wall between the vagina and rectum weaken allowing the rectum to descend and press into the wall of the vagina.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562947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Gynecological Disorder </a:t>
            </a:r>
            <a:endParaRPr lang="en-US" dirty="0"/>
          </a:p>
        </p:txBody>
      </p:sp>
      <p:sp>
        <p:nvSpPr>
          <p:cNvPr id="3" name="عنصر نائب للمحتوى 2"/>
          <p:cNvSpPr>
            <a:spLocks noGrp="1"/>
          </p:cNvSpPr>
          <p:nvPr>
            <p:ph idx="1"/>
          </p:nvPr>
        </p:nvSpPr>
        <p:spPr/>
        <p:txBody>
          <a:bodyPr/>
          <a:lstStyle/>
          <a:p>
            <a:pPr marL="0" indent="0">
              <a:buNone/>
            </a:pPr>
            <a:r>
              <a:rPr lang="en-US" dirty="0" smtClean="0"/>
              <a:t>A gynecological disorder is a condition which affects the female reproduction organs, namely the breasts and organs in the abdominal and pelvic area including uterus, prolapse of the genital tract, benign or malignant genital tract, menstrual disorder, infertility. </a:t>
            </a:r>
            <a:endParaRPr lang="en-US" dirty="0"/>
          </a:p>
        </p:txBody>
      </p:sp>
    </p:spTree>
    <p:extLst>
      <p:ext uri="{BB962C8B-B14F-4D97-AF65-F5344CB8AC3E}">
        <p14:creationId xmlns:p14="http://schemas.microsoft.com/office/powerpoint/2010/main" val="11569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Rectocele:</a:t>
            </a:r>
            <a:endParaRPr lang="en-US" sz="3200" dirty="0">
              <a:latin typeface="Times New Roman" pitchFamily="18" charset="0"/>
              <a:cs typeface="Times New Roman" pitchFamily="18" charset="0"/>
            </a:endParaRPr>
          </a:p>
        </p:txBody>
      </p:sp>
      <p:sp>
        <p:nvSpPr>
          <p:cNvPr id="4" name="عنصر نائب للمحتوى 3"/>
          <p:cNvSpPr>
            <a:spLocks noGrp="1"/>
          </p:cNvSpPr>
          <p:nvPr>
            <p:ph idx="1"/>
          </p:nvPr>
        </p:nvSpPr>
        <p:spPr/>
        <p:txBody>
          <a:bodyPr/>
          <a:lstStyle/>
          <a:p>
            <a:pPr marL="0" indent="0">
              <a:buNone/>
            </a:pPr>
            <a:r>
              <a:rPr lang="en-US" sz="2400" dirty="0" smtClean="0">
                <a:latin typeface="Times New Roman" pitchFamily="18" charset="0"/>
                <a:cs typeface="Times New Roman" pitchFamily="18" charset="0"/>
              </a:rPr>
              <a:t>A rectocele occurs when the tissues supporting the wall between the vagina and rectum weaken allowing the rectum to descend and press into the wall of the vagina</a:t>
            </a:r>
            <a:r>
              <a:rPr lang="en-US" dirty="0" smtClean="0"/>
              <a:t>. </a:t>
            </a:r>
            <a:endParaRPr lang="en-US" dirty="0"/>
          </a:p>
        </p:txBody>
      </p:sp>
    </p:spTree>
    <p:extLst>
      <p:ext uri="{BB962C8B-B14F-4D97-AF65-F5344CB8AC3E}">
        <p14:creationId xmlns:p14="http://schemas.microsoft.com/office/powerpoint/2010/main" val="1383691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Symptoms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mild cases of rectocele, the individual may notice Trusted Source pressure within the vagina, or they may feel that their bowels are not completely empty after using the bathroom. 7 In moderate cases, an attempt to evacuate can push the stool into the rectocele rather than out through the anus. There may be pain and discomfort during evacuation. There is a higher chance of having constipation, and there may be pain during sexual intercourse. Some say it feels as if “something is falling out” or down within the pelvis. In severe cases, there may be fecal incontinence, and sometimes the bulge may prolapse through the mouth (opening) of the vagina, or through the anus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773823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The following are risk factors: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 a drop in estrogen levels at menopause, making pelvic tissues less elastic </a:t>
            </a:r>
          </a:p>
          <a:p>
            <a:r>
              <a:rPr lang="en-US" sz="2400" dirty="0" smtClean="0">
                <a:latin typeface="Times New Roman" pitchFamily="18" charset="0"/>
                <a:cs typeface="Times New Roman" pitchFamily="18" charset="0"/>
              </a:rPr>
              <a:t>a hysterectomy or other pelvic surgery </a:t>
            </a:r>
          </a:p>
          <a:p>
            <a:r>
              <a:rPr lang="en-US" sz="2400" dirty="0" smtClean="0">
                <a:latin typeface="Times New Roman" pitchFamily="18" charset="0"/>
                <a:cs typeface="Times New Roman" pitchFamily="18" charset="0"/>
              </a:rPr>
              <a:t> chronic constipation </a:t>
            </a:r>
          </a:p>
          <a:p>
            <a:r>
              <a:rPr lang="en-US" sz="2400" dirty="0" smtClean="0">
                <a:latin typeface="Times New Roman" pitchFamily="18" charset="0"/>
                <a:cs typeface="Times New Roman" pitchFamily="18" charset="0"/>
              </a:rPr>
              <a:t> long-term coughing, such as in chronic bronchitis</a:t>
            </a:r>
          </a:p>
          <a:p>
            <a:r>
              <a:rPr lang="en-US" sz="2400" dirty="0" smtClean="0">
                <a:latin typeface="Times New Roman" pitchFamily="18" charset="0"/>
                <a:cs typeface="Times New Roman" pitchFamily="18" charset="0"/>
              </a:rPr>
              <a:t>  sexual abuse during childhood </a:t>
            </a:r>
          </a:p>
          <a:p>
            <a:r>
              <a:rPr lang="en-US" sz="2400" dirty="0" smtClean="0">
                <a:latin typeface="Times New Roman" pitchFamily="18" charset="0"/>
                <a:cs typeface="Times New Roman" pitchFamily="18" charset="0"/>
              </a:rPr>
              <a:t> being obese or overweight </a:t>
            </a:r>
          </a:p>
          <a:p>
            <a:r>
              <a:rPr lang="en-US" sz="2400" dirty="0" smtClean="0">
                <a:latin typeface="Times New Roman" pitchFamily="18" charset="0"/>
                <a:cs typeface="Times New Roman" pitchFamily="18" charset="0"/>
              </a:rPr>
              <a:t> regularly lifting heavy objects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867268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Treatment</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Depending on how severe the rectocele is, a doctor may suggest home remedies, medication, or, in some cases, surgery. Enterocyte: An enterocyte is similar to a rectocele, but instead involves the Pouch of Douglas (area between the uterus and the rectum) descending and pressing into the wall of the vagina. Vaginal vault prolapses: A vaginal vault prolapse occurs when the top of the vagina descends in women who have had a hysterectomy.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071921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Genital prolapse:</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The condition is most common in postmenopausal women who have had children, but can also occur in younger women and women who have not had children.</a:t>
            </a:r>
          </a:p>
          <a:p>
            <a:pPr marL="0" indent="0">
              <a:buNone/>
            </a:pPr>
            <a:r>
              <a:rPr lang="en-US" sz="2400" dirty="0" smtClean="0">
                <a:latin typeface="Times New Roman" pitchFamily="18" charset="0"/>
                <a:cs typeface="Times New Roman" pitchFamily="18" charset="0"/>
              </a:rPr>
              <a:t> occurs when pelvic organs (uterus, bladder, rectum) slip down from their normal anatomical position and either protrude into the vagina or press against the wall of the vagina. The pelvic organs are usually supported by ligaments and the muscles, connective tissue and fascia which are collectively known as the pelvic floor. Weakening of or damage to these support structures allows the pelvic organs to slip down.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23728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Uterine prolapse</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lstStyle/>
          <a:p>
            <a:pPr marL="0" indent="0">
              <a:buNone/>
            </a:pPr>
            <a:r>
              <a:rPr lang="en-US" dirty="0" smtClean="0">
                <a:latin typeface="Times New Roman" pitchFamily="18" charset="0"/>
                <a:cs typeface="Times New Roman" pitchFamily="18" charset="0"/>
              </a:rPr>
              <a:t>A uterine prolapse involves the descent of the uterus and cervix down the vaginal canal due to weak or damaged pelvic support structures.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6293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smtClean="0"/>
              <a:t>Symptoms of a prolapsed uterus </a:t>
            </a:r>
            <a:endParaRPr lang="en-US" dirty="0"/>
          </a:p>
        </p:txBody>
      </p:sp>
      <p:sp>
        <p:nvSpPr>
          <p:cNvPr id="3" name="عنصر نائب للمحتوى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 A feeling of fullness or pressure in your pelvis (it may feel like sitting on a small ball)</a:t>
            </a:r>
          </a:p>
          <a:p>
            <a:r>
              <a:rPr lang="en-US" dirty="0" smtClean="0">
                <a:latin typeface="Times New Roman" pitchFamily="18" charset="0"/>
                <a:cs typeface="Times New Roman" pitchFamily="18" charset="0"/>
              </a:rPr>
              <a:t>  Low back pain  Feeling that something is coming out of your vagina </a:t>
            </a:r>
          </a:p>
          <a:p>
            <a:r>
              <a:rPr lang="en-US" dirty="0" smtClean="0">
                <a:latin typeface="Times New Roman" pitchFamily="18" charset="0"/>
                <a:cs typeface="Times New Roman" pitchFamily="18" charset="0"/>
              </a:rPr>
              <a:t>Uterine tissue that bulges out of your vagina  Painful sexual intercourse </a:t>
            </a:r>
          </a:p>
          <a:p>
            <a:r>
              <a:rPr lang="en-US" dirty="0" smtClean="0">
                <a:latin typeface="Times New Roman" pitchFamily="18" charset="0"/>
                <a:cs typeface="Times New Roman" pitchFamily="18" charset="0"/>
              </a:rPr>
              <a:t> Difficulty with urination or moving your bowels </a:t>
            </a:r>
          </a:p>
          <a:p>
            <a:r>
              <a:rPr lang="en-US" dirty="0" smtClean="0">
                <a:latin typeface="Times New Roman" pitchFamily="18" charset="0"/>
                <a:cs typeface="Times New Roman" pitchFamily="18" charset="0"/>
              </a:rPr>
              <a:t> Discomfort walking</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5370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Prolapsed Uterus Diagnosis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fontScale="70000" lnSpcReduction="20000"/>
          </a:bodyPr>
          <a:lstStyle/>
          <a:p>
            <a:r>
              <a:rPr lang="en-US" dirty="0" smtClean="0">
                <a:latin typeface="Times New Roman" pitchFamily="18" charset="0"/>
                <a:cs typeface="Times New Roman" pitchFamily="18" charset="0"/>
              </a:rPr>
              <a:t> The doctor need to examine in standing position and while are lying down and ask to cough or strain to increase the pressure in abdomen</a:t>
            </a:r>
          </a:p>
          <a:p>
            <a:r>
              <a:rPr lang="en-US" dirty="0" smtClean="0">
                <a:latin typeface="Times New Roman" pitchFamily="18" charset="0"/>
                <a:cs typeface="Times New Roman" pitchFamily="18" charset="0"/>
              </a:rPr>
              <a:t>  Specific conditions, such as ureteral obstruction due to complete prolapse, may need an intravenous </a:t>
            </a:r>
            <a:r>
              <a:rPr lang="en-US" dirty="0" err="1" smtClean="0">
                <a:latin typeface="Times New Roman" pitchFamily="18" charset="0"/>
                <a:cs typeface="Times New Roman" pitchFamily="18" charset="0"/>
              </a:rPr>
              <a:t>pyelogram</a:t>
            </a:r>
            <a:r>
              <a:rPr lang="en-US" dirty="0" smtClean="0">
                <a:latin typeface="Times New Roman" pitchFamily="18" charset="0"/>
                <a:cs typeface="Times New Roman" pitchFamily="18" charset="0"/>
              </a:rPr>
              <a:t> (IVP) or renal </a:t>
            </a:r>
            <a:r>
              <a:rPr lang="en-US" dirty="0" err="1" smtClean="0">
                <a:latin typeface="Times New Roman" pitchFamily="18" charset="0"/>
                <a:cs typeface="Times New Roman" pitchFamily="18" charset="0"/>
              </a:rPr>
              <a:t>sonography</a:t>
            </a:r>
            <a:r>
              <a:rPr lang="en-US" dirty="0" smtClean="0">
                <a:latin typeface="Times New Roman" pitchFamily="18" charset="0"/>
                <a:cs typeface="Times New Roman" pitchFamily="18" charset="0"/>
              </a:rPr>
              <a:t>. Dye is injected into your vein, and a series of X-rays are taken to view its progress through bladder.</a:t>
            </a:r>
          </a:p>
          <a:p>
            <a:r>
              <a:rPr lang="en-US" dirty="0" smtClean="0">
                <a:latin typeface="Times New Roman" pitchFamily="18" charset="0"/>
                <a:cs typeface="Times New Roman" pitchFamily="18" charset="0"/>
              </a:rPr>
              <a:t>  Ultrasound may be used to rule out other pelvic problems. In this test, a wand is passed over abdomen or inserted into vagina to create images with sound waves. </a:t>
            </a:r>
          </a:p>
          <a:p>
            <a:r>
              <a:rPr lang="en-US" dirty="0" smtClean="0">
                <a:latin typeface="Times New Roman" pitchFamily="18" charset="0"/>
                <a:cs typeface="Times New Roman" pitchFamily="18" charset="0"/>
              </a:rPr>
              <a:t> Pelvic magnetic resonance imaging (MRI) is sometimes done if have more than one prolapsed organ or to help plan surgery.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05674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smtClean="0"/>
              <a:t>Prolapsed Uterus Treatment</a:t>
            </a:r>
            <a:endParaRPr lang="en-US" dirty="0"/>
          </a:p>
        </p:txBody>
      </p:sp>
      <p:sp>
        <p:nvSpPr>
          <p:cNvPr id="3" name="عنصر نائب للمحتوى 2"/>
          <p:cNvSpPr>
            <a:spLocks noGrp="1"/>
          </p:cNvSpPr>
          <p:nvPr>
            <p:ph idx="1"/>
          </p:nvPr>
        </p:nvSpPr>
        <p:spPr/>
        <p:txBody>
          <a:bodyPr>
            <a:normAutofit fontScale="62500" lnSpcReduction="20000"/>
          </a:bodyPr>
          <a:lstStyle/>
          <a:p>
            <a:pPr marL="0" indent="0">
              <a:buNone/>
            </a:pPr>
            <a:r>
              <a:rPr lang="en-US" dirty="0" smtClean="0">
                <a:latin typeface="Times New Roman" pitchFamily="18" charset="0"/>
                <a:cs typeface="Times New Roman" pitchFamily="18" charset="0"/>
              </a:rPr>
              <a:t>Treatment depends on how weak the supporting structures around your uterus have become.</a:t>
            </a:r>
          </a:p>
          <a:p>
            <a:pPr marL="0" indent="0">
              <a:buNone/>
            </a:pPr>
            <a:r>
              <a:rPr lang="en-US" b="1" dirty="0" smtClean="0">
                <a:latin typeface="Times New Roman" pitchFamily="18" charset="0"/>
                <a:cs typeface="Times New Roman" pitchFamily="18" charset="0"/>
              </a:rPr>
              <a:t> Self-care </a:t>
            </a:r>
            <a:r>
              <a:rPr lang="en-US" dirty="0" smtClean="0">
                <a:latin typeface="Times New Roman" pitchFamily="18" charset="0"/>
                <a:cs typeface="Times New Roman" pitchFamily="18" charset="0"/>
              </a:rPr>
              <a:t>at home can strengthen pelvic muscles by performing </a:t>
            </a:r>
            <a:r>
              <a:rPr lang="en-US" dirty="0" err="1" smtClean="0">
                <a:latin typeface="Times New Roman" pitchFamily="18" charset="0"/>
                <a:cs typeface="Times New Roman" pitchFamily="18" charset="0"/>
              </a:rPr>
              <a:t>Kegel</a:t>
            </a:r>
            <a:r>
              <a:rPr lang="en-US" dirty="0" smtClean="0">
                <a:latin typeface="Times New Roman" pitchFamily="18" charset="0"/>
                <a:cs typeface="Times New Roman" pitchFamily="18" charset="0"/>
              </a:rPr>
              <a:t> exercises. do these by tightening pelvic muscles, as if trying to stop the flow of urine. This exercise strengthens the pelvic diaphragm and provides some support. </a:t>
            </a:r>
          </a:p>
          <a:p>
            <a:pPr marL="0" indent="0">
              <a:buNone/>
            </a:pPr>
            <a:r>
              <a:rPr lang="en-US" b="1" dirty="0" smtClean="0">
                <a:latin typeface="Times New Roman" pitchFamily="18" charset="0"/>
                <a:cs typeface="Times New Roman" pitchFamily="18" charset="0"/>
              </a:rPr>
              <a:t>Medications</a:t>
            </a:r>
            <a:r>
              <a:rPr lang="en-US" dirty="0" smtClean="0">
                <a:latin typeface="Times New Roman" pitchFamily="18" charset="0"/>
                <a:cs typeface="Times New Roman" pitchFamily="18" charset="0"/>
              </a:rPr>
              <a:t> Estrogen (a hormone) cream or suppository ovules or rings inserted into the vagina help in restoring the strength and vitality of tissues in the vagina. But estrogen is only for use in select postmenopausal women. surgery Depending on age and whether wish to become pregnant,</a:t>
            </a:r>
          </a:p>
          <a:p>
            <a:pPr marL="0" indent="0">
              <a:buNone/>
            </a:pPr>
            <a:r>
              <a:rPr lang="en-US" b="1" dirty="0" smtClean="0">
                <a:latin typeface="Times New Roman" pitchFamily="18" charset="0"/>
                <a:cs typeface="Times New Roman" pitchFamily="18" charset="0"/>
              </a:rPr>
              <a:t> Surgery </a:t>
            </a:r>
            <a:r>
              <a:rPr lang="en-US" dirty="0" smtClean="0">
                <a:latin typeface="Times New Roman" pitchFamily="18" charset="0"/>
                <a:cs typeface="Times New Roman" pitchFamily="18" charset="0"/>
              </a:rPr>
              <a:t>can repair the uterus or remove it. When indicated, and in severe cases, uterus can be removed with a hysterectomy. During the surgery, the surgeon can also correct the sagging of the vaginal walls, urethra, bladder, or rectum. The surgery may be performed by an open abdominal procedure, through the vagina, or through small incisions in the abdomen or vagina with specialized instruments.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46432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Follow-up</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Follow-up depends on how condition was treated. </a:t>
            </a:r>
          </a:p>
          <a:p>
            <a:r>
              <a:rPr lang="en-US" sz="2400" dirty="0" smtClean="0">
                <a:latin typeface="Times New Roman" pitchFamily="18" charset="0"/>
                <a:cs typeface="Times New Roman" pitchFamily="18" charset="0"/>
              </a:rPr>
              <a:t> If had surgery, need to follow up according to surgeon's advice. </a:t>
            </a:r>
          </a:p>
          <a:p>
            <a:r>
              <a:rPr lang="en-US" sz="2400" dirty="0" smtClean="0">
                <a:latin typeface="Times New Roman" pitchFamily="18" charset="0"/>
                <a:cs typeface="Times New Roman" pitchFamily="18" charset="0"/>
              </a:rPr>
              <a:t> If have a </a:t>
            </a:r>
            <a:r>
              <a:rPr lang="en-US" sz="2400" dirty="0" err="1" smtClean="0">
                <a:latin typeface="Times New Roman" pitchFamily="18" charset="0"/>
                <a:cs typeface="Times New Roman" pitchFamily="18" charset="0"/>
              </a:rPr>
              <a:t>pessary</a:t>
            </a:r>
            <a:r>
              <a:rPr lang="en-US" sz="2400" dirty="0" smtClean="0">
                <a:latin typeface="Times New Roman" pitchFamily="18" charset="0"/>
                <a:cs typeface="Times New Roman" pitchFamily="18" charset="0"/>
              </a:rPr>
              <a:t> inserted in vagina, it needs to be cleaned and checked by your health care provider for the correct position and fit at regular intervals unless you are instructed on how to remove it and clean it yourself at home. </a:t>
            </a:r>
          </a:p>
          <a:p>
            <a:r>
              <a:rPr lang="en-US" sz="2400" dirty="0" smtClean="0">
                <a:latin typeface="Times New Roman" pitchFamily="18" charset="0"/>
                <a:cs typeface="Times New Roman" pitchFamily="18" charset="0"/>
              </a:rPr>
              <a:t> If have been told to do </a:t>
            </a:r>
            <a:r>
              <a:rPr lang="en-US" sz="2400" dirty="0" err="1" smtClean="0">
                <a:latin typeface="Times New Roman" pitchFamily="18" charset="0"/>
                <a:cs typeface="Times New Roman" pitchFamily="18" charset="0"/>
              </a:rPr>
              <a:t>Kegel</a:t>
            </a:r>
            <a:r>
              <a:rPr lang="en-US" sz="2400" dirty="0" smtClean="0">
                <a:latin typeface="Times New Roman" pitchFamily="18" charset="0"/>
                <a:cs typeface="Times New Roman" pitchFamily="18" charset="0"/>
              </a:rPr>
              <a:t> exercises, should have a regular follow-up visit so that your health care provider can check the progress of </a:t>
            </a:r>
            <a:r>
              <a:rPr lang="en-US" dirty="0"/>
              <a:t>muscle</a:t>
            </a:r>
            <a:r>
              <a:rPr lang="en-US" sz="2400" dirty="0" smtClean="0">
                <a:latin typeface="Times New Roman" pitchFamily="18" charset="0"/>
                <a:cs typeface="Times New Roman" pitchFamily="18" charset="0"/>
              </a:rPr>
              <a:t> strength.</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00905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Cystocele:</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A cystocele occurs when the tissues supporting the wall between the bladder and vagina weaken, allowing a portion of the bladder to descend and press into the wall of the vagina.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1410354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1794</Words>
  <Application>Microsoft Office PowerPoint</Application>
  <PresentationFormat>عرض على الشاشة (3:4)‏</PresentationFormat>
  <Paragraphs>99</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نسق Office</vt:lpstr>
      <vt:lpstr>Gynecological Disorder (Part1)</vt:lpstr>
      <vt:lpstr>Gynecological Disorder </vt:lpstr>
      <vt:lpstr>Genital prolapse:</vt:lpstr>
      <vt:lpstr>Uterine prolapse:</vt:lpstr>
      <vt:lpstr>Symptoms of a prolapsed uterus </vt:lpstr>
      <vt:lpstr>Prolapsed Uterus Diagnosis</vt:lpstr>
      <vt:lpstr>Prolapsed Uterus Treatment</vt:lpstr>
      <vt:lpstr>Follow-up</vt:lpstr>
      <vt:lpstr>Cystocele:</vt:lpstr>
      <vt:lpstr>signs and symptoms of prolapsed bladder include:</vt:lpstr>
      <vt:lpstr>The primary cause of prolapsed bladder is childbirth.</vt:lpstr>
      <vt:lpstr>Risk Factors</vt:lpstr>
      <vt:lpstr>Diagnosis</vt:lpstr>
      <vt:lpstr>عرض تقديمي في PowerPoint</vt:lpstr>
      <vt:lpstr>Cystocele treatment may include:  </vt:lpstr>
      <vt:lpstr>Urethrocele:</vt:lpstr>
      <vt:lpstr>Cause:</vt:lpstr>
      <vt:lpstr>Risk factors:</vt:lpstr>
      <vt:lpstr>Treatment involves:</vt:lpstr>
      <vt:lpstr>Rectocele:</vt:lpstr>
      <vt:lpstr>Symptoms</vt:lpstr>
      <vt:lpstr>The following are risk factors:</vt:lpstr>
      <vt:lpstr>Treatment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Gynecological Disorder (Part1)</dc:title>
  <dc:creator>Maher</dc:creator>
  <cp:lastModifiedBy>Maher</cp:lastModifiedBy>
  <cp:revision>8</cp:revision>
  <dcterms:created xsi:type="dcterms:W3CDTF">2025-04-28T18:45:53Z</dcterms:created>
  <dcterms:modified xsi:type="dcterms:W3CDTF">2025-04-28T20:09:38Z</dcterms:modified>
</cp:coreProperties>
</file>