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8" r:id="rId2"/>
    <p:sldId id="256" r:id="rId3"/>
    <p:sldId id="260" r:id="rId4"/>
    <p:sldId id="261" r:id="rId5"/>
    <p:sldId id="262" r:id="rId6"/>
    <p:sldId id="263" r:id="rId7"/>
    <p:sldId id="264" r:id="rId8"/>
    <p:sldId id="265" r:id="rId9"/>
    <p:sldId id="269" r:id="rId10"/>
    <p:sldId id="266"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4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61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5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19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80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76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45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33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96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85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2024-05-17</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72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2024-05-17</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7419957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5" name="Picture 4" descr="A picture containing text, screenshot, cartoon, graphic design&#10;&#10;Description automatically generated">
            <a:extLst>
              <a:ext uri="{FF2B5EF4-FFF2-40B4-BE49-F238E27FC236}">
                <a16:creationId xmlns:a16="http://schemas.microsoft.com/office/drawing/2014/main" id="{3395E518-3D50-E4B9-47AB-AED2D5888E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87"/>
            <a:ext cx="12192000" cy="6858000"/>
          </a:xfrm>
          <a:prstGeom prst="rect">
            <a:avLst/>
          </a:prstGeom>
        </p:spPr>
      </p:pic>
      <p:sp>
        <p:nvSpPr>
          <p:cNvPr id="2" name="TextBox 1">
            <a:extLst>
              <a:ext uri="{FF2B5EF4-FFF2-40B4-BE49-F238E27FC236}">
                <a16:creationId xmlns:a16="http://schemas.microsoft.com/office/drawing/2014/main" id="{392FDDD1-E7E6-B7B1-22D5-714F24D172C6}"/>
              </a:ext>
            </a:extLst>
          </p:cNvPr>
          <p:cNvSpPr txBox="1"/>
          <p:nvPr/>
        </p:nvSpPr>
        <p:spPr>
          <a:xfrm>
            <a:off x="1533919" y="1716418"/>
            <a:ext cx="9124161" cy="1054263"/>
          </a:xfrm>
          <a:prstGeom prst="rect">
            <a:avLst/>
          </a:prstGeom>
          <a:noFill/>
        </p:spPr>
        <p:txBody>
          <a:bodyPr wrap="square" rtlCol="0">
            <a:spAutoFit/>
          </a:bodyPr>
          <a:lstStyle/>
          <a:p>
            <a:pPr marR="57150" algn="ctr" rtl="1">
              <a:lnSpc>
                <a:spcPct val="115000"/>
              </a:lnSpc>
              <a:spcAft>
                <a:spcPts val="600"/>
              </a:spcAft>
            </a:pPr>
            <a:r>
              <a:rPr lang="en-US" sz="2800" b="1" dirty="0">
                <a:latin typeface="Calibri" panose="020F0502020204030204" pitchFamily="34" charset="0"/>
                <a:ea typeface="Times New Roman" panose="02020603050405020304" pitchFamily="18" charset="0"/>
                <a:cs typeface="Arial" panose="020B0604020202020204" pitchFamily="34" charset="0"/>
              </a:rPr>
              <a:t>Knowledge on nosocomial infections among Nursing Students</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7" name="Table 6">
            <a:extLst>
              <a:ext uri="{FF2B5EF4-FFF2-40B4-BE49-F238E27FC236}">
                <a16:creationId xmlns:a16="http://schemas.microsoft.com/office/drawing/2014/main" id="{CC8DE7D1-90E0-67B7-9726-5EA02D68B770}"/>
              </a:ext>
            </a:extLst>
          </p:cNvPr>
          <p:cNvGraphicFramePr>
            <a:graphicFrameLocks noGrp="1"/>
          </p:cNvGraphicFramePr>
          <p:nvPr>
            <p:extLst>
              <p:ext uri="{D42A27DB-BD31-4B8C-83A1-F6EECF244321}">
                <p14:modId xmlns:p14="http://schemas.microsoft.com/office/powerpoint/2010/main" val="1326900114"/>
              </p:ext>
            </p:extLst>
          </p:nvPr>
        </p:nvGraphicFramePr>
        <p:xfrm>
          <a:off x="2553464" y="3280707"/>
          <a:ext cx="7085070" cy="1136777"/>
        </p:xfrm>
        <a:graphic>
          <a:graphicData uri="http://schemas.openxmlformats.org/drawingml/2006/table">
            <a:tbl>
              <a:tblPr firstRow="1" firstCol="1" bandRow="1"/>
              <a:tblGrid>
                <a:gridCol w="2943526">
                  <a:extLst>
                    <a:ext uri="{9D8B030D-6E8A-4147-A177-3AD203B41FA5}">
                      <a16:colId xmlns:a16="http://schemas.microsoft.com/office/drawing/2014/main" val="3285835227"/>
                    </a:ext>
                  </a:extLst>
                </a:gridCol>
                <a:gridCol w="1198787">
                  <a:extLst>
                    <a:ext uri="{9D8B030D-6E8A-4147-A177-3AD203B41FA5}">
                      <a16:colId xmlns:a16="http://schemas.microsoft.com/office/drawing/2014/main" val="564066952"/>
                    </a:ext>
                  </a:extLst>
                </a:gridCol>
                <a:gridCol w="2942757">
                  <a:extLst>
                    <a:ext uri="{9D8B030D-6E8A-4147-A177-3AD203B41FA5}">
                      <a16:colId xmlns:a16="http://schemas.microsoft.com/office/drawing/2014/main" val="682671615"/>
                    </a:ext>
                  </a:extLst>
                </a:gridCol>
              </a:tblGrid>
              <a:tr h="0">
                <a:tc gridSpan="3">
                  <a:txBody>
                    <a:bodyPr/>
                    <a:lstStyle/>
                    <a:p>
                      <a:pPr algn="ctr">
                        <a:lnSpc>
                          <a:spcPct val="107000"/>
                        </a:lnSpc>
                        <a:spcAft>
                          <a:spcPts val="800"/>
                        </a:spcAft>
                      </a:pPr>
                      <a:r>
                        <a:rPr lang="en-US" sz="16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800"/>
                        </a:spcAft>
                      </a:pPr>
                      <a:endParaRPr lang="en-US"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US"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713580"/>
                  </a:ext>
                </a:extLst>
              </a:tr>
              <a:tr h="0">
                <a:tc>
                  <a:txBody>
                    <a:bodyPr/>
                    <a:lstStyle/>
                    <a:p>
                      <a:pPr algn="ctr">
                        <a:lnSpc>
                          <a:spcPct val="107000"/>
                        </a:lnSpc>
                        <a:spcAft>
                          <a:spcPts val="800"/>
                        </a:spcAft>
                      </a:pPr>
                      <a:r>
                        <a:rPr lang="en-US" sz="1800" b="1" kern="1200" dirty="0" smtClean="0">
                          <a:solidFill>
                            <a:schemeClr val="tx1"/>
                          </a:solidFill>
                          <a:effectLst/>
                          <a:latin typeface="+mn-lt"/>
                          <a:ea typeface="+mn-ea"/>
                          <a:cs typeface="+mn-cs"/>
                        </a:rPr>
                        <a:t>Asia </a:t>
                      </a:r>
                      <a:r>
                        <a:rPr lang="en-US" sz="1800" b="1" kern="1200" dirty="0" err="1" smtClean="0">
                          <a:solidFill>
                            <a:schemeClr val="tx1"/>
                          </a:solidFill>
                          <a:effectLst/>
                          <a:latin typeface="+mn-lt"/>
                          <a:ea typeface="+mn-ea"/>
                          <a:cs typeface="+mn-cs"/>
                        </a:rPr>
                        <a:t>faisal</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Morshed</a:t>
                      </a:r>
                      <a:r>
                        <a:rPr lang="en-US" sz="1800" b="1" kern="1200" dirty="0" smtClean="0">
                          <a:solidFill>
                            <a:schemeClr val="tx1"/>
                          </a:solidFill>
                          <a:effectLst/>
                          <a:latin typeface="+mn-lt"/>
                          <a:ea typeface="+mn-ea"/>
                          <a:cs typeface="+mn-cs"/>
                        </a:rPr>
                        <a:t> </a:t>
                      </a:r>
                      <a:endParaRPr lang="en-US" sz="1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20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1800" b="1" kern="1200" dirty="0" err="1" smtClean="0">
                          <a:solidFill>
                            <a:schemeClr val="tx1"/>
                          </a:solidFill>
                          <a:effectLst/>
                          <a:latin typeface="+mn-lt"/>
                          <a:ea typeface="+mn-ea"/>
                          <a:cs typeface="+mn-cs"/>
                        </a:rPr>
                        <a:t>Taqwa</a:t>
                      </a:r>
                      <a:r>
                        <a:rPr lang="en-US" sz="1800" b="1" kern="1200" dirty="0" smtClean="0">
                          <a:solidFill>
                            <a:schemeClr val="tx1"/>
                          </a:solidFill>
                          <a:effectLst/>
                          <a:latin typeface="+mn-lt"/>
                          <a:ea typeface="+mn-ea"/>
                          <a:cs typeface="+mn-cs"/>
                        </a:rPr>
                        <a:t> Muhammad </a:t>
                      </a:r>
                      <a:r>
                        <a:rPr lang="en-US" sz="1800" b="1" kern="1200" dirty="0" err="1" smtClean="0">
                          <a:solidFill>
                            <a:schemeClr val="tx1"/>
                          </a:solidFill>
                          <a:effectLst/>
                          <a:latin typeface="+mn-lt"/>
                          <a:ea typeface="+mn-ea"/>
                          <a:cs typeface="+mn-cs"/>
                        </a:rPr>
                        <a:t>Nour</a:t>
                      </a:r>
                      <a:endParaRPr lang="en-US" sz="1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0811447"/>
                  </a:ext>
                </a:extLst>
              </a:tr>
              <a:tr h="62865">
                <a:tc>
                  <a:txBody>
                    <a:bodyPr/>
                    <a:lstStyle/>
                    <a:p>
                      <a:pPr algn="ctr">
                        <a:lnSpc>
                          <a:spcPct val="107000"/>
                        </a:lnSpc>
                        <a:spcAft>
                          <a:spcPts val="800"/>
                        </a:spcAft>
                      </a:pPr>
                      <a:r>
                        <a:rPr lang="en-US" sz="1800" b="1" kern="1200" dirty="0" err="1" smtClean="0">
                          <a:solidFill>
                            <a:schemeClr val="tx1"/>
                          </a:solidFill>
                          <a:effectLst/>
                          <a:latin typeface="+mn-lt"/>
                          <a:ea typeface="+mn-ea"/>
                          <a:cs typeface="+mn-cs"/>
                        </a:rPr>
                        <a:t>Asmaa</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Jomaa</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Jasim</a:t>
                      </a:r>
                      <a:endParaRPr lang="en-US" sz="1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20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1800" b="1" kern="1200" dirty="0" err="1" smtClean="0">
                          <a:solidFill>
                            <a:schemeClr val="tx1"/>
                          </a:solidFill>
                          <a:effectLst/>
                          <a:latin typeface="+mn-lt"/>
                          <a:ea typeface="+mn-ea"/>
                          <a:cs typeface="+mn-cs"/>
                        </a:rPr>
                        <a:t>Dalal</a:t>
                      </a:r>
                      <a:r>
                        <a:rPr lang="en-US" sz="1800" b="1" kern="1200" dirty="0" smtClean="0">
                          <a:solidFill>
                            <a:schemeClr val="tx1"/>
                          </a:solidFill>
                          <a:effectLst/>
                          <a:latin typeface="+mn-lt"/>
                          <a:ea typeface="+mn-ea"/>
                          <a:cs typeface="+mn-cs"/>
                        </a:rPr>
                        <a:t> Muhammad Saleh</a:t>
                      </a:r>
                      <a:endParaRPr lang="en-US" sz="1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884435"/>
                  </a:ext>
                </a:extLst>
              </a:tr>
              <a:tr h="62865">
                <a:tc gridSpan="3">
                  <a:txBody>
                    <a:bodyPr/>
                    <a:lstStyle/>
                    <a:p>
                      <a:pPr algn="ctr">
                        <a:lnSpc>
                          <a:spcPct val="107000"/>
                        </a:lnSpc>
                        <a:spcAft>
                          <a:spcPts val="800"/>
                        </a:spcAft>
                      </a:pPr>
                      <a:r>
                        <a:rPr lang="en-US" sz="1800" b="1" kern="1200" dirty="0" err="1" smtClean="0">
                          <a:solidFill>
                            <a:schemeClr val="tx1"/>
                          </a:solidFill>
                          <a:effectLst/>
                          <a:latin typeface="+mn-lt"/>
                          <a:ea typeface="+mn-ea"/>
                          <a:cs typeface="+mn-cs"/>
                        </a:rPr>
                        <a:t>Shahad</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meqdad</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jmeel</a:t>
                      </a:r>
                      <a:endParaRPr lang="en-US" sz="16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800"/>
                        </a:spcAft>
                      </a:pPr>
                      <a:endParaRPr lang="en-US"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US"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072393"/>
                  </a:ext>
                </a:extLst>
              </a:tr>
            </a:tbl>
          </a:graphicData>
        </a:graphic>
      </p:graphicFrame>
      <p:sp>
        <p:nvSpPr>
          <p:cNvPr id="10" name="TextBox 9">
            <a:extLst>
              <a:ext uri="{FF2B5EF4-FFF2-40B4-BE49-F238E27FC236}">
                <a16:creationId xmlns:a16="http://schemas.microsoft.com/office/drawing/2014/main" id="{D9007B0B-C4DA-50BB-72A4-A5BD18703D29}"/>
              </a:ext>
            </a:extLst>
          </p:cNvPr>
          <p:cNvSpPr txBox="1"/>
          <p:nvPr/>
        </p:nvSpPr>
        <p:spPr>
          <a:xfrm>
            <a:off x="3047999" y="4906964"/>
            <a:ext cx="6096000" cy="1025922"/>
          </a:xfrm>
          <a:prstGeom prst="rect">
            <a:avLst/>
          </a:prstGeom>
          <a:noFill/>
        </p:spPr>
        <p:txBody>
          <a:bodyPr wrap="square">
            <a:spAutoFit/>
          </a:bodyPr>
          <a:lstStyle/>
          <a:p>
            <a:pPr algn="ctr">
              <a:spcAft>
                <a:spcPts val="800"/>
              </a:spcAft>
            </a:pPr>
            <a:r>
              <a:rPr lang="en-US" sz="1800" dirty="0">
                <a:solidFill>
                  <a:srgbClr val="000000"/>
                </a:solidFill>
                <a:effectLst/>
                <a:latin typeface="Times New Roman" panose="02020603050405020304" pitchFamily="18" charset="0"/>
                <a:ea typeface="Calibri" panose="020F0502020204030204" pitchFamily="34" charset="0"/>
              </a:rPr>
              <a:t>Supervised by</a:t>
            </a:r>
            <a:endParaRPr lang="en-US" sz="1200" dirty="0">
              <a:solidFill>
                <a:srgbClr val="000000"/>
              </a:solidFill>
              <a:effectLst/>
              <a:latin typeface="Calibri" panose="020F0502020204030204" pitchFamily="34" charset="0"/>
              <a:ea typeface="Calibri" panose="020F0502020204030204" pitchFamily="34" charset="0"/>
            </a:endParaRPr>
          </a:p>
          <a:p>
            <a:pPr algn="ctr" rtl="1"/>
            <a:r>
              <a:rPr lang="en-US" dirty="0"/>
              <a:t>Rami Ramadhan </a:t>
            </a:r>
            <a:r>
              <a:rPr lang="en-US" dirty="0" err="1"/>
              <a:t>Allo</a:t>
            </a:r>
            <a:r>
              <a:rPr lang="ar-IQ" dirty="0"/>
              <a:t>   </a:t>
            </a:r>
            <a:endParaRPr lang="en-US" dirty="0"/>
          </a:p>
          <a:p>
            <a:pPr algn="ctr">
              <a:spcAft>
                <a:spcPts val="800"/>
              </a:spcAft>
            </a:pPr>
            <a:r>
              <a:rPr lang="en-US" dirty="0">
                <a:solidFill>
                  <a:srgbClr val="000000"/>
                </a:solidFill>
                <a:latin typeface="Times New Roman" panose="02020603050405020304" pitchFamily="18" charset="0"/>
                <a:ea typeface="Calibri" panose="020F0502020204030204" pitchFamily="34" charset="0"/>
              </a:rPr>
              <a:t>Assistant Professor </a:t>
            </a:r>
            <a:endParaRPr lang="en-US" sz="12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56620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Conclusion &amp; Recommendations</a:t>
            </a:r>
          </a:p>
        </p:txBody>
      </p:sp>
      <p:sp>
        <p:nvSpPr>
          <p:cNvPr id="4" name="TextBox 3">
            <a:extLst>
              <a:ext uri="{FF2B5EF4-FFF2-40B4-BE49-F238E27FC236}">
                <a16:creationId xmlns:a16="http://schemas.microsoft.com/office/drawing/2014/main" id="{4E69E46C-23CD-BEF5-EAA3-557118CE8A68}"/>
              </a:ext>
            </a:extLst>
          </p:cNvPr>
          <p:cNvSpPr txBox="1"/>
          <p:nvPr/>
        </p:nvSpPr>
        <p:spPr>
          <a:xfrm>
            <a:off x="1120588" y="903778"/>
            <a:ext cx="10874180" cy="5493812"/>
          </a:xfrm>
          <a:prstGeom prst="rect">
            <a:avLst/>
          </a:prstGeom>
          <a:noFill/>
        </p:spPr>
        <p:txBody>
          <a:bodyPr wrap="square" rtlCol="0">
            <a:spAutoFit/>
          </a:bodyPr>
          <a:lstStyle/>
          <a:p>
            <a:pPr>
              <a:lnSpc>
                <a:spcPct val="150000"/>
              </a:lnSpc>
            </a:pPr>
            <a:r>
              <a:rPr lang="en-US" b="1" dirty="0"/>
              <a:t>Conclusion: </a:t>
            </a:r>
            <a:endParaRPr lang="en-US" dirty="0"/>
          </a:p>
          <a:p>
            <a:pPr>
              <a:lnSpc>
                <a:spcPct val="150000"/>
              </a:lnSpc>
            </a:pPr>
            <a:r>
              <a:rPr lang="en-US" dirty="0"/>
              <a:t>The study concludes that there is a clear knowledge deficiency in some items about hospital acquired infections such as: Segregation of clinical and non-clinical waste is important for preventing the spread of infection, the linen from an infectious patient should be thrown in a red linen bag even when it is free from visible blood or body fluids and recapping of needles, in general, is not appropriate.</a:t>
            </a:r>
          </a:p>
          <a:p>
            <a:r>
              <a:rPr lang="en-US" dirty="0"/>
              <a:t> </a:t>
            </a:r>
          </a:p>
          <a:p>
            <a:r>
              <a:rPr lang="en-US" dirty="0"/>
              <a:t> </a:t>
            </a:r>
          </a:p>
          <a:p>
            <a:r>
              <a:rPr lang="en-US" dirty="0"/>
              <a:t> </a:t>
            </a:r>
          </a:p>
          <a:p>
            <a:r>
              <a:rPr lang="en-US" dirty="0"/>
              <a:t> </a:t>
            </a:r>
          </a:p>
          <a:p>
            <a:pPr>
              <a:lnSpc>
                <a:spcPct val="150000"/>
              </a:lnSpc>
            </a:pPr>
            <a:r>
              <a:rPr lang="en-US" b="1" dirty="0"/>
              <a:t>Recommendation:</a:t>
            </a:r>
            <a:r>
              <a:rPr lang="en-US" dirty="0"/>
              <a:t> </a:t>
            </a:r>
          </a:p>
          <a:p>
            <a:pPr>
              <a:lnSpc>
                <a:spcPct val="150000"/>
              </a:lnSpc>
            </a:pPr>
            <a:r>
              <a:rPr lang="en-US" dirty="0"/>
              <a:t>The study recommends the need to focus on academic curricula related to prevent methods of hospital infections transmission and to hold ongoing courses and workshops on this field to increase awareness and knowledge of the nursing students.</a:t>
            </a: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01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7" name="Picture 6" descr="A black and white image of a building&#10;&#10;Description automatically generated with low confidence">
            <a:extLst>
              <a:ext uri="{FF2B5EF4-FFF2-40B4-BE49-F238E27FC236}">
                <a16:creationId xmlns:a16="http://schemas.microsoft.com/office/drawing/2014/main" id="{16E8ACA8-5024-7870-9485-9FBEF7262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4"/>
            <a:ext cx="12192000" cy="6875843"/>
          </a:xfrm>
          <a:prstGeom prst="rect">
            <a:avLst/>
          </a:prstGeom>
        </p:spPr>
      </p:pic>
    </p:spTree>
    <p:extLst>
      <p:ext uri="{BB962C8B-B14F-4D97-AF65-F5344CB8AC3E}">
        <p14:creationId xmlns:p14="http://schemas.microsoft.com/office/powerpoint/2010/main" val="329650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Introduction</a:t>
            </a:r>
          </a:p>
        </p:txBody>
      </p:sp>
      <p:sp>
        <p:nvSpPr>
          <p:cNvPr id="4" name="TextBox 3">
            <a:extLst>
              <a:ext uri="{FF2B5EF4-FFF2-40B4-BE49-F238E27FC236}">
                <a16:creationId xmlns:a16="http://schemas.microsoft.com/office/drawing/2014/main" id="{4E69E46C-23CD-BEF5-EAA3-557118CE8A68}"/>
              </a:ext>
            </a:extLst>
          </p:cNvPr>
          <p:cNvSpPr txBox="1"/>
          <p:nvPr/>
        </p:nvSpPr>
        <p:spPr>
          <a:xfrm>
            <a:off x="1120588" y="903778"/>
            <a:ext cx="10874180" cy="5632311"/>
          </a:xfrm>
          <a:prstGeom prst="rect">
            <a:avLst/>
          </a:prstGeom>
          <a:noFill/>
        </p:spPr>
        <p:txBody>
          <a:bodyPr wrap="square" rtlCol="0">
            <a:spAutoFit/>
          </a:bodyPr>
          <a:lstStyle/>
          <a:p>
            <a:pPr algn="just">
              <a:lnSpc>
                <a:spcPct val="200000"/>
              </a:lnSpc>
            </a:pPr>
            <a:r>
              <a:rPr lang="en-US" dirty="0">
                <a:latin typeface="Times New Roman" panose="02020603050405020304" pitchFamily="18" charset="0"/>
                <a:cs typeface="Times New Roman" panose="02020603050405020304" pitchFamily="18" charset="0"/>
              </a:rPr>
              <a:t>Nosocomial infections also referred to as healthcare-associated infections (HAI), are infection(s) acquired during the process of receiving health care that was not present during the time of admission. They may occur in different areas of healthcare delivery, such as in hospitals, long-term care facilities, and ambulatory settings, and may also appear after discharge. HAIs also include occupational infections that may affect </a:t>
            </a:r>
            <a:r>
              <a:rPr lang="en-US" dirty="0" smtClean="0">
                <a:latin typeface="Times New Roman" panose="02020603050405020304" pitchFamily="18" charset="0"/>
                <a:cs typeface="Times New Roman" panose="02020603050405020304" pitchFamily="18" charset="0"/>
              </a:rPr>
              <a:t>staff</a:t>
            </a:r>
            <a:r>
              <a:rPr lang="ar-SA"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200000"/>
              </a:lnSpc>
            </a:pPr>
            <a:endParaRPr lang="en-US" dirty="0">
              <a:latin typeface="Times New Roman" panose="02020603050405020304" pitchFamily="18" charset="0"/>
              <a:cs typeface="Times New Roman" panose="02020603050405020304" pitchFamily="18" charset="0"/>
            </a:endParaRPr>
          </a:p>
          <a:p>
            <a:pPr algn="just">
              <a:lnSpc>
                <a:spcPct val="200000"/>
              </a:lnSpc>
            </a:pPr>
            <a:r>
              <a:rPr lang="en-US" dirty="0">
                <a:latin typeface="Times New Roman" panose="02020603050405020304" pitchFamily="18" charset="0"/>
                <a:cs typeface="Times New Roman" panose="02020603050405020304" pitchFamily="18" charset="0"/>
              </a:rPr>
              <a:t> Infection occurs when pathogen(s) spread to a susceptible patient host. In modern healthcare, invasive procedures and surgery, indwelling medical devices, and prosthetic devices are associated with these infections. The etiology of HAI is based on the source or type of infection and the responsible pathogen, which may be bacterial, viral, or fungal</a:t>
            </a:r>
            <a:r>
              <a:rPr lang="ar-S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03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Objectives</a:t>
            </a:r>
          </a:p>
        </p:txBody>
      </p:sp>
      <p:sp>
        <p:nvSpPr>
          <p:cNvPr id="4" name="TextBox 3">
            <a:extLst>
              <a:ext uri="{FF2B5EF4-FFF2-40B4-BE49-F238E27FC236}">
                <a16:creationId xmlns:a16="http://schemas.microsoft.com/office/drawing/2014/main" id="{4E69E46C-23CD-BEF5-EAA3-557118CE8A68}"/>
              </a:ext>
            </a:extLst>
          </p:cNvPr>
          <p:cNvSpPr txBox="1"/>
          <p:nvPr/>
        </p:nvSpPr>
        <p:spPr>
          <a:xfrm>
            <a:off x="1120588" y="1476814"/>
            <a:ext cx="10874180" cy="1938992"/>
          </a:xfrm>
          <a:prstGeom prst="rect">
            <a:avLst/>
          </a:prstGeom>
          <a:noFill/>
        </p:spPr>
        <p:txBody>
          <a:bodyPr wrap="square" rtlCol="0">
            <a:spAutoFit/>
          </a:bodyPr>
          <a:lstStyle/>
          <a:p>
            <a:pPr marL="342900" indent="-342900">
              <a:lnSpc>
                <a:spcPct val="200000"/>
              </a:lnSpc>
              <a:buFont typeface="+mj-lt"/>
              <a:buAutoNum type="arabicPeriod"/>
            </a:pPr>
            <a:r>
              <a:rPr lang="en-US" sz="2400" dirty="0"/>
              <a:t>To assess the Knowledge of Nursing Students about nosocomial infections </a:t>
            </a:r>
          </a:p>
          <a:p>
            <a:pPr>
              <a:lnSpc>
                <a:spcPct val="200000"/>
              </a:lnSpc>
            </a:pPr>
            <a:endParaRPr lang="en-US" dirty="0">
              <a:latin typeface="Times New Roman" panose="02020603050405020304" pitchFamily="18" charset="0"/>
              <a:cs typeface="Times New Roman" panose="02020603050405020304" pitchFamily="18" charset="0"/>
            </a:endParaRPr>
          </a:p>
          <a:p>
            <a:pPr marL="342900" indent="-342900">
              <a:lnSpc>
                <a:spcPct val="200000"/>
              </a:lnSpc>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479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Methodology – Study Design</a:t>
            </a:r>
          </a:p>
        </p:txBody>
      </p:sp>
      <p:sp>
        <p:nvSpPr>
          <p:cNvPr id="4" name="TextBox 3">
            <a:extLst>
              <a:ext uri="{FF2B5EF4-FFF2-40B4-BE49-F238E27FC236}">
                <a16:creationId xmlns:a16="http://schemas.microsoft.com/office/drawing/2014/main" id="{4E69E46C-23CD-BEF5-EAA3-557118CE8A68}"/>
              </a:ext>
            </a:extLst>
          </p:cNvPr>
          <p:cNvSpPr txBox="1"/>
          <p:nvPr/>
        </p:nvSpPr>
        <p:spPr>
          <a:xfrm>
            <a:off x="1317819" y="1284007"/>
            <a:ext cx="10874180" cy="1300612"/>
          </a:xfrm>
          <a:prstGeom prst="rect">
            <a:avLst/>
          </a:prstGeom>
          <a:noFill/>
        </p:spPr>
        <p:txBody>
          <a:bodyPr wrap="square" rtlCol="0">
            <a:spAutoFit/>
          </a:bodyPr>
          <a:lstStyle/>
          <a:p>
            <a:pPr>
              <a:lnSpc>
                <a:spcPct val="200000"/>
              </a:lnSpc>
            </a:pPr>
            <a:r>
              <a:rPr lang="en-US" sz="2400" dirty="0"/>
              <a:t>The study is intended to use a descriptive study design.</a:t>
            </a: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140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502"/>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Methodology – Sample &amp; Sampling</a:t>
            </a:r>
          </a:p>
        </p:txBody>
      </p:sp>
      <p:sp>
        <p:nvSpPr>
          <p:cNvPr id="4" name="TextBox 3">
            <a:extLst>
              <a:ext uri="{FF2B5EF4-FFF2-40B4-BE49-F238E27FC236}">
                <a16:creationId xmlns:a16="http://schemas.microsoft.com/office/drawing/2014/main" id="{4E69E46C-23CD-BEF5-EAA3-557118CE8A68}"/>
              </a:ext>
            </a:extLst>
          </p:cNvPr>
          <p:cNvSpPr txBox="1"/>
          <p:nvPr/>
        </p:nvSpPr>
        <p:spPr>
          <a:xfrm>
            <a:off x="1198965" y="1636030"/>
            <a:ext cx="10874180" cy="1455014"/>
          </a:xfrm>
          <a:prstGeom prst="rect">
            <a:avLst/>
          </a:prstGeom>
          <a:noFill/>
        </p:spPr>
        <p:txBody>
          <a:bodyPr wrap="square" rtlCol="0">
            <a:spAutoFit/>
          </a:bodyPr>
          <a:lstStyle/>
          <a:p>
            <a:pPr>
              <a:lnSpc>
                <a:spcPct val="200000"/>
              </a:lnSpc>
            </a:pPr>
            <a:r>
              <a:rPr lang="en-US" sz="2400" dirty="0"/>
              <a:t>150 Nursing Students were selected from three grades (second, third, fourth), from each grade 50 students from college of nursing \ University of Mosul</a:t>
            </a:r>
            <a:r>
              <a:rPr lang="en-US" sz="2400" dirty="0" smtClean="0"/>
              <a:t>.</a:t>
            </a:r>
            <a:endParaRPr lang="en-US" sz="2400" dirty="0"/>
          </a:p>
        </p:txBody>
      </p:sp>
    </p:spTree>
    <p:extLst>
      <p:ext uri="{BB962C8B-B14F-4D97-AF65-F5344CB8AC3E}">
        <p14:creationId xmlns:p14="http://schemas.microsoft.com/office/powerpoint/2010/main" val="319934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Methodology – Setting &amp; Study tools</a:t>
            </a:r>
          </a:p>
        </p:txBody>
      </p:sp>
      <p:sp>
        <p:nvSpPr>
          <p:cNvPr id="4" name="TextBox 3">
            <a:extLst>
              <a:ext uri="{FF2B5EF4-FFF2-40B4-BE49-F238E27FC236}">
                <a16:creationId xmlns:a16="http://schemas.microsoft.com/office/drawing/2014/main" id="{4E69E46C-23CD-BEF5-EAA3-557118CE8A68}"/>
              </a:ext>
            </a:extLst>
          </p:cNvPr>
          <p:cNvSpPr txBox="1"/>
          <p:nvPr/>
        </p:nvSpPr>
        <p:spPr>
          <a:xfrm>
            <a:off x="856113" y="1247027"/>
            <a:ext cx="11138655" cy="2308324"/>
          </a:xfrm>
          <a:prstGeom prst="rect">
            <a:avLst/>
          </a:prstGeom>
          <a:noFill/>
        </p:spPr>
        <p:txBody>
          <a:bodyPr wrap="square" rtlCol="0">
            <a:spAutoFit/>
          </a:bodyPr>
          <a:lstStyle/>
          <a:p>
            <a:pPr>
              <a:lnSpc>
                <a:spcPct val="200000"/>
              </a:lnSpc>
            </a:pPr>
            <a:r>
              <a:rPr lang="en-US" sz="2400" dirty="0"/>
              <a:t>The tool used in the study was constructed checklist </a:t>
            </a:r>
            <a:r>
              <a:rPr lang="en-US" sz="2400" dirty="0" smtClean="0"/>
              <a:t>, </a:t>
            </a:r>
            <a:r>
              <a:rPr lang="en-US" sz="2400" dirty="0"/>
              <a:t>Interview method was depended in collecting data from the samples of the study in order to complete the checklist sheet. Each interview lasts (15) </a:t>
            </a:r>
            <a:r>
              <a:rPr lang="en-US" sz="2400" dirty="0" smtClean="0"/>
              <a:t>minutes in the nursing college halls.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56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Results</a:t>
            </a:r>
          </a:p>
        </p:txBody>
      </p:sp>
      <p:sp>
        <p:nvSpPr>
          <p:cNvPr id="6" name="Rectangle 5"/>
          <p:cNvSpPr/>
          <p:nvPr/>
        </p:nvSpPr>
        <p:spPr>
          <a:xfrm>
            <a:off x="3017521" y="852009"/>
            <a:ext cx="6387736" cy="421847"/>
          </a:xfrm>
          <a:prstGeom prst="rect">
            <a:avLst/>
          </a:prstGeom>
        </p:spPr>
        <p:txBody>
          <a:bodyPr wrap="square">
            <a:spAutoFit/>
          </a:bodyPr>
          <a:lstStyle/>
          <a:p>
            <a:pPr algn="ctr">
              <a:lnSpc>
                <a:spcPct val="150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table </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1</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demographical data of the study sample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47566991"/>
              </p:ext>
            </p:extLst>
          </p:nvPr>
        </p:nvGraphicFramePr>
        <p:xfrm>
          <a:off x="1476103" y="1469033"/>
          <a:ext cx="9653451" cy="4167646"/>
        </p:xfrm>
        <a:graphic>
          <a:graphicData uri="http://schemas.openxmlformats.org/drawingml/2006/table">
            <a:tbl>
              <a:tblPr firstRow="1" firstCol="1" bandRow="1"/>
              <a:tblGrid>
                <a:gridCol w="3729622">
                  <a:extLst>
                    <a:ext uri="{9D8B030D-6E8A-4147-A177-3AD203B41FA5}">
                      <a16:colId xmlns:a16="http://schemas.microsoft.com/office/drawing/2014/main" val="726161524"/>
                    </a:ext>
                  </a:extLst>
                </a:gridCol>
                <a:gridCol w="2611798">
                  <a:extLst>
                    <a:ext uri="{9D8B030D-6E8A-4147-A177-3AD203B41FA5}">
                      <a16:colId xmlns:a16="http://schemas.microsoft.com/office/drawing/2014/main" val="2792111077"/>
                    </a:ext>
                  </a:extLst>
                </a:gridCol>
                <a:gridCol w="3312031">
                  <a:extLst>
                    <a:ext uri="{9D8B030D-6E8A-4147-A177-3AD203B41FA5}">
                      <a16:colId xmlns:a16="http://schemas.microsoft.com/office/drawing/2014/main" val="1593830725"/>
                    </a:ext>
                  </a:extLst>
                </a:gridCol>
              </a:tblGrid>
              <a:tr h="468628">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Gender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No.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extLst>
                  <a:ext uri="{0D108BD9-81ED-4DB2-BD59-A6C34878D82A}">
                    <a16:rowId xmlns:a16="http://schemas.microsoft.com/office/drawing/2014/main" val="2802017602"/>
                  </a:ext>
                </a:extLst>
              </a:tr>
              <a:tr h="468628">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Male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56</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571795"/>
                  </a:ext>
                </a:extLst>
              </a:tr>
              <a:tr h="468628">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Female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94</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62.7%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222703"/>
                  </a:ext>
                </a:extLst>
              </a:tr>
              <a:tr h="418622">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Total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150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100.0%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208963"/>
                  </a:ext>
                </a:extLst>
              </a:tr>
              <a:tr h="468628">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Stage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No.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333333"/>
                      </a:fgClr>
                      <a:bgClr>
                        <a:srgbClr val="CCCCCC"/>
                      </a:bgClr>
                    </a:pattFill>
                  </a:tcPr>
                </a:tc>
                <a:extLst>
                  <a:ext uri="{0D108BD9-81ED-4DB2-BD59-A6C34878D82A}">
                    <a16:rowId xmlns:a16="http://schemas.microsoft.com/office/drawing/2014/main" val="2654700169"/>
                  </a:ext>
                </a:extLst>
              </a:tr>
              <a:tr h="468628">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Second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50</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969710"/>
                  </a:ext>
                </a:extLst>
              </a:tr>
              <a:tr h="468628">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Third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604667"/>
                  </a:ext>
                </a:extLst>
              </a:tr>
              <a:tr h="468628">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Fourth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747026"/>
                  </a:ext>
                </a:extLst>
              </a:tr>
              <a:tr h="468628">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Total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150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100.0%</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460530"/>
                  </a:ext>
                </a:extLst>
              </a:tr>
            </a:tbl>
          </a:graphicData>
        </a:graphic>
      </p:graphicFrame>
      <p:sp>
        <p:nvSpPr>
          <p:cNvPr id="8" name="Rectangle 7"/>
          <p:cNvSpPr/>
          <p:nvPr/>
        </p:nvSpPr>
        <p:spPr>
          <a:xfrm>
            <a:off x="3428442" y="5836052"/>
            <a:ext cx="5335115" cy="422167"/>
          </a:xfrm>
          <a:prstGeom prst="rect">
            <a:avLst/>
          </a:prstGeom>
        </p:spPr>
        <p:txBody>
          <a:bodyPr wrap="none">
            <a:spAutoFit/>
          </a:bodyPr>
          <a:lstStyle/>
          <a:p>
            <a:pPr algn="ctr">
              <a:lnSpc>
                <a:spcPct val="150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This table show the majority of the sample are female (62.7%)</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39461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8"/>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Results</a:t>
            </a:r>
          </a:p>
        </p:txBody>
      </p:sp>
      <p:sp>
        <p:nvSpPr>
          <p:cNvPr id="4" name="Rectangle 3"/>
          <p:cNvSpPr/>
          <p:nvPr/>
        </p:nvSpPr>
        <p:spPr>
          <a:xfrm>
            <a:off x="3030584" y="803762"/>
            <a:ext cx="6531428" cy="461665"/>
          </a:xfrm>
          <a:prstGeom prst="rect">
            <a:avLst/>
          </a:prstGeom>
        </p:spPr>
        <p:txBody>
          <a:bodyPr wrap="square">
            <a:spAutoFit/>
          </a:bodyPr>
          <a:lstStyle/>
          <a:p>
            <a:pPr algn="ctr">
              <a:lnSpc>
                <a:spcPct val="150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Table </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2</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Frequencies and percentages of answers from the study sample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72033655"/>
              </p:ext>
            </p:extLst>
          </p:nvPr>
        </p:nvGraphicFramePr>
        <p:xfrm>
          <a:off x="1018903" y="1346804"/>
          <a:ext cx="10489473" cy="5078344"/>
        </p:xfrm>
        <a:graphic>
          <a:graphicData uri="http://schemas.openxmlformats.org/drawingml/2006/table">
            <a:tbl>
              <a:tblPr firstRow="1" firstCol="1" bandRow="1"/>
              <a:tblGrid>
                <a:gridCol w="760648">
                  <a:extLst>
                    <a:ext uri="{9D8B030D-6E8A-4147-A177-3AD203B41FA5}">
                      <a16:colId xmlns:a16="http://schemas.microsoft.com/office/drawing/2014/main" val="1246475860"/>
                    </a:ext>
                  </a:extLst>
                </a:gridCol>
                <a:gridCol w="4760688">
                  <a:extLst>
                    <a:ext uri="{9D8B030D-6E8A-4147-A177-3AD203B41FA5}">
                      <a16:colId xmlns:a16="http://schemas.microsoft.com/office/drawing/2014/main" val="3956878463"/>
                    </a:ext>
                  </a:extLst>
                </a:gridCol>
                <a:gridCol w="1750018">
                  <a:extLst>
                    <a:ext uri="{9D8B030D-6E8A-4147-A177-3AD203B41FA5}">
                      <a16:colId xmlns:a16="http://schemas.microsoft.com/office/drawing/2014/main" val="2509199890"/>
                    </a:ext>
                  </a:extLst>
                </a:gridCol>
                <a:gridCol w="1627677">
                  <a:extLst>
                    <a:ext uri="{9D8B030D-6E8A-4147-A177-3AD203B41FA5}">
                      <a16:colId xmlns:a16="http://schemas.microsoft.com/office/drawing/2014/main" val="1177865382"/>
                    </a:ext>
                  </a:extLst>
                </a:gridCol>
                <a:gridCol w="1590442">
                  <a:extLst>
                    <a:ext uri="{9D8B030D-6E8A-4147-A177-3AD203B41FA5}">
                      <a16:colId xmlns:a16="http://schemas.microsoft.com/office/drawing/2014/main" val="3803435413"/>
                    </a:ext>
                  </a:extLst>
                </a:gridCol>
              </a:tblGrid>
              <a:tr h="414014">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No.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Questions </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True answer</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False answer</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Doesn't know the answer</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157944"/>
                  </a:ext>
                </a:extLst>
              </a:tr>
              <a:tr h="414014">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Infection control measures are used for the care of all patients regardless of their diagnosis and perceived infection status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132 (88.0%)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 (6.7%)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 (5.3%)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422594"/>
                  </a:ext>
                </a:extLst>
              </a:tr>
              <a:tr h="27600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Isolation precaution is one of the elements in infection control measures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146 (97.3%)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 (2.0%)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 (7%)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792698"/>
                  </a:ext>
                </a:extLst>
              </a:tr>
              <a:tr h="414014">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Washing hands after contact with the patient's environment is one of the elements in infection control measures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137 (91.3%)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 (8.0%)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 (7%)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898779"/>
                  </a:ext>
                </a:extLst>
              </a:tr>
              <a:tr h="414014">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4</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Infection control measures are very important before and after patients’ management</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143 (95.3%)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7 (4.7%)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759947"/>
                  </a:ext>
                </a:extLst>
              </a:tr>
              <a:tr h="27600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Performing hand hygiene is required before and after patient care.</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136 (90.7%)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 (7.3%)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 (2.0%)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367071"/>
                  </a:ext>
                </a:extLst>
              </a:tr>
              <a:tr h="552018">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Hands should be washed with soap and water before and after handling potentially infectious materials irrespective of wearing gloves.</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123 (82.0%)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25 (16.7%)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 (1.3%)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34588"/>
                  </a:ext>
                </a:extLst>
              </a:tr>
              <a:tr h="828027">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Personal protective equipment (PPE) is important in infection control because it acts as a barrier between infectious materials such as viral and bacterial contaminants and your skin, mouth, nose, or eyes (mucous membranes).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134 (89.3%)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15 (10.0%)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 (7%)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24246"/>
                  </a:ext>
                </a:extLst>
              </a:tr>
              <a:tr h="276009">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Gloves must be worn every time during handling potentially infectious materials.</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123 (82.0%)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21 (14.0%)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 (4.0%)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68624"/>
                  </a:ext>
                </a:extLst>
              </a:tr>
              <a:tr h="414014">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Gloves must be changed during patient care if you move hands from 'contaminated body site' to 'clean body site'</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131 (87.3%)</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 (8.7%)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 (4.0%)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033917"/>
                  </a:ext>
                </a:extLst>
              </a:tr>
              <a:tr h="552018">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Surgical masks can protect the nose and mouth when procedures and activities are likely to generate splashes or sprays of blood and body fluids</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123 (82.0%)</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19 (12.7%)</a:t>
                      </a:r>
                      <a:endParaRPr lang="en-US" sz="110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 (5.3%)</a:t>
                      </a:r>
                      <a:endParaRPr lang="en-US" sz="11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31081" marR="31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59851"/>
                  </a:ext>
                </a:extLst>
              </a:tr>
            </a:tbl>
          </a:graphicData>
        </a:graphic>
      </p:graphicFrame>
    </p:spTree>
    <p:extLst>
      <p:ext uri="{BB962C8B-B14F-4D97-AF65-F5344CB8AC3E}">
        <p14:creationId xmlns:p14="http://schemas.microsoft.com/office/powerpoint/2010/main" val="1000903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3" name="Picture 2" descr="A screen shot of a computer&#10;&#10;Description automatically generated with low confidence">
            <a:extLst>
              <a:ext uri="{FF2B5EF4-FFF2-40B4-BE49-F238E27FC236}">
                <a16:creationId xmlns:a16="http://schemas.microsoft.com/office/drawing/2014/main" id="{554457C8-503C-9E0C-3227-54246E6B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8"/>
            <a:ext cx="12191999" cy="6858000"/>
          </a:xfrm>
          <a:prstGeom prst="rect">
            <a:avLst/>
          </a:prstGeom>
        </p:spPr>
      </p:pic>
      <p:sp>
        <p:nvSpPr>
          <p:cNvPr id="2" name="TextBox 1">
            <a:extLst>
              <a:ext uri="{FF2B5EF4-FFF2-40B4-BE49-F238E27FC236}">
                <a16:creationId xmlns:a16="http://schemas.microsoft.com/office/drawing/2014/main" id="{8A86AD80-7ADF-0C00-2077-F325673E854D}"/>
              </a:ext>
            </a:extLst>
          </p:cNvPr>
          <p:cNvSpPr txBox="1"/>
          <p:nvPr/>
        </p:nvSpPr>
        <p:spPr>
          <a:xfrm>
            <a:off x="3227294" y="195172"/>
            <a:ext cx="86330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Study Results</a:t>
            </a:r>
          </a:p>
        </p:txBody>
      </p:sp>
      <p:sp>
        <p:nvSpPr>
          <p:cNvPr id="4" name="Rectangle 3"/>
          <p:cNvSpPr/>
          <p:nvPr/>
        </p:nvSpPr>
        <p:spPr>
          <a:xfrm>
            <a:off x="2860766" y="825505"/>
            <a:ext cx="6315400" cy="421847"/>
          </a:xfrm>
          <a:prstGeom prst="rect">
            <a:avLst/>
          </a:prstGeom>
        </p:spPr>
        <p:txBody>
          <a:bodyPr wrap="square">
            <a:spAutoFit/>
          </a:bodyPr>
          <a:lstStyle/>
          <a:p>
            <a:pPr algn="ctr">
              <a:lnSpc>
                <a:spcPct val="150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Table </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2</a:t>
            </a:r>
            <a:r>
              <a:rPr lang="ar-SA"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a:t>
            </a: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Frequencies and percentages of answers from the study sample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56599923"/>
              </p:ext>
            </p:extLst>
          </p:nvPr>
        </p:nvGraphicFramePr>
        <p:xfrm>
          <a:off x="856114" y="1383942"/>
          <a:ext cx="11004192" cy="4448527"/>
        </p:xfrm>
        <a:graphic>
          <a:graphicData uri="http://schemas.openxmlformats.org/drawingml/2006/table">
            <a:tbl>
              <a:tblPr firstRow="1" firstCol="1" bandRow="1"/>
              <a:tblGrid>
                <a:gridCol w="797972">
                  <a:extLst>
                    <a:ext uri="{9D8B030D-6E8A-4147-A177-3AD203B41FA5}">
                      <a16:colId xmlns:a16="http://schemas.microsoft.com/office/drawing/2014/main" val="619766376"/>
                    </a:ext>
                  </a:extLst>
                </a:gridCol>
                <a:gridCol w="4994297">
                  <a:extLst>
                    <a:ext uri="{9D8B030D-6E8A-4147-A177-3AD203B41FA5}">
                      <a16:colId xmlns:a16="http://schemas.microsoft.com/office/drawing/2014/main" val="106896269"/>
                    </a:ext>
                  </a:extLst>
                </a:gridCol>
                <a:gridCol w="1835892">
                  <a:extLst>
                    <a:ext uri="{9D8B030D-6E8A-4147-A177-3AD203B41FA5}">
                      <a16:colId xmlns:a16="http://schemas.microsoft.com/office/drawing/2014/main" val="3351333209"/>
                    </a:ext>
                  </a:extLst>
                </a:gridCol>
                <a:gridCol w="1707546">
                  <a:extLst>
                    <a:ext uri="{9D8B030D-6E8A-4147-A177-3AD203B41FA5}">
                      <a16:colId xmlns:a16="http://schemas.microsoft.com/office/drawing/2014/main" val="620814212"/>
                    </a:ext>
                  </a:extLst>
                </a:gridCol>
                <a:gridCol w="1668485">
                  <a:extLst>
                    <a:ext uri="{9D8B030D-6E8A-4147-A177-3AD203B41FA5}">
                      <a16:colId xmlns:a16="http://schemas.microsoft.com/office/drawing/2014/main" val="1870670922"/>
                    </a:ext>
                  </a:extLst>
                </a:gridCol>
              </a:tblGrid>
              <a:tr h="483482">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The purpose of using a gown or apron is to protect clothes from splashes or sprays of blood and body fluids.</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124 (82.7%)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14 (9.3%)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 (8.0%)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439544"/>
                  </a:ext>
                </a:extLst>
              </a:tr>
              <a:tr h="483482">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Removed all personal protective equipment (PPE) before leaving the patient's environment</a:t>
                      </a:r>
                      <a:endParaRPr lang="en-US" sz="105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118 (78.7%)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27 (18.0%)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5 (3.3%)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468394"/>
                  </a:ext>
                </a:extLst>
              </a:tr>
              <a:tr h="32232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Stationary, telephones kept in wards, and doorknobs can be sources of infections</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117 (78.0%)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25 (16.7%)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 (5.3%)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630797"/>
                  </a:ext>
                </a:extLst>
              </a:tr>
              <a:tr h="483482">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14</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Segregation of clinical and non-clinical waste is important for preventing the spread of infection.</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100 (66.7%)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33 (22.0%)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17 (11.3%)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771522"/>
                  </a:ext>
                </a:extLst>
              </a:tr>
              <a:tr h="483482">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15</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All linen from an infectious patient should be thrown in a red linen bag even when it is free from visible blood or body fluids</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85 (56.7%)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35 (23.3%)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30 (20.0%)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56894"/>
                  </a:ext>
                </a:extLst>
              </a:tr>
              <a:tr h="32232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16</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Ampoules injection that has been used must be disposed of in the clinical waste bin.</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122 (81.3%)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22 (14.7%)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6 (4.0%)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849239"/>
                  </a:ext>
                </a:extLst>
              </a:tr>
              <a:tr h="32232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Recapping of needles, in general, is not appropriate</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47 (31.3%)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93 (62.0%)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10 (6.7%)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572108"/>
                  </a:ext>
                </a:extLst>
              </a:tr>
              <a:tr h="483482">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18</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If you puncture hand with sharp instruments, you must report to the concerned authorities.</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121 (80.7%)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21 (14.0%)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8 (5.3%)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518638"/>
                  </a:ext>
                </a:extLst>
              </a:tr>
              <a:tr h="322321">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19</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Puncture-proof containers should be used for disposal of sharps objects</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134 (89.3%)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 (8.0%)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4 (2.7%)</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944834"/>
                  </a:ext>
                </a:extLst>
              </a:tr>
              <a:tr h="644643">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20</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Mask must be placed on coughing patients to prevent potential dissemination of infectious respiratory secretions from the patient to others</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128 (85.3%)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20 (13.3%)</a:t>
                      </a:r>
                      <a:endParaRPr lang="en-US" sz="105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2 (1.3%)</a:t>
                      </a:r>
                      <a:endParaRPr lang="en-US" sz="105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endParaRPr>
                    </a:p>
                  </a:txBody>
                  <a:tcPr marL="40290" marR="40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721335"/>
                  </a:ext>
                </a:extLst>
              </a:tr>
            </a:tbl>
          </a:graphicData>
        </a:graphic>
      </p:graphicFrame>
      <p:sp>
        <p:nvSpPr>
          <p:cNvPr id="7" name="Rectangle 6"/>
          <p:cNvSpPr/>
          <p:nvPr/>
        </p:nvSpPr>
        <p:spPr>
          <a:xfrm>
            <a:off x="2264210" y="5869119"/>
            <a:ext cx="7875041" cy="422167"/>
          </a:xfrm>
          <a:prstGeom prst="rect">
            <a:avLst/>
          </a:prstGeom>
        </p:spPr>
        <p:txBody>
          <a:bodyPr wrap="none">
            <a:spAutoFit/>
          </a:bodyPr>
          <a:lstStyle/>
          <a:p>
            <a:pPr algn="ctr">
              <a:lnSpc>
                <a:spcPct val="150000"/>
              </a:lnSpc>
              <a:spcAft>
                <a:spcPts val="800"/>
              </a:spcAft>
            </a:pPr>
            <a:r>
              <a:rPr lang="en-US" sz="1600" dirty="0">
                <a:solidFill>
                  <a:srgbClr val="333333"/>
                </a:solidFill>
                <a:latin typeface="Times New Roman" panose="02020603050405020304" pitchFamily="18" charset="0"/>
                <a:ea typeface="Calibri" panose="020F0502020204030204" pitchFamily="34" charset="0"/>
                <a:cs typeface="Arial" panose="020B0604020202020204" pitchFamily="34" charset="0"/>
              </a:rPr>
              <a:t>This table shows some weakness in nursing students’ knowledge about nosocomial infections</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0358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869</TotalTime>
  <Words>1075</Words>
  <Application>Microsoft Office PowerPoint</Application>
  <PresentationFormat>Widescreen</PresentationFormat>
  <Paragraphs>173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Univers</vt:lpstr>
      <vt:lpstr>GradientVTI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vrc67</dc:creator>
  <cp:lastModifiedBy>Rami</cp:lastModifiedBy>
  <cp:revision>10</cp:revision>
  <dcterms:created xsi:type="dcterms:W3CDTF">2023-05-04T18:32:47Z</dcterms:created>
  <dcterms:modified xsi:type="dcterms:W3CDTF">2024-05-17T10:26:22Z</dcterms:modified>
</cp:coreProperties>
</file>