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sorterViewPr>
    <p:cViewPr>
      <p:scale>
        <a:sx n="100" d="100"/>
        <a:sy n="100" d="100"/>
      </p:scale>
      <p:origin x="0" y="5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318A59D8-E731-4D62-85C4-12A04AF4405A}" type="datetimeFigureOut">
              <a:rPr lang="en-US" smtClean="0"/>
              <a:t>4/29/2025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9F428D8-DC51-4994-A1A3-AF7F9E32AEEA}" type="slidenum">
              <a:rPr lang="en-US" smtClean="0"/>
              <a:t>‹#›</a:t>
            </a:fld>
            <a:endParaRPr lang="en-US"/>
          </a:p>
        </p:txBody>
      </p:sp>
    </p:spTree>
    <p:extLst>
      <p:ext uri="{BB962C8B-B14F-4D97-AF65-F5344CB8AC3E}">
        <p14:creationId xmlns:p14="http://schemas.microsoft.com/office/powerpoint/2010/main" val="2459104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318A59D8-E731-4D62-85C4-12A04AF4405A}" type="datetimeFigureOut">
              <a:rPr lang="en-US" smtClean="0"/>
              <a:t>4/29/2025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9F428D8-DC51-4994-A1A3-AF7F9E32AEEA}" type="slidenum">
              <a:rPr lang="en-US" smtClean="0"/>
              <a:t>‹#›</a:t>
            </a:fld>
            <a:endParaRPr lang="en-US"/>
          </a:p>
        </p:txBody>
      </p:sp>
    </p:spTree>
    <p:extLst>
      <p:ext uri="{BB962C8B-B14F-4D97-AF65-F5344CB8AC3E}">
        <p14:creationId xmlns:p14="http://schemas.microsoft.com/office/powerpoint/2010/main" val="626534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318A59D8-E731-4D62-85C4-12A04AF4405A}" type="datetimeFigureOut">
              <a:rPr lang="en-US" smtClean="0"/>
              <a:t>4/29/2025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9F428D8-DC51-4994-A1A3-AF7F9E32AEEA}" type="slidenum">
              <a:rPr lang="en-US" smtClean="0"/>
              <a:t>‹#›</a:t>
            </a:fld>
            <a:endParaRPr lang="en-US"/>
          </a:p>
        </p:txBody>
      </p:sp>
    </p:spTree>
    <p:extLst>
      <p:ext uri="{BB962C8B-B14F-4D97-AF65-F5344CB8AC3E}">
        <p14:creationId xmlns:p14="http://schemas.microsoft.com/office/powerpoint/2010/main" val="3710505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318A59D8-E731-4D62-85C4-12A04AF4405A}" type="datetimeFigureOut">
              <a:rPr lang="en-US" smtClean="0"/>
              <a:t>4/29/2025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9F428D8-DC51-4994-A1A3-AF7F9E32AEEA}" type="slidenum">
              <a:rPr lang="en-US" smtClean="0"/>
              <a:t>‹#›</a:t>
            </a:fld>
            <a:endParaRPr lang="en-US"/>
          </a:p>
        </p:txBody>
      </p:sp>
    </p:spTree>
    <p:extLst>
      <p:ext uri="{BB962C8B-B14F-4D97-AF65-F5344CB8AC3E}">
        <p14:creationId xmlns:p14="http://schemas.microsoft.com/office/powerpoint/2010/main" val="4292223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318A59D8-E731-4D62-85C4-12A04AF4405A}" type="datetimeFigureOut">
              <a:rPr lang="en-US" smtClean="0"/>
              <a:t>4/29/2025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49F428D8-DC51-4994-A1A3-AF7F9E32AEEA}" type="slidenum">
              <a:rPr lang="en-US" smtClean="0"/>
              <a:t>‹#›</a:t>
            </a:fld>
            <a:endParaRPr lang="en-US"/>
          </a:p>
        </p:txBody>
      </p:sp>
    </p:spTree>
    <p:extLst>
      <p:ext uri="{BB962C8B-B14F-4D97-AF65-F5344CB8AC3E}">
        <p14:creationId xmlns:p14="http://schemas.microsoft.com/office/powerpoint/2010/main" val="409084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318A59D8-E731-4D62-85C4-12A04AF4405A}" type="datetimeFigureOut">
              <a:rPr lang="en-US" smtClean="0"/>
              <a:t>4/29/2025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9F428D8-DC51-4994-A1A3-AF7F9E32AEEA}" type="slidenum">
              <a:rPr lang="en-US" smtClean="0"/>
              <a:t>‹#›</a:t>
            </a:fld>
            <a:endParaRPr lang="en-US"/>
          </a:p>
        </p:txBody>
      </p:sp>
    </p:spTree>
    <p:extLst>
      <p:ext uri="{BB962C8B-B14F-4D97-AF65-F5344CB8AC3E}">
        <p14:creationId xmlns:p14="http://schemas.microsoft.com/office/powerpoint/2010/main" val="301533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318A59D8-E731-4D62-85C4-12A04AF4405A}" type="datetimeFigureOut">
              <a:rPr lang="en-US" smtClean="0"/>
              <a:t>4/29/2025</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49F428D8-DC51-4994-A1A3-AF7F9E32AEEA}" type="slidenum">
              <a:rPr lang="en-US" smtClean="0"/>
              <a:t>‹#›</a:t>
            </a:fld>
            <a:endParaRPr lang="en-US"/>
          </a:p>
        </p:txBody>
      </p:sp>
    </p:spTree>
    <p:extLst>
      <p:ext uri="{BB962C8B-B14F-4D97-AF65-F5344CB8AC3E}">
        <p14:creationId xmlns:p14="http://schemas.microsoft.com/office/powerpoint/2010/main" val="1507240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318A59D8-E731-4D62-85C4-12A04AF4405A}" type="datetimeFigureOut">
              <a:rPr lang="en-US" smtClean="0"/>
              <a:t>4/29/2025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49F428D8-DC51-4994-A1A3-AF7F9E32AEEA}" type="slidenum">
              <a:rPr lang="en-US" smtClean="0"/>
              <a:t>‹#›</a:t>
            </a:fld>
            <a:endParaRPr lang="en-US"/>
          </a:p>
        </p:txBody>
      </p:sp>
    </p:spTree>
    <p:extLst>
      <p:ext uri="{BB962C8B-B14F-4D97-AF65-F5344CB8AC3E}">
        <p14:creationId xmlns:p14="http://schemas.microsoft.com/office/powerpoint/2010/main" val="1041736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318A59D8-E731-4D62-85C4-12A04AF4405A}" type="datetimeFigureOut">
              <a:rPr lang="en-US" smtClean="0"/>
              <a:t>4/29/2025</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49F428D8-DC51-4994-A1A3-AF7F9E32AEEA}" type="slidenum">
              <a:rPr lang="en-US" smtClean="0"/>
              <a:t>‹#›</a:t>
            </a:fld>
            <a:endParaRPr lang="en-US"/>
          </a:p>
        </p:txBody>
      </p:sp>
    </p:spTree>
    <p:extLst>
      <p:ext uri="{BB962C8B-B14F-4D97-AF65-F5344CB8AC3E}">
        <p14:creationId xmlns:p14="http://schemas.microsoft.com/office/powerpoint/2010/main" val="388372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18A59D8-E731-4D62-85C4-12A04AF4405A}" type="datetimeFigureOut">
              <a:rPr lang="en-US" smtClean="0"/>
              <a:t>4/29/2025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9F428D8-DC51-4994-A1A3-AF7F9E32AEEA}" type="slidenum">
              <a:rPr lang="en-US" smtClean="0"/>
              <a:t>‹#›</a:t>
            </a:fld>
            <a:endParaRPr lang="en-US"/>
          </a:p>
        </p:txBody>
      </p:sp>
    </p:spTree>
    <p:extLst>
      <p:ext uri="{BB962C8B-B14F-4D97-AF65-F5344CB8AC3E}">
        <p14:creationId xmlns:p14="http://schemas.microsoft.com/office/powerpoint/2010/main" val="1003335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318A59D8-E731-4D62-85C4-12A04AF4405A}" type="datetimeFigureOut">
              <a:rPr lang="en-US" smtClean="0"/>
              <a:t>4/29/2025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49F428D8-DC51-4994-A1A3-AF7F9E32AEEA}" type="slidenum">
              <a:rPr lang="en-US" smtClean="0"/>
              <a:t>‹#›</a:t>
            </a:fld>
            <a:endParaRPr lang="en-US"/>
          </a:p>
        </p:txBody>
      </p:sp>
    </p:spTree>
    <p:extLst>
      <p:ext uri="{BB962C8B-B14F-4D97-AF65-F5344CB8AC3E}">
        <p14:creationId xmlns:p14="http://schemas.microsoft.com/office/powerpoint/2010/main" val="2919399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8A59D8-E731-4D62-85C4-12A04AF4405A}" type="datetimeFigureOut">
              <a:rPr lang="en-US" smtClean="0"/>
              <a:t>4/29/2025</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F428D8-DC51-4994-A1A3-AF7F9E32AEEA}" type="slidenum">
              <a:rPr lang="en-US" smtClean="0"/>
              <a:t>‹#›</a:t>
            </a:fld>
            <a:endParaRPr lang="en-US"/>
          </a:p>
        </p:txBody>
      </p:sp>
    </p:spTree>
    <p:extLst>
      <p:ext uri="{BB962C8B-B14F-4D97-AF65-F5344CB8AC3E}">
        <p14:creationId xmlns:p14="http://schemas.microsoft.com/office/powerpoint/2010/main" val="3392430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en-US" dirty="0" smtClean="0"/>
              <a:t> Nursing care during </a:t>
            </a:r>
            <a:r>
              <a:rPr lang="en-US" dirty="0" err="1" smtClean="0"/>
              <a:t>opestatrical</a:t>
            </a:r>
            <a:r>
              <a:rPr lang="en-US" dirty="0" smtClean="0"/>
              <a:t> operation</a:t>
            </a:r>
            <a:br>
              <a:rPr lang="en-US" dirty="0" smtClean="0"/>
            </a:br>
            <a:endParaRPr lang="en-US" dirty="0"/>
          </a:p>
        </p:txBody>
      </p:sp>
      <p:sp>
        <p:nvSpPr>
          <p:cNvPr id="3" name="عنوان فرعي 2"/>
          <p:cNvSpPr>
            <a:spLocks noGrp="1"/>
          </p:cNvSpPr>
          <p:nvPr>
            <p:ph type="subTitle" idx="1"/>
          </p:nvPr>
        </p:nvSpPr>
        <p:spPr/>
        <p:txBody>
          <a:bodyPr/>
          <a:lstStyle/>
          <a:p>
            <a:r>
              <a:rPr lang="en-US" dirty="0" smtClean="0">
                <a:solidFill>
                  <a:srgbClr val="FF0000"/>
                </a:solidFill>
              </a:rPr>
              <a:t>Assistant lecturer</a:t>
            </a:r>
          </a:p>
          <a:p>
            <a:r>
              <a:rPr lang="en-US" dirty="0" err="1" smtClean="0">
                <a:solidFill>
                  <a:srgbClr val="FF0000"/>
                </a:solidFill>
              </a:rPr>
              <a:t>Rana</a:t>
            </a:r>
            <a:r>
              <a:rPr lang="en-US" dirty="0" smtClean="0">
                <a:solidFill>
                  <a:srgbClr val="FF0000"/>
                </a:solidFill>
              </a:rPr>
              <a:t> Mohammed </a:t>
            </a:r>
            <a:r>
              <a:rPr lang="en-US" dirty="0" err="1" smtClean="0">
                <a:solidFill>
                  <a:srgbClr val="FF0000"/>
                </a:solidFill>
              </a:rPr>
              <a:t>Jasim</a:t>
            </a:r>
            <a:endParaRPr lang="en-US" dirty="0" smtClean="0">
              <a:solidFill>
                <a:srgbClr val="FF0000"/>
              </a:solidFill>
            </a:endParaRPr>
          </a:p>
          <a:p>
            <a:r>
              <a:rPr lang="en-US" dirty="0" smtClean="0">
                <a:solidFill>
                  <a:srgbClr val="FF0000"/>
                </a:solidFill>
              </a:rPr>
              <a:t>2024-2025</a:t>
            </a:r>
            <a:endParaRPr lang="en-US" dirty="0">
              <a:solidFill>
                <a:srgbClr val="FF0000"/>
              </a:solidFill>
            </a:endParaRPr>
          </a:p>
        </p:txBody>
      </p:sp>
    </p:spTree>
    <p:extLst>
      <p:ext uri="{BB962C8B-B14F-4D97-AF65-F5344CB8AC3E}">
        <p14:creationId xmlns:p14="http://schemas.microsoft.com/office/powerpoint/2010/main" val="13912518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 Lacerations of the birth canal)) A laceration is an uncontrolled tear of the tissues that results in a jagged and irregular wound 1. laceration of cervix  Laceration occurs in forceps delivery with incomplete cervical dilatation, or in rapid delivery of head in breech presentation, or Scar of cervix from previous injury may tear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832293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2. Laceration of perineum &amp; vagina Laceration of 4 stages: 1) First degree: Involves the superficial vaginal mucosa or </a:t>
            </a:r>
            <a:r>
              <a:rPr lang="en-US" sz="2400" dirty="0" err="1" smtClean="0">
                <a:latin typeface="Times New Roman" pitchFamily="18" charset="0"/>
                <a:cs typeface="Times New Roman" pitchFamily="18" charset="0"/>
              </a:rPr>
              <a:t>perineal</a:t>
            </a:r>
            <a:r>
              <a:rPr lang="en-US" sz="2400" dirty="0" smtClean="0">
                <a:latin typeface="Times New Roman" pitchFamily="18" charset="0"/>
                <a:cs typeface="Times New Roman" pitchFamily="18" charset="0"/>
              </a:rPr>
              <a:t> skin 2) Second degree: Involves the vaginal mucosa, </a:t>
            </a:r>
            <a:r>
              <a:rPr lang="en-US" sz="2400" dirty="0" err="1" smtClean="0">
                <a:latin typeface="Times New Roman" pitchFamily="18" charset="0"/>
                <a:cs typeface="Times New Roman" pitchFamily="18" charset="0"/>
              </a:rPr>
              <a:t>perineal</a:t>
            </a:r>
            <a:r>
              <a:rPr lang="en-US" sz="2400" dirty="0" smtClean="0">
                <a:latin typeface="Times New Roman" pitchFamily="18" charset="0"/>
                <a:cs typeface="Times New Roman" pitchFamily="18" charset="0"/>
              </a:rPr>
              <a:t> skin, and deeper tissues of the perineum 3) Third degree: Same as second degree, plus involves the anal sphincter 4) Fourth degree: Extends through the anal sphincter into the rectal mucosa</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336213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Episiotomy is also known </a:t>
            </a:r>
            <a:r>
              <a:rPr lang="en-US" sz="2400" dirty="0" err="1" smtClean="0">
                <a:latin typeface="Times New Roman" pitchFamily="18" charset="0"/>
                <a:cs typeface="Times New Roman" pitchFamily="18" charset="0"/>
              </a:rPr>
              <a:t>perinotomy</a:t>
            </a:r>
            <a:r>
              <a:rPr lang="en-US" sz="2400" dirty="0" smtClean="0">
                <a:latin typeface="Times New Roman" pitchFamily="18" charset="0"/>
                <a:cs typeface="Times New Roman" pitchFamily="18" charset="0"/>
              </a:rPr>
              <a:t> is a surgical incision of the perineum and the posterior vaginal wall during second stage of labor to quickly enlarge the opening for the baby to pass through. Indications of episiotomy </a:t>
            </a:r>
          </a:p>
          <a:p>
            <a:r>
              <a:rPr lang="en-US" sz="2400" dirty="0" smtClean="0">
                <a:latin typeface="Times New Roman" pitchFamily="18" charset="0"/>
                <a:cs typeface="Times New Roman" pitchFamily="18" charset="0"/>
              </a:rPr>
              <a:t>1. When perineum threaten to tear: indicated in </a:t>
            </a:r>
            <a:r>
              <a:rPr lang="en-US" sz="2400" dirty="0" err="1" smtClean="0">
                <a:latin typeface="Times New Roman" pitchFamily="18" charset="0"/>
                <a:cs typeface="Times New Roman" pitchFamily="18" charset="0"/>
              </a:rPr>
              <a:t>primigravida</a:t>
            </a:r>
            <a:r>
              <a:rPr lang="en-US" sz="2400" dirty="0" smtClean="0">
                <a:latin typeface="Times New Roman" pitchFamily="18" charset="0"/>
                <a:cs typeface="Times New Roman" pitchFamily="18" charset="0"/>
              </a:rPr>
              <a:t> . 2. When there is delay in delivery. </a:t>
            </a:r>
          </a:p>
          <a:p>
            <a:r>
              <a:rPr lang="en-US" sz="2400" dirty="0" smtClean="0">
                <a:latin typeface="Times New Roman" pitchFamily="18" charset="0"/>
                <a:cs typeface="Times New Roman" pitchFamily="18" charset="0"/>
              </a:rPr>
              <a:t>3. Forceps delivery.</a:t>
            </a:r>
          </a:p>
          <a:p>
            <a:r>
              <a:rPr lang="en-US" sz="2400" dirty="0" smtClean="0">
                <a:latin typeface="Times New Roman" pitchFamily="18" charset="0"/>
                <a:cs typeface="Times New Roman" pitchFamily="18" charset="0"/>
              </a:rPr>
              <a:t> 4. Breech delivery: to reduce risk of intracranial hemorrhage. 5. Fetal distress: when fetal distress at 2ndstage of delivery.</a:t>
            </a:r>
          </a:p>
          <a:p>
            <a:r>
              <a:rPr lang="en-US" sz="2400" dirty="0" smtClean="0">
                <a:latin typeface="Times New Roman" pitchFamily="18" charset="0"/>
                <a:cs typeface="Times New Roman" pitchFamily="18" charset="0"/>
              </a:rPr>
              <a:t> 6. Mother exhaustion </a:t>
            </a:r>
          </a:p>
          <a:p>
            <a:r>
              <a:rPr lang="en-US" sz="2400" dirty="0" smtClean="0">
                <a:latin typeface="Times New Roman" pitchFamily="18" charset="0"/>
                <a:cs typeface="Times New Roman" pitchFamily="18" charset="0"/>
              </a:rPr>
              <a:t>7. Macrocosmic baby</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6371022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Types of episiotomy • Midline (median)—extending directly from the lower vaginal border toward the anus • </a:t>
            </a:r>
            <a:r>
              <a:rPr lang="en-US" sz="2400" dirty="0" err="1" smtClean="0">
                <a:latin typeface="Times New Roman" pitchFamily="18" charset="0"/>
                <a:cs typeface="Times New Roman" pitchFamily="18" charset="0"/>
              </a:rPr>
              <a:t>Mediolateral</a:t>
            </a:r>
            <a:r>
              <a:rPr lang="en-US" sz="2400" dirty="0" smtClean="0">
                <a:latin typeface="Times New Roman" pitchFamily="18" charset="0"/>
                <a:cs typeface="Times New Roman" pitchFamily="18" charset="0"/>
              </a:rPr>
              <a:t>—extending from the lower vaginal border toward the mother’s right or left(most common) • lateral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4047406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Layers of </a:t>
            </a:r>
            <a:r>
              <a:rPr lang="en-US" sz="2400" dirty="0" err="1" smtClean="0">
                <a:latin typeface="Times New Roman" pitchFamily="18" charset="0"/>
                <a:cs typeface="Times New Roman" pitchFamily="18" charset="0"/>
              </a:rPr>
              <a:t>perineal</a:t>
            </a:r>
            <a:r>
              <a:rPr lang="en-US" sz="2400" dirty="0" smtClean="0">
                <a:latin typeface="Times New Roman" pitchFamily="18" charset="0"/>
                <a:cs typeface="Times New Roman" pitchFamily="18" charset="0"/>
              </a:rPr>
              <a:t> repair: </a:t>
            </a:r>
          </a:p>
          <a:p>
            <a:r>
              <a:rPr lang="en-US" sz="2400" dirty="0" smtClean="0">
                <a:latin typeface="Times New Roman" pitchFamily="18" charset="0"/>
                <a:cs typeface="Times New Roman" pitchFamily="18" charset="0"/>
              </a:rPr>
              <a:t>1) Vaginal mucosa &amp; </a:t>
            </a:r>
            <a:r>
              <a:rPr lang="en-US" sz="2400" dirty="0" err="1" smtClean="0">
                <a:latin typeface="Times New Roman" pitchFamily="18" charset="0"/>
                <a:cs typeface="Times New Roman" pitchFamily="18" charset="0"/>
              </a:rPr>
              <a:t>submucosal</a:t>
            </a:r>
            <a:r>
              <a:rPr lang="en-US" sz="2400" dirty="0" smtClean="0">
                <a:latin typeface="Times New Roman" pitchFamily="18" charset="0"/>
                <a:cs typeface="Times New Roman" pitchFamily="18" charset="0"/>
              </a:rPr>
              <a:t> tissue</a:t>
            </a:r>
          </a:p>
          <a:p>
            <a:r>
              <a:rPr lang="en-US" sz="2400" dirty="0" smtClean="0">
                <a:latin typeface="Times New Roman" pitchFamily="18" charset="0"/>
                <a:cs typeface="Times New Roman" pitchFamily="18" charset="0"/>
              </a:rPr>
              <a:t>. 2) </a:t>
            </a:r>
            <a:r>
              <a:rPr lang="en-US" sz="2400" dirty="0" err="1" smtClean="0">
                <a:latin typeface="Times New Roman" pitchFamily="18" charset="0"/>
                <a:cs typeface="Times New Roman" pitchFamily="18" charset="0"/>
              </a:rPr>
              <a:t>Perineal</a:t>
            </a:r>
            <a:r>
              <a:rPr lang="en-US" sz="2400" dirty="0" smtClean="0">
                <a:latin typeface="Times New Roman" pitchFamily="18" charset="0"/>
                <a:cs typeface="Times New Roman" pitchFamily="18" charset="0"/>
              </a:rPr>
              <a:t> muscles. </a:t>
            </a:r>
          </a:p>
          <a:p>
            <a:r>
              <a:rPr lang="en-US" sz="2400" dirty="0" smtClean="0">
                <a:latin typeface="Times New Roman" pitchFamily="18" charset="0"/>
                <a:cs typeface="Times New Roman" pitchFamily="18" charset="0"/>
              </a:rPr>
              <a:t>3) Skin &amp; subcutaneous tissue.</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404578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a:bodyPr>
          <a:lstStyle/>
          <a:p>
            <a:r>
              <a:rPr lang="en-US" sz="2800" dirty="0" smtClean="0">
                <a:latin typeface="Times New Roman" pitchFamily="18" charset="0"/>
                <a:cs typeface="Times New Roman" pitchFamily="18" charset="0"/>
              </a:rPr>
              <a:t>Repair of episiotomy: 1. Close the vaginal mucosa using continuous 1-0 absorbable suture. 2. Close the </a:t>
            </a:r>
            <a:r>
              <a:rPr lang="en-US" sz="2800" dirty="0" err="1" smtClean="0">
                <a:latin typeface="Times New Roman" pitchFamily="18" charset="0"/>
                <a:cs typeface="Times New Roman" pitchFamily="18" charset="0"/>
              </a:rPr>
              <a:t>perineal</a:t>
            </a:r>
            <a:r>
              <a:rPr lang="en-US" sz="2800" dirty="0" smtClean="0">
                <a:latin typeface="Times New Roman" pitchFamily="18" charset="0"/>
                <a:cs typeface="Times New Roman" pitchFamily="18" charset="0"/>
              </a:rPr>
              <a:t> muscle using interrupted 1-0 absorbable sutures. 3. Close the skin using interrupted (or </a:t>
            </a:r>
            <a:r>
              <a:rPr lang="en-US" sz="2800" dirty="0" err="1" smtClean="0">
                <a:latin typeface="Times New Roman" pitchFamily="18" charset="0"/>
                <a:cs typeface="Times New Roman" pitchFamily="18" charset="0"/>
              </a:rPr>
              <a:t>subcuticular</a:t>
            </a:r>
            <a:r>
              <a:rPr lang="en-US" sz="2800" dirty="0" smtClean="0">
                <a:latin typeface="Times New Roman" pitchFamily="18" charset="0"/>
                <a:cs typeface="Times New Roman" pitchFamily="18" charset="0"/>
              </a:rPr>
              <a:t>) 1-0 absorbable sutures Management - suture episiotomy in layers - don't leave any space between layers to prevent hematoma - daily bathing is advised - keep the wound dry - antibiotic is given when there is a risk of infection - analgesia is given when there is discomfort - If the bowel not acted by 4thday,glycerin suppository may be used - A high-fiber </a:t>
            </a:r>
            <a:r>
              <a:rPr lang="en-US" dirty="0" smtClean="0"/>
              <a:t>diet and adequate fluids help to prevent cons</a:t>
            </a:r>
            <a:endParaRPr lang="en-US" dirty="0"/>
          </a:p>
        </p:txBody>
      </p:sp>
    </p:spTree>
    <p:extLst>
      <p:ext uri="{BB962C8B-B14F-4D97-AF65-F5344CB8AC3E}">
        <p14:creationId xmlns:p14="http://schemas.microsoft.com/office/powerpoint/2010/main" val="1787010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z="3200" dirty="0" smtClean="0">
                <a:latin typeface="Times New Roman" pitchFamily="18" charset="0"/>
                <a:cs typeface="Times New Roman" pitchFamily="18" charset="0"/>
              </a:rPr>
              <a:t>Forceps delivery</a:t>
            </a:r>
            <a:endParaRPr lang="en-US" dirty="0"/>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 Obstetric forceps is a double-bladed metal instrument used for extraction of </a:t>
            </a:r>
            <a:r>
              <a:rPr lang="en-US" sz="2400" dirty="0" err="1" smtClean="0">
                <a:latin typeface="Times New Roman" pitchFamily="18" charset="0"/>
                <a:cs typeface="Times New Roman" pitchFamily="18" charset="0"/>
              </a:rPr>
              <a:t>foetal</a:t>
            </a:r>
            <a:r>
              <a:rPr lang="en-US" sz="2400" dirty="0" smtClean="0">
                <a:latin typeface="Times New Roman" pitchFamily="18" charset="0"/>
                <a:cs typeface="Times New Roman" pitchFamily="18" charset="0"/>
              </a:rPr>
              <a:t> head. This instrument is applied to </a:t>
            </a:r>
            <a:r>
              <a:rPr lang="en-US" sz="2400" dirty="0" err="1" smtClean="0">
                <a:latin typeface="Times New Roman" pitchFamily="18" charset="0"/>
                <a:cs typeface="Times New Roman" pitchFamily="18" charset="0"/>
              </a:rPr>
              <a:t>foetal</a:t>
            </a:r>
            <a:r>
              <a:rPr lang="en-US" sz="2400" dirty="0" smtClean="0">
                <a:latin typeface="Times New Roman" pitchFamily="18" charset="0"/>
                <a:cs typeface="Times New Roman" pitchFamily="18" charset="0"/>
              </a:rPr>
              <a:t> head and then the operative uses traction to extract the </a:t>
            </a:r>
            <a:r>
              <a:rPr lang="en-US" sz="2400" dirty="0" err="1" smtClean="0">
                <a:latin typeface="Times New Roman" pitchFamily="18" charset="0"/>
                <a:cs typeface="Times New Roman" pitchFamily="18" charset="0"/>
              </a:rPr>
              <a:t>foetus</a:t>
            </a:r>
            <a:r>
              <a:rPr lang="en-US" sz="2400" dirty="0" smtClean="0">
                <a:latin typeface="Times New Roman" pitchFamily="18" charset="0"/>
                <a:cs typeface="Times New Roman" pitchFamily="18" charset="0"/>
              </a:rPr>
              <a:t>, typically during a contraction while the mother is pushing. Forceps also used for extract the fetal head through the incision during cesarean birth</a:t>
            </a:r>
            <a:r>
              <a:rPr lang="en-US" dirty="0" smtClean="0"/>
              <a:t>.</a:t>
            </a:r>
            <a:endParaRPr lang="en-US" dirty="0"/>
          </a:p>
        </p:txBody>
      </p:sp>
    </p:spTree>
    <p:extLst>
      <p:ext uri="{BB962C8B-B14F-4D97-AF65-F5344CB8AC3E}">
        <p14:creationId xmlns:p14="http://schemas.microsoft.com/office/powerpoint/2010/main" val="2613933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Indication of forceps delivery Maternal and fetal : 1. Prolonged second stage of labor.</a:t>
            </a:r>
          </a:p>
          <a:p>
            <a:pPr marL="0" indent="0">
              <a:buNone/>
            </a:pPr>
            <a:r>
              <a:rPr lang="en-US" sz="2400" dirty="0" smtClean="0">
                <a:latin typeface="Times New Roman" pitchFamily="18" charset="0"/>
                <a:cs typeface="Times New Roman" pitchFamily="18" charset="0"/>
              </a:rPr>
              <a:t> 2. Maternal exhaustion </a:t>
            </a:r>
          </a:p>
          <a:p>
            <a:pPr marL="0" indent="0">
              <a:buNone/>
            </a:pPr>
            <a:r>
              <a:rPr lang="en-US" sz="2400" dirty="0" smtClean="0">
                <a:latin typeface="Times New Roman" pitchFamily="18" charset="0"/>
                <a:cs typeface="Times New Roman" pitchFamily="18" charset="0"/>
              </a:rPr>
              <a:t>3. Maternal illness such as heart disease, hypertension, or other conditions that make pushing difficult or dangerous. </a:t>
            </a:r>
          </a:p>
          <a:p>
            <a:pPr marL="0" indent="0">
              <a:buNone/>
            </a:pPr>
            <a:r>
              <a:rPr lang="en-US" sz="2400" dirty="0" smtClean="0">
                <a:latin typeface="Times New Roman" pitchFamily="18" charset="0"/>
                <a:cs typeface="Times New Roman" pitchFamily="18" charset="0"/>
              </a:rPr>
              <a:t>4. . Fetal distress in second stage of labor</a:t>
            </a:r>
          </a:p>
          <a:p>
            <a:pPr marL="0" indent="0">
              <a:buNone/>
            </a:pPr>
            <a:r>
              <a:rPr lang="en-US" sz="2400" dirty="0" smtClean="0">
                <a:latin typeface="Times New Roman" pitchFamily="18" charset="0"/>
                <a:cs typeface="Times New Roman" pitchFamily="18" charset="0"/>
              </a:rPr>
              <a:t> 5. Post date gestation </a:t>
            </a:r>
          </a:p>
          <a:p>
            <a:pPr marL="0" indent="0">
              <a:buNone/>
            </a:pPr>
            <a:r>
              <a:rPr lang="en-US" sz="2400" dirty="0" smtClean="0">
                <a:latin typeface="Times New Roman" pitchFamily="18" charset="0"/>
                <a:cs typeface="Times New Roman" pitchFamily="18" charset="0"/>
              </a:rPr>
              <a:t>6. Intra-partum infection</a:t>
            </a:r>
          </a:p>
          <a:p>
            <a:pPr marL="0" indent="0">
              <a:buNone/>
            </a:pPr>
            <a:r>
              <a:rPr lang="en-US" sz="2400" dirty="0" smtClean="0">
                <a:latin typeface="Times New Roman" pitchFamily="18" charset="0"/>
                <a:cs typeface="Times New Roman" pitchFamily="18" charset="0"/>
              </a:rPr>
              <a:t> 7. Passage of meconium</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2695774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92500" lnSpcReduction="20000"/>
          </a:bodyPr>
          <a:lstStyle/>
          <a:p>
            <a:pPr marL="0" indent="0">
              <a:buNone/>
            </a:pPr>
            <a:r>
              <a:rPr lang="en-US" sz="2400" dirty="0" smtClean="0">
                <a:latin typeface="Times New Roman" pitchFamily="18" charset="0"/>
                <a:cs typeface="Times New Roman" pitchFamily="18" charset="0"/>
              </a:rPr>
              <a:t>Maternal include</a:t>
            </a:r>
          </a:p>
          <a:p>
            <a:pPr marL="0" indent="0">
              <a:buNone/>
            </a:pPr>
            <a:r>
              <a:rPr lang="en-US" sz="2400" dirty="0" smtClean="0">
                <a:latin typeface="Times New Roman" pitchFamily="18" charset="0"/>
                <a:cs typeface="Times New Roman" pitchFamily="18" charset="0"/>
              </a:rPr>
              <a:t>: 1- lacerations of the cervix, vagina, or perineum; </a:t>
            </a:r>
          </a:p>
          <a:p>
            <a:pPr marL="0" indent="0">
              <a:buNone/>
            </a:pPr>
            <a:r>
              <a:rPr lang="en-US" sz="2400" dirty="0" smtClean="0">
                <a:latin typeface="Times New Roman" pitchFamily="18" charset="0"/>
                <a:cs typeface="Times New Roman" pitchFamily="18" charset="0"/>
              </a:rPr>
              <a:t>2- Hematoma 3- extension of the episiotomy incision into the anus </a:t>
            </a:r>
          </a:p>
          <a:p>
            <a:pPr marL="0" indent="0">
              <a:buNone/>
            </a:pPr>
            <a:r>
              <a:rPr lang="en-US" sz="2400" dirty="0" smtClean="0">
                <a:latin typeface="Times New Roman" pitchFamily="18" charset="0"/>
                <a:cs typeface="Times New Roman" pitchFamily="18" charset="0"/>
              </a:rPr>
              <a:t>4- Perineum wound infection. </a:t>
            </a:r>
          </a:p>
          <a:p>
            <a:pPr marL="0" indent="0">
              <a:buNone/>
            </a:pPr>
            <a:r>
              <a:rPr lang="en-US" sz="2400" dirty="0" smtClean="0">
                <a:latin typeface="Times New Roman" pitchFamily="18" charset="0"/>
                <a:cs typeface="Times New Roman" pitchFamily="18" charset="0"/>
              </a:rPr>
              <a:t>5- Bladder injury</a:t>
            </a:r>
          </a:p>
          <a:p>
            <a:pPr marL="0" indent="0">
              <a:buNone/>
            </a:pPr>
            <a:r>
              <a:rPr lang="en-US" sz="2400" dirty="0" smtClean="0">
                <a:latin typeface="Times New Roman" pitchFamily="18" charset="0"/>
                <a:cs typeface="Times New Roman" pitchFamily="18" charset="0"/>
              </a:rPr>
              <a:t> Newborn includes</a:t>
            </a:r>
          </a:p>
          <a:p>
            <a:pPr marL="0" indent="0">
              <a:buNone/>
            </a:pPr>
            <a:r>
              <a:rPr lang="en-US" sz="2400" dirty="0" smtClean="0">
                <a:latin typeface="Times New Roman" pitchFamily="18" charset="0"/>
                <a:cs typeface="Times New Roman" pitchFamily="18" charset="0"/>
              </a:rPr>
              <a:t>: 1- ecchymosis, </a:t>
            </a:r>
          </a:p>
          <a:p>
            <a:pPr marL="0" indent="0">
              <a:buNone/>
            </a:pPr>
            <a:r>
              <a:rPr lang="en-US" sz="2400" dirty="0" smtClean="0">
                <a:latin typeface="Times New Roman" pitchFamily="18" charset="0"/>
                <a:cs typeface="Times New Roman" pitchFamily="18" charset="0"/>
              </a:rPr>
              <a:t>2- facial and scalp lacerations, </a:t>
            </a:r>
          </a:p>
          <a:p>
            <a:pPr marL="0" indent="0">
              <a:buNone/>
            </a:pPr>
            <a:r>
              <a:rPr lang="en-US" sz="2400" dirty="0" smtClean="0">
                <a:latin typeface="Times New Roman" pitchFamily="18" charset="0"/>
                <a:cs typeface="Times New Roman" pitchFamily="18" charset="0"/>
              </a:rPr>
              <a:t>3- facial nerve injury( palsy), </a:t>
            </a:r>
          </a:p>
          <a:p>
            <a:pPr marL="0" indent="0">
              <a:buNone/>
            </a:pPr>
            <a:r>
              <a:rPr lang="en-US" sz="2400" dirty="0" smtClean="0">
                <a:latin typeface="Times New Roman" pitchFamily="18" charset="0"/>
                <a:cs typeface="Times New Roman" pitchFamily="18" charset="0"/>
              </a:rPr>
              <a:t>4- Trauma to the eyes. </a:t>
            </a:r>
          </a:p>
          <a:p>
            <a:pPr marL="0" indent="0">
              <a:buNone/>
            </a:pPr>
            <a:r>
              <a:rPr lang="en-US" sz="2400" dirty="0" smtClean="0">
                <a:latin typeface="Times New Roman" pitchFamily="18" charset="0"/>
                <a:cs typeface="Times New Roman" pitchFamily="18" charset="0"/>
              </a:rPr>
              <a:t>5- fetal skull fracture</a:t>
            </a:r>
          </a:p>
          <a:p>
            <a:pPr marL="0" indent="0">
              <a:buNone/>
            </a:pPr>
            <a:r>
              <a:rPr lang="en-US" sz="2400" dirty="0" smtClean="0">
                <a:latin typeface="Times New Roman" pitchFamily="18" charset="0"/>
                <a:cs typeface="Times New Roman" pitchFamily="18" charset="0"/>
              </a:rPr>
              <a:t> 6- </a:t>
            </a:r>
            <a:r>
              <a:rPr lang="en-US" sz="2400" dirty="0" err="1" smtClean="0">
                <a:latin typeface="Times New Roman" pitchFamily="18" charset="0"/>
                <a:cs typeface="Times New Roman" pitchFamily="18" charset="0"/>
              </a:rPr>
              <a:t>Cephalohematoma</a:t>
            </a:r>
            <a:r>
              <a:rPr lang="en-US" sz="2400" dirty="0" smtClean="0">
                <a:latin typeface="Times New Roman" pitchFamily="18" charset="0"/>
                <a:cs typeface="Times New Roman" pitchFamily="18" charset="0"/>
              </a:rPr>
              <a:t> (collection of blood between a baby's scalp and the skull</a:t>
            </a:r>
            <a:r>
              <a:rPr lang="en-US" dirty="0" smtClean="0"/>
              <a:t>)</a:t>
            </a:r>
            <a:endParaRPr lang="en-US" dirty="0"/>
          </a:p>
        </p:txBody>
      </p:sp>
      <p:sp>
        <p:nvSpPr>
          <p:cNvPr id="2" name="عنوان 1"/>
          <p:cNvSpPr>
            <a:spLocks noGrp="1"/>
          </p:cNvSpPr>
          <p:nvPr>
            <p:ph type="title"/>
          </p:nvPr>
        </p:nvSpPr>
        <p:spPr/>
        <p:txBody>
          <a:bodyPr>
            <a:normAutofit/>
          </a:bodyPr>
          <a:lstStyle/>
          <a:p>
            <a:pPr algn="l"/>
            <a:r>
              <a:rPr lang="en-US" sz="3200" dirty="0" smtClean="0">
                <a:latin typeface="Times New Roman" pitchFamily="18" charset="0"/>
                <a:cs typeface="Times New Roman" pitchFamily="18" charset="0"/>
              </a:rPr>
              <a:t>Complication</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1637265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04800" y="381000"/>
            <a:ext cx="8229600" cy="1143000"/>
          </a:xfrm>
        </p:spPr>
        <p:txBody>
          <a:bodyPr>
            <a:normAutofit/>
          </a:bodyPr>
          <a:lstStyle/>
          <a:p>
            <a:r>
              <a:rPr lang="en-US" sz="3200" dirty="0" smtClean="0">
                <a:latin typeface="Times New Roman" pitchFamily="18" charset="0"/>
                <a:cs typeface="Times New Roman" pitchFamily="18" charset="0"/>
              </a:rPr>
              <a:t>Conditions to be fulfilled before applying forceps (prerequisites)</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fontScale="92500" lnSpcReduction="20000"/>
          </a:bodyPr>
          <a:lstStyle/>
          <a:p>
            <a:pPr marL="514350" indent="-514350">
              <a:buAutoNum type="arabicPeriod"/>
            </a:pPr>
            <a:r>
              <a:rPr lang="en-US" dirty="0" smtClean="0"/>
              <a:t>Full cervical dilatation. </a:t>
            </a:r>
            <a:endParaRPr lang="en-US" dirty="0"/>
          </a:p>
          <a:p>
            <a:pPr marL="0" indent="0">
              <a:buNone/>
            </a:pPr>
            <a:r>
              <a:rPr lang="en-US" dirty="0" smtClean="0"/>
              <a:t>2. The head must be engaged.(Engagement) </a:t>
            </a:r>
          </a:p>
          <a:p>
            <a:pPr marL="0" indent="0">
              <a:buNone/>
            </a:pPr>
            <a:r>
              <a:rPr lang="en-US" dirty="0" smtClean="0"/>
              <a:t>3. The bladder should be empty </a:t>
            </a:r>
          </a:p>
          <a:p>
            <a:pPr marL="0" indent="0">
              <a:buNone/>
            </a:pPr>
            <a:r>
              <a:rPr lang="en-US" dirty="0" smtClean="0"/>
              <a:t>4. Rupture membranes</a:t>
            </a:r>
          </a:p>
          <a:p>
            <a:pPr marL="0" indent="0">
              <a:buNone/>
            </a:pPr>
            <a:r>
              <a:rPr lang="en-US" dirty="0" smtClean="0"/>
              <a:t> 5. The presentation must be suitable</a:t>
            </a:r>
          </a:p>
          <a:p>
            <a:pPr marL="0" indent="0">
              <a:buNone/>
            </a:pPr>
            <a:r>
              <a:rPr lang="en-US" dirty="0" smtClean="0"/>
              <a:t> 6. Adequate pelvic outlet.</a:t>
            </a:r>
          </a:p>
          <a:p>
            <a:pPr marL="0" indent="0">
              <a:buNone/>
            </a:pPr>
            <a:r>
              <a:rPr lang="en-US" dirty="0" smtClean="0"/>
              <a:t> 7. Lithotomy position</a:t>
            </a:r>
          </a:p>
          <a:p>
            <a:pPr marL="0" indent="0">
              <a:buNone/>
            </a:pPr>
            <a:r>
              <a:rPr lang="en-US" dirty="0" smtClean="0"/>
              <a:t> 8. Episiotomy</a:t>
            </a:r>
          </a:p>
          <a:p>
            <a:pPr marL="0" indent="0">
              <a:buNone/>
            </a:pPr>
            <a:r>
              <a:rPr lang="en-US" dirty="0" smtClean="0"/>
              <a:t> 9. The uterus should be contracting to help pushing the fetus.</a:t>
            </a:r>
            <a:endParaRPr lang="en-US" dirty="0"/>
          </a:p>
        </p:txBody>
      </p:sp>
    </p:spTree>
    <p:extLst>
      <p:ext uri="{BB962C8B-B14F-4D97-AF65-F5344CB8AC3E}">
        <p14:creationId xmlns:p14="http://schemas.microsoft.com/office/powerpoint/2010/main" val="1284362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Induction of labor &amp;augmentation of labor.  Induction of labor (IOL) is the intentional initiation of labor before it begins naturally.(artificially)  Augmentation of labor is: the stimulation of contractions after they have begun naturally.(for To strengthen and regulate UCs and To shorten the length of labor)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4095304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((Caesarian Section))</a:t>
            </a: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endParaRPr lang="en-US" dirty="0"/>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A cesarean birth is the delivery of the fetus through an incision in the abdomen and uterus. Classification: Traditionally, caesarean sections have been classified as elective OR emergency</a:t>
            </a:r>
          </a:p>
          <a:p>
            <a:pPr marL="0" indent="0">
              <a:buNone/>
            </a:pPr>
            <a:r>
              <a:rPr lang="en-US" sz="2400" dirty="0" smtClean="0">
                <a:latin typeface="Times New Roman" pitchFamily="18" charset="0"/>
                <a:cs typeface="Times New Roman" pitchFamily="18" charset="0"/>
              </a:rPr>
              <a:t> </a:t>
            </a:r>
          </a:p>
          <a:p>
            <a:pPr marL="0" indent="0">
              <a:buNone/>
            </a:pPr>
            <a:r>
              <a:rPr lang="en-US" sz="2400" dirty="0" smtClean="0">
                <a:latin typeface="Times New Roman" pitchFamily="18" charset="0"/>
                <a:cs typeface="Times New Roman" pitchFamily="18" charset="0"/>
              </a:rPr>
              <a:t>Types of uterine incisions: </a:t>
            </a:r>
          </a:p>
          <a:p>
            <a:pPr marL="0" indent="0">
              <a:buNone/>
            </a:pPr>
            <a:r>
              <a:rPr lang="en-US" sz="2400" dirty="0" smtClean="0">
                <a:latin typeface="Times New Roman" pitchFamily="18" charset="0"/>
                <a:cs typeface="Times New Roman" pitchFamily="18" charset="0"/>
              </a:rPr>
              <a:t>1-A classic (vertical) incision</a:t>
            </a:r>
          </a:p>
          <a:p>
            <a:pPr marL="0" indent="0">
              <a:buNone/>
            </a:pPr>
            <a:r>
              <a:rPr lang="en-US" sz="2400" dirty="0" smtClean="0">
                <a:latin typeface="Times New Roman" pitchFamily="18" charset="0"/>
                <a:cs typeface="Times New Roman" pitchFamily="18" charset="0"/>
              </a:rPr>
              <a:t> 2- low transverse incision ; today, the low transverse incision is more common</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8702042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85000" lnSpcReduction="20000"/>
          </a:bodyPr>
          <a:lstStyle/>
          <a:p>
            <a:pPr marL="0" indent="0">
              <a:buNone/>
            </a:pPr>
            <a:r>
              <a:rPr lang="en-US" sz="2400" dirty="0" smtClean="0">
                <a:latin typeface="Times New Roman" pitchFamily="18" charset="0"/>
                <a:cs typeface="Times New Roman" pitchFamily="18" charset="0"/>
              </a:rPr>
              <a:t>Indications of Caesarian section </a:t>
            </a:r>
          </a:p>
          <a:p>
            <a:pPr marL="457200" indent="-457200">
              <a:buAutoNum type="arabicPeriod"/>
            </a:pPr>
            <a:r>
              <a:rPr lang="en-US" sz="2400" dirty="0" smtClean="0">
                <a:latin typeface="Times New Roman" pitchFamily="18" charset="0"/>
                <a:cs typeface="Times New Roman" pitchFamily="18" charset="0"/>
              </a:rPr>
              <a:t>Previous surgery on the uterus. </a:t>
            </a:r>
          </a:p>
          <a:p>
            <a:pPr marL="0" indent="0">
              <a:buNone/>
            </a:pPr>
            <a:r>
              <a:rPr lang="en-US" sz="2400" dirty="0" smtClean="0">
                <a:latin typeface="Times New Roman" pitchFamily="18" charset="0"/>
                <a:cs typeface="Times New Roman" pitchFamily="18" charset="0"/>
              </a:rPr>
              <a:t>2. Faults in birth canal: Cervical or vaginal stenosis </a:t>
            </a:r>
          </a:p>
          <a:p>
            <a:pPr marL="0" indent="0">
              <a:buNone/>
            </a:pPr>
            <a:r>
              <a:rPr lang="en-US" sz="2400" dirty="0" smtClean="0">
                <a:latin typeface="Times New Roman" pitchFamily="18" charset="0"/>
                <a:cs typeface="Times New Roman" pitchFamily="18" charset="0"/>
              </a:rPr>
              <a:t>3. Inability of the fetus to pass through the mother's pelvis: </a:t>
            </a:r>
            <a:r>
              <a:rPr lang="en-US" sz="2400" dirty="0" err="1" smtClean="0">
                <a:latin typeface="Times New Roman" pitchFamily="18" charset="0"/>
                <a:cs typeface="Times New Roman" pitchFamily="18" charset="0"/>
              </a:rPr>
              <a:t>Cephalopelvic</a:t>
            </a:r>
            <a:r>
              <a:rPr lang="en-US" sz="2400" dirty="0" smtClean="0">
                <a:latin typeface="Times New Roman" pitchFamily="18" charset="0"/>
                <a:cs typeface="Times New Roman" pitchFamily="18" charset="0"/>
              </a:rPr>
              <a:t> disproportion. </a:t>
            </a:r>
          </a:p>
          <a:p>
            <a:pPr marL="0" indent="0">
              <a:buNone/>
            </a:pPr>
            <a:r>
              <a:rPr lang="en-US" sz="2400" dirty="0" smtClean="0">
                <a:latin typeface="Times New Roman" pitchFamily="18" charset="0"/>
                <a:cs typeface="Times New Roman" pitchFamily="18" charset="0"/>
              </a:rPr>
              <a:t>4. Fetal mal-presentation : ( brow, breech) and transverse lie.</a:t>
            </a:r>
          </a:p>
          <a:p>
            <a:pPr marL="0" indent="0">
              <a:buNone/>
            </a:pPr>
            <a:r>
              <a:rPr lang="en-US" sz="2400" dirty="0" smtClean="0">
                <a:latin typeface="Times New Roman" pitchFamily="18" charset="0"/>
                <a:cs typeface="Times New Roman" pitchFamily="18" charset="0"/>
              </a:rPr>
              <a:t> 5. Umbilical cord prolapse.</a:t>
            </a:r>
          </a:p>
          <a:p>
            <a:pPr marL="0" indent="0">
              <a:buNone/>
            </a:pPr>
            <a:r>
              <a:rPr lang="en-US" sz="2400" dirty="0" smtClean="0">
                <a:latin typeface="Times New Roman" pitchFamily="18" charset="0"/>
                <a:cs typeface="Times New Roman" pitchFamily="18" charset="0"/>
              </a:rPr>
              <a:t> 6. Fetal distress.</a:t>
            </a:r>
          </a:p>
          <a:p>
            <a:pPr marL="0" indent="0">
              <a:buNone/>
            </a:pPr>
            <a:r>
              <a:rPr lang="en-US" sz="2400" dirty="0" smtClean="0">
                <a:latin typeface="Times New Roman" pitchFamily="18" charset="0"/>
                <a:cs typeface="Times New Roman" pitchFamily="18" charset="0"/>
              </a:rPr>
              <a:t> 7. Fetal size more than 4.5 </a:t>
            </a:r>
            <a:r>
              <a:rPr lang="en-US" sz="2400" dirty="0" err="1" smtClean="0">
                <a:latin typeface="Times New Roman" pitchFamily="18" charset="0"/>
                <a:cs typeface="Times New Roman" pitchFamily="18" charset="0"/>
              </a:rPr>
              <a:t>kgm</a:t>
            </a:r>
            <a:r>
              <a:rPr lang="en-US" sz="2400" dirty="0" smtClean="0">
                <a:latin typeface="Times New Roman" pitchFamily="18" charset="0"/>
                <a:cs typeface="Times New Roman" pitchFamily="18" charset="0"/>
              </a:rPr>
              <a:t> (Diabetic mother)</a:t>
            </a:r>
          </a:p>
          <a:p>
            <a:pPr marL="0" indent="0">
              <a:buNone/>
            </a:pPr>
            <a:r>
              <a:rPr lang="en-US" sz="2400" dirty="0" smtClean="0">
                <a:latin typeface="Times New Roman" pitchFamily="18" charset="0"/>
                <a:cs typeface="Times New Roman" pitchFamily="18" charset="0"/>
              </a:rPr>
              <a:t> 8. Placenta </a:t>
            </a:r>
            <a:r>
              <a:rPr lang="en-US" sz="2400" dirty="0" err="1" smtClean="0">
                <a:latin typeface="Times New Roman" pitchFamily="18" charset="0"/>
                <a:cs typeface="Times New Roman" pitchFamily="18" charset="0"/>
              </a:rPr>
              <a:t>previa</a:t>
            </a:r>
            <a:r>
              <a:rPr lang="en-US" sz="2400" dirty="0" smtClean="0">
                <a:latin typeface="Times New Roman" pitchFamily="18" charset="0"/>
                <a:cs typeface="Times New Roman" pitchFamily="18" charset="0"/>
              </a:rPr>
              <a:t> or abruption placenta</a:t>
            </a:r>
            <a:endParaRPr lang="en-US" sz="2400" dirty="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 9. Infertility</a:t>
            </a:r>
          </a:p>
          <a:p>
            <a:pPr marL="0" indent="0">
              <a:buNone/>
            </a:pPr>
            <a:r>
              <a:rPr lang="en-US" sz="2400" dirty="0" smtClean="0">
                <a:latin typeface="Times New Roman" pitchFamily="18" charset="0"/>
                <a:cs typeface="Times New Roman" pitchFamily="18" charset="0"/>
              </a:rPr>
              <a:t> 10. Maternal indications: in cardiac or respiratory diseases, hypertension, diabetic. </a:t>
            </a:r>
          </a:p>
          <a:p>
            <a:pPr marL="0" indent="0">
              <a:buNone/>
            </a:pPr>
            <a:r>
              <a:rPr lang="en-US" sz="2400" dirty="0" smtClean="0">
                <a:latin typeface="Times New Roman" pitchFamily="18" charset="0"/>
                <a:cs typeface="Times New Roman" pitchFamily="18" charset="0"/>
              </a:rPr>
              <a:t>11. Multiple pregnancy</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886967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Anatomical layers of the abdomen incised are:</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1) Skin. </a:t>
            </a:r>
          </a:p>
          <a:p>
            <a:r>
              <a:rPr lang="en-US" sz="2400" dirty="0" smtClean="0">
                <a:latin typeface="Times New Roman" pitchFamily="18" charset="0"/>
                <a:cs typeface="Times New Roman" pitchFamily="18" charset="0"/>
              </a:rPr>
              <a:t>2) Fat.</a:t>
            </a:r>
          </a:p>
          <a:p>
            <a:r>
              <a:rPr lang="en-US" sz="2400" dirty="0" smtClean="0">
                <a:latin typeface="Times New Roman" pitchFamily="18" charset="0"/>
                <a:cs typeface="Times New Roman" pitchFamily="18" charset="0"/>
              </a:rPr>
              <a:t> 3) Fascia, Rectus sheath. </a:t>
            </a:r>
          </a:p>
          <a:p>
            <a:pPr marL="0" indent="0">
              <a:buNone/>
            </a:pPr>
            <a:r>
              <a:rPr lang="en-US" sz="2400" dirty="0" smtClean="0">
                <a:latin typeface="Times New Roman" pitchFamily="18" charset="0"/>
                <a:cs typeface="Times New Roman" pitchFamily="18" charset="0"/>
              </a:rPr>
              <a:t>4) muscle (Rectus abdomens)</a:t>
            </a:r>
          </a:p>
          <a:p>
            <a:pPr marL="0" indent="0">
              <a:buNone/>
            </a:pPr>
            <a:r>
              <a:rPr lang="en-US" sz="2400" dirty="0" smtClean="0">
                <a:latin typeface="Times New Roman" pitchFamily="18" charset="0"/>
                <a:cs typeface="Times New Roman" pitchFamily="18" charset="0"/>
              </a:rPr>
              <a:t>. 5) Abdominal peritoneum.</a:t>
            </a:r>
          </a:p>
          <a:p>
            <a:pPr marL="0" indent="0">
              <a:buNone/>
            </a:pPr>
            <a:r>
              <a:rPr lang="en-US" sz="2400" dirty="0" smtClean="0">
                <a:latin typeface="Times New Roman" pitchFamily="18" charset="0"/>
                <a:cs typeface="Times New Roman" pitchFamily="18" charset="0"/>
              </a:rPr>
              <a:t> 6) Pelvic peritoneum.</a:t>
            </a:r>
          </a:p>
          <a:p>
            <a:pPr marL="0" indent="0">
              <a:buNone/>
            </a:pPr>
            <a:r>
              <a:rPr lang="en-US" sz="2400" dirty="0" smtClean="0">
                <a:latin typeface="Times New Roman" pitchFamily="18" charset="0"/>
                <a:cs typeface="Times New Roman" pitchFamily="18" charset="0"/>
              </a:rPr>
              <a:t> 7) Uterine muscle.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770641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Complication of S/C</a:t>
            </a:r>
            <a:endParaRPr lang="en-US" sz="3200" dirty="0">
              <a:latin typeface="Times New Roman" pitchFamily="18" charset="0"/>
              <a:cs typeface="Times New Roman" pitchFamily="18" charset="0"/>
            </a:endParaRPr>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1-Wound infection </a:t>
            </a:r>
          </a:p>
          <a:p>
            <a:pPr marL="0" indent="0">
              <a:buNone/>
            </a:pPr>
            <a:r>
              <a:rPr lang="en-US" sz="2400" dirty="0" smtClean="0">
                <a:latin typeface="Times New Roman" pitchFamily="18" charset="0"/>
                <a:cs typeface="Times New Roman" pitchFamily="18" charset="0"/>
              </a:rPr>
              <a:t>2-Heamatoma. Hemorrhage</a:t>
            </a:r>
          </a:p>
          <a:p>
            <a:pPr marL="0" indent="0">
              <a:buNone/>
            </a:pPr>
            <a:r>
              <a:rPr lang="en-US" sz="2400" dirty="0" smtClean="0">
                <a:latin typeface="Times New Roman" pitchFamily="18" charset="0"/>
                <a:cs typeface="Times New Roman" pitchFamily="18" charset="0"/>
              </a:rPr>
              <a:t> 3-paralytic ileus </a:t>
            </a:r>
          </a:p>
          <a:p>
            <a:pPr marL="0" indent="0">
              <a:buNone/>
            </a:pPr>
            <a:r>
              <a:rPr lang="en-US" sz="2400" dirty="0" smtClean="0">
                <a:latin typeface="Times New Roman" pitchFamily="18" charset="0"/>
                <a:cs typeface="Times New Roman" pitchFamily="18" charset="0"/>
              </a:rPr>
              <a:t>4-injury to the urinary tract. </a:t>
            </a:r>
          </a:p>
          <a:p>
            <a:pPr marL="0" indent="0">
              <a:buNone/>
            </a:pPr>
            <a:r>
              <a:rPr lang="en-US" sz="2400" dirty="0" smtClean="0">
                <a:latin typeface="Times New Roman" pitchFamily="18" charset="0"/>
                <a:cs typeface="Times New Roman" pitchFamily="18" charset="0"/>
              </a:rPr>
              <a:t>5-blood clots</a:t>
            </a:r>
            <a:endParaRPr lang="en-US" sz="2400" dirty="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 6-Respiratory complication</a:t>
            </a:r>
          </a:p>
          <a:p>
            <a:pPr marL="0" indent="0">
              <a:buNone/>
            </a:pPr>
            <a:r>
              <a:rPr lang="en-US" sz="2400" dirty="0" smtClean="0">
                <a:latin typeface="Times New Roman" pitchFamily="18" charset="0"/>
                <a:cs typeface="Times New Roman" pitchFamily="18" charset="0"/>
              </a:rPr>
              <a:t> 7-Pulmonary embolism</a:t>
            </a:r>
          </a:p>
          <a:p>
            <a:pPr marL="0" indent="0">
              <a:buNone/>
            </a:pPr>
            <a:r>
              <a:rPr lang="en-US" sz="2400" dirty="0" smtClean="0">
                <a:latin typeface="Times New Roman" pitchFamily="18" charset="0"/>
                <a:cs typeface="Times New Roman" pitchFamily="18" charset="0"/>
              </a:rPr>
              <a:t> 8-injury of the baby</a:t>
            </a:r>
          </a:p>
          <a:p>
            <a:pPr marL="0" indent="0">
              <a:buNone/>
            </a:pPr>
            <a:r>
              <a:rPr lang="en-US" sz="2400" dirty="0" smtClean="0">
                <a:latin typeface="Times New Roman" pitchFamily="18" charset="0"/>
                <a:cs typeface="Times New Roman" pitchFamily="18" charset="0"/>
              </a:rPr>
              <a:t> 9-socio-economic : cost </a:t>
            </a:r>
          </a:p>
          <a:p>
            <a:pPr marL="0" indent="0">
              <a:buNone/>
            </a:pPr>
            <a:r>
              <a:rPr lang="en-US" sz="2400" dirty="0" smtClean="0">
                <a:latin typeface="Times New Roman" pitchFamily="18" charset="0"/>
                <a:cs typeface="Times New Roman" pitchFamily="18" charset="0"/>
              </a:rPr>
              <a:t>10-Scar tissue and difficulty with future deliveries.</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9644909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10000"/>
          </a:bodyPr>
          <a:lstStyle/>
          <a:p>
            <a:r>
              <a:rPr lang="en-US" sz="2400" dirty="0" smtClean="0">
                <a:latin typeface="Times New Roman" pitchFamily="18" charset="0"/>
                <a:cs typeface="Times New Roman" pitchFamily="18" charset="0"/>
              </a:rPr>
              <a:t>Pre-operative nursing care</a:t>
            </a:r>
          </a:p>
          <a:p>
            <a:r>
              <a:rPr lang="en-US" sz="2400" dirty="0" smtClean="0">
                <a:latin typeface="Times New Roman" pitchFamily="18" charset="0"/>
                <a:cs typeface="Times New Roman" pitchFamily="18" charset="0"/>
              </a:rPr>
              <a:t> 1. Privacy, prepare and check the obstetric equipment.</a:t>
            </a:r>
          </a:p>
          <a:p>
            <a:r>
              <a:rPr lang="en-US" sz="2400" dirty="0" smtClean="0">
                <a:latin typeface="Times New Roman" pitchFamily="18" charset="0"/>
                <a:cs typeface="Times New Roman" pitchFamily="18" charset="0"/>
              </a:rPr>
              <a:t> 2. Give psychological support, provides essential information about procedures; Personal hygiene</a:t>
            </a:r>
          </a:p>
          <a:p>
            <a:r>
              <a:rPr lang="en-US" sz="2400" dirty="0" smtClean="0">
                <a:latin typeface="Times New Roman" pitchFamily="18" charset="0"/>
                <a:cs typeface="Times New Roman" pitchFamily="18" charset="0"/>
              </a:rPr>
              <a:t> 3. Removal of dentures, nail polish, and jewelry ,lenses</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 4. Assess the time of last oral intake and what was eaten</a:t>
            </a:r>
          </a:p>
          <a:p>
            <a:r>
              <a:rPr lang="en-US" sz="2400" dirty="0" smtClean="0">
                <a:latin typeface="Times New Roman" pitchFamily="18" charset="0"/>
                <a:cs typeface="Times New Roman" pitchFamily="18" charset="0"/>
              </a:rPr>
              <a:t> 5. Assess for allergies (drug) </a:t>
            </a:r>
          </a:p>
          <a:p>
            <a:r>
              <a:rPr lang="en-US" sz="2400" dirty="0" smtClean="0">
                <a:latin typeface="Times New Roman" pitchFamily="18" charset="0"/>
                <a:cs typeface="Times New Roman" pitchFamily="18" charset="0"/>
              </a:rPr>
              <a:t>6. Laboratory test: CBP, blood clotting, cross-match.</a:t>
            </a:r>
          </a:p>
          <a:p>
            <a:r>
              <a:rPr lang="en-US" sz="2400" dirty="0" smtClean="0">
                <a:latin typeface="Times New Roman" pitchFamily="18" charset="0"/>
                <a:cs typeface="Times New Roman" pitchFamily="18" charset="0"/>
              </a:rPr>
              <a:t> 7. Checking maternal vital signs. </a:t>
            </a:r>
          </a:p>
          <a:p>
            <a:pPr marL="0" indent="0">
              <a:buNone/>
            </a:pPr>
            <a:r>
              <a:rPr lang="en-US" sz="2400" dirty="0" smtClean="0">
                <a:latin typeface="Times New Roman" pitchFamily="18" charset="0"/>
                <a:cs typeface="Times New Roman" pitchFamily="18" charset="0"/>
              </a:rPr>
              <a:t>8. Checking fetal heart. </a:t>
            </a:r>
          </a:p>
          <a:p>
            <a:pPr marL="0" indent="0">
              <a:buNone/>
            </a:pPr>
            <a:r>
              <a:rPr lang="en-US" sz="2400" dirty="0" smtClean="0">
                <a:latin typeface="Times New Roman" pitchFamily="18" charset="0"/>
                <a:cs typeface="Times New Roman" pitchFamily="18" charset="0"/>
              </a:rPr>
              <a:t>9. Emptying urinary bladder by catheter.</a:t>
            </a:r>
          </a:p>
          <a:p>
            <a:pPr marL="0" indent="0">
              <a:buNone/>
            </a:pPr>
            <a:r>
              <a:rPr lang="en-US" sz="2400" dirty="0" smtClean="0">
                <a:latin typeface="Times New Roman" pitchFamily="18" charset="0"/>
                <a:cs typeface="Times New Roman" pitchFamily="18" charset="0"/>
              </a:rPr>
              <a:t> 10. Cannula: I.V glucose –saline drip is inserted.</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0930587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Postoperative</a:t>
            </a:r>
            <a:br>
              <a:rPr lang="en-US" dirty="0" smtClean="0">
                <a:latin typeface="Times New Roman" pitchFamily="18" charset="0"/>
                <a:cs typeface="Times New Roman" pitchFamily="18" charset="0"/>
              </a:rPr>
            </a:br>
            <a:endParaRPr lang="en-US" dirty="0"/>
          </a:p>
        </p:txBody>
      </p:sp>
      <p:sp>
        <p:nvSpPr>
          <p:cNvPr id="3" name="عنصر نائب للمحتوى 2"/>
          <p:cNvSpPr>
            <a:spLocks noGrp="1"/>
          </p:cNvSpPr>
          <p:nvPr>
            <p:ph idx="1"/>
          </p:nvPr>
        </p:nvSpPr>
        <p:spPr/>
        <p:txBody>
          <a:bodyPr>
            <a:noAutofit/>
          </a:bodyPr>
          <a:lstStyle/>
          <a:p>
            <a:pPr marL="0" indent="0">
              <a:buNone/>
            </a:pPr>
            <a:r>
              <a:rPr lang="en-US" sz="2400" dirty="0" smtClean="0">
                <a:latin typeface="Times New Roman" pitchFamily="18" charset="0"/>
                <a:cs typeface="Times New Roman" pitchFamily="18" charset="0"/>
              </a:rPr>
              <a:t>1. Giving I.V fluid for 1st 24 </a:t>
            </a:r>
            <a:r>
              <a:rPr lang="en-US" sz="2400" dirty="0" err="1" smtClean="0">
                <a:latin typeface="Times New Roman" pitchFamily="18" charset="0"/>
                <a:cs typeface="Times New Roman" pitchFamily="18" charset="0"/>
              </a:rPr>
              <a:t>hrs</a:t>
            </a:r>
            <a:r>
              <a:rPr lang="en-US" sz="2400" dirty="0" smtClean="0">
                <a:latin typeface="Times New Roman" pitchFamily="18" charset="0"/>
                <a:cs typeface="Times New Roman" pitchFamily="18" charset="0"/>
              </a:rPr>
              <a:t> is given. </a:t>
            </a:r>
          </a:p>
          <a:p>
            <a:pPr marL="0" indent="0">
              <a:buNone/>
            </a:pPr>
            <a:r>
              <a:rPr lang="en-US" sz="2400" dirty="0" smtClean="0">
                <a:latin typeface="Times New Roman" pitchFamily="18" charset="0"/>
                <a:cs typeface="Times New Roman" pitchFamily="18" charset="0"/>
              </a:rPr>
              <a:t>2. Assess maternal vital signs every 15 minutes the first hour, every 30 minutes the second hour. </a:t>
            </a:r>
          </a:p>
          <a:p>
            <a:pPr marL="0" indent="0">
              <a:buNone/>
            </a:pPr>
            <a:r>
              <a:rPr lang="en-US" sz="2400" dirty="0" smtClean="0">
                <a:latin typeface="Times New Roman" pitchFamily="18" charset="0"/>
                <a:cs typeface="Times New Roman" pitchFamily="18" charset="0"/>
              </a:rPr>
              <a:t>3. Oxytocin is usually added to IV fluids to reduce the risk postpartum hemorrhage related to uterine </a:t>
            </a:r>
            <a:r>
              <a:rPr lang="en-US" sz="2400" dirty="0" err="1" smtClean="0">
                <a:latin typeface="Times New Roman" pitchFamily="18" charset="0"/>
                <a:cs typeface="Times New Roman" pitchFamily="18" charset="0"/>
              </a:rPr>
              <a:t>atony</a:t>
            </a:r>
            <a:r>
              <a:rPr lang="en-US" sz="2400" dirty="0" smtClean="0">
                <a:latin typeface="Times New Roman" pitchFamily="18" charset="0"/>
                <a:cs typeface="Times New Roman" pitchFamily="18" charset="0"/>
              </a:rPr>
              <a:t>. </a:t>
            </a:r>
          </a:p>
          <a:p>
            <a:pPr marL="0" indent="0">
              <a:buNone/>
            </a:pPr>
            <a:r>
              <a:rPr lang="en-US" sz="2400" dirty="0" smtClean="0">
                <a:latin typeface="Times New Roman" pitchFamily="18" charset="0"/>
                <a:cs typeface="Times New Roman" pitchFamily="18" charset="0"/>
              </a:rPr>
              <a:t>4. Palpate the uterus (firmness, location ) </a:t>
            </a:r>
          </a:p>
          <a:p>
            <a:pPr marL="0" indent="0">
              <a:buNone/>
            </a:pPr>
            <a:r>
              <a:rPr lang="en-US" sz="2400" dirty="0" smtClean="0">
                <a:latin typeface="Times New Roman" pitchFamily="18" charset="0"/>
                <a:cs typeface="Times New Roman" pitchFamily="18" charset="0"/>
              </a:rPr>
              <a:t>6. Assess lochia for color, quantity , and presence of large clots, and PPH </a:t>
            </a:r>
          </a:p>
          <a:p>
            <a:pPr marL="0" indent="0">
              <a:buNone/>
            </a:pPr>
            <a:r>
              <a:rPr lang="en-US" sz="2400" dirty="0" smtClean="0">
                <a:latin typeface="Times New Roman" pitchFamily="18" charset="0"/>
                <a:cs typeface="Times New Roman" pitchFamily="18" charset="0"/>
              </a:rPr>
              <a:t>7. Abdominal dressing for drainage.</a:t>
            </a:r>
          </a:p>
        </p:txBody>
      </p:sp>
    </p:spTree>
    <p:extLst>
      <p:ext uri="{BB962C8B-B14F-4D97-AF65-F5344CB8AC3E}">
        <p14:creationId xmlns:p14="http://schemas.microsoft.com/office/powerpoint/2010/main" val="21695538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marL="0" indent="0">
              <a:buNone/>
            </a:pPr>
            <a:r>
              <a:rPr lang="en-US" sz="2400" dirty="0" smtClean="0">
                <a:latin typeface="Times New Roman" pitchFamily="18" charset="0"/>
                <a:cs typeface="Times New Roman" pitchFamily="18" charset="0"/>
              </a:rPr>
              <a:t>8. Daily breast care is carried out &amp; breast feeding is encouraged earlier.</a:t>
            </a:r>
          </a:p>
          <a:p>
            <a:pPr marL="0" indent="0">
              <a:buNone/>
            </a:pPr>
            <a:r>
              <a:rPr lang="en-US" sz="2400" dirty="0" smtClean="0">
                <a:latin typeface="Times New Roman" pitchFamily="18" charset="0"/>
                <a:cs typeface="Times New Roman" pitchFamily="18" charset="0"/>
              </a:rPr>
              <a:t>. 9. Giving analgesic drug to let the mother comfortable &amp; in rest. 10. Prophylactic antibiotic is given pre &amp;post-operative. </a:t>
            </a:r>
          </a:p>
          <a:p>
            <a:pPr marL="0" indent="0">
              <a:buNone/>
            </a:pPr>
            <a:r>
              <a:rPr lang="en-US" sz="2400" dirty="0" smtClean="0">
                <a:latin typeface="Times New Roman" pitchFamily="18" charset="0"/>
                <a:cs typeface="Times New Roman" pitchFamily="18" charset="0"/>
              </a:rPr>
              <a:t>11. Remove stitches at day 5-7 after operation. </a:t>
            </a:r>
          </a:p>
          <a:p>
            <a:pPr marL="0" indent="0">
              <a:buNone/>
            </a:pPr>
            <a:r>
              <a:rPr lang="en-US" sz="2400" dirty="0" smtClean="0">
                <a:latin typeface="Times New Roman" pitchFamily="18" charset="0"/>
                <a:cs typeface="Times New Roman" pitchFamily="18" charset="0"/>
              </a:rPr>
              <a:t>12. Teach the woman to observe for signs of infection (foul-smelling lochia, elevated temperature, increased pain, redness and edema at the incision site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310466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20000"/>
          </a:bodyPr>
          <a:lstStyle/>
          <a:p>
            <a:pPr marL="0" indent="0">
              <a:buNone/>
            </a:pPr>
            <a:r>
              <a:rPr lang="en-US" dirty="0" smtClean="0"/>
              <a:t>Indications for Induction</a:t>
            </a:r>
          </a:p>
          <a:p>
            <a:pPr marL="0" indent="0">
              <a:buNone/>
            </a:pPr>
            <a:r>
              <a:rPr lang="en-US" dirty="0" smtClean="0"/>
              <a:t> 1. Ruptured membranes without spontaneous onset of labor </a:t>
            </a:r>
          </a:p>
          <a:p>
            <a:pPr marL="0" indent="0">
              <a:buNone/>
            </a:pPr>
            <a:r>
              <a:rPr lang="en-US" dirty="0" smtClean="0"/>
              <a:t>2. Infection within the uterus</a:t>
            </a:r>
          </a:p>
          <a:p>
            <a:pPr marL="0" indent="0">
              <a:buNone/>
            </a:pPr>
            <a:r>
              <a:rPr lang="en-US" dirty="0" smtClean="0"/>
              <a:t> 3. Post-term pregnancy</a:t>
            </a:r>
          </a:p>
          <a:p>
            <a:pPr marL="0" indent="0">
              <a:buNone/>
            </a:pPr>
            <a:r>
              <a:rPr lang="en-US" dirty="0" smtClean="0"/>
              <a:t> 4. Medical problems during pregnancy, such as diabetes, hypertension </a:t>
            </a:r>
          </a:p>
          <a:p>
            <a:pPr marL="0" indent="0">
              <a:buNone/>
            </a:pPr>
            <a:r>
              <a:rPr lang="en-US" dirty="0" smtClean="0"/>
              <a:t>5. Fetal problems, prolonged pregnancy, or incompatibility between fetal and maternal blood types. 6. Fetal death </a:t>
            </a:r>
            <a:endParaRPr lang="en-US" dirty="0"/>
          </a:p>
        </p:txBody>
      </p:sp>
    </p:spTree>
    <p:extLst>
      <p:ext uri="{BB962C8B-B14F-4D97-AF65-F5344CB8AC3E}">
        <p14:creationId xmlns:p14="http://schemas.microsoft.com/office/powerpoint/2010/main" val="1367787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Contraindications to Induction Labor is not induced in the following conditions </a:t>
            </a:r>
          </a:p>
          <a:p>
            <a:r>
              <a:rPr lang="en-US" sz="2400" dirty="0" smtClean="0">
                <a:latin typeface="Times New Roman" pitchFamily="18" charset="0"/>
                <a:cs typeface="Times New Roman" pitchFamily="18" charset="0"/>
              </a:rPr>
              <a:t>1. Placenta </a:t>
            </a:r>
            <a:r>
              <a:rPr lang="en-US" sz="2400" dirty="0" err="1" smtClean="0">
                <a:latin typeface="Times New Roman" pitchFamily="18" charset="0"/>
                <a:cs typeface="Times New Roman" pitchFamily="18" charset="0"/>
              </a:rPr>
              <a:t>previa</a:t>
            </a:r>
            <a:r>
              <a:rPr lang="en-US" sz="2400" dirty="0" smtClean="0">
                <a:latin typeface="Times New Roman" pitchFamily="18" charset="0"/>
                <a:cs typeface="Times New Roman" pitchFamily="18" charset="0"/>
              </a:rPr>
              <a:t>, Vasa </a:t>
            </a:r>
            <a:r>
              <a:rPr lang="en-US" sz="2400" dirty="0" err="1" smtClean="0">
                <a:latin typeface="Times New Roman" pitchFamily="18" charset="0"/>
                <a:cs typeface="Times New Roman" pitchFamily="18" charset="0"/>
              </a:rPr>
              <a:t>previa</a:t>
            </a:r>
            <a:r>
              <a:rPr lang="en-US" sz="2400" dirty="0" smtClean="0">
                <a:latin typeface="Times New Roman" pitchFamily="18" charset="0"/>
                <a:cs typeface="Times New Roman" pitchFamily="18" charset="0"/>
              </a:rPr>
              <a:t> </a:t>
            </a:r>
          </a:p>
          <a:p>
            <a:r>
              <a:rPr lang="en-US" sz="2400" dirty="0" smtClean="0">
                <a:latin typeface="Times New Roman" pitchFamily="18" charset="0"/>
                <a:cs typeface="Times New Roman" pitchFamily="18" charset="0"/>
              </a:rPr>
              <a:t>2. Umbilical cord prolapse </a:t>
            </a:r>
          </a:p>
          <a:p>
            <a:r>
              <a:rPr lang="en-US" sz="2400" dirty="0" smtClean="0">
                <a:latin typeface="Times New Roman" pitchFamily="18" charset="0"/>
                <a:cs typeface="Times New Roman" pitchFamily="18" charset="0"/>
              </a:rPr>
              <a:t>3. Abnormal fetal presentation ,transverse fetal lie </a:t>
            </a:r>
          </a:p>
          <a:p>
            <a:r>
              <a:rPr lang="en-US" sz="2400" dirty="0" smtClean="0">
                <a:latin typeface="Times New Roman" pitchFamily="18" charset="0"/>
                <a:cs typeface="Times New Roman" pitchFamily="18" charset="0"/>
              </a:rPr>
              <a:t>4. Abnormal FHR </a:t>
            </a:r>
          </a:p>
          <a:p>
            <a:r>
              <a:rPr lang="en-US" sz="2400" dirty="0" smtClean="0">
                <a:latin typeface="Times New Roman" pitchFamily="18" charset="0"/>
                <a:cs typeface="Times New Roman" pitchFamily="18" charset="0"/>
              </a:rPr>
              <a:t>5. A prior classic uterine incision </a:t>
            </a:r>
          </a:p>
          <a:p>
            <a:r>
              <a:rPr lang="en-US" sz="2400" dirty="0" smtClean="0">
                <a:latin typeface="Times New Roman" pitchFamily="18" charset="0"/>
                <a:cs typeface="Times New Roman" pitchFamily="18" charset="0"/>
              </a:rPr>
              <a:t>6. Vaginal bleeding with unknown cause</a:t>
            </a:r>
          </a:p>
          <a:p>
            <a:r>
              <a:rPr lang="en-US" sz="2400" dirty="0" smtClean="0">
                <a:latin typeface="Times New Roman" pitchFamily="18" charset="0"/>
                <a:cs typeface="Times New Roman" pitchFamily="18" charset="0"/>
              </a:rPr>
              <a:t> 7. Abnormal size or structure of the mother’s pelvis </a:t>
            </a:r>
          </a:p>
          <a:p>
            <a:r>
              <a:rPr lang="en-US" sz="2400" dirty="0" smtClean="0">
                <a:latin typeface="Times New Roman" pitchFamily="18" charset="0"/>
                <a:cs typeface="Times New Roman" pitchFamily="18" charset="0"/>
              </a:rPr>
              <a:t>8. Pelvic structure abnormality.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779375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Method of induction of labor A-Non-pharmacological Methods to Stimulate Contractions (Naturally) 1. Sexual activity </a:t>
            </a:r>
          </a:p>
          <a:p>
            <a:r>
              <a:rPr lang="en-US" sz="2400" dirty="0" smtClean="0">
                <a:latin typeface="Times New Roman" pitchFamily="18" charset="0"/>
                <a:cs typeface="Times New Roman" pitchFamily="18" charset="0"/>
              </a:rPr>
              <a:t>2. Nipple stimulation</a:t>
            </a:r>
          </a:p>
          <a:p>
            <a:r>
              <a:rPr lang="en-US" sz="2400" dirty="0" smtClean="0">
                <a:latin typeface="Times New Roman" pitchFamily="18" charset="0"/>
                <a:cs typeface="Times New Roman" pitchFamily="18" charset="0"/>
              </a:rPr>
              <a:t> 3. Walking </a:t>
            </a:r>
          </a:p>
          <a:p>
            <a:r>
              <a:rPr lang="en-US" sz="2400" dirty="0" smtClean="0">
                <a:latin typeface="Times New Roman" pitchFamily="18" charset="0"/>
                <a:cs typeface="Times New Roman" pitchFamily="18" charset="0"/>
              </a:rPr>
              <a:t>4. Bath.</a:t>
            </a:r>
          </a:p>
          <a:p>
            <a:r>
              <a:rPr lang="en-US" sz="2400" dirty="0" smtClean="0">
                <a:latin typeface="Times New Roman" pitchFamily="18" charset="0"/>
                <a:cs typeface="Times New Roman" pitchFamily="18" charset="0"/>
              </a:rPr>
              <a:t> 5. Castor oil</a:t>
            </a:r>
          </a:p>
          <a:p>
            <a:r>
              <a:rPr lang="en-US" sz="2400" dirty="0" smtClean="0">
                <a:latin typeface="Times New Roman" pitchFamily="18" charset="0"/>
                <a:cs typeface="Times New Roman" pitchFamily="18" charset="0"/>
              </a:rPr>
              <a:t> 6. Cinnamon and curry</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136216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B-Pharmacological and Mechanical Methods to Stimulate Contractions 1-Cervical Ripening: Cervical ripening is the physical softening of the cervix that leads to effacement and dilation.. • </a:t>
            </a:r>
            <a:r>
              <a:rPr lang="en-US" sz="2400" dirty="0" err="1" smtClean="0">
                <a:latin typeface="Times New Roman" pitchFamily="18" charset="0"/>
                <a:cs typeface="Times New Roman" pitchFamily="18" charset="0"/>
              </a:rPr>
              <a:t>dinoprostone</a:t>
            </a:r>
            <a:r>
              <a:rPr lang="en-US" sz="2400" dirty="0" smtClean="0">
                <a:latin typeface="Times New Roman" pitchFamily="18" charset="0"/>
                <a:cs typeface="Times New Roman" pitchFamily="18" charset="0"/>
              </a:rPr>
              <a:t> gel (</a:t>
            </a:r>
            <a:r>
              <a:rPr lang="en-US" sz="2400" dirty="0" err="1" smtClean="0">
                <a:latin typeface="Times New Roman" pitchFamily="18" charset="0"/>
                <a:cs typeface="Times New Roman" pitchFamily="18" charset="0"/>
              </a:rPr>
              <a:t>Prepidil</a:t>
            </a:r>
            <a:r>
              <a:rPr lang="en-US" sz="2400" dirty="0" smtClean="0">
                <a:latin typeface="Times New Roman" pitchFamily="18" charset="0"/>
                <a:cs typeface="Times New Roman" pitchFamily="18" charset="0"/>
              </a:rPr>
              <a:t>) ripens the cervix and stimulates uterine muscle). • Misoprostol (</a:t>
            </a:r>
            <a:r>
              <a:rPr lang="en-US" sz="2400" dirty="0" err="1" smtClean="0">
                <a:latin typeface="Times New Roman" pitchFamily="18" charset="0"/>
                <a:cs typeface="Times New Roman" pitchFamily="18" charset="0"/>
              </a:rPr>
              <a:t>Cytotec</a:t>
            </a:r>
            <a:r>
              <a:rPr lang="en-US" sz="2400" dirty="0" smtClean="0">
                <a:latin typeface="Times New Roman" pitchFamily="18" charset="0"/>
                <a:cs typeface="Times New Roman" pitchFamily="18" charset="0"/>
              </a:rPr>
              <a:t>) can used for both cervical ripening and induction of labor. 3- </a:t>
            </a:r>
            <a:r>
              <a:rPr lang="en-US" sz="2400" dirty="0" err="1" smtClean="0">
                <a:latin typeface="Times New Roman" pitchFamily="18" charset="0"/>
                <a:cs typeface="Times New Roman" pitchFamily="18" charset="0"/>
              </a:rPr>
              <a:t>Amniotomy</a:t>
            </a:r>
            <a:r>
              <a:rPr lang="en-US" sz="2400" dirty="0" smtClean="0">
                <a:latin typeface="Times New Roman" pitchFamily="18" charset="0"/>
                <a:cs typeface="Times New Roman" pitchFamily="18" charset="0"/>
              </a:rPr>
              <a:t> is the artificial rupture of membranes (AROM) by inserting a cervical hook (</a:t>
            </a:r>
            <a:r>
              <a:rPr lang="en-US" sz="2400" dirty="0" err="1" smtClean="0">
                <a:latin typeface="Times New Roman" pitchFamily="18" charset="0"/>
                <a:cs typeface="Times New Roman" pitchFamily="18" charset="0"/>
              </a:rPr>
              <a:t>Amniohook</a:t>
            </a:r>
            <a:r>
              <a:rPr lang="en-US" sz="2400" dirty="0" smtClean="0">
                <a:latin typeface="Times New Roman" pitchFamily="18" charset="0"/>
                <a:cs typeface="Times New Roman" pitchFamily="18" charset="0"/>
              </a:rPr>
              <a:t>) through the cervical </a:t>
            </a:r>
            <a:r>
              <a:rPr lang="en-US" sz="2400" dirty="0" err="1" smtClean="0">
                <a:latin typeface="Times New Roman" pitchFamily="18" charset="0"/>
                <a:cs typeface="Times New Roman" pitchFamily="18" charset="0"/>
              </a:rPr>
              <a:t>os</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575406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Risk of </a:t>
            </a:r>
            <a:r>
              <a:rPr lang="en-US" sz="2400" dirty="0" err="1" smtClean="0">
                <a:latin typeface="Times New Roman" pitchFamily="18" charset="0"/>
                <a:cs typeface="Times New Roman" pitchFamily="18" charset="0"/>
              </a:rPr>
              <a:t>amniotomy</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1. Umbilical cord prolapse </a:t>
            </a:r>
          </a:p>
          <a:p>
            <a:r>
              <a:rPr lang="en-US" sz="2400" dirty="0" smtClean="0">
                <a:latin typeface="Times New Roman" pitchFamily="18" charset="0"/>
                <a:cs typeface="Times New Roman" pitchFamily="18" charset="0"/>
              </a:rPr>
              <a:t>2. Maternal infection </a:t>
            </a:r>
          </a:p>
          <a:p>
            <a:r>
              <a:rPr lang="en-US" sz="2400" dirty="0" smtClean="0">
                <a:latin typeface="Times New Roman" pitchFamily="18" charset="0"/>
                <a:cs typeface="Times New Roman" pitchFamily="18" charset="0"/>
              </a:rPr>
              <a:t>3. Bleeding and women discomfort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1515637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a:bodyPr>
          <a:lstStyle/>
          <a:p>
            <a:r>
              <a:rPr lang="en-US" sz="2400" dirty="0" smtClean="0">
                <a:latin typeface="Times New Roman" pitchFamily="18" charset="0"/>
                <a:cs typeface="Times New Roman" pitchFamily="18" charset="0"/>
              </a:rPr>
              <a:t>4-Oxytocin : ( normally produced in the hypothalamus and released by the posterior pituitary.) Oxytocin causes the uterus to contract used to induce labor, strengthen labor contractions during childbirth, control bleeding after childbirth Oxytocin :is diluted in an(slow IV solution). Complications of Augmentation of Labor</a:t>
            </a:r>
          </a:p>
          <a:p>
            <a:r>
              <a:rPr lang="en-US" sz="2400" dirty="0" smtClean="0">
                <a:latin typeface="Times New Roman" pitchFamily="18" charset="0"/>
                <a:cs typeface="Times New Roman" pitchFamily="18" charset="0"/>
              </a:rPr>
              <a:t> 1. fetal compromise </a:t>
            </a:r>
          </a:p>
          <a:p>
            <a:r>
              <a:rPr lang="en-US" sz="2400" dirty="0" smtClean="0">
                <a:latin typeface="Times New Roman" pitchFamily="18" charset="0"/>
                <a:cs typeface="Times New Roman" pitchFamily="18" charset="0"/>
              </a:rPr>
              <a:t>2. uterine rupture</a:t>
            </a:r>
          </a:p>
          <a:p>
            <a:r>
              <a:rPr lang="en-US" sz="2400" dirty="0" smtClean="0">
                <a:latin typeface="Times New Roman" pitchFamily="18" charset="0"/>
                <a:cs typeface="Times New Roman" pitchFamily="18" charset="0"/>
              </a:rPr>
              <a:t> 3. uterine </a:t>
            </a:r>
            <a:r>
              <a:rPr lang="en-US" sz="2400" dirty="0" err="1" smtClean="0">
                <a:latin typeface="Times New Roman" pitchFamily="18" charset="0"/>
                <a:cs typeface="Times New Roman" pitchFamily="18" charset="0"/>
              </a:rPr>
              <a:t>hyperstimulation</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4. postpartum hemorrhage</a:t>
            </a:r>
          </a:p>
          <a:p>
            <a:r>
              <a:rPr lang="en-US" sz="2400" dirty="0" smtClean="0">
                <a:latin typeface="Times New Roman" pitchFamily="18" charset="0"/>
                <a:cs typeface="Times New Roman" pitchFamily="18" charset="0"/>
              </a:rPr>
              <a:t> 5. </a:t>
            </a:r>
            <a:r>
              <a:rPr lang="en-US" sz="2400" dirty="0" err="1" smtClean="0">
                <a:latin typeface="Times New Roman" pitchFamily="18" charset="0"/>
                <a:cs typeface="Times New Roman" pitchFamily="18" charset="0"/>
              </a:rPr>
              <a:t>abruptio</a:t>
            </a:r>
            <a:r>
              <a:rPr lang="en-US" sz="2400" dirty="0" smtClean="0">
                <a:latin typeface="Times New Roman" pitchFamily="18" charset="0"/>
                <a:cs typeface="Times New Roman" pitchFamily="18" charset="0"/>
              </a:rPr>
              <a:t> placenta </a:t>
            </a:r>
          </a:p>
          <a:p>
            <a:r>
              <a:rPr lang="en-US" sz="2400" dirty="0" smtClean="0">
                <a:latin typeface="Times New Roman" pitchFamily="18" charset="0"/>
                <a:cs typeface="Times New Roman" pitchFamily="18" charset="0"/>
              </a:rPr>
              <a:t>6. rapid labor, leading to laceration of cervix ,vagina, perineum, and fetal trauma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5986474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en-US" sz="2400" dirty="0" smtClean="0">
                <a:latin typeface="Times New Roman" pitchFamily="18" charset="0"/>
                <a:cs typeface="Times New Roman" pitchFamily="18" charset="0"/>
              </a:rPr>
              <a:t>Nursing care during induction and augmentation of labor </a:t>
            </a:r>
          </a:p>
          <a:p>
            <a:r>
              <a:rPr lang="en-US" sz="2400" dirty="0" smtClean="0">
                <a:latin typeface="Times New Roman" pitchFamily="18" charset="0"/>
                <a:cs typeface="Times New Roman" pitchFamily="18" charset="0"/>
              </a:rPr>
              <a:t>1. Explain induction and augmentation to the client </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2. Administer low-dose oxytocin and increasing the dose as recommended</a:t>
            </a:r>
          </a:p>
          <a:p>
            <a:r>
              <a:rPr lang="en-US" sz="2400" dirty="0" smtClean="0">
                <a:latin typeface="Times New Roman" pitchFamily="18" charset="0"/>
                <a:cs typeface="Times New Roman" pitchFamily="18" charset="0"/>
              </a:rPr>
              <a:t>. 3. Assess cervical dilation</a:t>
            </a:r>
          </a:p>
          <a:p>
            <a:pPr marL="0" indent="0">
              <a:buNone/>
            </a:pPr>
            <a:r>
              <a:rPr lang="en-US" sz="2400" dirty="0" smtClean="0">
                <a:latin typeface="Times New Roman" pitchFamily="18" charset="0"/>
                <a:cs typeface="Times New Roman" pitchFamily="18" charset="0"/>
              </a:rPr>
              <a:t> 4. assesse and record Fetal heart and uterine contraction</a:t>
            </a:r>
          </a:p>
          <a:p>
            <a:pPr marL="0" indent="0">
              <a:buNone/>
            </a:pPr>
            <a:r>
              <a:rPr lang="en-US" sz="2400" dirty="0" smtClean="0">
                <a:latin typeface="Times New Roman" pitchFamily="18" charset="0"/>
                <a:cs typeface="Times New Roman" pitchFamily="18" charset="0"/>
              </a:rPr>
              <a:t> 5. assesse maternal vital signs</a:t>
            </a:r>
          </a:p>
          <a:p>
            <a:pPr marL="0" indent="0">
              <a:buNone/>
            </a:pPr>
            <a:r>
              <a:rPr lang="en-US" sz="2400" dirty="0" smtClean="0">
                <a:latin typeface="Times New Roman" pitchFamily="18" charset="0"/>
                <a:cs typeface="Times New Roman" pitchFamily="18" charset="0"/>
              </a:rPr>
              <a:t> 6. observe &amp; check the rate of flow of infusion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24696678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1711</Words>
  <Application>Microsoft Office PowerPoint</Application>
  <PresentationFormat>عرض على الشاشة (3:4)‏</PresentationFormat>
  <Paragraphs>150</Paragraphs>
  <Slides>26</Slides>
  <Notes>0</Notes>
  <HiddenSlides>0</HiddenSlides>
  <MMClips>0</MMClips>
  <ScaleCrop>false</ScaleCrop>
  <HeadingPairs>
    <vt:vector size="4" baseType="variant">
      <vt:variant>
        <vt:lpstr>نسق</vt:lpstr>
      </vt:variant>
      <vt:variant>
        <vt:i4>1</vt:i4>
      </vt:variant>
      <vt:variant>
        <vt:lpstr>عناوين الشرائح</vt:lpstr>
      </vt:variant>
      <vt:variant>
        <vt:i4>26</vt:i4>
      </vt:variant>
    </vt:vector>
  </HeadingPairs>
  <TitlesOfParts>
    <vt:vector size="27" baseType="lpstr">
      <vt:lpstr>نسق Office</vt:lpstr>
      <vt:lpstr> Nursing care during opestatrical operation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Forceps delivery</vt:lpstr>
      <vt:lpstr>عرض تقديمي في PowerPoint</vt:lpstr>
      <vt:lpstr>Complication</vt:lpstr>
      <vt:lpstr>Conditions to be fulfilled before applying forceps (prerequisites)</vt:lpstr>
      <vt:lpstr>((Caesarian Section)) </vt:lpstr>
      <vt:lpstr>عرض تقديمي في PowerPoint</vt:lpstr>
      <vt:lpstr>Anatomical layers of the abdomen incised are:</vt:lpstr>
      <vt:lpstr>Complication of S/C</vt:lpstr>
      <vt:lpstr>عرض تقديمي في PowerPoint</vt:lpstr>
      <vt:lpstr>Postoperative </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Nursing care during opestatrical operation</dc:title>
  <dc:creator>Maher</dc:creator>
  <cp:lastModifiedBy>Maher</cp:lastModifiedBy>
  <cp:revision>5</cp:revision>
  <dcterms:created xsi:type="dcterms:W3CDTF">2025-04-28T21:32:40Z</dcterms:created>
  <dcterms:modified xsi:type="dcterms:W3CDTF">2025-04-28T22:21:41Z</dcterms:modified>
</cp:coreProperties>
</file>