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87" r:id="rId2"/>
    <p:sldId id="278" r:id="rId3"/>
    <p:sldId id="256" r:id="rId4"/>
    <p:sldId id="257" r:id="rId5"/>
    <p:sldId id="258" r:id="rId6"/>
    <p:sldId id="259" r:id="rId7"/>
    <p:sldId id="260" r:id="rId8"/>
    <p:sldId id="279" r:id="rId9"/>
    <p:sldId id="285" r:id="rId10"/>
    <p:sldId id="261" r:id="rId11"/>
    <p:sldId id="263" r:id="rId12"/>
    <p:sldId id="264" r:id="rId13"/>
    <p:sldId id="266" r:id="rId14"/>
    <p:sldId id="267" r:id="rId15"/>
    <p:sldId id="281" r:id="rId16"/>
    <p:sldId id="282" r:id="rId17"/>
    <p:sldId id="283" r:id="rId18"/>
    <p:sldId id="284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17T20:36:55.796" idx="1">
    <p:pos x="68" y="7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940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289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746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608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783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876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373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27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863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816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189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27/11/1446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993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nursingcrib.com/demo-checklist/pulse-oximetry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3527F-4559-477F-9542-0ED08D5BB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19944" cy="5517232"/>
          </a:xfrm>
        </p:spPr>
        <p:txBody>
          <a:bodyPr>
            <a:noAutofit/>
          </a:bodyPr>
          <a:lstStyle/>
          <a:p>
            <a:r>
              <a:rPr lang="ar-IQ" sz="4000" b="1" dirty="0"/>
              <a:t>وزارة التعليم العالي والبحث العلمي </a:t>
            </a:r>
            <a:br>
              <a:rPr lang="ar-IQ" sz="4000" b="1" dirty="0"/>
            </a:br>
            <a:r>
              <a:rPr lang="ar-IQ" sz="4000" b="1" dirty="0"/>
              <a:t>جامعة الموصل </a:t>
            </a:r>
            <a:br>
              <a:rPr lang="ar-IQ" sz="4000" b="1" dirty="0"/>
            </a:br>
            <a:r>
              <a:rPr lang="ar-IQ" sz="4000" b="1" dirty="0"/>
              <a:t>كلية التمريض </a:t>
            </a:r>
            <a:br>
              <a:rPr lang="ar-IQ" sz="4000" b="1" dirty="0"/>
            </a:br>
            <a:r>
              <a:rPr lang="en-US" sz="4000" b="1" dirty="0"/>
              <a:t> -B-</a:t>
            </a:r>
            <a:r>
              <a:rPr lang="ar-IQ" sz="4000" b="1" dirty="0"/>
              <a:t>المرحلة الرابعة </a:t>
            </a:r>
            <a:br>
              <a:rPr lang="ar-IQ" sz="4000" b="1" dirty="0"/>
            </a:br>
            <a:r>
              <a:rPr lang="ar-IQ" sz="4000" b="1" dirty="0"/>
              <a:t>حالات حرجة نظري </a:t>
            </a:r>
            <a:br>
              <a:rPr lang="ar-IQ" sz="4000" b="1" dirty="0"/>
            </a:br>
            <a:r>
              <a:rPr lang="ar-IQ" sz="4000" b="1" dirty="0"/>
              <a:t>المحاضرة الثانية </a:t>
            </a:r>
            <a:br>
              <a:rPr lang="ar-IQ" sz="4000" b="1"/>
            </a:br>
            <a:r>
              <a:rPr lang="ar-IQ" sz="4000" b="1"/>
              <a:t>2025-2024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362B70-6B91-41CC-9A90-75A43A88B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56" y="4869160"/>
            <a:ext cx="9095888" cy="198884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Cardiogenic Shock </a:t>
            </a:r>
          </a:p>
          <a:p>
            <a:r>
              <a:rPr lang="en-US" b="1" dirty="0">
                <a:solidFill>
                  <a:schemeClr val="tx1"/>
                </a:solidFill>
              </a:rPr>
              <a:t>Lect. Ali Mohammed </a:t>
            </a:r>
            <a:r>
              <a:rPr lang="en-US" b="1" dirty="0" err="1">
                <a:solidFill>
                  <a:schemeClr val="tx1"/>
                </a:solidFill>
              </a:rPr>
              <a:t>Fathi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EFCFC-DB34-40E4-A0DA-0D408903E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883" y="0"/>
            <a:ext cx="1567061" cy="16835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83AE40-E527-475B-B3B2-0208BC260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5" y="0"/>
            <a:ext cx="1567061" cy="16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1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31" y="0"/>
            <a:ext cx="7772400" cy="1470025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Clinical Manifestations</a:t>
            </a:r>
            <a:br>
              <a:rPr lang="en-US" sz="3600" dirty="0"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9036496" cy="5832648"/>
          </a:xfrm>
        </p:spPr>
        <p:txBody>
          <a:bodyPr>
            <a:normAutofit/>
          </a:bodyPr>
          <a:lstStyle/>
          <a:p>
            <a:pPr algn="just"/>
            <a:r>
              <a:rPr lang="en-US" sz="40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The classic signs of cardiogenic shock are tissue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hypoperfusion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manifested as cerebral hypoxia 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(restlessness, confusion, agitation),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low blood pressure, rapid and weak pulse, cold and clammy skin, increased respiratory crackles, hypoactive bowel sounds, and decreased urinary output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2495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b="1" dirty="0">
                <a:effectLst/>
                <a:latin typeface="Times New Roman"/>
                <a:ea typeface="Times New Roman"/>
                <a:cs typeface="Arial"/>
              </a:rPr>
              <a:t>On Physical examination </a:t>
            </a:r>
            <a:br>
              <a:rPr lang="en-US" sz="3600" dirty="0"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8856984" cy="6165304"/>
          </a:xfrm>
        </p:spPr>
        <p:txBody>
          <a:bodyPr>
            <a:noAutofit/>
          </a:bodyPr>
          <a:lstStyle/>
          <a:p>
            <a:pPr marL="457200" marR="0" lvl="0" indent="-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Skin is usually ashen or cyanotic and cool; extremities are mottled.</a:t>
            </a:r>
          </a:p>
          <a:p>
            <a:pPr marL="457200" marR="0" lvl="0" indent="-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Peripheral pulses are rapid and may be irregular if arrhythmias are present.</a:t>
            </a:r>
          </a:p>
          <a:p>
            <a:pPr marL="457200" marR="0" lvl="0" indent="-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Jugular venous distention and crackles in the lungs are usually (but not always) present; peripheral edema also may be present.</a:t>
            </a:r>
          </a:p>
        </p:txBody>
      </p:sp>
    </p:spTree>
    <p:extLst>
      <p:ext uri="{BB962C8B-B14F-4D97-AF65-F5344CB8AC3E}">
        <p14:creationId xmlns:p14="http://schemas.microsoft.com/office/powerpoint/2010/main" val="2998839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856984" cy="6552728"/>
          </a:xfrm>
        </p:spPr>
        <p:txBody>
          <a:bodyPr/>
          <a:lstStyle/>
          <a:p>
            <a:pPr marL="457200" marR="0" lvl="0" indent="-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The pulse pressure may be low, and patients are usually tachycardia.</a:t>
            </a:r>
            <a:endParaRPr lang="en-US" sz="2400" dirty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marL="457200" marR="0" lvl="0" indent="-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Patients show signs of hypo perfusion, such as altered mental status and decreased urine output.</a:t>
            </a:r>
            <a:endParaRPr lang="en-US" sz="2400" dirty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marL="457200" marR="0" lvl="0" indent="-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Wingdings" pitchFamily="2" charset="2"/>
              <a:buChar char="q"/>
              <a:tabLst>
                <a:tab pos="457200" algn="l"/>
              </a:tabLst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Ultimately, patients develop systemic hypotension (i.e., systolic blood pressure below 90 mm Hg or a decrease in mean blood pressure by 30 mm Hg). </a:t>
            </a:r>
            <a:endParaRPr lang="en-US" sz="2400" dirty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marL="457200" indent="-457200" algn="just">
              <a:buFont typeface="Wingdings" pitchFamily="2" charset="2"/>
              <a:buChar char="q"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68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7772400" cy="1470025"/>
          </a:xfrm>
        </p:spPr>
        <p:txBody>
          <a:bodyPr>
            <a:noAutofit/>
          </a:bodyPr>
          <a:lstStyle/>
          <a:p>
            <a:pPr marL="742950" marR="0" lvl="1" indent="-285750" rtl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q"/>
            </a:pPr>
            <a:r>
              <a:rPr lang="en-US" sz="3600" b="1" dirty="0">
                <a:effectLst/>
                <a:latin typeface="Times New Roman"/>
                <a:ea typeface="Times New Roman"/>
                <a:cs typeface="Arial"/>
              </a:rPr>
              <a:t>Imaging studies</a:t>
            </a:r>
            <a:br>
              <a:rPr lang="en-US" sz="3600" dirty="0">
                <a:effectLst/>
                <a:latin typeface="Calibri"/>
                <a:ea typeface="Calibri"/>
                <a:cs typeface="Arial"/>
              </a:rPr>
            </a:br>
            <a:endParaRPr lang="en-US" sz="36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712968" cy="5904656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Echocardiography should be performed early to establish the cause of cardiogenic shock.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Chest radiographic findings are useful for excluding other causes of shock or chest pain (e.g., aortic dissection, tension pneumothorax,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pneumomediastinum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.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Coronary angiography is urgently indicated in patients with myocardial ischemia or MI who also develop cardiogenic shock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0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807DBC-86CE-44E4-ADC5-10C07D22AC8A}"/>
              </a:ext>
            </a:extLst>
          </p:cNvPr>
          <p:cNvSpPr/>
          <p:nvPr/>
        </p:nvSpPr>
        <p:spPr>
          <a:xfrm>
            <a:off x="4572000" y="3573016"/>
            <a:ext cx="457200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2179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856984" cy="6552728"/>
          </a:xfrm>
        </p:spPr>
        <p:txBody>
          <a:bodyPr>
            <a:normAutofit/>
          </a:bodyPr>
          <a:lstStyle/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Wingdings" pitchFamily="2" charset="2"/>
              <a:buChar char="ü"/>
              <a:tabLst>
                <a:tab pos="318770" algn="l"/>
              </a:tabLst>
            </a:pPr>
            <a:r>
              <a:rPr lang="en-US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Fluid resuscitation to correct </a:t>
            </a:r>
            <a:r>
              <a:rPr lang="en-US" dirty="0" err="1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hyporvolemia</a:t>
            </a:r>
            <a:r>
              <a:rPr lang="en-US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 and hypotension, unless pulmonary edema is present.</a:t>
            </a:r>
          </a:p>
          <a:p>
            <a:pPr marL="457200" marR="0" lvl="0" indent="-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Wingdings" pitchFamily="2" charset="2"/>
              <a:buChar char="ü"/>
              <a:tabLst>
                <a:tab pos="318770" algn="l"/>
              </a:tabLst>
            </a:pPr>
            <a:r>
              <a:rPr lang="en-US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pharmacologic therapy to maintain blood pressure and cardiac output</a:t>
            </a:r>
          </a:p>
          <a:p>
            <a:pPr marL="457200" marR="0" lvl="0" indent="-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Wingdings" pitchFamily="2" charset="2"/>
              <a:buChar char="ü"/>
              <a:tabLst>
                <a:tab pos="318770" algn="l"/>
              </a:tabLst>
            </a:pPr>
            <a:r>
              <a:rPr lang="en-US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Early restoration of coronary blood flow</a:t>
            </a:r>
          </a:p>
          <a:p>
            <a:pPr marL="457200" marR="0" lvl="0" indent="-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Wingdings" pitchFamily="2" charset="2"/>
              <a:buChar char="ü"/>
              <a:tabLst>
                <a:tab pos="318770" algn="l"/>
              </a:tabLst>
            </a:pPr>
            <a:r>
              <a:rPr lang="en-US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Correction of electrolyte and acid-base abnormalities (e.g., hypokalemia, hypomagnesaemia, acidosis).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91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928992" cy="6552728"/>
          </a:xfrm>
        </p:spPr>
        <p:txBody>
          <a:bodyPr>
            <a:noAutofit/>
          </a:bodyPr>
          <a:lstStyle/>
          <a:p>
            <a:pPr marL="457200" lvl="0" indent="-45720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Wingdings" pitchFamily="2" charset="2"/>
              <a:buChar char="ü"/>
              <a:tabLst>
                <a:tab pos="318770" algn="l"/>
              </a:tabLst>
            </a:pPr>
            <a:r>
              <a:rPr lang="en-US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provide vascular access for multiple infusions, and allow invasive monitoring of central venous pressure .</a:t>
            </a:r>
          </a:p>
          <a:p>
            <a:pPr marL="457200" marR="0" lvl="0" indent="-45720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Wingdings" pitchFamily="2" charset="2"/>
              <a:buChar char="ü"/>
              <a:tabLst>
                <a:tab pos="318770" algn="l"/>
              </a:tabLst>
            </a:pPr>
            <a:r>
              <a:rPr lang="en-US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An arterial line may be placed to provide continuous blood pressure monitoring.</a:t>
            </a:r>
          </a:p>
          <a:p>
            <a:pPr marL="457200" marR="0" lvl="0" indent="-45720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Wingdings" pitchFamily="2" charset="2"/>
              <a:buChar char="ü"/>
              <a:tabLst>
                <a:tab pos="318770" algn="l"/>
              </a:tabLst>
            </a:pPr>
            <a:r>
              <a:rPr lang="en-US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An intra-aortic balloon pump may be placed as a bridge to percutaneous coronary intervention (PCI) or coronary artery bypass grafting (CABG) .</a:t>
            </a:r>
          </a:p>
          <a:p>
            <a:pPr marL="514350" indent="-514350" algn="l">
              <a:buFont typeface="Wingdings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21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30" y="188640"/>
            <a:ext cx="9136569" cy="1470025"/>
          </a:xfrm>
        </p:spPr>
        <p:txBody>
          <a:bodyPr>
            <a:normAutofit fontScale="90000"/>
          </a:bodyPr>
          <a:lstStyle/>
          <a:p>
            <a:pPr marL="0" marR="0" algn="justLow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effectLst/>
                <a:latin typeface="Times New Roman"/>
                <a:ea typeface="Times New Roman"/>
                <a:cs typeface="Arial"/>
              </a:rPr>
              <a:t>Complications of cardiogenic shock</a:t>
            </a:r>
            <a:br>
              <a:rPr lang="en-US" sz="3600" dirty="0"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856984" cy="5760640"/>
          </a:xfrm>
        </p:spPr>
        <p:txBody>
          <a:bodyPr/>
          <a:lstStyle/>
          <a:p>
            <a:pPr marL="457200" indent="-457200" algn="justLow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Complications of the etiologic problem.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pPr marL="457200" indent="-457200" algn="justLow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Complications of shock (generally end- organ destruction).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pPr marL="457200" indent="-457200" algn="justLow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q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Times New Roman"/>
                <a:cs typeface="Arial"/>
              </a:rPr>
              <a:t>Brain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Times New Roman"/>
                <a:cs typeface="Arial"/>
              </a:rPr>
              <a:t>. Ischemia, leaving neurologic deficits.</a:t>
            </a:r>
            <a:endParaRPr lang="en-US" sz="2400" dirty="0">
              <a:solidFill>
                <a:schemeClr val="accent6">
                  <a:lumMod val="75000"/>
                </a:schemeClr>
              </a:solidFill>
              <a:ea typeface="Calibri"/>
              <a:cs typeface="Arial"/>
            </a:endParaRPr>
          </a:p>
          <a:p>
            <a:pPr marL="457200" indent="-457200" algn="justLow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q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Times New Roman"/>
                <a:cs typeface="Arial"/>
              </a:rPr>
              <a:t>Kidney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Times New Roman"/>
                <a:cs typeface="Arial"/>
              </a:rPr>
              <a:t>. Acute tubular necrosis.</a:t>
            </a:r>
            <a:endParaRPr lang="en-US" sz="2400" dirty="0">
              <a:solidFill>
                <a:schemeClr val="accent6">
                  <a:lumMod val="75000"/>
                </a:schemeClr>
              </a:solidFill>
              <a:ea typeface="Calibri"/>
              <a:cs typeface="Arial"/>
            </a:endParaRPr>
          </a:p>
          <a:p>
            <a:pPr marL="457200" indent="-457200" algn="justLow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q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Times New Roman"/>
                <a:cs typeface="Arial"/>
              </a:rPr>
              <a:t>Lungs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Times New Roman"/>
                <a:cs typeface="Arial"/>
              </a:rPr>
              <a:t>. Adult respiratory distress syndrome. </a:t>
            </a:r>
            <a:endParaRPr lang="en-US" sz="2400" dirty="0">
              <a:solidFill>
                <a:schemeClr val="accent6">
                  <a:lumMod val="75000"/>
                </a:schemeClr>
              </a:solidFill>
              <a:ea typeface="Calibri"/>
              <a:cs typeface="Arial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76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6466730"/>
          </a:xfrm>
        </p:spPr>
        <p:txBody>
          <a:bodyPr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i="1" u="sng" dirty="0">
                <a:effectLst/>
                <a:latin typeface="Times New Roman"/>
                <a:ea typeface="Times New Roman"/>
                <a:cs typeface="Arial"/>
              </a:rPr>
              <a:t>complications associated with IABP </a:t>
            </a:r>
            <a:r>
              <a:rPr lang="en-US" sz="3600" dirty="0">
                <a:effectLst/>
                <a:latin typeface="Times New Roman"/>
                <a:ea typeface="Times New Roman"/>
                <a:cs typeface="Arial"/>
              </a:rPr>
              <a:t>include, insertion injuries, malposition of balloon, </a:t>
            </a:r>
            <a:r>
              <a:rPr lang="en-US" sz="3600" dirty="0" err="1">
                <a:effectLst/>
                <a:latin typeface="Times New Roman"/>
                <a:ea typeface="Times New Roman"/>
                <a:cs typeface="Arial"/>
              </a:rPr>
              <a:t>ischaemia</a:t>
            </a:r>
            <a:r>
              <a:rPr lang="en-US" sz="3600" dirty="0">
                <a:effectLst/>
                <a:latin typeface="Times New Roman"/>
                <a:ea typeface="Times New Roman"/>
                <a:cs typeface="Arial"/>
              </a:rPr>
              <a:t> of the leg in which the balloon is inserted, aortic embolism, aortic thrombus, </a:t>
            </a:r>
            <a:r>
              <a:rPr lang="en-US" sz="3600" dirty="0" err="1">
                <a:effectLst/>
                <a:latin typeface="Times New Roman"/>
                <a:ea typeface="Times New Roman"/>
                <a:cs typeface="Arial"/>
              </a:rPr>
              <a:t>aorto</a:t>
            </a:r>
            <a:r>
              <a:rPr lang="en-US" sz="3600" dirty="0">
                <a:effectLst/>
                <a:latin typeface="Times New Roman"/>
                <a:ea typeface="Times New Roman"/>
                <a:cs typeface="Arial"/>
              </a:rPr>
              <a:t>-iliac dissection, false femoral aneurysm, infection, thrombocytopenia, balloon rupture or leak with gas embolism and hemorrhage.</a:t>
            </a:r>
            <a:br>
              <a:rPr lang="en-US" sz="3600" dirty="0">
                <a:ea typeface="Calibri"/>
                <a:cs typeface="Arial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0274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9036496" cy="655272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Times New Roman"/>
                <a:cs typeface="Arial"/>
              </a:rPr>
              <a:t>Nursing Care Plan for patients with cardiogenic shock</a:t>
            </a:r>
            <a:endParaRPr lang="en-US" sz="2400" dirty="0">
              <a:solidFill>
                <a:schemeClr val="accent6">
                  <a:lumMod val="75000"/>
                </a:schemeClr>
              </a:solidFill>
              <a:ea typeface="Calibri"/>
              <a:cs typeface="Arial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q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Times New Roman"/>
                <a:cs typeface="Arial"/>
              </a:rPr>
              <a:t>Assessment</a:t>
            </a:r>
            <a:endParaRPr lang="en-US" sz="2400" dirty="0">
              <a:solidFill>
                <a:schemeClr val="accent6">
                  <a:lumMod val="75000"/>
                </a:schemeClr>
              </a:solidFill>
              <a:ea typeface="Calibri"/>
              <a:cs typeface="Arial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Times New Roman"/>
                <a:cs typeface="Arial"/>
              </a:rPr>
              <a:t>Appearance</a:t>
            </a:r>
            <a:endParaRPr lang="en-US" sz="2400" dirty="0">
              <a:solidFill>
                <a:schemeClr val="accent6">
                  <a:lumMod val="75000"/>
                </a:schemeClr>
              </a:solidFill>
              <a:ea typeface="Calibri"/>
              <a:cs typeface="Arial"/>
            </a:endParaRPr>
          </a:p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Arial"/>
              </a:rPr>
              <a:t>Restlessness progressing to unresponsiveness.</a:t>
            </a:r>
            <a:endParaRPr lang="en-US" sz="2400" dirty="0">
              <a:solidFill>
                <a:schemeClr val="accent6">
                  <a:lumMod val="75000"/>
                </a:schemeClr>
              </a:solidFill>
              <a:ea typeface="Calibri"/>
              <a:cs typeface="Arial"/>
            </a:endParaRPr>
          </a:p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Arial"/>
              </a:rPr>
              <a:t>Chest pain.</a:t>
            </a:r>
            <a:endParaRPr lang="en-US" sz="2400" dirty="0">
              <a:solidFill>
                <a:schemeClr val="accent6">
                  <a:lumMod val="75000"/>
                </a:schemeClr>
              </a:solidFill>
              <a:ea typeface="Calibri"/>
              <a:cs typeface="Arial"/>
            </a:endParaRPr>
          </a:p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Arial"/>
              </a:rPr>
              <a:t>Dysrhythmias.</a:t>
            </a:r>
            <a:endParaRPr lang="en-US" sz="2400" dirty="0">
              <a:solidFill>
                <a:schemeClr val="accent6">
                  <a:lumMod val="75000"/>
                </a:schemeClr>
              </a:solidFill>
              <a:ea typeface="Calibri"/>
              <a:cs typeface="Arial"/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41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32656"/>
            <a:ext cx="6400800" cy="65253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A1B6A4-983D-4AAA-8109-F054AF0C584C}"/>
              </a:ext>
            </a:extLst>
          </p:cNvPr>
          <p:cNvSpPr/>
          <p:nvPr/>
        </p:nvSpPr>
        <p:spPr>
          <a:xfrm>
            <a:off x="2195736" y="5301208"/>
            <a:ext cx="47525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Cardiogenic Shock </a:t>
            </a:r>
          </a:p>
        </p:txBody>
      </p:sp>
    </p:spTree>
    <p:extLst>
      <p:ext uri="{BB962C8B-B14F-4D97-AF65-F5344CB8AC3E}">
        <p14:creationId xmlns:p14="http://schemas.microsoft.com/office/powerpoint/2010/main" val="3159527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6178698"/>
          </a:xfrm>
        </p:spPr>
        <p:txBody>
          <a:bodyPr/>
          <a:lstStyle/>
          <a:p>
            <a:pPr marL="571500" marR="0" indent="-5715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Times New Roman"/>
                <a:cs typeface="Arial"/>
              </a:rPr>
              <a:t>Vital signs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  <a:ea typeface="Calibri"/>
                <a:cs typeface="Arial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Arial"/>
              </a:rPr>
              <a:t>HR: &gt;100 beats/min.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  <a:ea typeface="Calibri"/>
                <a:cs typeface="Arial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Arial"/>
              </a:rPr>
              <a:t>BP: &lt;80 mm Hg.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  <a:ea typeface="Calibri"/>
                <a:cs typeface="Arial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Arial"/>
              </a:rPr>
              <a:t>RR: &gt; 20 breaths/min</a:t>
            </a:r>
            <a:r>
              <a:rPr lang="en-US" dirty="0">
                <a:effectLst/>
                <a:latin typeface="Times New Roman"/>
                <a:ea typeface="Calibri"/>
                <a:cs typeface="Arial"/>
              </a:rPr>
              <a:t>.</a:t>
            </a:r>
            <a:br>
              <a:rPr lang="en-US" sz="3600" dirty="0">
                <a:ea typeface="Calibri"/>
                <a:cs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91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394722"/>
          </a:xfrm>
        </p:spPr>
        <p:txBody>
          <a:bodyPr/>
          <a:lstStyle/>
          <a:p>
            <a:pPr marL="571500" marR="0" indent="-57150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Times New Roman"/>
                <a:cs typeface="Arial"/>
              </a:rPr>
              <a:t>Neurologic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  <a:ea typeface="Calibri"/>
                <a:cs typeface="Arial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Arial"/>
              </a:rPr>
              <a:t>Agitation.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  <a:ea typeface="Calibri"/>
                <a:cs typeface="Arial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Arial"/>
              </a:rPr>
              <a:t>Restlessness progressing to unresponsiveness, and changes in level of consciousness.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  <a:ea typeface="Calibri"/>
                <a:cs typeface="Arial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4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08712"/>
          </a:xfrm>
        </p:spPr>
        <p:txBody>
          <a:bodyPr>
            <a:normAutofit/>
          </a:bodyPr>
          <a:lstStyle/>
          <a:p>
            <a:pPr marL="114300" marR="0" indent="-4572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Times New Roman"/>
                <a:cs typeface="Arial"/>
              </a:rPr>
              <a:t>Cardiovascular</a:t>
            </a:r>
            <a:endParaRPr lang="en-US" sz="2400" dirty="0">
              <a:solidFill>
                <a:schemeClr val="accent6">
                  <a:lumMod val="75000"/>
                </a:schemeClr>
              </a:solidFill>
              <a:ea typeface="Calibri"/>
              <a:cs typeface="Arial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Arial"/>
              </a:rPr>
              <a:t>Weak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Arial"/>
              </a:rPr>
              <a:t>thready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Arial"/>
              </a:rPr>
              <a:t> pulses.</a:t>
            </a:r>
            <a:endParaRPr lang="en-US" sz="2400" dirty="0">
              <a:solidFill>
                <a:schemeClr val="accent6">
                  <a:lumMod val="75000"/>
                </a:schemeClr>
              </a:solidFill>
              <a:ea typeface="Calibri"/>
              <a:cs typeface="Arial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Arial"/>
              </a:rPr>
              <a:t>Rhythm may be irregular.</a:t>
            </a:r>
            <a:endParaRPr lang="en-US" sz="2400" dirty="0">
              <a:solidFill>
                <a:schemeClr val="accent6">
                  <a:lumMod val="75000"/>
                </a:schemeClr>
              </a:solidFill>
              <a:ea typeface="Calibri"/>
              <a:cs typeface="Arial"/>
            </a:endParaRPr>
          </a:p>
          <a:p>
            <a:pPr marL="114300" marR="0" indent="-4572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Times New Roman"/>
                <a:cs typeface="Arial"/>
              </a:rPr>
              <a:t>Pulmonary</a:t>
            </a:r>
            <a:endParaRPr lang="en-US" sz="2400" dirty="0">
              <a:solidFill>
                <a:schemeClr val="accent6">
                  <a:lumMod val="75000"/>
                </a:schemeClr>
              </a:solidFill>
              <a:ea typeface="Calibri"/>
              <a:cs typeface="Arial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Arial"/>
              </a:rPr>
              <a:t>Orthopnea</a:t>
            </a:r>
            <a:endParaRPr lang="en-US" sz="2400" dirty="0">
              <a:solidFill>
                <a:schemeClr val="accent6">
                  <a:lumMod val="75000"/>
                </a:schemeClr>
              </a:solidFill>
              <a:ea typeface="Calibri"/>
              <a:cs typeface="Arial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Arial"/>
              </a:rPr>
              <a:t>Crackles</a:t>
            </a:r>
            <a:endParaRPr lang="en-US" sz="2400" dirty="0">
              <a:solidFill>
                <a:schemeClr val="accent6">
                  <a:lumMod val="75000"/>
                </a:schemeClr>
              </a:solidFill>
              <a:ea typeface="Calibri"/>
              <a:cs typeface="Arial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/>
                <a:latin typeface="Times New Roman"/>
                <a:ea typeface="Calibri"/>
                <a:cs typeface="Arial"/>
              </a:rPr>
              <a:t>Cough with increased secretions.</a:t>
            </a:r>
            <a:endParaRPr lang="en-US" sz="2400" dirty="0">
              <a:solidFill>
                <a:schemeClr val="accent6">
                  <a:lumMod val="75000"/>
                </a:schemeClr>
              </a:solidFill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44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5865515"/>
          </a:xfrm>
        </p:spPr>
        <p:txBody>
          <a:bodyPr/>
          <a:lstStyle/>
          <a:p>
            <a:pPr marL="114300" marR="0" indent="-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/>
                <a:ea typeface="Times New Roman"/>
                <a:cs typeface="Arial"/>
              </a:rPr>
              <a:t>Nursing Diagnosis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/>
                <a:ea typeface="Times New Roman"/>
                <a:cs typeface="Arial"/>
              </a:rPr>
              <a:t>: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/>
                <a:ea typeface="Times New Roman"/>
                <a:cs typeface="Arial"/>
              </a:rPr>
              <a:t> Impaired gas exchange related to increased left ventricular diastolic pressure (LVEDP) and pulmonary edema associated with severe left ventricular (LV) dysfunction.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3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-243408"/>
            <a:ext cx="8229600" cy="1143000"/>
          </a:xfrm>
        </p:spPr>
        <p:txBody>
          <a:bodyPr/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effectLst/>
                <a:latin typeface="Times New Roman"/>
                <a:ea typeface="Times New Roman"/>
                <a:cs typeface="Arial"/>
              </a:rPr>
              <a:t>Nursing Interventions</a:t>
            </a:r>
            <a:endParaRPr lang="en-US" sz="3600" dirty="0">
              <a:ea typeface="Calibri"/>
              <a:cs typeface="Arial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692696"/>
            <a:ext cx="8686800" cy="5976664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  <a:tabLst>
                <a:tab pos="571500" algn="l"/>
              </a:tabLst>
            </a:pPr>
            <a:r>
              <a:rPr lang="en-US" sz="3400" dirty="0">
                <a:effectLst/>
                <a:latin typeface="Times New Roman"/>
                <a:ea typeface="Calibri"/>
                <a:cs typeface="Arial"/>
              </a:rPr>
              <a:t>Continuously monitor oxygenation status with </a:t>
            </a:r>
            <a:r>
              <a:rPr lang="en-US" sz="3400" u="sng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  <a:hlinkClick r:id="rId2" tooltip="pulse oximetry"/>
              </a:rPr>
              <a:t>pulse </a:t>
            </a:r>
            <a:r>
              <a:rPr lang="en-US" sz="3400" u="sng" dirty="0" err="1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  <a:hlinkClick r:id="rId2" tooltip="pulse oximetry"/>
              </a:rPr>
              <a:t>oximetry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.</a:t>
            </a:r>
            <a:endParaRPr lang="en-US" sz="3400" dirty="0">
              <a:ea typeface="Calibri"/>
              <a:cs typeface="Arial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  <a:tabLst>
                <a:tab pos="571500" algn="l"/>
              </a:tabLst>
            </a:pPr>
            <a:r>
              <a:rPr lang="en-US" sz="3400" dirty="0">
                <a:effectLst/>
                <a:latin typeface="Times New Roman"/>
                <a:ea typeface="Calibri"/>
                <a:cs typeface="Arial"/>
              </a:rPr>
              <a:t>Monitor for desaturation in response to nursing intervention.</a:t>
            </a:r>
            <a:endParaRPr lang="en-US" sz="3400" dirty="0">
              <a:ea typeface="Calibri"/>
              <a:cs typeface="Arial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  <a:tabLst>
                <a:tab pos="571500" algn="l"/>
              </a:tabLst>
            </a:pPr>
            <a:r>
              <a:rPr lang="en-US" sz="3400" dirty="0">
                <a:effectLst/>
                <a:latin typeface="Times New Roman"/>
                <a:ea typeface="Calibri"/>
                <a:cs typeface="Arial"/>
              </a:rPr>
              <a:t>Monitor fluid volume status.</a:t>
            </a:r>
            <a:endParaRPr lang="en-US" sz="3400" dirty="0">
              <a:ea typeface="Calibri"/>
              <a:cs typeface="Arial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  <a:tabLst>
                <a:tab pos="571500" algn="l"/>
              </a:tabLst>
            </a:pPr>
            <a:r>
              <a:rPr lang="en-US" sz="3400" dirty="0">
                <a:effectLst/>
                <a:latin typeface="Times New Roman"/>
                <a:ea typeface="Calibri"/>
                <a:cs typeface="Arial"/>
              </a:rPr>
              <a:t>Obtain HR, RR, and BP every 15 minutes to evaluate the patient’s response to therapy and detect cardiopulmonary deterioration.</a:t>
            </a:r>
            <a:endParaRPr lang="en-US" sz="3400" dirty="0">
              <a:ea typeface="Calibri"/>
              <a:cs typeface="Arial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  <a:tabLst>
                <a:tab pos="571500" algn="l"/>
              </a:tabLst>
            </a:pPr>
            <a:r>
              <a:rPr lang="en-US" sz="3400" dirty="0">
                <a:effectLst/>
                <a:latin typeface="Times New Roman"/>
                <a:ea typeface="Calibri"/>
                <a:cs typeface="Arial"/>
              </a:rPr>
              <a:t>Assess the patient’s respiratory status. The use of accessory muscles and inability to speak suggest worsening pulmonary congestion.</a:t>
            </a:r>
            <a:endParaRPr lang="en-US" sz="3400" dirty="0"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5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  <a:tabLst>
                <a:tab pos="571500" algn="l"/>
              </a:tabLs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Review ABGs for decreasing trend in Pao2 (hypoxemia) or pH (acidosis). These conditions can adversely affect myocardial contractility.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  <a:tabLst>
                <a:tab pos="571500" algn="l"/>
              </a:tabLs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Provide supplemental oxygen as ordered. If the patient develops respiratory distress, be prepared for intubation and mechanical ventilation.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  <a:tabLst>
                <a:tab pos="571500" algn="l"/>
              </a:tabLs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Administer low-dose morphine sulfate as ordered to reduce preload in an attempt to decrease pulmonary congestion.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  <a:tabLst>
                <a:tab pos="571500" algn="l"/>
              </a:tabLs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Minimize oxygen demand by maintaining bed rest and decreasing anxiety, fever, and pain.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itchFamily="49" charset="0"/>
              <a:buChar char="o"/>
              <a:tabLst>
                <a:tab pos="571500" algn="l"/>
              </a:tabLs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Position the patient for maximum chest excursion and comfort.</a:t>
            </a:r>
            <a:endParaRPr lang="en-US" sz="2400" dirty="0">
              <a:ea typeface="Calibri"/>
              <a:cs typeface="Arial"/>
            </a:endParaRPr>
          </a:p>
          <a:p>
            <a:pPr>
              <a:buFont typeface="Courier New" pitchFamily="49" charset="0"/>
              <a:buChar char="o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38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30" y="332655"/>
            <a:ext cx="9136569" cy="1296145"/>
          </a:xfrm>
        </p:spPr>
        <p:txBody>
          <a:bodyPr>
            <a:normAutofit fontScale="90000"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771650" algn="l"/>
              </a:tabLst>
            </a:pPr>
            <a:r>
              <a:rPr lang="en-US" b="1" dirty="0">
                <a:latin typeface="Times New Roman"/>
                <a:ea typeface="Times New Roman"/>
                <a:cs typeface="Arial"/>
              </a:rPr>
              <a:t>Cardiogenic Shock  </a:t>
            </a:r>
            <a:br>
              <a:rPr lang="en-US" sz="3600" dirty="0"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7504" y="1772816"/>
            <a:ext cx="8928992" cy="50851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tabLst>
                <a:tab pos="1771650" algn="l"/>
              </a:tabLst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Arial"/>
              </a:rPr>
              <a:t>Cardiogenic shock is a clinical condition of inadequate tissue (end-organ) perfusion due to cardiac dysfunction.	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a typeface="Calibri"/>
              <a:cs typeface="Arial"/>
            </a:endParaRPr>
          </a:p>
          <a:p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3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effectLst/>
                <a:latin typeface="Times New Roman"/>
                <a:ea typeface="Times New Roman"/>
                <a:cs typeface="Arial"/>
              </a:rPr>
              <a:t>Pathophysiology</a:t>
            </a:r>
            <a:br>
              <a:rPr lang="en-US" sz="3600" dirty="0"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79512" y="764704"/>
            <a:ext cx="8784976" cy="597666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The heart muscle loses its contractile power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r>
              <a:rPr lang="en-US" dirty="0">
                <a:solidFill>
                  <a:schemeClr val="tx1"/>
                </a:solidFill>
              </a:rPr>
              <a:t>↓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Arial"/>
              </a:rPr>
              <a:t>resulting in a marked reduction in SV and CO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  <a:p>
            <a:r>
              <a:rPr lang="en-US" dirty="0">
                <a:solidFill>
                  <a:schemeClr val="tx1"/>
                </a:solidFill>
              </a:rPr>
              <a:t>↓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Arial"/>
              </a:rPr>
              <a:t>The decreased CO in turn reduces arterial blood pressure and tissue perfusion in the vital organs (heart, brain, lung, kidneys).</a:t>
            </a:r>
            <a:endParaRPr lang="en-US" sz="2400" dirty="0">
              <a:solidFill>
                <a:srgbClr val="FF0000"/>
              </a:solidFill>
              <a:ea typeface="Calibri"/>
              <a:cs typeface="Arial"/>
            </a:endParaRPr>
          </a:p>
          <a:p>
            <a:r>
              <a:rPr lang="en-US" dirty="0">
                <a:solidFill>
                  <a:schemeClr val="tx1"/>
                </a:solidFill>
              </a:rPr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3728096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856984" cy="66247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7030A0"/>
                </a:solidFill>
                <a:effectLst/>
                <a:latin typeface="Times New Roman"/>
                <a:ea typeface="Times New Roman"/>
                <a:cs typeface="Arial"/>
              </a:rPr>
              <a:t>Flow to the coronary arteries is reduced</a:t>
            </a:r>
            <a:endParaRPr lang="en-US" sz="2400" dirty="0">
              <a:solidFill>
                <a:srgbClr val="7030A0"/>
              </a:solidFill>
              <a:ea typeface="Calibri"/>
              <a:cs typeface="Arial"/>
            </a:endParaRPr>
          </a:p>
          <a:p>
            <a:r>
              <a:rPr lang="en-US" dirty="0">
                <a:solidFill>
                  <a:srgbClr val="7030A0"/>
                </a:solidFill>
              </a:rPr>
              <a:t>↓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7030A0"/>
                </a:solidFill>
                <a:effectLst/>
                <a:latin typeface="Times New Roman"/>
                <a:ea typeface="Times New Roman"/>
                <a:cs typeface="Arial"/>
              </a:rPr>
              <a:t>decreased oxygen supply to the myocardium, which increases ischemia and further reduces the heart's ability to pump</a:t>
            </a:r>
            <a:endParaRPr lang="en-US" sz="2400" dirty="0">
              <a:solidFill>
                <a:srgbClr val="7030A0"/>
              </a:solidFill>
              <a:ea typeface="Calibri"/>
              <a:cs typeface="Arial"/>
            </a:endParaRPr>
          </a:p>
          <a:p>
            <a:r>
              <a:rPr lang="en-US" dirty="0">
                <a:solidFill>
                  <a:srgbClr val="7030A0"/>
                </a:solidFill>
              </a:rPr>
              <a:t>↓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7030A0"/>
                </a:solidFill>
                <a:effectLst/>
                <a:latin typeface="Times New Roman"/>
                <a:ea typeface="Times New Roman"/>
                <a:cs typeface="Arial"/>
              </a:rPr>
              <a:t>Inadequate emptying of the ventricle</a:t>
            </a:r>
            <a:endParaRPr lang="en-US" sz="2400" dirty="0">
              <a:solidFill>
                <a:srgbClr val="7030A0"/>
              </a:solidFill>
              <a:ea typeface="Calibri"/>
              <a:cs typeface="Arial"/>
            </a:endParaRPr>
          </a:p>
          <a:p>
            <a:r>
              <a:rPr lang="en-US" dirty="0">
                <a:solidFill>
                  <a:srgbClr val="7030A0"/>
                </a:solidFill>
              </a:rPr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249985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rgbClr val="7030A0"/>
                </a:solidFill>
                <a:effectLst/>
                <a:latin typeface="Times New Roman"/>
                <a:ea typeface="Times New Roman"/>
                <a:cs typeface="Arial"/>
              </a:rPr>
              <a:t>leads to increased pulmonary pressures, pulmonary congestion, and pulmonary edema, exacerbating the hypoxia, causing ischemia of vital organs, and setting a vicious cycle in motion</a:t>
            </a:r>
            <a:endParaRPr lang="en-US" sz="2400" dirty="0">
              <a:solidFill>
                <a:srgbClr val="7030A0"/>
              </a:solidFill>
              <a:ea typeface="Calibri"/>
              <a:cs typeface="Arial"/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92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b="1" u="sng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rial"/>
              </a:rPr>
              <a:t>Etiology</a:t>
            </a:r>
            <a:endParaRPr lang="en-US" sz="2400" u="sng" dirty="0">
              <a:ea typeface="Calibri"/>
              <a:cs typeface="Arial"/>
            </a:endParaRPr>
          </a:p>
          <a:p>
            <a:pPr marL="457200" marR="0" lvl="0" indent="-45720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3600" dirty="0">
                <a:solidFill>
                  <a:srgbClr val="7030A0"/>
                </a:solidFill>
                <a:effectLst/>
                <a:latin typeface="Times New Roman"/>
                <a:ea typeface="Calibri"/>
                <a:cs typeface="Arial"/>
              </a:rPr>
              <a:t>Coronary artery disease</a:t>
            </a:r>
          </a:p>
          <a:p>
            <a:pPr marL="457200" marR="0" lvl="0" indent="-45720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Wingdings" pitchFamily="2" charset="2"/>
              <a:buChar char="Ø"/>
              <a:tabLst>
                <a:tab pos="457200" algn="l"/>
              </a:tabLst>
            </a:pPr>
            <a:endParaRPr lang="en-US" sz="3600" dirty="0">
              <a:solidFill>
                <a:srgbClr val="7030A0"/>
              </a:solidFill>
              <a:ea typeface="Calibri"/>
              <a:cs typeface="Arial"/>
            </a:endParaRPr>
          </a:p>
          <a:p>
            <a:pPr algn="l"/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3063"/>
            <a:ext cx="8640960" cy="509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59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7664896" cy="6408712"/>
          </a:xfrm>
        </p:spPr>
        <p:txBody>
          <a:bodyPr>
            <a:normAutofit/>
          </a:bodyPr>
          <a:lstStyle/>
          <a:p>
            <a:pPr marL="457200" lvl="0" indent="-45720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3600" dirty="0">
                <a:solidFill>
                  <a:srgbClr val="7030A0"/>
                </a:solidFill>
                <a:latin typeface="Times New Roman"/>
                <a:ea typeface="Calibri"/>
                <a:cs typeface="Arial"/>
              </a:rPr>
              <a:t>Cardiac arrhythmias</a:t>
            </a:r>
            <a:endParaRPr lang="en-US" sz="3600" dirty="0">
              <a:solidFill>
                <a:srgbClr val="7030A0"/>
              </a:solidFill>
              <a:ea typeface="Calibri"/>
              <a:cs typeface="Arial"/>
            </a:endParaRPr>
          </a:p>
          <a:p>
            <a:pPr marL="457200" lvl="0" indent="-45720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3600" dirty="0">
                <a:solidFill>
                  <a:srgbClr val="7030A0"/>
                </a:solidFill>
                <a:latin typeface="Times New Roman"/>
                <a:ea typeface="Times New Roman"/>
                <a:cs typeface="Arial"/>
              </a:rPr>
              <a:t>Systolic dysfunction</a:t>
            </a:r>
            <a:endParaRPr lang="en-US" sz="3600" dirty="0">
              <a:solidFill>
                <a:srgbClr val="7030A0"/>
              </a:solidFill>
              <a:ea typeface="Calibri"/>
              <a:cs typeface="Arial"/>
            </a:endParaRPr>
          </a:p>
          <a:p>
            <a:pPr marL="457200" lvl="0" indent="-45720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3600" dirty="0">
                <a:solidFill>
                  <a:srgbClr val="7030A0"/>
                </a:solidFill>
                <a:latin typeface="Times New Roman"/>
                <a:ea typeface="Calibri"/>
                <a:cs typeface="Arial"/>
              </a:rPr>
              <a:t>Diastolic dysfunction</a:t>
            </a:r>
            <a:endParaRPr lang="en-US" sz="3600" dirty="0">
              <a:solidFill>
                <a:srgbClr val="7030A0"/>
              </a:solidFill>
              <a:ea typeface="Calibri"/>
              <a:cs typeface="Arial"/>
            </a:endParaRPr>
          </a:p>
          <a:p>
            <a:pPr marL="457200" lvl="0" indent="-45720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3600" dirty="0">
                <a:solidFill>
                  <a:srgbClr val="7030A0"/>
                </a:solidFill>
                <a:latin typeface="Times New Roman"/>
                <a:ea typeface="Calibri"/>
                <a:cs typeface="Arial"/>
              </a:rPr>
              <a:t>Valvular dysfunction</a:t>
            </a:r>
            <a:endParaRPr lang="en-US" sz="3600" dirty="0">
              <a:solidFill>
                <a:srgbClr val="7030A0"/>
              </a:solidFill>
              <a:ea typeface="Calibri"/>
              <a:cs typeface="Arial"/>
            </a:endParaRPr>
          </a:p>
          <a:p>
            <a:pPr marL="457200" lvl="0" indent="-45720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ts val="14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3600" dirty="0">
                <a:solidFill>
                  <a:srgbClr val="7030A0"/>
                </a:solidFill>
                <a:latin typeface="Times New Roman"/>
                <a:ea typeface="Calibri"/>
                <a:cs typeface="Arial"/>
              </a:rPr>
              <a:t>Mechanical complications</a:t>
            </a:r>
            <a:endParaRPr lang="en-US" sz="3600" dirty="0">
              <a:solidFill>
                <a:srgbClr val="7030A0"/>
              </a:solidFill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4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8E4FB6-97AF-4CDE-8089-DD4A9EAEE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784976" cy="5450160"/>
          </a:xfrm>
        </p:spPr>
        <p:txBody>
          <a:bodyPr>
            <a:noAutofit/>
          </a:bodyPr>
          <a:lstStyle/>
          <a:p>
            <a:r>
              <a:rPr lang="en-US" sz="5400" b="0" i="0" dirty="0">
                <a:solidFill>
                  <a:schemeClr val="accent2">
                    <a:lumMod val="75000"/>
                  </a:schemeClr>
                </a:solidFill>
                <a:effectLst/>
                <a:latin typeface="Helvetica Neue"/>
              </a:rPr>
              <a:t>Despite advances in treatment options, CS mortality remains high at ~35–50% and is a challenging condition to manage in acute care settings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3517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853</TotalTime>
  <Words>891</Words>
  <Application>Microsoft Office PowerPoint</Application>
  <PresentationFormat>On-screen Show (4:3)</PresentationFormat>
  <Paragraphs>84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Aharoni</vt:lpstr>
      <vt:lpstr>Arial</vt:lpstr>
      <vt:lpstr>Calibri</vt:lpstr>
      <vt:lpstr>Courier New</vt:lpstr>
      <vt:lpstr>Helvetica Neue</vt:lpstr>
      <vt:lpstr>Symbol</vt:lpstr>
      <vt:lpstr>Times New Roman</vt:lpstr>
      <vt:lpstr>Wingdings</vt:lpstr>
      <vt:lpstr>نسق Office</vt:lpstr>
      <vt:lpstr>وزارة التعليم العالي والبحث العلمي  جامعة الموصل  كلية التمريض   -B-المرحلة الرابعة  حالات حرجة نظري  المحاضرة الثانية  2025-2024</vt:lpstr>
      <vt:lpstr>PowerPoint Presentation</vt:lpstr>
      <vt:lpstr>Cardiogenic Shock   </vt:lpstr>
      <vt:lpstr>Pathophysiology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Manifestations </vt:lpstr>
      <vt:lpstr>On Physical examination  </vt:lpstr>
      <vt:lpstr>PowerPoint Presentation</vt:lpstr>
      <vt:lpstr>Imaging studies </vt:lpstr>
      <vt:lpstr>PowerPoint Presentation</vt:lpstr>
      <vt:lpstr>PowerPoint Presentation</vt:lpstr>
      <vt:lpstr>PowerPoint Presentation</vt:lpstr>
      <vt:lpstr>Complications of cardiogenic shock </vt:lpstr>
      <vt:lpstr>complications associated with IABP include, insertion injuries, malposition of balloon, ischaemia of the leg in which the balloon is inserted, aortic embolism, aortic thrombus, aorto-iliac dissection, false femoral aneurysm, infection, thrombocytopenia, balloon rupture or leak with gas embolism and hemorrhage. </vt:lpstr>
      <vt:lpstr>PowerPoint Presentation</vt:lpstr>
      <vt:lpstr>Vital signs HR: &gt;100 beats/min. BP: &lt;80 mm Hg. RR: &gt; 20 breaths/min. </vt:lpstr>
      <vt:lpstr>Neurologic Agitation. Restlessness progressing to unresponsiveness, and changes in level of consciousness. </vt:lpstr>
      <vt:lpstr>PowerPoint Presentation</vt:lpstr>
      <vt:lpstr>PowerPoint Presentation</vt:lpstr>
      <vt:lpstr>Nursing Interventions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Cardiogenic Shock </dc:title>
  <dc:creator>alim</dc:creator>
  <cp:lastModifiedBy>pc</cp:lastModifiedBy>
  <cp:revision>17</cp:revision>
  <dcterms:created xsi:type="dcterms:W3CDTF">2019-02-28T17:28:22Z</dcterms:created>
  <dcterms:modified xsi:type="dcterms:W3CDTF">2025-05-24T19:44:34Z</dcterms:modified>
</cp:coreProperties>
</file>