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87" r:id="rId3"/>
    <p:sldId id="256" r:id="rId4"/>
    <p:sldId id="257" r:id="rId5"/>
    <p:sldId id="258" r:id="rId6"/>
    <p:sldId id="259" r:id="rId7"/>
    <p:sldId id="268" r:id="rId8"/>
    <p:sldId id="269" r:id="rId9"/>
    <p:sldId id="260" r:id="rId10"/>
    <p:sldId id="261" r:id="rId11"/>
    <p:sldId id="262" r:id="rId12"/>
    <p:sldId id="263" r:id="rId13"/>
    <p:sldId id="272" r:id="rId14"/>
    <p:sldId id="273" r:id="rId15"/>
    <p:sldId id="264" r:id="rId16"/>
    <p:sldId id="265" r:id="rId17"/>
    <p:sldId id="266" r:id="rId18"/>
    <p:sldId id="271" r:id="rId19"/>
    <p:sldId id="270" r:id="rId20"/>
    <p:sldId id="267" r:id="rId21"/>
    <p:sldId id="274" r:id="rId22"/>
    <p:sldId id="275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7997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580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4159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27/11/1446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202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27/11/1446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880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27/11/1446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77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27/11/1446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6092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27/11/1446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779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27/11/1446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1935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5409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1957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27/11/1446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27/11/1446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27/11/1446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27/11/1446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27/11/1446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27/11/1446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27/11/1446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27/11/1446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18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mayoclinic.org/-/media/kcms/gbs/patient-consumer/images/2013/08/26/10/08/ds00094_im00938_mcdc7_heartattackthu_jpg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3527F-4559-477F-9542-0ED08D5BB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19944" cy="5517232"/>
          </a:xfrm>
        </p:spPr>
        <p:txBody>
          <a:bodyPr>
            <a:noAutofit/>
          </a:bodyPr>
          <a:lstStyle/>
          <a:p>
            <a:r>
              <a:rPr lang="ar-IQ" sz="4000" b="1" dirty="0"/>
              <a:t>وزارة التعليم العالي والبحث العلمي </a:t>
            </a:r>
            <a:br>
              <a:rPr lang="ar-IQ" sz="4000" b="1" dirty="0"/>
            </a:br>
            <a:r>
              <a:rPr lang="ar-IQ" sz="4000" b="1" dirty="0"/>
              <a:t>جامعة الموصل </a:t>
            </a:r>
            <a:br>
              <a:rPr lang="ar-IQ" sz="4000" b="1" dirty="0"/>
            </a:br>
            <a:r>
              <a:rPr lang="ar-IQ" sz="4000" b="1" dirty="0"/>
              <a:t>كلية التمريض </a:t>
            </a:r>
            <a:br>
              <a:rPr lang="ar-IQ" sz="4000" b="1" dirty="0"/>
            </a:br>
            <a:r>
              <a:rPr lang="en-US" sz="4000" b="1" dirty="0"/>
              <a:t> -B-</a:t>
            </a:r>
            <a:r>
              <a:rPr lang="ar-IQ" sz="4000" b="1" dirty="0"/>
              <a:t>المرحلة الرابعة </a:t>
            </a:r>
            <a:br>
              <a:rPr lang="ar-IQ" sz="4000" b="1" dirty="0"/>
            </a:br>
            <a:r>
              <a:rPr lang="ar-IQ" sz="4000" b="1" dirty="0"/>
              <a:t>حالات حرجة نظري </a:t>
            </a:r>
            <a:br>
              <a:rPr lang="ar-IQ" sz="4000" b="1" dirty="0"/>
            </a:br>
            <a:r>
              <a:rPr lang="ar-IQ" sz="4000" b="1" dirty="0"/>
              <a:t>المحاضرة الثانية </a:t>
            </a:r>
            <a:br>
              <a:rPr lang="ar-IQ" sz="4000" b="1" dirty="0"/>
            </a:br>
            <a:r>
              <a:rPr lang="ar-IQ" sz="4000" b="1" dirty="0"/>
              <a:t>2025-2024</a:t>
            </a: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362B70-6B91-41CC-9A90-75A43A88B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56" y="4869160"/>
            <a:ext cx="9095888" cy="1988840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</a:rPr>
              <a:t>Heart attack</a:t>
            </a:r>
            <a:endParaRPr lang="ar-IQ" sz="4000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Lect. Ali Mohammed </a:t>
            </a:r>
            <a:r>
              <a:rPr lang="en-US" b="1" dirty="0" err="1">
                <a:solidFill>
                  <a:schemeClr val="tx1"/>
                </a:solidFill>
              </a:rPr>
              <a:t>Fathi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AEFCFC-DB34-40E4-A0DA-0D408903E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883" y="0"/>
            <a:ext cx="1567061" cy="16835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83AE40-E527-475B-B3B2-0208BC260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5" y="0"/>
            <a:ext cx="1567061" cy="168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1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9036496" cy="6624736"/>
          </a:xfrm>
        </p:spPr>
        <p:txBody>
          <a:bodyPr>
            <a:normAutofit/>
          </a:bodyPr>
          <a:lstStyle/>
          <a:p>
            <a:pPr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400" b="1" u="sng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Prevention</a:t>
            </a:r>
            <a:endParaRPr lang="en-US" sz="3600" dirty="0">
              <a:solidFill>
                <a:schemeClr val="tx1"/>
              </a:solidFill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400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Here are ways to prevent a heart attack.</a:t>
            </a:r>
            <a:endParaRPr lang="en-US" sz="3600" dirty="0">
              <a:solidFill>
                <a:schemeClr val="tx1"/>
              </a:solidFill>
              <a:ea typeface="Calibri"/>
              <a:cs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4400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Medications.</a:t>
            </a:r>
            <a:r>
              <a:rPr lang="en-US" sz="4400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 Taking medications can reduce risk of a subsequent heart attack and help damaged heart function better. </a:t>
            </a:r>
            <a:endParaRPr lang="en-US" sz="3600" dirty="0">
              <a:solidFill>
                <a:schemeClr val="tx1"/>
              </a:solidFill>
              <a:ea typeface="Calibri"/>
              <a:cs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4400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Lifestyle factors</a:t>
            </a:r>
            <a:r>
              <a:rPr lang="en-US" sz="4400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. </a:t>
            </a:r>
            <a:endParaRPr lang="en-US" sz="3600" dirty="0">
              <a:solidFill>
                <a:schemeClr val="tx1"/>
              </a:solidFill>
              <a:ea typeface="Calibri"/>
              <a:cs typeface="Arial"/>
            </a:endParaRPr>
          </a:p>
          <a:p>
            <a:pPr algn="l" rtl="0"/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321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036496" cy="6624736"/>
          </a:xfrm>
        </p:spPr>
        <p:txBody>
          <a:bodyPr>
            <a:noAutofit/>
          </a:bodyPr>
          <a:lstStyle/>
          <a:p>
            <a:pPr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u="sng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Diagnosis</a:t>
            </a:r>
            <a:endParaRPr lang="en-US" sz="2800" dirty="0">
              <a:solidFill>
                <a:schemeClr val="tx1"/>
              </a:solidFill>
              <a:ea typeface="Calibri"/>
              <a:cs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Electrocardiography (ECG)</a:t>
            </a:r>
            <a:r>
              <a:rPr lang="en-US" sz="3600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. 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Blood tests</a:t>
            </a:r>
            <a:r>
              <a:rPr lang="en-US" sz="3600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. 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Chest X-ray</a:t>
            </a:r>
            <a:r>
              <a:rPr lang="en-US" sz="3600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. 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Echocardiogram</a:t>
            </a:r>
            <a:r>
              <a:rPr lang="en-US" sz="3600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. 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Coronary catheterization (angiogram)</a:t>
            </a:r>
            <a:r>
              <a:rPr lang="en-US" sz="3600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. </a:t>
            </a:r>
            <a:endParaRPr lang="en-US" sz="2800" dirty="0">
              <a:solidFill>
                <a:schemeClr val="tx1"/>
              </a:solidFill>
              <a:ea typeface="Calibri"/>
              <a:cs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Exercise stress test</a:t>
            </a:r>
            <a:r>
              <a:rPr lang="en-US" sz="3600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. 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Cardiac computerized tomography (CT) </a:t>
            </a:r>
            <a:endParaRPr lang="en-US" sz="2800" dirty="0">
              <a:solidFill>
                <a:schemeClr val="tx1"/>
              </a:solidFill>
              <a:ea typeface="Calibri"/>
              <a:cs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Magnetic resonance imaging (MRI)</a:t>
            </a:r>
            <a:r>
              <a:rPr lang="en-US" sz="3600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. </a:t>
            </a:r>
            <a:endParaRPr lang="en-US" sz="2800" dirty="0">
              <a:solidFill>
                <a:schemeClr val="tx1"/>
              </a:solidFill>
              <a:ea typeface="Calibri"/>
              <a:cs typeface="Arial"/>
            </a:endParaRPr>
          </a:p>
          <a:p>
            <a:pPr algn="l" rtl="0"/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21810A-3D91-4492-A9A0-FBC140D96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556792"/>
            <a:ext cx="529208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31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CA6218-E873-4225-9C2E-5902413A0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83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36601B-C54A-44BD-B096-4FD123016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00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9036496" cy="6741368"/>
          </a:xfrm>
        </p:spPr>
        <p:txBody>
          <a:bodyPr>
            <a:noAutofit/>
          </a:bodyPr>
          <a:lstStyle/>
          <a:p>
            <a:pPr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u="sng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Treatment</a:t>
            </a:r>
            <a:endParaRPr lang="en-US" sz="2800" dirty="0">
              <a:solidFill>
                <a:schemeClr val="tx1"/>
              </a:solidFill>
              <a:ea typeface="Calibri"/>
              <a:cs typeface="Arial"/>
            </a:endParaRP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en-US" sz="2800" b="1" u="sng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Medical Management</a:t>
            </a:r>
            <a:endParaRPr lang="en-US" sz="2800" dirty="0">
              <a:solidFill>
                <a:schemeClr val="tx1"/>
              </a:solidFill>
              <a:ea typeface="Calibri"/>
              <a:cs typeface="Arial"/>
            </a:endParaRP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The main goals in treating myocardial infarction are to increase blood flow to the coronary arteries which lead to:</a:t>
            </a:r>
            <a:endParaRPr lang="en-US" sz="2800" dirty="0">
              <a:solidFill>
                <a:schemeClr val="tx1"/>
              </a:solidFill>
              <a:ea typeface="Calibri"/>
              <a:cs typeface="Arial"/>
            </a:endParaRPr>
          </a:p>
          <a:p>
            <a:pPr marL="2057400" marR="0" lvl="4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 decrease infarction size.</a:t>
            </a:r>
            <a:endParaRPr lang="en-US" sz="2800" dirty="0">
              <a:solidFill>
                <a:schemeClr val="tx1"/>
              </a:solidFill>
              <a:ea typeface="Calibri"/>
              <a:cs typeface="Arial"/>
            </a:endParaRPr>
          </a:p>
          <a:p>
            <a:pPr marL="2057400" marR="0" lvl="4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 increase oxygen supply .</a:t>
            </a:r>
            <a:endParaRPr lang="en-US" sz="2800" dirty="0">
              <a:solidFill>
                <a:schemeClr val="tx1"/>
              </a:solidFill>
              <a:ea typeface="Calibri"/>
              <a:cs typeface="Arial"/>
            </a:endParaRPr>
          </a:p>
          <a:p>
            <a:pPr marL="2057400" marR="0" lvl="4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 decrease oxygen demand to prevent myocardial death or injury, and ,</a:t>
            </a:r>
            <a:endParaRPr lang="en-US" sz="2800" dirty="0">
              <a:solidFill>
                <a:schemeClr val="tx1"/>
              </a:solidFill>
              <a:ea typeface="Calibri"/>
              <a:cs typeface="Arial"/>
            </a:endParaRPr>
          </a:p>
          <a:p>
            <a:pPr marL="2057400" marR="0" lvl="4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control or correct dysrhythmias .</a:t>
            </a:r>
            <a:endParaRPr lang="en-US" sz="2800" dirty="0">
              <a:solidFill>
                <a:schemeClr val="tx1"/>
              </a:solidFill>
              <a:ea typeface="Calibri"/>
              <a:cs typeface="Arial"/>
            </a:endParaRPr>
          </a:p>
          <a:p>
            <a:pPr marL="588645"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 </a:t>
            </a:r>
            <a:endParaRPr lang="en-US" sz="2800" dirty="0">
              <a:solidFill>
                <a:schemeClr val="tx1"/>
              </a:solidFill>
              <a:ea typeface="Calibri"/>
              <a:cs typeface="Arial"/>
            </a:endParaRPr>
          </a:p>
          <a:p>
            <a:pPr algn="l" rtl="0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67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856984" cy="6624736"/>
          </a:xfrm>
        </p:spPr>
        <p:txBody>
          <a:bodyPr>
            <a:normAutofit fontScale="92500" lnSpcReduction="20000"/>
          </a:bodyPr>
          <a:lstStyle/>
          <a:p>
            <a:pPr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Heart attack treatment at a hospital</a:t>
            </a:r>
            <a:endParaRPr lang="en-US" sz="2400" dirty="0">
              <a:solidFill>
                <a:schemeClr val="tx1"/>
              </a:solidFill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u="sng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Medications</a:t>
            </a:r>
            <a:endParaRPr lang="en-US" sz="2400" dirty="0">
              <a:solidFill>
                <a:schemeClr val="tx1"/>
              </a:solidFill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Medications given to treat a heart attack include:</a:t>
            </a:r>
            <a:endParaRPr lang="en-US" sz="2400" dirty="0">
              <a:solidFill>
                <a:schemeClr val="tx1"/>
              </a:solidFill>
              <a:ea typeface="Calibri"/>
              <a:cs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First Step Give Oxygen Therapy</a:t>
            </a:r>
            <a:endParaRPr lang="en-US" sz="2400" dirty="0">
              <a:solidFill>
                <a:schemeClr val="tx1"/>
              </a:solidFill>
              <a:ea typeface="Calibri"/>
              <a:cs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Aspirin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. 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Thrombolytics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. 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Antiplatelet agents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. </a:t>
            </a:r>
            <a:endParaRPr lang="en-US" sz="2400" dirty="0">
              <a:solidFill>
                <a:schemeClr val="tx1"/>
              </a:solidFill>
              <a:ea typeface="Calibri"/>
              <a:cs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Pain relievers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en-US" sz="2400" dirty="0">
              <a:solidFill>
                <a:schemeClr val="tx1"/>
              </a:solidFill>
              <a:ea typeface="Calibri"/>
              <a:cs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Nitroglycerin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. 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Beta blockers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. </a:t>
            </a:r>
            <a:endParaRPr lang="en-US" sz="2400" dirty="0">
              <a:solidFill>
                <a:schemeClr val="tx1"/>
              </a:solidFill>
              <a:ea typeface="Calibri"/>
              <a:cs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ACE inhibitors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. </a:t>
            </a:r>
            <a:endParaRPr lang="en-US" sz="2400" dirty="0">
              <a:solidFill>
                <a:schemeClr val="tx1"/>
              </a:solidFill>
              <a:ea typeface="Calibri"/>
              <a:cs typeface="Arial"/>
            </a:endParaRPr>
          </a:p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22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7504" y="188640"/>
            <a:ext cx="8928992" cy="6552728"/>
          </a:xfrm>
        </p:spPr>
        <p:txBody>
          <a:bodyPr>
            <a:normAutofit/>
          </a:bodyPr>
          <a:lstStyle/>
          <a:p>
            <a:pPr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400" b="1" u="sng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Surgical and other procedures</a:t>
            </a:r>
            <a:endParaRPr lang="en-US" sz="3600" dirty="0">
              <a:solidFill>
                <a:schemeClr val="tx1"/>
              </a:solidFill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In addition to medications, may undergo one of the following procedures to treat heart attack:</a:t>
            </a:r>
            <a:endParaRPr lang="en-US" dirty="0">
              <a:solidFill>
                <a:schemeClr val="tx1"/>
              </a:solidFill>
              <a:ea typeface="Calibri"/>
              <a:cs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4400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Coronary artery bypass surgery</a:t>
            </a:r>
            <a:r>
              <a:rPr lang="en-US" sz="4400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. 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48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8928992" cy="67413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ALI\Desktop\bypass.19576897.d81daf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395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856984" cy="6624736"/>
          </a:xfrm>
        </p:spPr>
        <p:txBody>
          <a:bodyPr/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4000" b="1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Coronary angioplasty and stenting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. </a:t>
            </a:r>
          </a:p>
          <a:p>
            <a:endParaRPr lang="en-US" dirty="0"/>
          </a:p>
        </p:txBody>
      </p:sp>
      <p:pic>
        <p:nvPicPr>
          <p:cNvPr id="4098" name="Picture 2" descr="C:\Users\ALI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856984" cy="5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412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8856984" cy="6624736"/>
          </a:xfrm>
        </p:spPr>
        <p:txBody>
          <a:bodyPr>
            <a:normAutofit fontScale="85000" lnSpcReduction="20000"/>
          </a:bodyPr>
          <a:lstStyle/>
          <a:p>
            <a:pPr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u="sng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Lifestyle and home remedies</a:t>
            </a:r>
            <a:endParaRPr lang="en-US" sz="2400" dirty="0">
              <a:solidFill>
                <a:schemeClr val="tx1"/>
              </a:solidFill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lifestyle affects  heart health. The following steps can help not only prevent but also recover from a heart attack:</a:t>
            </a:r>
            <a:endParaRPr lang="en-US" sz="2400" dirty="0">
              <a:solidFill>
                <a:schemeClr val="tx1"/>
              </a:solidFill>
              <a:ea typeface="Calibri"/>
              <a:cs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Avoid smoke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. 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Control blood pressure and cholesterol levels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. </a:t>
            </a:r>
            <a:endParaRPr lang="en-US" sz="2400" dirty="0">
              <a:solidFill>
                <a:schemeClr val="tx1"/>
              </a:solidFill>
              <a:ea typeface="Calibri"/>
              <a:cs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Get regular medical checkups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. 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Exercise regularly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. </a:t>
            </a:r>
            <a:endParaRPr lang="en-US" sz="2400" dirty="0">
              <a:solidFill>
                <a:schemeClr val="tx1"/>
              </a:solidFill>
              <a:ea typeface="Calibri"/>
              <a:cs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Maintain a healthy weight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. </a:t>
            </a:r>
            <a:endParaRPr lang="en-US" sz="2400" dirty="0">
              <a:solidFill>
                <a:schemeClr val="tx1"/>
              </a:solidFill>
              <a:ea typeface="Calibri"/>
              <a:cs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Eat a heart-healthy diet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. 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Manage diabetes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. </a:t>
            </a:r>
            <a:endParaRPr lang="en-US" sz="2400" dirty="0">
              <a:solidFill>
                <a:schemeClr val="tx1"/>
              </a:solidFill>
              <a:ea typeface="Calibri"/>
              <a:cs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Control stress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. </a:t>
            </a:r>
            <a:endParaRPr lang="en-US" sz="2400" dirty="0">
              <a:solidFill>
                <a:schemeClr val="tx1"/>
              </a:solidFill>
              <a:ea typeface="Calibri"/>
              <a:cs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No drink alcohol, do so in moderation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. </a:t>
            </a:r>
            <a:endParaRPr lang="en-US" sz="2400" dirty="0">
              <a:solidFill>
                <a:schemeClr val="tx1"/>
              </a:solidFill>
              <a:ea typeface="Calibri"/>
              <a:cs typeface="Arial"/>
            </a:endParaRPr>
          </a:p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01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504" y="0"/>
            <a:ext cx="8579296" cy="6741368"/>
          </a:xfrm>
        </p:spPr>
        <p:txBody>
          <a:bodyPr>
            <a:noAutofit/>
          </a:bodyPr>
          <a:lstStyle/>
          <a:p>
            <a:pPr marR="0" lv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tabLst>
                <a:tab pos="457200" algn="l"/>
              </a:tabLst>
            </a:pPr>
            <a:br>
              <a:rPr lang="en-US" sz="4800" b="1" u="sng" dirty="0">
                <a:latin typeface="Times New Roman"/>
                <a:ea typeface="Times New Roman"/>
                <a:cs typeface="Arial"/>
              </a:rPr>
            </a:br>
            <a:r>
              <a:rPr lang="en-US" sz="4800" b="1" u="sng" dirty="0">
                <a:latin typeface="Times New Roman"/>
                <a:ea typeface="Times New Roman"/>
                <a:cs typeface="Arial"/>
              </a:rPr>
              <a:t>Overview</a:t>
            </a:r>
            <a:br>
              <a:rPr lang="en-US" sz="4800" b="1" u="sng" dirty="0">
                <a:latin typeface="Times New Roman"/>
                <a:ea typeface="Times New Roman"/>
                <a:cs typeface="Arial"/>
              </a:rPr>
            </a:br>
            <a:r>
              <a:rPr lang="en-US" sz="3200" b="1" dirty="0">
                <a:latin typeface="Times New Roman"/>
                <a:ea typeface="Times New Roman"/>
                <a:cs typeface="Arial"/>
              </a:rPr>
              <a:t>Heart attack</a:t>
            </a:r>
            <a:br>
              <a:rPr lang="en-US" sz="2400" dirty="0">
                <a:ea typeface="Calibri"/>
                <a:cs typeface="Arial"/>
              </a:rPr>
            </a:br>
            <a:r>
              <a:rPr lang="en-US" sz="3200" dirty="0">
                <a:latin typeface="Times New Roman"/>
                <a:ea typeface="Times New Roman"/>
                <a:cs typeface="Arial"/>
              </a:rPr>
              <a:t>        A heart attack occurs when the flow of blood to the heart is blocked, most often by a build-up of fat, cholesterol and other substances, which form a plaque in the arteries that feed the heart (coronary arteries). The interrupted blood flow can damage or destroy part of the heart muscle.</a:t>
            </a:r>
            <a:br>
              <a:rPr lang="en-US" sz="2400" dirty="0">
                <a:ea typeface="Calibri"/>
                <a:cs typeface="Arial"/>
              </a:rPr>
            </a:br>
            <a:r>
              <a:rPr lang="en-US" sz="3200" dirty="0">
                <a:latin typeface="Times New Roman"/>
                <a:ea typeface="Times New Roman"/>
                <a:cs typeface="Arial"/>
              </a:rPr>
              <a:t>A heart attack, also called a myocardial infarction, can be fatal.</a:t>
            </a:r>
            <a:br>
              <a:rPr lang="en-US" sz="2400" dirty="0">
                <a:ea typeface="Calibri"/>
                <a:cs typeface="Arial"/>
              </a:rPr>
            </a:br>
            <a:br>
              <a:rPr lang="en-US" sz="3200" dirty="0">
                <a:ea typeface="Calibri"/>
                <a:cs typeface="Arial"/>
              </a:rPr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75366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D9A37-D2CA-4501-9B81-426DFF8DD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499" y="-15697"/>
            <a:ext cx="9144000" cy="3588713"/>
          </a:xfrm>
        </p:spPr>
        <p:txBody>
          <a:bodyPr>
            <a:noAutofit/>
          </a:bodyPr>
          <a:lstStyle/>
          <a:p>
            <a:pPr algn="l"/>
            <a:endParaRPr lang="en-US" sz="1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D2B47-65D5-45A5-AAA2-BCDAE5B22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99" y="476672"/>
            <a:ext cx="9103002" cy="6381328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A doctor has ordered cardiac enzymes on a patient being admitted with chest pain. You know that _____________ levels elevate 2-4 hours after injury to the heart and is the most regarded marker by providers.*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    A. Myoglobin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    B. CK-MB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    C. AST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    D. Troponin T and I </a:t>
            </a:r>
          </a:p>
        </p:txBody>
      </p:sp>
    </p:spTree>
    <p:extLst>
      <p:ext uri="{BB962C8B-B14F-4D97-AF65-F5344CB8AC3E}">
        <p14:creationId xmlns:p14="http://schemas.microsoft.com/office/powerpoint/2010/main" val="367373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5B5CA37-859E-4116-A49E-BC867BBF6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741368"/>
          </a:xfrm>
        </p:spPr>
        <p:txBody>
          <a:bodyPr>
            <a:normAutofit lnSpcReduction="10000"/>
          </a:bodyPr>
          <a:lstStyle/>
          <a:p>
            <a:pPr algn="l"/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  <a:t>---Which of the following physiologic conditions is usually present immediately before a heart attack?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</a:b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  <a:t>A.The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  <a:t> blood supply to an area of the heart is suddenly cut off.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</a:b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  <a:t>B.The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  <a:t> heart is not working hard enough to pump blood to the body.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</a:b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  <a:t>C.The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  <a:t> hemoglobin count is low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</a:b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  <a:t>D.The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  <a:t> blood is too thin.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  <a:t>---Three risk factors for heart disease can't be controlled. Which of these are they?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  <a:t>A. Medicine use, vaccines, alcoholism B. Age, sex, heredity C. Diet, drug use, smoking D. None of the above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</a:br>
            <a:endParaRPr lang="en-US" sz="48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38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llustration showing blocked artery and injured tissue in a heart attack &#10;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568952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3244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674" y="0"/>
            <a:ext cx="9142326" cy="1196751"/>
          </a:xfrm>
        </p:spPr>
        <p:txBody>
          <a:bodyPr>
            <a:normAutofit fontScale="90000"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u="sng" dirty="0">
                <a:latin typeface="Times New Roman"/>
                <a:ea typeface="Times New Roman"/>
                <a:cs typeface="Arial"/>
              </a:rPr>
              <a:t>symptoms</a:t>
            </a:r>
            <a:br>
              <a:rPr lang="en-US" sz="3600" dirty="0">
                <a:ea typeface="Calibri"/>
                <a:cs typeface="Arial"/>
              </a:rPr>
            </a:b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Common heart attack signs and symptoms include:</a:t>
            </a:r>
            <a:endParaRPr lang="en-US" sz="2400" dirty="0">
              <a:solidFill>
                <a:schemeClr val="tx1"/>
              </a:solidFill>
              <a:ea typeface="Calibri"/>
              <a:cs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Pressure, tightness, pain, or a squeezing or aching sensation in   chest or arms that may spread to   neck, jaw or back</a:t>
            </a:r>
            <a:endParaRPr lang="en-US" sz="2400" dirty="0">
              <a:solidFill>
                <a:schemeClr val="tx1"/>
              </a:solidFill>
              <a:ea typeface="Calibri"/>
              <a:cs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Nausea, indigestion, heartburn or abdominal pain</a:t>
            </a:r>
            <a:endParaRPr lang="en-US" sz="2400" dirty="0">
              <a:solidFill>
                <a:schemeClr val="tx1"/>
              </a:solidFill>
              <a:ea typeface="Calibri"/>
              <a:cs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Shortness of breath</a:t>
            </a:r>
            <a:endParaRPr lang="en-US" sz="2400" dirty="0">
              <a:solidFill>
                <a:schemeClr val="tx1"/>
              </a:solidFill>
              <a:ea typeface="Calibri"/>
              <a:cs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Cold sweat</a:t>
            </a:r>
            <a:endParaRPr lang="en-US" sz="2400" dirty="0">
              <a:solidFill>
                <a:schemeClr val="tx1"/>
              </a:solidFill>
              <a:ea typeface="Calibri"/>
              <a:cs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Fatigue</a:t>
            </a:r>
            <a:endParaRPr lang="en-US" sz="2400" dirty="0">
              <a:solidFill>
                <a:schemeClr val="tx1"/>
              </a:solidFill>
              <a:ea typeface="Calibri"/>
              <a:cs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Lightheadedness or sudden dizziness</a:t>
            </a:r>
            <a:endParaRPr lang="en-US" sz="2400" dirty="0">
              <a:solidFill>
                <a:schemeClr val="tx1"/>
              </a:solidFill>
              <a:ea typeface="Calibri"/>
              <a:cs typeface="Arial"/>
            </a:endParaRPr>
          </a:p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73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7504" y="0"/>
            <a:ext cx="9036496" cy="6741368"/>
          </a:xfrm>
        </p:spPr>
        <p:txBody>
          <a:bodyPr>
            <a:normAutofit/>
          </a:bodyPr>
          <a:lstStyle/>
          <a:p>
            <a:pPr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5400" b="1" u="sng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Causes</a:t>
            </a:r>
            <a:endParaRPr lang="en-US" sz="4400" dirty="0">
              <a:solidFill>
                <a:schemeClr val="tx1"/>
              </a:solidFill>
              <a:ea typeface="Calibri"/>
              <a:cs typeface="Arial"/>
            </a:endParaRPr>
          </a:p>
          <a:p>
            <a:pPr marL="685800" indent="-6858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q"/>
            </a:pPr>
            <a:r>
              <a:rPr lang="en-US" sz="4400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coronary arteries become blocked</a:t>
            </a:r>
          </a:p>
          <a:p>
            <a:pPr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5400" dirty="0">
              <a:solidFill>
                <a:schemeClr val="tx1"/>
              </a:solidFill>
              <a:latin typeface="Times New Roman"/>
              <a:ea typeface="Times New Roman"/>
              <a:cs typeface="Arial"/>
            </a:endParaRPr>
          </a:p>
        </p:txBody>
      </p:sp>
      <p:pic>
        <p:nvPicPr>
          <p:cNvPr id="1026" name="Picture 2" descr="C:\Users\ALI\Desktop\h9991301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875781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013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685800" lvl="0" indent="-6858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q"/>
            </a:pPr>
            <a:r>
              <a:rPr lang="en-US" sz="5400" b="1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spasm of a coronary artery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5400" b="1" dirty="0">
              <a:solidFill>
                <a:prstClr val="black"/>
              </a:solidFill>
              <a:latin typeface="Times New Roman"/>
              <a:ea typeface="Times New Roman"/>
              <a:cs typeface="Arial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5400" b="1" dirty="0">
              <a:solidFill>
                <a:prstClr val="black"/>
              </a:solidFill>
              <a:latin typeface="Times New Roman"/>
              <a:ea typeface="Times New Roman"/>
              <a:cs typeface="Arial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54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</a:t>
            </a:r>
          </a:p>
          <a:p>
            <a:endParaRPr lang="en-US" dirty="0"/>
          </a:p>
        </p:txBody>
      </p:sp>
      <p:pic>
        <p:nvPicPr>
          <p:cNvPr id="2050" name="Picture 2" descr="C:\Users\ALI\Desktop\spas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97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784976" cy="6624736"/>
          </a:xfrm>
        </p:spPr>
        <p:txBody>
          <a:bodyPr/>
          <a:lstStyle/>
          <a:p>
            <a:pPr marL="685800" lvl="0" indent="-6858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q"/>
            </a:pPr>
            <a:r>
              <a:rPr lang="en-US" sz="5400" b="1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tear in the heart artery</a:t>
            </a:r>
            <a:endParaRPr lang="en-US" sz="5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3074" name="Picture 2" descr="C:\Users\ALI\Desktop\18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740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u="sng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Risk factors</a:t>
            </a:r>
            <a:endParaRPr lang="en-US" sz="2800" dirty="0">
              <a:solidFill>
                <a:schemeClr val="tx1"/>
              </a:solidFill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Heart attack risk factors include:</a:t>
            </a:r>
            <a:endParaRPr lang="en-US" sz="2800" dirty="0">
              <a:solidFill>
                <a:schemeClr val="tx1"/>
              </a:solidFill>
              <a:ea typeface="Calibri"/>
              <a:cs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Age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.                                     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Tobacco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. 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High blood pressure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. 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High blood cholesterol or triglyceride levels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. 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Diabetes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. 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Family history of heart attack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. </a:t>
            </a:r>
            <a:endParaRPr lang="en-US" sz="2800" dirty="0">
              <a:solidFill>
                <a:schemeClr val="tx1"/>
              </a:solidFill>
              <a:ea typeface="Calibri"/>
              <a:cs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Lack of physical activity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. 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Obesity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. 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Stress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. 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Illegal drug use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. 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A history of preeclampsia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709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u="sng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Complications</a:t>
            </a:r>
            <a:endParaRPr lang="en-US" sz="2800" dirty="0">
              <a:solidFill>
                <a:schemeClr val="tx1"/>
              </a:solidFill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Complications are often related to the damage done to heart during an attack. Damage can lead to:</a:t>
            </a:r>
            <a:endParaRPr lang="en-US" sz="2800" dirty="0">
              <a:solidFill>
                <a:schemeClr val="tx1"/>
              </a:solidFill>
              <a:ea typeface="Calibri"/>
              <a:cs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Abnormal heart rhythms (arrhythmias)</a:t>
            </a:r>
            <a:r>
              <a:rPr lang="en-US" sz="3600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. 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Heart failure</a:t>
            </a:r>
            <a:r>
              <a:rPr lang="en-US" sz="3600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. 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Heart rupture</a:t>
            </a:r>
            <a:r>
              <a:rPr lang="en-US" sz="3600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. 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Valve problems</a:t>
            </a:r>
            <a:r>
              <a:rPr lang="en-US" sz="3600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.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87095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695</Words>
  <Application>Microsoft Office PowerPoint</Application>
  <PresentationFormat>On-screen Show (4:3)</PresentationFormat>
  <Paragraphs>87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Berlin Sans FB</vt:lpstr>
      <vt:lpstr>Calibri</vt:lpstr>
      <vt:lpstr>Symbol</vt:lpstr>
      <vt:lpstr>Times New Roman</vt:lpstr>
      <vt:lpstr>Wingdings</vt:lpstr>
      <vt:lpstr>سمة Office</vt:lpstr>
      <vt:lpstr>نسق Office</vt:lpstr>
      <vt:lpstr>وزارة التعليم العالي والبحث العلمي  جامعة الموصل  كلية التمريض   -B-المرحلة الرابعة  حالات حرجة نظري  المحاضرة الثانية  2025-2024</vt:lpstr>
      <vt:lpstr> Overview Heart attack         A heart attack occurs when the flow of blood to the heart is blocked, most often by a build-up of fat, cholesterol and other substances, which form a plaque in the arteries that feed the heart (coronary arteries). The interrupted blood flow can damage or destroy part of the heart muscle. A heart attack, also called a myocardial infarction, can be fatal.  </vt:lpstr>
      <vt:lpstr>PowerPoint Presentation</vt:lpstr>
      <vt:lpstr>symptoms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Overview Heart attack         A heart attack occurs when the flow of blood to the heart is blocked, most often by a build-up of fat, cholesterol and other substances, which form a plaque in the arteries that feed the heart (coronary arteries). The interrupted blood flow can damage or destroy part of the heart muscle. A heart attack, also called a myocardial infarction, can be fatal.  </dc:title>
  <dc:creator>ALI</dc:creator>
  <cp:lastModifiedBy>pc</cp:lastModifiedBy>
  <cp:revision>11</cp:revision>
  <dcterms:created xsi:type="dcterms:W3CDTF">2018-02-23T20:53:53Z</dcterms:created>
  <dcterms:modified xsi:type="dcterms:W3CDTF">2025-05-24T19:46:16Z</dcterms:modified>
</cp:coreProperties>
</file>