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316" r:id="rId3"/>
    <p:sldId id="317" r:id="rId4"/>
    <p:sldId id="318" r:id="rId5"/>
    <p:sldId id="319" r:id="rId6"/>
    <p:sldId id="320" r:id="rId7"/>
    <p:sldId id="321" r:id="rId8"/>
    <p:sldId id="322" r:id="rId9"/>
    <p:sldId id="323" r:id="rId10"/>
    <p:sldId id="324" r:id="rId11"/>
    <p:sldId id="325" r:id="rId12"/>
    <p:sldId id="326" r:id="rId13"/>
    <p:sldId id="327" r:id="rId14"/>
    <p:sldId id="259" r:id="rId15"/>
    <p:sldId id="261" r:id="rId16"/>
    <p:sldId id="262" r:id="rId17"/>
    <p:sldId id="265" r:id="rId18"/>
    <p:sldId id="266" r:id="rId19"/>
    <p:sldId id="357" r:id="rId20"/>
    <p:sldId id="267" r:id="rId21"/>
    <p:sldId id="328" r:id="rId22"/>
    <p:sldId id="268" r:id="rId23"/>
    <p:sldId id="329" r:id="rId24"/>
    <p:sldId id="269" r:id="rId25"/>
    <p:sldId id="270" r:id="rId26"/>
    <p:sldId id="271" r:id="rId27"/>
    <p:sldId id="272" r:id="rId28"/>
    <p:sldId id="273" r:id="rId29"/>
    <p:sldId id="274" r:id="rId30"/>
    <p:sldId id="275" r:id="rId31"/>
    <p:sldId id="276" r:id="rId32"/>
    <p:sldId id="277" r:id="rId33"/>
    <p:sldId id="278"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2" r:id="rId48"/>
    <p:sldId id="293" r:id="rId49"/>
    <p:sldId id="294" r:id="rId50"/>
    <p:sldId id="295" r:id="rId51"/>
    <p:sldId id="296" r:id="rId52"/>
    <p:sldId id="297" r:id="rId53"/>
    <p:sldId id="298" r:id="rId54"/>
    <p:sldId id="299" r:id="rId55"/>
    <p:sldId id="300" r:id="rId56"/>
    <p:sldId id="301" r:id="rId57"/>
    <p:sldId id="302" r:id="rId58"/>
    <p:sldId id="303" r:id="rId59"/>
    <p:sldId id="351" r:id="rId60"/>
    <p:sldId id="304" r:id="rId61"/>
    <p:sldId id="352" r:id="rId62"/>
    <p:sldId id="305" r:id="rId63"/>
    <p:sldId id="306" r:id="rId64"/>
    <p:sldId id="307" r:id="rId65"/>
    <p:sldId id="308" r:id="rId66"/>
    <p:sldId id="353" r:id="rId67"/>
    <p:sldId id="309" r:id="rId68"/>
    <p:sldId id="310" r:id="rId69"/>
    <p:sldId id="311" r:id="rId70"/>
    <p:sldId id="312" r:id="rId71"/>
    <p:sldId id="313" r:id="rId72"/>
    <p:sldId id="314" r:id="rId73"/>
    <p:sldId id="354" r:id="rId74"/>
    <p:sldId id="315" r:id="rId75"/>
    <p:sldId id="355" r:id="rId76"/>
    <p:sldId id="263" r:id="rId77"/>
    <p:sldId id="264" r:id="rId78"/>
    <p:sldId id="260" r:id="rId79"/>
    <p:sldId id="257" r:id="rId80"/>
    <p:sldId id="258" r:id="rId81"/>
    <p:sldId id="330" r:id="rId82"/>
    <p:sldId id="331" r:id="rId83"/>
    <p:sldId id="332" r:id="rId84"/>
    <p:sldId id="344" r:id="rId85"/>
    <p:sldId id="333" r:id="rId86"/>
    <p:sldId id="334" r:id="rId87"/>
    <p:sldId id="335" r:id="rId88"/>
    <p:sldId id="336" r:id="rId89"/>
    <p:sldId id="356" r:id="rId90"/>
    <p:sldId id="337" r:id="rId91"/>
    <p:sldId id="338" r:id="rId92"/>
    <p:sldId id="339" r:id="rId93"/>
    <p:sldId id="340" r:id="rId94"/>
    <p:sldId id="341" r:id="rId95"/>
    <p:sldId id="342" r:id="rId96"/>
    <p:sldId id="343" r:id="rId97"/>
    <p:sldId id="345" r:id="rId98"/>
    <p:sldId id="346" r:id="rId99"/>
    <p:sldId id="347" r:id="rId100"/>
    <p:sldId id="348" r:id="rId101"/>
    <p:sldId id="349" r:id="rId102"/>
    <p:sldId id="350" r:id="rId10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tableStyles" Target="tableStyle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DB93B89F-A0A2-430E-9B1B-591C912F0CED}" type="datetimeFigureOut">
              <a:rPr lang="ar-IQ" smtClean="0"/>
              <a:t>26/07/1445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3151397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DB93B89F-A0A2-430E-9B1B-591C912F0CED}" type="datetimeFigureOut">
              <a:rPr lang="ar-IQ" smtClean="0"/>
              <a:t>26/07/1445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1013192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DB93B89F-A0A2-430E-9B1B-591C912F0CED}" type="datetimeFigureOut">
              <a:rPr lang="ar-IQ" smtClean="0"/>
              <a:t>26/07/1445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101705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DB93B89F-A0A2-430E-9B1B-591C912F0CED}" type="datetimeFigureOut">
              <a:rPr lang="ar-IQ" smtClean="0"/>
              <a:t>26/07/1445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3892675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93B89F-A0A2-430E-9B1B-591C912F0CED}" type="datetimeFigureOut">
              <a:rPr lang="ar-IQ" smtClean="0"/>
              <a:t>26/07/1445</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70415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DB93B89F-A0A2-430E-9B1B-591C912F0CED}" type="datetimeFigureOut">
              <a:rPr lang="ar-IQ" smtClean="0"/>
              <a:t>26/07/1445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392182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DB93B89F-A0A2-430E-9B1B-591C912F0CED}" type="datetimeFigureOut">
              <a:rPr lang="ar-IQ" smtClean="0"/>
              <a:t>26/07/1445</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2434186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DB93B89F-A0A2-430E-9B1B-591C912F0CED}" type="datetimeFigureOut">
              <a:rPr lang="ar-IQ" smtClean="0"/>
              <a:t>26/07/1445</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503565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3B89F-A0A2-430E-9B1B-591C912F0CED}" type="datetimeFigureOut">
              <a:rPr lang="ar-IQ" smtClean="0"/>
              <a:t>26/07/1445</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3834404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93B89F-A0A2-430E-9B1B-591C912F0CED}" type="datetimeFigureOut">
              <a:rPr lang="ar-IQ" smtClean="0"/>
              <a:t>26/07/1445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1449254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B93B89F-A0A2-430E-9B1B-591C912F0CED}" type="datetimeFigureOut">
              <a:rPr lang="ar-IQ" smtClean="0"/>
              <a:t>26/07/1445</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86729AAA-3506-41EE-A03E-A273FB967529}" type="slidenum">
              <a:rPr lang="ar-IQ" smtClean="0"/>
              <a:t>‹#›</a:t>
            </a:fld>
            <a:endParaRPr lang="ar-IQ"/>
          </a:p>
        </p:txBody>
      </p:sp>
    </p:spTree>
    <p:extLst>
      <p:ext uri="{BB962C8B-B14F-4D97-AF65-F5344CB8AC3E}">
        <p14:creationId xmlns:p14="http://schemas.microsoft.com/office/powerpoint/2010/main" val="250436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B93B89F-A0A2-430E-9B1B-591C912F0CED}" type="datetimeFigureOut">
              <a:rPr lang="ar-IQ" smtClean="0"/>
              <a:t>26/07/1445</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6729AAA-3506-41EE-A03E-A273FB967529}" type="slidenum">
              <a:rPr lang="ar-IQ" smtClean="0"/>
              <a:t>‹#›</a:t>
            </a:fld>
            <a:endParaRPr lang="ar-IQ"/>
          </a:p>
        </p:txBody>
      </p:sp>
    </p:spTree>
    <p:extLst>
      <p:ext uri="{BB962C8B-B14F-4D97-AF65-F5344CB8AC3E}">
        <p14:creationId xmlns:p14="http://schemas.microsoft.com/office/powerpoint/2010/main" val="6142562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1" y="833718"/>
            <a:ext cx="10313894" cy="5204010"/>
          </a:xfrm>
        </p:spPr>
        <p:txBody>
          <a:bodyPr/>
          <a:lstStyle/>
          <a:p>
            <a:pPr algn="l"/>
            <a:r>
              <a:rPr lang="en-US" b="1" dirty="0" smtClean="0"/>
              <a:t>Management of patients with neurological disorders  </a:t>
            </a:r>
          </a:p>
          <a:p>
            <a:pPr algn="l"/>
            <a:r>
              <a:rPr lang="en-US" b="1" dirty="0" smtClean="0"/>
              <a:t>                                     </a:t>
            </a:r>
          </a:p>
          <a:p>
            <a:endParaRPr lang="en-US" b="1" dirty="0"/>
          </a:p>
          <a:p>
            <a:pPr algn="l"/>
            <a:r>
              <a:rPr lang="en-US" b="1" dirty="0" smtClean="0"/>
              <a:t>Dr. </a:t>
            </a:r>
            <a:r>
              <a:rPr lang="en-US" b="1" dirty="0" err="1" smtClean="0"/>
              <a:t>Harith</a:t>
            </a:r>
            <a:r>
              <a:rPr lang="en-US" b="1" dirty="0" smtClean="0"/>
              <a:t> F. Al-</a:t>
            </a:r>
            <a:r>
              <a:rPr lang="en-US" b="1" dirty="0" err="1" smtClean="0"/>
              <a:t>Aubaidy</a:t>
            </a:r>
            <a:endParaRPr lang="ar-SA" b="1" dirty="0" smtClean="0"/>
          </a:p>
          <a:p>
            <a:endParaRPr lang="en-US" b="1" dirty="0" smtClean="0"/>
          </a:p>
          <a:p>
            <a:r>
              <a:rPr lang="ar-SA" b="1" dirty="0" smtClean="0">
                <a:solidFill>
                  <a:srgbClr val="FF0000"/>
                </a:solidFill>
              </a:rPr>
              <a:t>                                                                                              الدكتور   </a:t>
            </a:r>
          </a:p>
          <a:p>
            <a:pPr algn="l"/>
            <a:r>
              <a:rPr lang="ar-SA" b="1" dirty="0" smtClean="0">
                <a:solidFill>
                  <a:srgbClr val="FF0000"/>
                </a:solidFill>
              </a:rPr>
              <a:t>حارث فتحي العبيدي   </a:t>
            </a:r>
            <a:r>
              <a:rPr lang="en-US" b="1" dirty="0" smtClean="0">
                <a:solidFill>
                  <a:srgbClr val="FF0000"/>
                </a:solidFill>
              </a:rPr>
              <a:t> </a:t>
            </a:r>
            <a:endParaRPr lang="en-US" b="1" dirty="0">
              <a:solidFill>
                <a:srgbClr val="FF000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3799" y="833718"/>
            <a:ext cx="4356847" cy="4894729"/>
          </a:xfrm>
          <a:prstGeom prst="rect">
            <a:avLst/>
          </a:prstGeom>
        </p:spPr>
      </p:pic>
    </p:spTree>
    <p:extLst>
      <p:ext uri="{BB962C8B-B14F-4D97-AF65-F5344CB8AC3E}">
        <p14:creationId xmlns:p14="http://schemas.microsoft.com/office/powerpoint/2010/main" val="4156330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normAutofit fontScale="92500" lnSpcReduction="20000"/>
          </a:bodyPr>
          <a:lstStyle/>
          <a:p>
            <a:pPr marL="0" indent="0" algn="just" rtl="0">
              <a:buNone/>
            </a:pPr>
            <a:r>
              <a:rPr lang="en-US" b="1" dirty="0" smtClean="0"/>
              <a:t>Cerebral Angiography </a:t>
            </a:r>
            <a:r>
              <a:rPr lang="en-US" dirty="0" smtClean="0"/>
              <a:t>Cerebral angiography is an x-ray study of the cerebral circulation with a contrast agent injected into a selected artery</a:t>
            </a:r>
          </a:p>
          <a:p>
            <a:pPr marL="0" indent="0" algn="just" rtl="0">
              <a:buNone/>
            </a:pPr>
            <a:endParaRPr lang="en-US" dirty="0"/>
          </a:p>
          <a:p>
            <a:pPr marL="0" indent="0" algn="just" rtl="0">
              <a:buNone/>
            </a:pPr>
            <a:r>
              <a:rPr lang="en-US" b="1" dirty="0" err="1" smtClean="0"/>
              <a:t>Myelography</a:t>
            </a:r>
            <a:r>
              <a:rPr lang="en-US" dirty="0" smtClean="0"/>
              <a:t> A </a:t>
            </a:r>
            <a:r>
              <a:rPr lang="en-US" dirty="0" err="1" smtClean="0"/>
              <a:t>myelogram</a:t>
            </a:r>
            <a:r>
              <a:rPr lang="en-US" dirty="0" smtClean="0"/>
              <a:t> is an x-ray of the spinal subarachnoid space taken after the injection of a contrast agent into the spinal subarachnoid space through a lumbar puncture.</a:t>
            </a:r>
          </a:p>
          <a:p>
            <a:pPr marL="0" indent="0" algn="just" rtl="0">
              <a:buNone/>
            </a:pPr>
            <a:endParaRPr lang="en-US" dirty="0"/>
          </a:p>
          <a:p>
            <a:pPr marL="0" indent="0" algn="just" rtl="0">
              <a:buNone/>
            </a:pPr>
            <a:r>
              <a:rPr lang="en-US" b="1" dirty="0" smtClean="0"/>
              <a:t>Electroencephalography</a:t>
            </a:r>
            <a:r>
              <a:rPr lang="en-US" dirty="0" smtClean="0"/>
              <a:t> An electroencephalogram (EEG) represents a record of the electrical activity generated in the brain (Hickey &amp; </a:t>
            </a:r>
            <a:r>
              <a:rPr lang="en-US" dirty="0" err="1" smtClean="0"/>
              <a:t>Strayer</a:t>
            </a:r>
            <a:r>
              <a:rPr lang="en-US" dirty="0" smtClean="0"/>
              <a:t>, 2020). It is obtained through electrodes applied on the scalp or through microelectrodes placed within the brain tissue</a:t>
            </a:r>
          </a:p>
          <a:p>
            <a:pPr marL="0" indent="0" algn="just" rtl="0">
              <a:buNone/>
            </a:pPr>
            <a:endParaRPr lang="en-US" dirty="0"/>
          </a:p>
          <a:p>
            <a:pPr marL="0" indent="0" algn="just" rtl="0">
              <a:buNone/>
            </a:pPr>
            <a:r>
              <a:rPr lang="en-US" b="1" dirty="0" smtClean="0"/>
              <a:t>Electromyography</a:t>
            </a:r>
            <a:r>
              <a:rPr lang="en-US" dirty="0" smtClean="0"/>
              <a:t> An electromyogram (EMG) is obtained by inserting needle electrodes into the skeletal muscles to measure changes in the electrical potential of the muscles (</a:t>
            </a:r>
            <a:r>
              <a:rPr lang="en-US" dirty="0" err="1" smtClean="0"/>
              <a:t>Pagana</a:t>
            </a:r>
            <a:r>
              <a:rPr lang="en-US" dirty="0" smtClean="0"/>
              <a:t> &amp; </a:t>
            </a:r>
            <a:r>
              <a:rPr lang="en-US" dirty="0" err="1" smtClean="0"/>
              <a:t>Pagana</a:t>
            </a:r>
            <a:r>
              <a:rPr lang="en-US" dirty="0" smtClean="0"/>
              <a:t>, 2018). The electrical potentials are shown on an oscilloscope and amplified so that both the sound and appearance of the waves can be analyzed and compared simultaneously. </a:t>
            </a:r>
            <a:endParaRPr lang="ar-IQ" dirty="0"/>
          </a:p>
        </p:txBody>
      </p:sp>
    </p:spTree>
    <p:extLst>
      <p:ext uri="{BB962C8B-B14F-4D97-AF65-F5344CB8AC3E}">
        <p14:creationId xmlns:p14="http://schemas.microsoft.com/office/powerpoint/2010/main" val="121445620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buNone/>
            </a:pPr>
            <a:r>
              <a:rPr lang="en-US" dirty="0"/>
              <a:t>PROMOTING BOWEL FUNCTION The abdomen is assessed for distention by listening for bowel sounds and measuring the girth of the abdomen with a tape measure. There is a risk of diarrhea from infection, antibiotic agents, and hyperosmolar </a:t>
            </a:r>
            <a:r>
              <a:rPr lang="en-US" dirty="0" smtClean="0"/>
              <a:t>fluids</a:t>
            </a:r>
          </a:p>
          <a:p>
            <a:pPr marL="0" indent="0" algn="just" rtl="0">
              <a:buNone/>
            </a:pPr>
            <a:r>
              <a:rPr lang="en-US" dirty="0"/>
              <a:t>RESTORING HEALTH MAINTENANCE Once increased ICP is not a problem, the nurse assists the patient and family to restore the health of the patient who is unconscious. This involves using auditory, visual, olfactory, gustatory, tactile, and kinesthetic activities to stimulate the patient emerging from coma </a:t>
            </a:r>
            <a:endParaRPr lang="ar-IQ" dirty="0"/>
          </a:p>
        </p:txBody>
      </p:sp>
    </p:spTree>
    <p:extLst>
      <p:ext uri="{BB962C8B-B14F-4D97-AF65-F5344CB8AC3E}">
        <p14:creationId xmlns:p14="http://schemas.microsoft.com/office/powerpoint/2010/main" val="82864595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lstStyle/>
          <a:p>
            <a:pPr marL="0" indent="0" algn="just" rtl="0">
              <a:buNone/>
            </a:pPr>
            <a:r>
              <a:rPr lang="en-US" dirty="0"/>
              <a:t>MEETING THE FAMILY’S </a:t>
            </a:r>
            <a:r>
              <a:rPr lang="en-US" dirty="0" smtClean="0"/>
              <a:t>NEEDS  </a:t>
            </a:r>
            <a:r>
              <a:rPr lang="en-US" dirty="0"/>
              <a:t>The family of the patient with altered LOC may be thrown into a sudden state of crisis and go through the process of severe anxiety, denial, anger, remorse, grief, and </a:t>
            </a:r>
            <a:r>
              <a:rPr lang="en-US" dirty="0" smtClean="0"/>
              <a:t>reconciliation</a:t>
            </a:r>
          </a:p>
          <a:p>
            <a:pPr marL="0" indent="0" algn="just" rtl="0">
              <a:buNone/>
            </a:pPr>
            <a:endParaRPr lang="en-US" dirty="0"/>
          </a:p>
          <a:p>
            <a:pPr marL="0" indent="0" algn="just" rtl="0">
              <a:buNone/>
            </a:pPr>
            <a:r>
              <a:rPr lang="en-US" dirty="0"/>
              <a:t>MONITORING AND MANAGING POTENTIAL COMPLICATIONS Pneumonia, aspiration, and respiratory failure are potential complications in any patient who has a depressed LOC and who cannot protect the airway or turn, cough, and take deep breaths. The longer the period of unconsciousness, the greater the risk of pulmonary complications.</a:t>
            </a:r>
            <a:endParaRPr lang="ar-IQ" dirty="0"/>
          </a:p>
        </p:txBody>
      </p:sp>
    </p:spTree>
    <p:extLst>
      <p:ext uri="{BB962C8B-B14F-4D97-AF65-F5344CB8AC3E}">
        <p14:creationId xmlns:p14="http://schemas.microsoft.com/office/powerpoint/2010/main" val="257670280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835" y="0"/>
            <a:ext cx="10515600" cy="5881128"/>
          </a:xfrm>
        </p:spPr>
        <p:txBody>
          <a:bodyPr>
            <a:normAutofit/>
          </a:bodyPr>
          <a:lstStyle/>
          <a:p>
            <a:pPr marL="0" indent="0" algn="ctr">
              <a:buNone/>
            </a:pPr>
            <a:endParaRPr lang="en-US" sz="8800" dirty="0" smtClean="0">
              <a:solidFill>
                <a:srgbClr val="FF0000"/>
              </a:solidFill>
            </a:endParaRPr>
          </a:p>
          <a:p>
            <a:pPr marL="0" indent="0" algn="ctr">
              <a:buNone/>
            </a:pPr>
            <a:endParaRPr lang="en-US" sz="8800" dirty="0" smtClean="0">
              <a:solidFill>
                <a:srgbClr val="FF0000"/>
              </a:solidFill>
            </a:endParaRPr>
          </a:p>
          <a:p>
            <a:pPr marL="0" indent="0" algn="ctr">
              <a:buNone/>
            </a:pPr>
            <a:r>
              <a:rPr lang="en-US" sz="8800" dirty="0" smtClean="0">
                <a:solidFill>
                  <a:srgbClr val="FF0000"/>
                </a:solidFill>
              </a:rPr>
              <a:t>Thank you </a:t>
            </a:r>
            <a:endParaRPr lang="ar-IQ" sz="8800" dirty="0">
              <a:solidFill>
                <a:srgbClr val="FF0000"/>
              </a:solidFill>
            </a:endParaRPr>
          </a:p>
        </p:txBody>
      </p:sp>
    </p:spTree>
    <p:extLst>
      <p:ext uri="{BB962C8B-B14F-4D97-AF65-F5344CB8AC3E}">
        <p14:creationId xmlns:p14="http://schemas.microsoft.com/office/powerpoint/2010/main" val="3705510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normAutofit/>
          </a:bodyPr>
          <a:lstStyle/>
          <a:p>
            <a:pPr marL="0" indent="0" algn="just" rtl="0">
              <a:buNone/>
            </a:pPr>
            <a:r>
              <a:rPr lang="en-US" b="1" dirty="0" smtClean="0"/>
              <a:t>Nerve Conduction Studies </a:t>
            </a:r>
          </a:p>
          <a:p>
            <a:pPr marL="0" indent="0" algn="just" rtl="0">
              <a:buNone/>
            </a:pPr>
            <a:r>
              <a:rPr lang="en-US" dirty="0" smtClean="0"/>
              <a:t>Nerve conduction studies are performed by stimulating a peripheral nerve at several points along its course and recording the muscle action potential or the sensory action potential that results.</a:t>
            </a:r>
          </a:p>
          <a:p>
            <a:pPr marL="0" indent="0" algn="just" rtl="0">
              <a:buNone/>
            </a:pPr>
            <a:endParaRPr lang="en-US" dirty="0"/>
          </a:p>
        </p:txBody>
      </p:sp>
    </p:spTree>
    <p:extLst>
      <p:ext uri="{BB962C8B-B14F-4D97-AF65-F5344CB8AC3E}">
        <p14:creationId xmlns:p14="http://schemas.microsoft.com/office/powerpoint/2010/main" val="14209154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518"/>
            <a:ext cx="10515600" cy="5800445"/>
          </a:xfrm>
        </p:spPr>
        <p:txBody>
          <a:bodyPr>
            <a:normAutofit/>
          </a:bodyPr>
          <a:lstStyle/>
          <a:p>
            <a:pPr marL="0" indent="0" algn="just" rtl="0">
              <a:lnSpc>
                <a:spcPct val="150000"/>
              </a:lnSpc>
              <a:buNone/>
            </a:pPr>
            <a:r>
              <a:rPr lang="en-US" b="1" dirty="0" smtClean="0"/>
              <a:t>Lumbar Puncture and Examination of Cerebrospinal Fluid</a:t>
            </a:r>
          </a:p>
          <a:p>
            <a:pPr marL="0" indent="0" algn="just" rtl="0">
              <a:lnSpc>
                <a:spcPct val="150000"/>
              </a:lnSpc>
              <a:buNone/>
            </a:pPr>
            <a:r>
              <a:rPr lang="en-US" dirty="0" smtClean="0"/>
              <a:t> A lumbar puncture (spinal tap) is carried out by inserting a needle into the lumbar subarachnoid space to withdraw CSF (Schreiber, 2019). The test may be performed to obtain CSF for examination, to measure and reduce CSF pressure, to determine the presence or absence of blood in the CSF, and to administer medications </a:t>
            </a:r>
            <a:r>
              <a:rPr lang="en-US" dirty="0" err="1" smtClean="0"/>
              <a:t>intrathecally</a:t>
            </a:r>
            <a:r>
              <a:rPr lang="en-US" dirty="0" smtClean="0"/>
              <a:t> (into the spinal canal). </a:t>
            </a:r>
            <a:endParaRPr lang="ar-IQ" dirty="0" smtClean="0"/>
          </a:p>
          <a:p>
            <a:pPr marL="0" indent="0" algn="just" rtl="0">
              <a:lnSpc>
                <a:spcPct val="150000"/>
              </a:lnSpc>
              <a:buNone/>
            </a:pPr>
            <a:endParaRPr lang="ar-IQ" dirty="0"/>
          </a:p>
        </p:txBody>
      </p:sp>
    </p:spTree>
    <p:extLst>
      <p:ext uri="{BB962C8B-B14F-4D97-AF65-F5344CB8AC3E}">
        <p14:creationId xmlns:p14="http://schemas.microsoft.com/office/powerpoint/2010/main" val="4153387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lstStyle/>
          <a:p>
            <a:pPr marL="0" indent="0" algn="just" rtl="0">
              <a:lnSpc>
                <a:spcPct val="150000"/>
              </a:lnSpc>
              <a:buNone/>
            </a:pPr>
            <a:r>
              <a:rPr lang="en-US" dirty="0"/>
              <a:t>The needle is inserted into the subarachnoid space in the widest intervertebral spaces; </a:t>
            </a:r>
            <a:r>
              <a:rPr lang="en-US" u="sng" dirty="0"/>
              <a:t>between the second and third, the third and fourth, or fourth and fifth lumbar vertebrae</a:t>
            </a:r>
            <a:r>
              <a:rPr lang="en-US" dirty="0"/>
              <a:t> (Schreiber, 2019). Because the spinal cord ends at the first lumbar vertebra, insertion of the needle below the level of the second lumbar vertebra prevents puncture of the spinal cord.</a:t>
            </a:r>
            <a:endParaRPr lang="ar-IQ" dirty="0"/>
          </a:p>
        </p:txBody>
      </p:sp>
    </p:spTree>
    <p:extLst>
      <p:ext uri="{BB962C8B-B14F-4D97-AF65-F5344CB8AC3E}">
        <p14:creationId xmlns:p14="http://schemas.microsoft.com/office/powerpoint/2010/main" val="1101808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753"/>
            <a:ext cx="10515600" cy="5733210"/>
          </a:xfrm>
        </p:spPr>
        <p:txBody>
          <a:bodyPr/>
          <a:lstStyle/>
          <a:p>
            <a:pPr marL="0" indent="0" algn="just" rtl="0">
              <a:lnSpc>
                <a:spcPct val="150000"/>
              </a:lnSpc>
              <a:buNone/>
            </a:pPr>
            <a:r>
              <a:rPr lang="en-US" b="1" dirty="0" smtClean="0">
                <a:solidFill>
                  <a:srgbClr val="FF0000"/>
                </a:solidFill>
              </a:rPr>
              <a:t>INCREASED INTRACRANIAL PRESSURE </a:t>
            </a:r>
          </a:p>
          <a:p>
            <a:pPr marL="0" indent="0" algn="just" rtl="0">
              <a:lnSpc>
                <a:spcPct val="150000"/>
              </a:lnSpc>
              <a:buNone/>
            </a:pPr>
            <a:r>
              <a:rPr lang="en-US" dirty="0" smtClean="0"/>
              <a:t>The rigid cranial vault contains </a:t>
            </a:r>
            <a:r>
              <a:rPr lang="en-US" u="sng" dirty="0" smtClean="0"/>
              <a:t>brain tissue (1400 g), blood (75 mL), and CSF (75 mL)</a:t>
            </a:r>
            <a:r>
              <a:rPr lang="en-US" dirty="0" smtClean="0"/>
              <a:t>. The volume and pressure of these three components are usually in a state of equilibrium and produce the ICP. ICP is usually measured in the lateral ventricles, with the normal pressure being 0 to 10 mm Hg, and 15 mm Hg being the upper limit of normal (Hickey &amp; </a:t>
            </a:r>
            <a:r>
              <a:rPr lang="en-US" dirty="0" err="1" smtClean="0"/>
              <a:t>Strayer</a:t>
            </a:r>
            <a:r>
              <a:rPr lang="en-US" dirty="0" smtClean="0"/>
              <a:t>, 2020).</a:t>
            </a:r>
            <a:endParaRPr lang="ar-IQ" dirty="0"/>
          </a:p>
        </p:txBody>
      </p:sp>
    </p:spTree>
    <p:extLst>
      <p:ext uri="{BB962C8B-B14F-4D97-AF65-F5344CB8AC3E}">
        <p14:creationId xmlns:p14="http://schemas.microsoft.com/office/powerpoint/2010/main" val="3213142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normAutofit fontScale="92500"/>
          </a:bodyPr>
          <a:lstStyle/>
          <a:p>
            <a:pPr marL="0" indent="0" algn="just" rtl="0">
              <a:lnSpc>
                <a:spcPct val="150000"/>
              </a:lnSpc>
              <a:buNone/>
            </a:pPr>
            <a:r>
              <a:rPr lang="en-US" b="1" dirty="0" smtClean="0"/>
              <a:t>Pathophysiology </a:t>
            </a:r>
          </a:p>
          <a:p>
            <a:pPr marL="0" indent="0" algn="just" rtl="0">
              <a:lnSpc>
                <a:spcPct val="150000"/>
              </a:lnSpc>
              <a:buNone/>
            </a:pPr>
            <a:r>
              <a:rPr lang="en-US" dirty="0" smtClean="0"/>
              <a:t>Increased ICP affects many patients with acute neurologic conditions because pathologic conditions alter the relationship between intracranial volume and ICP. Although elevated ICP is most commonly associated with head injury, it also may be seen as a secondary effect in other conditions, such as brain tumors, subarachnoid hemorrhage, and toxic and viral </a:t>
            </a:r>
            <a:r>
              <a:rPr lang="en-US" dirty="0" err="1" smtClean="0"/>
              <a:t>encephalopathies</a:t>
            </a:r>
            <a:r>
              <a:rPr lang="en-US" dirty="0" smtClean="0"/>
              <a:t>. Increased ICP from any cause decreases cerebral perfusion, stimulates further edema (swelling), and may shift brain tissue, resulting in herniation —a dire and frequently fatal event. </a:t>
            </a:r>
            <a:endParaRPr lang="ar-IQ" dirty="0"/>
          </a:p>
        </p:txBody>
      </p:sp>
    </p:spTree>
    <p:extLst>
      <p:ext uri="{BB962C8B-B14F-4D97-AF65-F5344CB8AC3E}">
        <p14:creationId xmlns:p14="http://schemas.microsoft.com/office/powerpoint/2010/main" val="334436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buNone/>
            </a:pPr>
            <a:r>
              <a:rPr lang="en-US" b="1" dirty="0" smtClean="0"/>
              <a:t>Decreased Cerebral Blood Flow </a:t>
            </a:r>
          </a:p>
          <a:p>
            <a:pPr marL="0" indent="0" algn="just" rtl="0">
              <a:lnSpc>
                <a:spcPct val="150000"/>
              </a:lnSpc>
              <a:buNone/>
            </a:pPr>
            <a:r>
              <a:rPr lang="en-US" dirty="0" smtClean="0"/>
              <a:t>Increased ICP may reduce cerebral blood flow, resulting in ischemia and cell death. In the early stages of cerebral ischemia, the vasomotor centers are stimulated and the systemic pressure rises to maintain cerebral blood flow. Usually, this is accompanied by a slow bounding pulse and respiratory irregularities. These changes in blood pressure, pulse, and respiration are important clinically because they suggest increased ICP. </a:t>
            </a:r>
            <a:endParaRPr lang="ar-IQ" dirty="0"/>
          </a:p>
        </p:txBody>
      </p:sp>
    </p:spTree>
    <p:extLst>
      <p:ext uri="{BB962C8B-B14F-4D97-AF65-F5344CB8AC3E}">
        <p14:creationId xmlns:p14="http://schemas.microsoft.com/office/powerpoint/2010/main" val="2500848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normAutofit fontScale="92500" lnSpcReduction="10000"/>
          </a:bodyPr>
          <a:lstStyle/>
          <a:p>
            <a:pPr marL="0" indent="0" algn="just" rtl="0">
              <a:lnSpc>
                <a:spcPct val="150000"/>
              </a:lnSpc>
              <a:buNone/>
            </a:pPr>
            <a:r>
              <a:rPr lang="en-US" dirty="0" smtClean="0"/>
              <a:t>If ICP increases to the point at which the brain’s ability to adjust has reached its limits, neural function is impaired; this may be manifested at first by clinical changes in LOC and later by abnormal respiratory and vasomotor responses.</a:t>
            </a:r>
          </a:p>
          <a:p>
            <a:pPr marL="0" indent="0" algn="just" rtl="0">
              <a:lnSpc>
                <a:spcPct val="150000"/>
              </a:lnSpc>
              <a:buNone/>
            </a:pPr>
            <a:r>
              <a:rPr lang="en-US" dirty="0" smtClean="0"/>
              <a:t>Any sudden change in the patient’s condition, such as restlessness (without apparent cause), confusion, or increasing drowsiness, has neurologic significance. These signs may result from compression of the brain due to swelling from hemorrhage or edema, an expanding intracranial lesion (hematoma or tumor), or a combination of both. As ICP increases, the patient becomes </a:t>
            </a:r>
            <a:r>
              <a:rPr lang="en-US" dirty="0" err="1" smtClean="0"/>
              <a:t>stuporous</a:t>
            </a:r>
            <a:r>
              <a:rPr lang="en-US" dirty="0" smtClean="0"/>
              <a:t>, reacting only to loud or painful stimuli</a:t>
            </a:r>
            <a:endParaRPr lang="ar-IQ" dirty="0"/>
          </a:p>
        </p:txBody>
      </p:sp>
    </p:spTree>
    <p:extLst>
      <p:ext uri="{BB962C8B-B14F-4D97-AF65-F5344CB8AC3E}">
        <p14:creationId xmlns:p14="http://schemas.microsoft.com/office/powerpoint/2010/main" val="3446444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normAutofit fontScale="92500"/>
          </a:bodyPr>
          <a:lstStyle/>
          <a:p>
            <a:pPr marL="0" indent="0" algn="just" rtl="0">
              <a:lnSpc>
                <a:spcPct val="150000"/>
              </a:lnSpc>
              <a:buNone/>
            </a:pPr>
            <a:r>
              <a:rPr lang="en-US" dirty="0" smtClean="0"/>
              <a:t>At this stage, serious impairment of brain circulation is probably taking place, and immediate intervention is required. As neurologic function deteriorates further, the patient becomes </a:t>
            </a:r>
            <a:r>
              <a:rPr lang="en-US" u="sng" dirty="0" smtClean="0"/>
              <a:t>comatose</a:t>
            </a:r>
            <a:r>
              <a:rPr lang="en-US" dirty="0" smtClean="0"/>
              <a:t> and exhibits </a:t>
            </a:r>
            <a:r>
              <a:rPr lang="en-US" u="sng" dirty="0" smtClean="0"/>
              <a:t>abnormal motor responses in the form of decortication (abnormal flexion of the upper extremities and extension of the lower extremities), </a:t>
            </a:r>
            <a:r>
              <a:rPr lang="en-US" u="sng" dirty="0" err="1" smtClean="0"/>
              <a:t>decerebration</a:t>
            </a:r>
            <a:r>
              <a:rPr lang="en-US" u="sng" dirty="0" smtClean="0"/>
              <a:t> (extreme extension of the upper and lower extremities)</a:t>
            </a:r>
            <a:r>
              <a:rPr lang="en-US" dirty="0" smtClean="0"/>
              <a:t>, or flaccidity (see Fig. 61-1). If the coma is profound and irreversible with no known confounding factors, brain stem reflexes are absent, and respirations are impaired or absent, the patient may be evaluated for brain death (Milliken &amp; </a:t>
            </a:r>
            <a:r>
              <a:rPr lang="en-US" dirty="0" err="1" smtClean="0"/>
              <a:t>Uveges</a:t>
            </a:r>
            <a:r>
              <a:rPr lang="en-US" dirty="0" smtClean="0"/>
              <a:t>, 2020).</a:t>
            </a:r>
            <a:endParaRPr lang="ar-IQ" dirty="0" smtClean="0"/>
          </a:p>
          <a:p>
            <a:pPr marL="0" indent="0" algn="just" rtl="0">
              <a:lnSpc>
                <a:spcPct val="150000"/>
              </a:lnSpc>
              <a:buNone/>
            </a:pPr>
            <a:endParaRPr lang="ar-IQ" dirty="0"/>
          </a:p>
        </p:txBody>
      </p:sp>
    </p:spTree>
    <p:extLst>
      <p:ext uri="{BB962C8B-B14F-4D97-AF65-F5344CB8AC3E}">
        <p14:creationId xmlns:p14="http://schemas.microsoft.com/office/powerpoint/2010/main" val="37746470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60059" y="389965"/>
            <a:ext cx="6548717" cy="5593976"/>
          </a:xfrm>
        </p:spPr>
      </p:pic>
    </p:spTree>
    <p:extLst>
      <p:ext uri="{BB962C8B-B14F-4D97-AF65-F5344CB8AC3E}">
        <p14:creationId xmlns:p14="http://schemas.microsoft.com/office/powerpoint/2010/main" val="964780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normAutofit/>
          </a:bodyPr>
          <a:lstStyle/>
          <a:p>
            <a:pPr marL="0" indent="0" algn="just" rtl="0">
              <a:lnSpc>
                <a:spcPct val="150000"/>
              </a:lnSpc>
              <a:buNone/>
            </a:pPr>
            <a:r>
              <a:rPr lang="en-US" b="1" dirty="0" smtClean="0"/>
              <a:t>Health History</a:t>
            </a:r>
          </a:p>
          <a:p>
            <a:pPr marL="0" indent="0" algn="just" rtl="0">
              <a:lnSpc>
                <a:spcPct val="150000"/>
              </a:lnSpc>
              <a:buNone/>
            </a:pPr>
            <a:r>
              <a:rPr lang="en-US" dirty="0" smtClean="0"/>
              <a:t> An important aspect of the neurologic assessment is the history of the present illness. The initial interview provides an excellent opportunity to systematically explore appearance, mental status, posture, movement, and affect. Depending on the patient’s condition, the nurse may need to rely on yes-or-no answers to questions, a review of the medical record, input from witnesses or the family, or a combination of these.</a:t>
            </a:r>
            <a:endParaRPr lang="ar-IQ" dirty="0"/>
          </a:p>
        </p:txBody>
      </p:sp>
    </p:spTree>
    <p:extLst>
      <p:ext uri="{BB962C8B-B14F-4D97-AF65-F5344CB8AC3E}">
        <p14:creationId xmlns:p14="http://schemas.microsoft.com/office/powerpoint/2010/main" val="3527008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b="1" dirty="0" smtClean="0"/>
              <a:t>Assessment and Diagnostic Findings </a:t>
            </a:r>
          </a:p>
          <a:p>
            <a:pPr marL="0" indent="0" algn="just" rtl="0">
              <a:lnSpc>
                <a:spcPct val="150000"/>
              </a:lnSpc>
              <a:buNone/>
            </a:pPr>
            <a:r>
              <a:rPr lang="en-US" dirty="0" smtClean="0"/>
              <a:t>The most common diagnostic tests are CT scanning and MRI. The patient may also undergo  cerebral angiography, PET. </a:t>
            </a:r>
            <a:r>
              <a:rPr lang="en-US" dirty="0" err="1" smtClean="0"/>
              <a:t>Transcranial</a:t>
            </a:r>
            <a:r>
              <a:rPr lang="en-US" dirty="0" smtClean="0"/>
              <a:t> Doppler studies provide information about cerebral blood flow. </a:t>
            </a:r>
            <a:endParaRPr lang="ar-IQ" dirty="0"/>
          </a:p>
        </p:txBody>
      </p:sp>
    </p:spTree>
    <p:extLst>
      <p:ext uri="{BB962C8B-B14F-4D97-AF65-F5344CB8AC3E}">
        <p14:creationId xmlns:p14="http://schemas.microsoft.com/office/powerpoint/2010/main" val="18693297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9965"/>
            <a:ext cx="10515600" cy="5786998"/>
          </a:xfrm>
        </p:spPr>
        <p:txBody>
          <a:bodyPr/>
          <a:lstStyle/>
          <a:p>
            <a:pPr marL="0" indent="0" algn="just" rtl="0">
              <a:lnSpc>
                <a:spcPct val="150000"/>
              </a:lnSpc>
              <a:buNone/>
            </a:pPr>
            <a:r>
              <a:rPr lang="en-US" dirty="0" smtClean="0"/>
              <a:t>Evoked potential monitoring measures the electrical potentials produced by nerve tissue in response to external stimulation (auditory, visual, or sensory). </a:t>
            </a:r>
            <a:r>
              <a:rPr lang="en-US" u="sng" dirty="0" smtClean="0"/>
              <a:t>Lumbar puncture is avoided in patients with increased ICP, because the sudden release of pressure in the lumbar area can cause the brain to herniate </a:t>
            </a:r>
            <a:r>
              <a:rPr lang="en-US" dirty="0" smtClean="0"/>
              <a:t>(Hickey &amp; </a:t>
            </a:r>
            <a:r>
              <a:rPr lang="en-US" dirty="0" err="1" smtClean="0"/>
              <a:t>Strayer</a:t>
            </a:r>
            <a:r>
              <a:rPr lang="en-US" dirty="0" smtClean="0"/>
              <a:t>, 2020). </a:t>
            </a:r>
            <a:endParaRPr lang="ar-IQ" dirty="0"/>
          </a:p>
        </p:txBody>
      </p:sp>
    </p:spTree>
    <p:extLst>
      <p:ext uri="{BB962C8B-B14F-4D97-AF65-F5344CB8AC3E}">
        <p14:creationId xmlns:p14="http://schemas.microsoft.com/office/powerpoint/2010/main" val="3014841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lnSpc>
                <a:spcPct val="150000"/>
              </a:lnSpc>
              <a:buNone/>
            </a:pPr>
            <a:r>
              <a:rPr lang="en-US" b="1" dirty="0" smtClean="0"/>
              <a:t>Complications </a:t>
            </a:r>
          </a:p>
          <a:p>
            <a:pPr marL="0" indent="0" algn="just" rtl="0">
              <a:lnSpc>
                <a:spcPct val="150000"/>
              </a:lnSpc>
              <a:buNone/>
            </a:pPr>
            <a:r>
              <a:rPr lang="en-US" dirty="0" smtClean="0"/>
              <a:t>Complications of increased ICP include brain stem herniation, diabetes </a:t>
            </a:r>
            <a:r>
              <a:rPr lang="en-US" dirty="0" err="1" smtClean="0"/>
              <a:t>insipidus</a:t>
            </a:r>
            <a:r>
              <a:rPr lang="en-US" dirty="0" smtClean="0"/>
              <a:t>, and syndrome of inappropriate antidiuretic hormone (SIADH). Brain stem herniation results from an excessive increase in ICP in which the pressure builds in the cranial vault and the brain tissue presses down on the brain stem. This increasing pressure on the brain stem results in cessation of blood flow to the brain, leading to </a:t>
            </a:r>
            <a:r>
              <a:rPr lang="en-US" u="sng" dirty="0" smtClean="0"/>
              <a:t>irreversible brain anoxia and brain death. </a:t>
            </a:r>
            <a:endParaRPr lang="ar-IQ" u="sng" dirty="0"/>
          </a:p>
        </p:txBody>
      </p:sp>
    </p:spTree>
    <p:extLst>
      <p:ext uri="{BB962C8B-B14F-4D97-AF65-F5344CB8AC3E}">
        <p14:creationId xmlns:p14="http://schemas.microsoft.com/office/powerpoint/2010/main" val="1543633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lnSpc>
                <a:spcPct val="150000"/>
              </a:lnSpc>
              <a:buNone/>
            </a:pPr>
            <a:r>
              <a:rPr lang="en-US" dirty="0" smtClean="0"/>
              <a:t>Neurogenic diabetes </a:t>
            </a:r>
            <a:r>
              <a:rPr lang="en-US" dirty="0" err="1" smtClean="0"/>
              <a:t>insipidus</a:t>
            </a:r>
            <a:r>
              <a:rPr lang="en-US" dirty="0" smtClean="0"/>
              <a:t> is the result of decreased secretion of antidiuretic hormone (ADH). The patient has excessive urine output, decreased urine osmolality, and serum </a:t>
            </a:r>
            <a:r>
              <a:rPr lang="en-US" dirty="0" err="1" smtClean="0"/>
              <a:t>hyperosmolarity</a:t>
            </a:r>
            <a:r>
              <a:rPr lang="en-US" dirty="0" smtClean="0"/>
              <a:t> (Tudor &amp; Thompson, 2019). Therapy consists of administration of fluids, electrolyte replacement, and administration of a synthetic vasopressin (</a:t>
            </a:r>
            <a:r>
              <a:rPr lang="en-US" dirty="0" err="1" smtClean="0"/>
              <a:t>desmopressin</a:t>
            </a:r>
            <a:r>
              <a:rPr lang="en-US" dirty="0" smtClean="0"/>
              <a:t>). </a:t>
            </a:r>
            <a:endParaRPr lang="ar-IQ" dirty="0"/>
          </a:p>
        </p:txBody>
      </p:sp>
    </p:spTree>
    <p:extLst>
      <p:ext uri="{BB962C8B-B14F-4D97-AF65-F5344CB8AC3E}">
        <p14:creationId xmlns:p14="http://schemas.microsoft.com/office/powerpoint/2010/main" val="17891852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normAutofit lnSpcReduction="10000"/>
          </a:bodyPr>
          <a:lstStyle/>
          <a:p>
            <a:pPr marL="0" indent="0" algn="just" rtl="0">
              <a:lnSpc>
                <a:spcPct val="150000"/>
              </a:lnSpc>
              <a:buNone/>
            </a:pPr>
            <a:r>
              <a:rPr lang="en-US" b="1" dirty="0" smtClean="0"/>
              <a:t>Medical Management </a:t>
            </a:r>
          </a:p>
          <a:p>
            <a:pPr marL="0" indent="0" algn="just" rtl="0">
              <a:lnSpc>
                <a:spcPct val="150000"/>
              </a:lnSpc>
              <a:buNone/>
            </a:pPr>
            <a:r>
              <a:rPr lang="en-US" dirty="0" smtClean="0"/>
              <a:t>Increased ICP is </a:t>
            </a:r>
            <a:r>
              <a:rPr lang="en-US" u="sng" dirty="0" smtClean="0">
                <a:solidFill>
                  <a:srgbClr val="FF0000"/>
                </a:solidFill>
              </a:rPr>
              <a:t>a true emergency </a:t>
            </a:r>
            <a:r>
              <a:rPr lang="en-US" dirty="0" smtClean="0"/>
              <a:t>and must be treated promptly. Invasive monitoring of ICP is an important component of management. Immediate management to relieve increased ICP requires decreasing cerebral edema, lowering the volume of CSF, or decreasing cerebral blood volume while maintaining cerebral perfusion. These goals are accomplished by administering osmotic diuretics, restricting fluids, draining CSF, controlling fever, maintaining systemic blood pressure and oxygenation, and reducing cellular metabolic demands. </a:t>
            </a:r>
            <a:endParaRPr lang="ar-IQ" dirty="0"/>
          </a:p>
        </p:txBody>
      </p:sp>
    </p:spTree>
    <p:extLst>
      <p:ext uri="{BB962C8B-B14F-4D97-AF65-F5344CB8AC3E}">
        <p14:creationId xmlns:p14="http://schemas.microsoft.com/office/powerpoint/2010/main" val="733468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normAutofit lnSpcReduction="10000"/>
          </a:bodyPr>
          <a:lstStyle/>
          <a:p>
            <a:pPr marL="0" indent="0" algn="just" rtl="0">
              <a:lnSpc>
                <a:spcPct val="150000"/>
              </a:lnSpc>
              <a:buNone/>
            </a:pPr>
            <a:r>
              <a:rPr lang="en-US" b="1" dirty="0" smtClean="0"/>
              <a:t>Monitoring Intracranial Pressure and Cerebral Oxygenation </a:t>
            </a:r>
          </a:p>
          <a:p>
            <a:pPr marL="0" indent="0" algn="just" rtl="0">
              <a:lnSpc>
                <a:spcPct val="150000"/>
              </a:lnSpc>
              <a:buNone/>
            </a:pPr>
            <a:r>
              <a:rPr lang="en-US" dirty="0" smtClean="0"/>
              <a:t>The purposes of ICP monitoring are to identify increased pressure early in its course (before cerebral damage occurs), to quantify the degree of elevation, to initiate appropriate treatment, to provide access to CSF for sampling and drainage, and to evaluate the effectiveness of treatment. ICP can be monitored with the use of an </a:t>
            </a:r>
            <a:r>
              <a:rPr lang="en-US" dirty="0" err="1" smtClean="0"/>
              <a:t>intraventricular</a:t>
            </a:r>
            <a:r>
              <a:rPr lang="en-US" dirty="0" smtClean="0"/>
              <a:t> catheter (</a:t>
            </a:r>
            <a:r>
              <a:rPr lang="en-US" dirty="0" err="1" smtClean="0"/>
              <a:t>ventriculostomy</a:t>
            </a:r>
            <a:r>
              <a:rPr lang="en-US" dirty="0" smtClean="0"/>
              <a:t>), a subarachnoid bolt, an epidural or subdural catheter, or a </a:t>
            </a:r>
            <a:r>
              <a:rPr lang="en-US" dirty="0" err="1" smtClean="0"/>
              <a:t>fiberoptic</a:t>
            </a:r>
            <a:r>
              <a:rPr lang="en-US" dirty="0" smtClean="0"/>
              <a:t> transducer–tipped catheter placed in the subdural space or in the ventricle. </a:t>
            </a:r>
            <a:endParaRPr lang="ar-IQ" dirty="0"/>
          </a:p>
        </p:txBody>
      </p:sp>
    </p:spTree>
    <p:extLst>
      <p:ext uri="{BB962C8B-B14F-4D97-AF65-F5344CB8AC3E}">
        <p14:creationId xmlns:p14="http://schemas.microsoft.com/office/powerpoint/2010/main" val="380395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lstStyle/>
          <a:p>
            <a:pPr marL="0" indent="0" algn="just" rtl="0">
              <a:lnSpc>
                <a:spcPct val="150000"/>
              </a:lnSpc>
              <a:buNone/>
            </a:pPr>
            <a:r>
              <a:rPr lang="en-US" b="1" dirty="0" smtClean="0"/>
              <a:t>NURSING PROCESS</a:t>
            </a:r>
          </a:p>
          <a:p>
            <a:pPr marL="0" indent="0" algn="just" rtl="0">
              <a:lnSpc>
                <a:spcPct val="150000"/>
              </a:lnSpc>
              <a:buNone/>
            </a:pPr>
            <a:r>
              <a:rPr lang="en-US" dirty="0" smtClean="0"/>
              <a:t>The neurologic examination should be as complete as the patient’s condition allows. It includes an evaluation of mental status, LOC, cranial nerve function, cerebellar function (balance and coordination), reflexes, and motor and sensory function. Because the patient is critically ill, ongoing assessment is more focused, including pupil checks, assessment of selected cranial nerves, frequent measurements of vital signs and ICP, and the use of the Glasgow Coma Scale </a:t>
            </a:r>
            <a:endParaRPr lang="ar-IQ" dirty="0"/>
          </a:p>
        </p:txBody>
      </p:sp>
    </p:spTree>
    <p:extLst>
      <p:ext uri="{BB962C8B-B14F-4D97-AF65-F5344CB8AC3E}">
        <p14:creationId xmlns:p14="http://schemas.microsoft.com/office/powerpoint/2010/main" val="2440498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lnSpc>
                <a:spcPct val="150000"/>
              </a:lnSpc>
              <a:buNone/>
            </a:pPr>
            <a:r>
              <a:rPr lang="en-US" b="1" dirty="0" smtClean="0"/>
              <a:t>NURSING DIAGNOSES </a:t>
            </a:r>
          </a:p>
          <a:p>
            <a:pPr marL="0" indent="0" algn="just" rtl="0">
              <a:lnSpc>
                <a:spcPct val="150000"/>
              </a:lnSpc>
              <a:buNone/>
            </a:pPr>
            <a:r>
              <a:rPr lang="en-US" dirty="0" smtClean="0"/>
              <a:t>Impaired breathing associated with neurologic dysfunction (brain stem compression, structural displacement) </a:t>
            </a:r>
          </a:p>
          <a:p>
            <a:pPr marL="0" indent="0" algn="just" rtl="0">
              <a:lnSpc>
                <a:spcPct val="150000"/>
              </a:lnSpc>
              <a:buNone/>
            </a:pPr>
            <a:r>
              <a:rPr lang="en-US" dirty="0" smtClean="0"/>
              <a:t>Risk for ineffective tissue perfusion associated with the effects of increased ICP Hypovolemia associated with fluid restriction </a:t>
            </a:r>
          </a:p>
          <a:p>
            <a:pPr marL="0" indent="0" algn="just" rtl="0">
              <a:lnSpc>
                <a:spcPct val="150000"/>
              </a:lnSpc>
              <a:buNone/>
            </a:pPr>
            <a:r>
              <a:rPr lang="en-US" dirty="0" smtClean="0"/>
              <a:t>Risk for infection associated with ICP monitoring system (</a:t>
            </a:r>
            <a:r>
              <a:rPr lang="en-US" dirty="0" err="1" smtClean="0"/>
              <a:t>fiberoptic</a:t>
            </a:r>
            <a:r>
              <a:rPr lang="en-US" dirty="0" smtClean="0"/>
              <a:t> or </a:t>
            </a:r>
            <a:r>
              <a:rPr lang="en-US" dirty="0" err="1" smtClean="0"/>
              <a:t>intraventricular</a:t>
            </a:r>
            <a:r>
              <a:rPr lang="en-US" dirty="0" smtClean="0"/>
              <a:t> catheter)</a:t>
            </a:r>
            <a:endParaRPr lang="ar-IQ" dirty="0"/>
          </a:p>
        </p:txBody>
      </p:sp>
    </p:spTree>
    <p:extLst>
      <p:ext uri="{BB962C8B-B14F-4D97-AF65-F5344CB8AC3E}">
        <p14:creationId xmlns:p14="http://schemas.microsoft.com/office/powerpoint/2010/main" val="27482045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fontScale="92500" lnSpcReduction="10000"/>
          </a:bodyPr>
          <a:lstStyle/>
          <a:p>
            <a:pPr marL="0" indent="0" algn="just" rtl="0">
              <a:lnSpc>
                <a:spcPct val="150000"/>
              </a:lnSpc>
              <a:buNone/>
            </a:pPr>
            <a:r>
              <a:rPr lang="en-US" b="1" dirty="0" smtClean="0"/>
              <a:t>ACHIEVING AN ADEQUATE BREATHING PATTERN</a:t>
            </a:r>
          </a:p>
          <a:p>
            <a:pPr marL="0" indent="0" algn="just" rtl="0">
              <a:lnSpc>
                <a:spcPct val="150000"/>
              </a:lnSpc>
              <a:buNone/>
            </a:pPr>
            <a:r>
              <a:rPr lang="en-US" dirty="0" smtClean="0"/>
              <a:t> In order to normalize breathing it is essential to maintain the airway. The patency of the airway is assessed. Secretions that are obstructing the airway must be suctioned with care, because transient elevations of ICP occur with suctioning (Hickey &amp; </a:t>
            </a:r>
            <a:r>
              <a:rPr lang="en-US" dirty="0" err="1" smtClean="0"/>
              <a:t>Strayer</a:t>
            </a:r>
            <a:r>
              <a:rPr lang="en-US" dirty="0" smtClean="0"/>
              <a:t>, 2020). Hypoxia caused by poor oxygenation leads to cerebral ischemia and edema. Coughing is discouraged because it increases ICP. The lung fields are auscultated at least every 8 hours to determine the presence of adventitious sounds or any areas of congestion. Elevating the head of the bed may aid in clearing secretions and improve venous drainage of the brain. </a:t>
            </a:r>
            <a:endParaRPr lang="ar-IQ" dirty="0"/>
          </a:p>
        </p:txBody>
      </p:sp>
    </p:spTree>
    <p:extLst>
      <p:ext uri="{BB962C8B-B14F-4D97-AF65-F5344CB8AC3E}">
        <p14:creationId xmlns:p14="http://schemas.microsoft.com/office/powerpoint/2010/main" val="2751125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normAutofit lnSpcReduction="10000"/>
          </a:bodyPr>
          <a:lstStyle/>
          <a:p>
            <a:pPr marL="0" indent="0" algn="just" rtl="0">
              <a:lnSpc>
                <a:spcPct val="150000"/>
              </a:lnSpc>
              <a:buNone/>
            </a:pPr>
            <a:r>
              <a:rPr lang="en-US" b="1" dirty="0" smtClean="0"/>
              <a:t>OPTIMIZING CEREBRAL TISSUE PERFUSION </a:t>
            </a:r>
          </a:p>
          <a:p>
            <a:pPr marL="0" indent="0" algn="just" rtl="0">
              <a:lnSpc>
                <a:spcPct val="150000"/>
              </a:lnSpc>
              <a:buNone/>
            </a:pPr>
            <a:r>
              <a:rPr lang="en-US" dirty="0" smtClean="0"/>
              <a:t>In addition to ongoing nursing assessment, strategies are initiated to reduce factors contributing to the elevation of ICP (see Table 61-2). Proper positioning helps reduce ICP. The patient’s head is kept in a neutral (midline) position, maintained with the use of a cervical collar if necessary, to promote venous drainage. </a:t>
            </a:r>
            <a:r>
              <a:rPr lang="en-US" u="sng" dirty="0" smtClean="0"/>
              <a:t>Elevation of the head is maintained at 30 to 45 degrees unless contraindicated. Extreme rotation of the neck and flexion of the neck are avoided, because compression or distortion of the jugular veins increases ICP</a:t>
            </a:r>
            <a:r>
              <a:rPr lang="en-US" dirty="0" smtClean="0"/>
              <a:t>. </a:t>
            </a:r>
            <a:endParaRPr lang="ar-IQ" dirty="0"/>
          </a:p>
        </p:txBody>
      </p:sp>
    </p:spTree>
    <p:extLst>
      <p:ext uri="{BB962C8B-B14F-4D97-AF65-F5344CB8AC3E}">
        <p14:creationId xmlns:p14="http://schemas.microsoft.com/office/powerpoint/2010/main" val="1316533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l" rtl="0">
              <a:buNone/>
            </a:pPr>
            <a:r>
              <a:rPr lang="en-US" b="1" dirty="0" smtClean="0"/>
              <a:t>Common Symptoms</a:t>
            </a:r>
          </a:p>
          <a:p>
            <a:pPr marL="0" indent="0" algn="l" rtl="0">
              <a:buNone/>
            </a:pPr>
            <a:r>
              <a:rPr lang="en-US" dirty="0" smtClean="0"/>
              <a:t>Pain</a:t>
            </a:r>
          </a:p>
          <a:p>
            <a:pPr marL="0" indent="0" algn="l" rtl="0">
              <a:buNone/>
            </a:pPr>
            <a:r>
              <a:rPr lang="en-US" dirty="0" smtClean="0"/>
              <a:t>Seizures</a:t>
            </a:r>
          </a:p>
          <a:p>
            <a:pPr marL="0" indent="0" algn="l" rtl="0">
              <a:buNone/>
            </a:pPr>
            <a:r>
              <a:rPr lang="en-US" dirty="0" smtClean="0"/>
              <a:t>Dizziness and Vertigo</a:t>
            </a:r>
          </a:p>
          <a:p>
            <a:pPr marL="0" indent="0" algn="l" rtl="0">
              <a:buNone/>
            </a:pPr>
            <a:r>
              <a:rPr lang="en-US" dirty="0" smtClean="0"/>
              <a:t>Visual Disturbances</a:t>
            </a:r>
          </a:p>
          <a:p>
            <a:pPr marL="0" indent="0" algn="l" rtl="0">
              <a:buNone/>
            </a:pPr>
            <a:r>
              <a:rPr lang="en-US" dirty="0" smtClean="0"/>
              <a:t>Muscle Weakness</a:t>
            </a:r>
          </a:p>
          <a:p>
            <a:pPr marL="0" indent="0" algn="l" rtl="0">
              <a:buNone/>
            </a:pPr>
            <a:r>
              <a:rPr lang="en-US" dirty="0" smtClean="0"/>
              <a:t>Abnormal Sensation</a:t>
            </a:r>
          </a:p>
          <a:p>
            <a:pPr marL="0" indent="0" algn="l" rtl="0">
              <a:buNone/>
            </a:pPr>
            <a:endParaRPr lang="ar-IQ" dirty="0"/>
          </a:p>
        </p:txBody>
      </p:sp>
    </p:spTree>
    <p:extLst>
      <p:ext uri="{BB962C8B-B14F-4D97-AF65-F5344CB8AC3E}">
        <p14:creationId xmlns:p14="http://schemas.microsoft.com/office/powerpoint/2010/main" val="22842222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fontScale="92500"/>
          </a:bodyPr>
          <a:lstStyle/>
          <a:p>
            <a:pPr marL="0" indent="0" algn="just" rtl="0">
              <a:lnSpc>
                <a:spcPct val="150000"/>
              </a:lnSpc>
              <a:buNone/>
            </a:pPr>
            <a:r>
              <a:rPr lang="en-US" b="1" dirty="0" smtClean="0"/>
              <a:t>MAINTAINING NEGATIVE FLUID BALANCE </a:t>
            </a:r>
          </a:p>
          <a:p>
            <a:pPr marL="0" indent="0" algn="just" rtl="0">
              <a:lnSpc>
                <a:spcPct val="150000"/>
              </a:lnSpc>
              <a:buNone/>
            </a:pPr>
            <a:r>
              <a:rPr lang="en-US" dirty="0" smtClean="0"/>
              <a:t>The administration of osmotic and loop diuretics is part of the treatment protocol to reduce ICP. Corticosteroids may be used to reduce cerebral edema (except when it results from trauma), and fluids may be restricted. All of these treatment modalities promote dehydration. Skin turgor, mucous membranes, urine output, and serum and urine osmolality are monitored to assess fluid status. If IV fluids are prescribed, the nurse ensures that they are given at a slow to moderate rate with an IV infusion pump, to prevent too-rapid administration and avoid </a:t>
            </a:r>
            <a:r>
              <a:rPr lang="en-US" dirty="0" err="1" smtClean="0"/>
              <a:t>overhydration</a:t>
            </a:r>
            <a:endParaRPr lang="ar-IQ" dirty="0"/>
          </a:p>
        </p:txBody>
      </p:sp>
    </p:spTree>
    <p:extLst>
      <p:ext uri="{BB962C8B-B14F-4D97-AF65-F5344CB8AC3E}">
        <p14:creationId xmlns:p14="http://schemas.microsoft.com/office/powerpoint/2010/main" val="16704093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lnSpc>
                <a:spcPct val="150000"/>
              </a:lnSpc>
              <a:buNone/>
            </a:pPr>
            <a:r>
              <a:rPr lang="en-US" b="1" dirty="0" smtClean="0"/>
              <a:t>PREVENTING INFECTION</a:t>
            </a:r>
          </a:p>
          <a:p>
            <a:pPr marL="0" indent="0" algn="just" rtl="0">
              <a:lnSpc>
                <a:spcPct val="150000"/>
              </a:lnSpc>
              <a:buNone/>
            </a:pPr>
            <a:r>
              <a:rPr lang="en-US" dirty="0" smtClean="0"/>
              <a:t> The risk of infection is greatest when ICP is monitored with an </a:t>
            </a:r>
            <a:r>
              <a:rPr lang="en-US" dirty="0" err="1" smtClean="0"/>
              <a:t>intraventricular</a:t>
            </a:r>
            <a:r>
              <a:rPr lang="en-US" dirty="0" smtClean="0"/>
              <a:t> catheter and increases with the duration of the monitoring.</a:t>
            </a:r>
            <a:endParaRPr lang="ar-IQ" dirty="0"/>
          </a:p>
        </p:txBody>
      </p:sp>
    </p:spTree>
    <p:extLst>
      <p:ext uri="{BB962C8B-B14F-4D97-AF65-F5344CB8AC3E}">
        <p14:creationId xmlns:p14="http://schemas.microsoft.com/office/powerpoint/2010/main" val="34401500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7541"/>
            <a:ext cx="10515600" cy="5679422"/>
          </a:xfrm>
        </p:spPr>
        <p:txBody>
          <a:bodyPr/>
          <a:lstStyle/>
          <a:p>
            <a:pPr marL="0" indent="0" algn="just" rtl="0">
              <a:lnSpc>
                <a:spcPct val="150000"/>
              </a:lnSpc>
              <a:buNone/>
            </a:pPr>
            <a:r>
              <a:rPr lang="en-US" b="1" dirty="0" smtClean="0"/>
              <a:t>MONITORING AND MANAGING POTENTIAL COMPLICATIONS </a:t>
            </a:r>
          </a:p>
          <a:p>
            <a:pPr marL="0" indent="0" algn="just" rtl="0">
              <a:lnSpc>
                <a:spcPct val="150000"/>
              </a:lnSpc>
              <a:buNone/>
            </a:pPr>
            <a:r>
              <a:rPr lang="en-US" dirty="0" smtClean="0"/>
              <a:t>The primary complication of increased ICP is brain herniation resulting in death (see Fig. 61-2). Nursing management focuses on detecting early signs of increasing ICP, because medical interventions are usually ineffective once later signs develop</a:t>
            </a:r>
            <a:endParaRPr lang="ar-IQ" dirty="0"/>
          </a:p>
        </p:txBody>
      </p:sp>
    </p:spTree>
    <p:extLst>
      <p:ext uri="{BB962C8B-B14F-4D97-AF65-F5344CB8AC3E}">
        <p14:creationId xmlns:p14="http://schemas.microsoft.com/office/powerpoint/2010/main" val="1381370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smtClean="0"/>
              <a:t>Detecting Indications of Increasing Intracranial Pressure.</a:t>
            </a:r>
          </a:p>
          <a:p>
            <a:pPr marL="0" indent="0" algn="just" rtl="0">
              <a:buNone/>
            </a:pPr>
            <a:r>
              <a:rPr lang="en-US" dirty="0" smtClean="0"/>
              <a:t> The nurse assesses for and immediately reports any signs or symptoms of increasing ICP (see Chart 61-1). The focus is on detecting early signs of increasing ICP.</a:t>
            </a:r>
          </a:p>
          <a:p>
            <a:pPr marL="0" indent="0" algn="just" rtl="0">
              <a:buNone/>
            </a:pPr>
            <a:r>
              <a:rPr lang="en-US" dirty="0" smtClean="0"/>
              <a:t>Monitoring Intracranial Pressure. </a:t>
            </a:r>
          </a:p>
          <a:p>
            <a:pPr marL="0" indent="0" algn="just" rtl="0">
              <a:buNone/>
            </a:pPr>
            <a:r>
              <a:rPr lang="en-US" dirty="0" smtClean="0"/>
              <a:t>Because clinical assessment is not always a reliable guide in recognizing increased ICP, especially in patients who are comatose, monitoring of ICP and cerebral oxygenation is an essential part of management. ICP is monitored closely for continuous elevation or significant increase over baseline.</a:t>
            </a:r>
            <a:endParaRPr lang="ar-IQ" dirty="0"/>
          </a:p>
        </p:txBody>
      </p:sp>
    </p:spTree>
    <p:extLst>
      <p:ext uri="{BB962C8B-B14F-4D97-AF65-F5344CB8AC3E}">
        <p14:creationId xmlns:p14="http://schemas.microsoft.com/office/powerpoint/2010/main" val="39393942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normAutofit fontScale="92500" lnSpcReduction="20000"/>
          </a:bodyPr>
          <a:lstStyle/>
          <a:p>
            <a:pPr marL="0" indent="0" algn="just" rtl="0">
              <a:buNone/>
            </a:pPr>
            <a:r>
              <a:rPr lang="en-US" b="1" dirty="0" smtClean="0"/>
              <a:t>Evaluation </a:t>
            </a:r>
          </a:p>
          <a:p>
            <a:pPr marL="0" indent="0" algn="just" rtl="0">
              <a:buNone/>
            </a:pPr>
            <a:r>
              <a:rPr lang="en-US" dirty="0" smtClean="0"/>
              <a:t>1. Attains optimal breathing pattern</a:t>
            </a:r>
          </a:p>
          <a:p>
            <a:pPr marL="0" indent="0" algn="just" rtl="0">
              <a:buNone/>
            </a:pPr>
            <a:r>
              <a:rPr lang="en-US" dirty="0" smtClean="0"/>
              <a:t> Maintains patent airway Breathes in a regular pattern Attains or maintains arterial blood gas values within acceptable range</a:t>
            </a:r>
          </a:p>
          <a:p>
            <a:pPr marL="0" indent="0" algn="just" rtl="0">
              <a:buNone/>
            </a:pPr>
            <a:r>
              <a:rPr lang="en-US" dirty="0" smtClean="0"/>
              <a:t> Demonstrates optimal cerebral tissue perfusion</a:t>
            </a:r>
          </a:p>
          <a:p>
            <a:pPr marL="0" indent="0" algn="just" rtl="0">
              <a:buNone/>
            </a:pPr>
            <a:r>
              <a:rPr lang="en-US" dirty="0" smtClean="0"/>
              <a:t>2.Increasingly oriented to time, place, and person Follows verbal commands; answers questions correctly </a:t>
            </a:r>
          </a:p>
          <a:p>
            <a:pPr marL="0" indent="0" algn="just" rtl="0">
              <a:buNone/>
            </a:pPr>
            <a:r>
              <a:rPr lang="en-US" dirty="0" smtClean="0"/>
              <a:t>3. Attains desired fluid balance </a:t>
            </a:r>
          </a:p>
          <a:p>
            <a:pPr marL="0" indent="0" algn="just" rtl="0">
              <a:buNone/>
            </a:pPr>
            <a:r>
              <a:rPr lang="en-US" dirty="0" smtClean="0"/>
              <a:t>Maintains fluid restriction Demonstrates serum and urine osmolality values within acceptable range</a:t>
            </a:r>
          </a:p>
          <a:p>
            <a:pPr marL="0" indent="0" algn="just" rtl="0">
              <a:buNone/>
            </a:pPr>
            <a:r>
              <a:rPr lang="en-US" dirty="0" smtClean="0"/>
              <a:t> 4. Has no signs or symptoms of infection Has no fever Shows no redness, swelling, or drainage at arterial, IV, and urinary catheter sites Has no redness, swelling, or purulent drainage from invasive intracranial monitoring device . 5. Absence of complications Has ICP values that remain within normal limits Demonstrates urine output and serum electrolyte levels within acceptable limits</a:t>
            </a:r>
            <a:endParaRPr lang="ar-IQ" dirty="0"/>
          </a:p>
        </p:txBody>
      </p:sp>
    </p:spTree>
    <p:extLst>
      <p:ext uri="{BB962C8B-B14F-4D97-AF65-F5344CB8AC3E}">
        <p14:creationId xmlns:p14="http://schemas.microsoft.com/office/powerpoint/2010/main" val="1576879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lnSpc>
                <a:spcPct val="150000"/>
              </a:lnSpc>
              <a:buNone/>
            </a:pPr>
            <a:r>
              <a:rPr lang="en-US" b="1" dirty="0"/>
              <a:t>Brain Abscess </a:t>
            </a:r>
            <a:endParaRPr lang="en-US" b="1" dirty="0" smtClean="0"/>
          </a:p>
          <a:p>
            <a:pPr marL="0" indent="0" algn="just" rtl="0">
              <a:lnSpc>
                <a:spcPct val="150000"/>
              </a:lnSpc>
              <a:buNone/>
            </a:pPr>
            <a:r>
              <a:rPr lang="en-US" dirty="0" smtClean="0"/>
              <a:t>Brain </a:t>
            </a:r>
            <a:r>
              <a:rPr lang="en-US" dirty="0"/>
              <a:t>abscesses account for less than 1% of space-occupying brain lesions in the United States (Hickey &amp; </a:t>
            </a:r>
            <a:r>
              <a:rPr lang="en-US" dirty="0" err="1"/>
              <a:t>Strayer</a:t>
            </a:r>
            <a:r>
              <a:rPr lang="en-US" dirty="0"/>
              <a:t>, 2020). Brain abscesses are rare in people who are </a:t>
            </a:r>
            <a:r>
              <a:rPr lang="en-US" dirty="0" err="1"/>
              <a:t>immunocompetent</a:t>
            </a:r>
            <a:r>
              <a:rPr lang="en-US" dirty="0"/>
              <a:t>; they are more frequently diagnosed in people who are immunosuppressed as a result of an underlying disease or the use of immunosuppressive medications</a:t>
            </a:r>
            <a:endParaRPr lang="ar-IQ" dirty="0"/>
          </a:p>
        </p:txBody>
      </p:sp>
    </p:spTree>
    <p:extLst>
      <p:ext uri="{BB962C8B-B14F-4D97-AF65-F5344CB8AC3E}">
        <p14:creationId xmlns:p14="http://schemas.microsoft.com/office/powerpoint/2010/main" val="4712894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1329"/>
            <a:ext cx="10515600" cy="5625634"/>
          </a:xfrm>
        </p:spPr>
        <p:txBody>
          <a:bodyPr>
            <a:normAutofit fontScale="92500" lnSpcReduction="20000"/>
          </a:bodyPr>
          <a:lstStyle/>
          <a:p>
            <a:pPr marL="0" indent="0" algn="just" rtl="0">
              <a:lnSpc>
                <a:spcPct val="150000"/>
              </a:lnSpc>
              <a:buNone/>
            </a:pPr>
            <a:r>
              <a:rPr lang="en-US" b="1" dirty="0"/>
              <a:t>Pathophysiology </a:t>
            </a:r>
            <a:endParaRPr lang="en-US" b="1" dirty="0" smtClean="0"/>
          </a:p>
          <a:p>
            <a:pPr marL="0" indent="0" algn="just" rtl="0">
              <a:lnSpc>
                <a:spcPct val="150000"/>
              </a:lnSpc>
              <a:buNone/>
            </a:pPr>
            <a:r>
              <a:rPr lang="en-US" dirty="0" smtClean="0"/>
              <a:t>A </a:t>
            </a:r>
            <a:r>
              <a:rPr lang="en-US" dirty="0"/>
              <a:t>brain abscess is a collection of infectious material within the tissue of the brain. Bacteria are the most common causative organisms. The most common predisposing conditions for abscesses among adults who are </a:t>
            </a:r>
            <a:r>
              <a:rPr lang="en-US" dirty="0" err="1"/>
              <a:t>immunocompetent</a:t>
            </a:r>
            <a:r>
              <a:rPr lang="en-US" dirty="0"/>
              <a:t> are </a:t>
            </a:r>
            <a:r>
              <a:rPr lang="en-US" u="sng" dirty="0"/>
              <a:t>otitis media and </a:t>
            </a:r>
            <a:r>
              <a:rPr lang="en-US" u="sng" dirty="0" err="1"/>
              <a:t>rhinosinusitis</a:t>
            </a:r>
            <a:r>
              <a:rPr lang="en-US" dirty="0"/>
              <a:t>. It is estimated that 40% of brain abscesses are </a:t>
            </a:r>
            <a:r>
              <a:rPr lang="en-US" u="sng" dirty="0" err="1"/>
              <a:t>otogenic</a:t>
            </a:r>
            <a:r>
              <a:rPr lang="en-US" u="sng" dirty="0"/>
              <a:t> in origin </a:t>
            </a:r>
            <a:r>
              <a:rPr lang="en-US" dirty="0"/>
              <a:t>(Hickey &amp; </a:t>
            </a:r>
            <a:r>
              <a:rPr lang="en-US" dirty="0" err="1"/>
              <a:t>Strayer</a:t>
            </a:r>
            <a:r>
              <a:rPr lang="en-US" dirty="0"/>
              <a:t>, 2020). An abscess can result from intracranial surgery, penetrating head injury, or tongue piercing. Organisms causing brain abscess may reach the brain by hematologic spread from the lungs, gums, tongue, or heart, or from a wound or </a:t>
            </a:r>
            <a:r>
              <a:rPr lang="en-US" dirty="0" err="1"/>
              <a:t>intraabdominal</a:t>
            </a:r>
            <a:r>
              <a:rPr lang="en-US" dirty="0"/>
              <a:t> infection. </a:t>
            </a:r>
            <a:endParaRPr lang="ar-IQ" dirty="0"/>
          </a:p>
        </p:txBody>
      </p:sp>
    </p:spTree>
    <p:extLst>
      <p:ext uri="{BB962C8B-B14F-4D97-AF65-F5344CB8AC3E}">
        <p14:creationId xmlns:p14="http://schemas.microsoft.com/office/powerpoint/2010/main" val="27701810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fontScale="92500" lnSpcReduction="10000"/>
          </a:bodyPr>
          <a:lstStyle/>
          <a:p>
            <a:pPr marL="0" indent="0" algn="just" rtl="0">
              <a:lnSpc>
                <a:spcPct val="150000"/>
              </a:lnSpc>
              <a:buNone/>
            </a:pPr>
            <a:r>
              <a:rPr lang="en-US" b="1" dirty="0"/>
              <a:t>Clinical </a:t>
            </a:r>
            <a:r>
              <a:rPr lang="en-US" b="1" dirty="0" smtClean="0"/>
              <a:t>Manifestations</a:t>
            </a:r>
          </a:p>
          <a:p>
            <a:pPr marL="0" indent="0" algn="just" rtl="0">
              <a:lnSpc>
                <a:spcPct val="150000"/>
              </a:lnSpc>
              <a:buNone/>
            </a:pPr>
            <a:r>
              <a:rPr lang="en-US" dirty="0" smtClean="0"/>
              <a:t> </a:t>
            </a:r>
            <a:r>
              <a:rPr lang="en-US" dirty="0"/>
              <a:t>The clinical manifestations of a brain abscess result from alterations in intracranial dynamics (edema, brain shift), infection, or the location of the abscess. Headache, usually worse in the morning, is the most prevalent symptom. Mental status changes may occur. Fever is present 53% of the time (</a:t>
            </a:r>
            <a:r>
              <a:rPr lang="en-US" dirty="0" err="1"/>
              <a:t>Sonneville</a:t>
            </a:r>
            <a:r>
              <a:rPr lang="en-US" dirty="0"/>
              <a:t>, </a:t>
            </a:r>
            <a:r>
              <a:rPr lang="en-US" dirty="0" err="1"/>
              <a:t>Ruimy</a:t>
            </a:r>
            <a:r>
              <a:rPr lang="en-US" dirty="0"/>
              <a:t>, </a:t>
            </a:r>
            <a:r>
              <a:rPr lang="en-US" dirty="0" err="1"/>
              <a:t>Benzonana</a:t>
            </a:r>
            <a:r>
              <a:rPr lang="en-US" dirty="0"/>
              <a:t>, et al., 2017). Vomiting and focal neurologic deficits occur as well. Focal deficits including weakness and decreasing vision reflect the area of brain that is involved. As the abscess expands, symptoms of increased ICP such as decreasing LOC and seizures occur (Hickey &amp; </a:t>
            </a:r>
            <a:r>
              <a:rPr lang="en-US" dirty="0" err="1"/>
              <a:t>Strayer</a:t>
            </a:r>
            <a:r>
              <a:rPr lang="en-US" dirty="0"/>
              <a:t>, 2020). </a:t>
            </a:r>
            <a:endParaRPr lang="ar-IQ" dirty="0"/>
          </a:p>
        </p:txBody>
      </p:sp>
    </p:spTree>
    <p:extLst>
      <p:ext uri="{BB962C8B-B14F-4D97-AF65-F5344CB8AC3E}">
        <p14:creationId xmlns:p14="http://schemas.microsoft.com/office/powerpoint/2010/main" val="35558862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lstStyle/>
          <a:p>
            <a:pPr marL="0" indent="0" algn="just" rtl="0">
              <a:lnSpc>
                <a:spcPct val="150000"/>
              </a:lnSpc>
              <a:buNone/>
            </a:pPr>
            <a:r>
              <a:rPr lang="en-US" b="1" dirty="0"/>
              <a:t>Assessment and Diagnostic Findings </a:t>
            </a:r>
            <a:endParaRPr lang="en-US" b="1" dirty="0" smtClean="0"/>
          </a:p>
          <a:p>
            <a:pPr marL="0" indent="0" algn="just" rtl="0">
              <a:lnSpc>
                <a:spcPct val="150000"/>
              </a:lnSpc>
              <a:buNone/>
            </a:pPr>
            <a:r>
              <a:rPr lang="en-US" dirty="0" smtClean="0"/>
              <a:t>The </a:t>
            </a:r>
            <a:r>
              <a:rPr lang="en-US" dirty="0"/>
              <a:t>baseline neurologic examination may reveal a variety of signs and symptoms based on the location of the abscess (see Chart 64-1). Neuroimaging with CT scanning with contrast is used most often to identify the size and location of the abscess. </a:t>
            </a:r>
            <a:r>
              <a:rPr lang="en-US" dirty="0" err="1"/>
              <a:t>Cerebritis</a:t>
            </a:r>
            <a:r>
              <a:rPr lang="en-US" dirty="0"/>
              <a:t> is a small infection in the brain that can progress to an abscess if not detected or treated. Aspiration of the abscess, guided by CT or MRI, is often used to culture and identify the infectious organism</a:t>
            </a:r>
            <a:endParaRPr lang="ar-IQ" dirty="0"/>
          </a:p>
        </p:txBody>
      </p:sp>
    </p:spTree>
    <p:extLst>
      <p:ext uri="{BB962C8B-B14F-4D97-AF65-F5344CB8AC3E}">
        <p14:creationId xmlns:p14="http://schemas.microsoft.com/office/powerpoint/2010/main" val="21813344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b="1" dirty="0"/>
              <a:t>Medical Management </a:t>
            </a:r>
            <a:endParaRPr lang="en-US" b="1" dirty="0" smtClean="0"/>
          </a:p>
          <a:p>
            <a:pPr marL="0" indent="0" algn="just" rtl="0">
              <a:lnSpc>
                <a:spcPct val="150000"/>
              </a:lnSpc>
              <a:buNone/>
            </a:pPr>
            <a:r>
              <a:rPr lang="en-US" dirty="0" smtClean="0"/>
              <a:t>Treatment </a:t>
            </a:r>
            <a:r>
              <a:rPr lang="en-US" dirty="0"/>
              <a:t>is aimed at controlling increased ICP, draining the abscess, and providing antimicrobial therapy directed at the abscess and the main source of infection. Large IV doses of antibiotic agents are given to penetrate the blood– brain barrier and reach the abscess. The choice of the specific antibiotic medication is based on culture and sensitivity testing and directed at the causative organism. </a:t>
            </a:r>
            <a:endParaRPr lang="ar-IQ" dirty="0"/>
          </a:p>
        </p:txBody>
      </p:sp>
    </p:spTree>
    <p:extLst>
      <p:ext uri="{BB962C8B-B14F-4D97-AF65-F5344CB8AC3E}">
        <p14:creationId xmlns:p14="http://schemas.microsoft.com/office/powerpoint/2010/main" val="1379603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lnSpc>
                <a:spcPct val="150000"/>
              </a:lnSpc>
              <a:buNone/>
            </a:pPr>
            <a:r>
              <a:rPr lang="en-US" b="1" dirty="0" smtClean="0"/>
              <a:t>Assessing Consciousness and Cognition </a:t>
            </a:r>
          </a:p>
          <a:p>
            <a:pPr marL="0" indent="0" algn="just" rtl="0">
              <a:lnSpc>
                <a:spcPct val="150000"/>
              </a:lnSpc>
              <a:buNone/>
            </a:pPr>
            <a:r>
              <a:rPr lang="en-US" dirty="0" smtClean="0"/>
              <a:t>Cerebral abnormalities may cause disturbances in mental status, intellectual functioning, thought content, and emotional status. There may also be alterations in language abilities as well as lifestyle.</a:t>
            </a:r>
            <a:endParaRPr lang="ar-IQ" dirty="0"/>
          </a:p>
        </p:txBody>
      </p:sp>
    </p:spTree>
    <p:extLst>
      <p:ext uri="{BB962C8B-B14F-4D97-AF65-F5344CB8AC3E}">
        <p14:creationId xmlns:p14="http://schemas.microsoft.com/office/powerpoint/2010/main" val="1113307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normAutofit fontScale="85000" lnSpcReduction="10000"/>
          </a:bodyPr>
          <a:lstStyle/>
          <a:p>
            <a:pPr marL="0" indent="0" algn="just" rtl="0">
              <a:lnSpc>
                <a:spcPct val="150000"/>
              </a:lnSpc>
              <a:buNone/>
            </a:pPr>
            <a:r>
              <a:rPr lang="en-US" b="1" dirty="0"/>
              <a:t>Nursing Management </a:t>
            </a:r>
            <a:endParaRPr lang="en-US" b="1" dirty="0" smtClean="0"/>
          </a:p>
          <a:p>
            <a:pPr marL="0" indent="0" algn="just" rtl="0">
              <a:lnSpc>
                <a:spcPct val="150000"/>
              </a:lnSpc>
              <a:buNone/>
            </a:pPr>
            <a:r>
              <a:rPr lang="en-US" dirty="0" smtClean="0"/>
              <a:t>Nursing </a:t>
            </a:r>
            <a:r>
              <a:rPr lang="en-US" dirty="0"/>
              <a:t>care focuses on continuing to assess the neurologic status, administering medications, assessing the response to treatment, and providing supportive care. Ongoing neurologic assessment alerts the nurse to changes in ICP, which may indicate a need for more aggressive intervention. The nurse also assesses and documents the responses to medications. Blood laboratory test results, specifically blood glucose and serum potassium levels, are closely monitored when corticosteroids are prescribed (</a:t>
            </a:r>
            <a:r>
              <a:rPr lang="en-US" dirty="0" err="1"/>
              <a:t>Comerford</a:t>
            </a:r>
            <a:r>
              <a:rPr lang="en-US" dirty="0"/>
              <a:t> &amp; Durkin, 2020). Administration of insulin or electrolyte replacement may be required to return these values to within normal limits. </a:t>
            </a:r>
            <a:endParaRPr lang="ar-IQ" dirty="0"/>
          </a:p>
        </p:txBody>
      </p:sp>
    </p:spTree>
    <p:extLst>
      <p:ext uri="{BB962C8B-B14F-4D97-AF65-F5344CB8AC3E}">
        <p14:creationId xmlns:p14="http://schemas.microsoft.com/office/powerpoint/2010/main" val="34506969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1305" y="416858"/>
            <a:ext cx="10515600" cy="5903259"/>
          </a:xfrm>
        </p:spPr>
        <p:txBody>
          <a:bodyPr>
            <a:normAutofit fontScale="92500" lnSpcReduction="10000"/>
          </a:bodyPr>
          <a:lstStyle/>
          <a:p>
            <a:pPr marL="0" indent="0" algn="just" rtl="0">
              <a:lnSpc>
                <a:spcPct val="150000"/>
              </a:lnSpc>
              <a:buNone/>
            </a:pPr>
            <a:r>
              <a:rPr lang="en-US" dirty="0"/>
              <a:t>Patient safety is another key nursing responsibility. Injury may result from decreased LOC or falls related to motor weakness or seizures. The patient with a brain abscess is very ill, with neurologic deficits, such as hemiplegia (paralysis of one side of the body, or part of it), hemiparesis (weakness of one side of the body, or part of it), seizures, visual deficits, and cranial nerve palsies that may persist after treatment. The nurse must assess the family’s ability to express distress at the patient’s condition, cope with the patient’s illness and deficits, and obtain support. Treatment has improved and </a:t>
            </a:r>
            <a:r>
              <a:rPr lang="en-US" dirty="0" smtClean="0"/>
              <a:t>70</a:t>
            </a:r>
            <a:r>
              <a:rPr lang="en-US" dirty="0"/>
              <a:t>% of patients have no or minimal permanent neurologic deficits, but more research is needed on long-term function (</a:t>
            </a:r>
            <a:r>
              <a:rPr lang="en-US" dirty="0" err="1"/>
              <a:t>Brouwer</a:t>
            </a:r>
            <a:r>
              <a:rPr lang="en-US" dirty="0"/>
              <a:t> &amp; van de </a:t>
            </a:r>
            <a:r>
              <a:rPr lang="en-US" dirty="0" err="1"/>
              <a:t>Beek</a:t>
            </a:r>
            <a:r>
              <a:rPr lang="en-US" dirty="0"/>
              <a:t>, 2017).</a:t>
            </a:r>
            <a:endParaRPr lang="ar-IQ" dirty="0"/>
          </a:p>
        </p:txBody>
      </p:sp>
    </p:spTree>
    <p:extLst>
      <p:ext uri="{BB962C8B-B14F-4D97-AF65-F5344CB8AC3E}">
        <p14:creationId xmlns:p14="http://schemas.microsoft.com/office/powerpoint/2010/main" val="34069576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0647"/>
            <a:ext cx="10515600" cy="5706316"/>
          </a:xfrm>
        </p:spPr>
        <p:txBody>
          <a:bodyPr/>
          <a:lstStyle/>
          <a:p>
            <a:pPr marL="0" indent="0" algn="just" rtl="0">
              <a:lnSpc>
                <a:spcPct val="150000"/>
              </a:lnSpc>
              <a:buNone/>
            </a:pPr>
            <a:r>
              <a:rPr lang="en-US" b="1" dirty="0"/>
              <a:t>Brain </a:t>
            </a:r>
            <a:r>
              <a:rPr lang="en-US" b="1" dirty="0" smtClean="0"/>
              <a:t>Tumor </a:t>
            </a:r>
          </a:p>
          <a:p>
            <a:pPr marL="0" indent="0" algn="just" rtl="0">
              <a:lnSpc>
                <a:spcPct val="150000"/>
              </a:lnSpc>
              <a:buNone/>
            </a:pPr>
            <a:r>
              <a:rPr lang="en-US" dirty="0" smtClean="0"/>
              <a:t>A </a:t>
            </a:r>
            <a:r>
              <a:rPr lang="en-US" dirty="0"/>
              <a:t>brain tumor occupies space within the skull, growing as a spherical mass or diffusely infiltrating tissue. The effects of brain tumors are caused by inflammation, compression, and infiltration of tissue. A variety of physiologic changes result, causing any or all of the following pathophysiologic events (Hickey &amp; </a:t>
            </a:r>
            <a:r>
              <a:rPr lang="en-US" dirty="0" err="1"/>
              <a:t>Strayer</a:t>
            </a:r>
            <a:r>
              <a:rPr lang="en-US" dirty="0"/>
              <a:t>, 2020): Increased intracranial pressure (ICP) and cerebral edema Focal neurologic signs such as headache Seizure activity Hydrocephalus Altered pituitary function</a:t>
            </a:r>
            <a:endParaRPr lang="ar-IQ" dirty="0"/>
          </a:p>
        </p:txBody>
      </p:sp>
    </p:spTree>
    <p:extLst>
      <p:ext uri="{BB962C8B-B14F-4D97-AF65-F5344CB8AC3E}">
        <p14:creationId xmlns:p14="http://schemas.microsoft.com/office/powerpoint/2010/main" val="33157316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dirty="0"/>
              <a:t>Brain tumors are classified as primary or secondary. Primary brain tumors originate from cells within the brain. In adults, most primary brain tumors originate from glial cells (cells that make up the structure and support system of the brain and spinal cord) and are </a:t>
            </a:r>
            <a:r>
              <a:rPr lang="en-US" dirty="0" err="1"/>
              <a:t>supratentorial</a:t>
            </a:r>
            <a:r>
              <a:rPr lang="en-US" dirty="0"/>
              <a:t> (located above the covering of the cerebellum). Primary tumors progress locally, rarely metastasize outside the CNS, and have a 5-year survival rate of 33.4% (Garcia, Slone, </a:t>
            </a:r>
            <a:r>
              <a:rPr lang="en-US" dirty="0" err="1"/>
              <a:t>Dolecek</a:t>
            </a:r>
            <a:r>
              <a:rPr lang="en-US" dirty="0"/>
              <a:t>, et al., 2019). </a:t>
            </a:r>
            <a:endParaRPr lang="ar-IQ" dirty="0"/>
          </a:p>
        </p:txBody>
      </p:sp>
    </p:spTree>
    <p:extLst>
      <p:ext uri="{BB962C8B-B14F-4D97-AF65-F5344CB8AC3E}">
        <p14:creationId xmlns:p14="http://schemas.microsoft.com/office/powerpoint/2010/main" val="31531788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306"/>
            <a:ext cx="10515600" cy="5746657"/>
          </a:xfrm>
        </p:spPr>
        <p:txBody>
          <a:bodyPr/>
          <a:lstStyle/>
          <a:p>
            <a:pPr marL="0" indent="0" algn="just" rtl="0">
              <a:lnSpc>
                <a:spcPct val="150000"/>
              </a:lnSpc>
              <a:buNone/>
            </a:pPr>
            <a:r>
              <a:rPr lang="en-US" dirty="0"/>
              <a:t>Secondary, or metastatic, brain tumors develop from structures outside the brain and are twice as common as primary brain tumors (AANN, 2016). Metastatic lesions to the brain can occur from the lung, breast, lower gastrointestinal tract, pancreas, kidney, and skin (melanomas) neoplasms. Single or multiple metastases may occur, and brain metastases may be found at any time during the disease course, even at initial diagnosis of the primary disease.</a:t>
            </a:r>
            <a:endParaRPr lang="ar-IQ" dirty="0"/>
          </a:p>
        </p:txBody>
      </p:sp>
    </p:spTree>
    <p:extLst>
      <p:ext uri="{BB962C8B-B14F-4D97-AF65-F5344CB8AC3E}">
        <p14:creationId xmlns:p14="http://schemas.microsoft.com/office/powerpoint/2010/main" val="124652496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b="1" dirty="0"/>
              <a:t>Types of Primary Brain </a:t>
            </a:r>
            <a:r>
              <a:rPr lang="en-US" b="1" dirty="0" smtClean="0"/>
              <a:t>Tumors</a:t>
            </a:r>
          </a:p>
          <a:p>
            <a:pPr marL="0" indent="0" algn="just" rtl="0">
              <a:lnSpc>
                <a:spcPct val="150000"/>
              </a:lnSpc>
              <a:buNone/>
            </a:pPr>
            <a:r>
              <a:rPr lang="en-US" dirty="0" smtClean="0"/>
              <a:t> </a:t>
            </a:r>
            <a:r>
              <a:rPr lang="en-US" dirty="0"/>
              <a:t>Brain tumors may be classified into several groups: those arising from the coverings of the brain (e.g., </a:t>
            </a:r>
            <a:r>
              <a:rPr lang="en-US" dirty="0" err="1"/>
              <a:t>dural</a:t>
            </a:r>
            <a:r>
              <a:rPr lang="en-US" dirty="0"/>
              <a:t> meningioma), those developing in or on the cranial nerves (e.g., acoustic neuroma), those originating within brain tissue (e.g., </a:t>
            </a:r>
            <a:r>
              <a:rPr lang="en-US" dirty="0" err="1"/>
              <a:t>glioma</a:t>
            </a:r>
            <a:r>
              <a:rPr lang="en-US" dirty="0"/>
              <a:t>), and metastatic lesions originating elsewhere in the body. Tumors of the pituitary and pineal glands and of cerebral blood vessels are also types of brain tumors</a:t>
            </a:r>
            <a:endParaRPr lang="ar-IQ" dirty="0"/>
          </a:p>
        </p:txBody>
      </p:sp>
    </p:spTree>
    <p:extLst>
      <p:ext uri="{BB962C8B-B14F-4D97-AF65-F5344CB8AC3E}">
        <p14:creationId xmlns:p14="http://schemas.microsoft.com/office/powerpoint/2010/main" val="24497607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normAutofit fontScale="77500" lnSpcReduction="20000"/>
          </a:bodyPr>
          <a:lstStyle/>
          <a:p>
            <a:pPr marL="0" indent="0" algn="just" rtl="0">
              <a:lnSpc>
                <a:spcPct val="150000"/>
              </a:lnSpc>
              <a:buNone/>
            </a:pPr>
            <a:r>
              <a:rPr lang="en-US" b="1" dirty="0"/>
              <a:t>Classification of Brain Tumors in Adults </a:t>
            </a:r>
            <a:endParaRPr lang="en-US" b="1" dirty="0" smtClean="0"/>
          </a:p>
          <a:p>
            <a:pPr marL="0" indent="0" algn="just" rtl="0">
              <a:lnSpc>
                <a:spcPct val="150000"/>
              </a:lnSpc>
              <a:buNone/>
            </a:pPr>
            <a:r>
              <a:rPr lang="en-US" dirty="0" err="1" smtClean="0"/>
              <a:t>Intracerebral</a:t>
            </a:r>
            <a:r>
              <a:rPr lang="en-US" dirty="0" smtClean="0"/>
              <a:t> </a:t>
            </a:r>
            <a:r>
              <a:rPr lang="en-US" dirty="0"/>
              <a:t>Tumors </a:t>
            </a:r>
            <a:r>
              <a:rPr lang="en-US" dirty="0" err="1"/>
              <a:t>Gliomas</a:t>
            </a:r>
            <a:r>
              <a:rPr lang="en-US" dirty="0"/>
              <a:t>—infiltrate any portion of the brain; most common type of brain tumor </a:t>
            </a:r>
            <a:endParaRPr lang="en-US" dirty="0" smtClean="0"/>
          </a:p>
          <a:p>
            <a:pPr marL="0" indent="0" algn="just" rtl="0">
              <a:lnSpc>
                <a:spcPct val="150000"/>
              </a:lnSpc>
              <a:buNone/>
            </a:pPr>
            <a:r>
              <a:rPr lang="en-US" dirty="0" err="1" smtClean="0"/>
              <a:t>Astrocytomas</a:t>
            </a:r>
            <a:r>
              <a:rPr lang="en-US" dirty="0" smtClean="0"/>
              <a:t> </a:t>
            </a:r>
            <a:r>
              <a:rPr lang="en-US" dirty="0"/>
              <a:t>(grades I and II) </a:t>
            </a:r>
            <a:r>
              <a:rPr lang="en-US" dirty="0" err="1"/>
              <a:t>Glioblastoma</a:t>
            </a:r>
            <a:r>
              <a:rPr lang="en-US" dirty="0"/>
              <a:t> (astrocytoma grades III and IV) </a:t>
            </a:r>
            <a:r>
              <a:rPr lang="en-US" dirty="0" err="1"/>
              <a:t>Oligodendroglioma</a:t>
            </a:r>
            <a:r>
              <a:rPr lang="en-US" dirty="0"/>
              <a:t> (low and high grades) </a:t>
            </a:r>
            <a:r>
              <a:rPr lang="en-US" dirty="0" err="1"/>
              <a:t>Ependymoma</a:t>
            </a:r>
            <a:r>
              <a:rPr lang="en-US" dirty="0"/>
              <a:t> (grades I to IV) </a:t>
            </a:r>
            <a:r>
              <a:rPr lang="en-US" dirty="0" err="1" smtClean="0"/>
              <a:t>Medulloblastoma</a:t>
            </a:r>
            <a:endParaRPr lang="en-US" dirty="0" smtClean="0"/>
          </a:p>
          <a:p>
            <a:pPr marL="0" indent="0" algn="just" rtl="0">
              <a:lnSpc>
                <a:spcPct val="150000"/>
              </a:lnSpc>
              <a:buNone/>
            </a:pPr>
            <a:r>
              <a:rPr lang="en-US" dirty="0" smtClean="0"/>
              <a:t> </a:t>
            </a:r>
            <a:r>
              <a:rPr lang="en-US" dirty="0"/>
              <a:t>Tumors Arising From Supporting Structures </a:t>
            </a:r>
            <a:r>
              <a:rPr lang="en-US" dirty="0" err="1"/>
              <a:t>Meningiomas</a:t>
            </a:r>
            <a:r>
              <a:rPr lang="en-US" dirty="0"/>
              <a:t> Neuromas (acoustic neuroma, </a:t>
            </a:r>
            <a:r>
              <a:rPr lang="en-US" dirty="0" err="1"/>
              <a:t>schwannoma</a:t>
            </a:r>
            <a:r>
              <a:rPr lang="en-US" dirty="0"/>
              <a:t>) Pituitary adenomas </a:t>
            </a:r>
            <a:endParaRPr lang="en-US" dirty="0" smtClean="0"/>
          </a:p>
          <a:p>
            <a:pPr marL="0" indent="0" algn="just" rtl="0">
              <a:lnSpc>
                <a:spcPct val="150000"/>
              </a:lnSpc>
              <a:buNone/>
            </a:pPr>
            <a:r>
              <a:rPr lang="en-US" dirty="0" smtClean="0"/>
              <a:t>Developmental </a:t>
            </a:r>
            <a:r>
              <a:rPr lang="en-US" dirty="0"/>
              <a:t>Tumors </a:t>
            </a:r>
            <a:r>
              <a:rPr lang="en-US" dirty="0" err="1"/>
              <a:t>Angiomas</a:t>
            </a:r>
            <a:r>
              <a:rPr lang="en-US" dirty="0"/>
              <a:t> </a:t>
            </a:r>
            <a:r>
              <a:rPr lang="en-US" dirty="0" err="1"/>
              <a:t>Dermoid</a:t>
            </a:r>
            <a:r>
              <a:rPr lang="en-US" dirty="0"/>
              <a:t>, </a:t>
            </a:r>
            <a:r>
              <a:rPr lang="en-US" dirty="0" err="1"/>
              <a:t>epidermoid</a:t>
            </a:r>
            <a:r>
              <a:rPr lang="en-US" dirty="0"/>
              <a:t>, </a:t>
            </a:r>
            <a:r>
              <a:rPr lang="en-US" dirty="0" err="1"/>
              <a:t>teratoma</a:t>
            </a:r>
            <a:r>
              <a:rPr lang="en-US" dirty="0"/>
              <a:t>, </a:t>
            </a:r>
            <a:r>
              <a:rPr lang="en-US" dirty="0" err="1"/>
              <a:t>craniopharyngioma</a:t>
            </a:r>
            <a:r>
              <a:rPr lang="en-US" dirty="0"/>
              <a:t> </a:t>
            </a:r>
            <a:endParaRPr lang="en-US" dirty="0" smtClean="0"/>
          </a:p>
          <a:p>
            <a:pPr marL="0" indent="0" algn="just" rtl="0">
              <a:lnSpc>
                <a:spcPct val="150000"/>
              </a:lnSpc>
              <a:buNone/>
            </a:pPr>
            <a:r>
              <a:rPr lang="en-US" dirty="0" smtClean="0"/>
              <a:t>Metastatic </a:t>
            </a:r>
            <a:r>
              <a:rPr lang="en-US" dirty="0"/>
              <a:t>Lesions </a:t>
            </a:r>
            <a:endParaRPr lang="ar-IQ" dirty="0"/>
          </a:p>
        </p:txBody>
      </p:sp>
    </p:spTree>
    <p:extLst>
      <p:ext uri="{BB962C8B-B14F-4D97-AF65-F5344CB8AC3E}">
        <p14:creationId xmlns:p14="http://schemas.microsoft.com/office/powerpoint/2010/main" val="2642081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lnSpc>
                <a:spcPct val="150000"/>
              </a:lnSpc>
              <a:buNone/>
            </a:pPr>
            <a:r>
              <a:rPr lang="en-US" b="1" dirty="0"/>
              <a:t>Clinical Manifestations </a:t>
            </a:r>
            <a:endParaRPr lang="en-US" b="1" dirty="0" smtClean="0"/>
          </a:p>
          <a:p>
            <a:pPr marL="0" indent="0" algn="just" rtl="0">
              <a:lnSpc>
                <a:spcPct val="150000"/>
              </a:lnSpc>
              <a:buNone/>
            </a:pPr>
            <a:r>
              <a:rPr lang="en-US" dirty="0" smtClean="0"/>
              <a:t>Brain </a:t>
            </a:r>
            <a:r>
              <a:rPr lang="en-US" dirty="0"/>
              <a:t>tumors can produce both focal or generalized neurologic signs and symptoms. Generalized symptoms reflect increased ICP, and the most common focal or specific signs and symptoms result from tumors that interfere with functions in specific brain </a:t>
            </a:r>
            <a:r>
              <a:rPr lang="en-US" dirty="0" smtClean="0"/>
              <a:t>regions</a:t>
            </a:r>
          </a:p>
          <a:p>
            <a:pPr marL="0" indent="0" algn="just" rtl="0">
              <a:lnSpc>
                <a:spcPct val="150000"/>
              </a:lnSpc>
              <a:buNone/>
            </a:pPr>
            <a:endParaRPr lang="ar-IQ" dirty="0"/>
          </a:p>
        </p:txBody>
      </p:sp>
    </p:spTree>
    <p:extLst>
      <p:ext uri="{BB962C8B-B14F-4D97-AF65-F5344CB8AC3E}">
        <p14:creationId xmlns:p14="http://schemas.microsoft.com/office/powerpoint/2010/main" val="24083724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lstStyle/>
          <a:p>
            <a:pPr marL="0" indent="0" algn="just" rtl="0">
              <a:buNone/>
            </a:pPr>
            <a:r>
              <a:rPr lang="en-US" b="1" dirty="0"/>
              <a:t>Increased Intracranial </a:t>
            </a:r>
            <a:r>
              <a:rPr lang="en-US" b="1" dirty="0" smtClean="0"/>
              <a:t>Pressure</a:t>
            </a:r>
          </a:p>
          <a:p>
            <a:pPr marL="0" indent="0" algn="just" rtl="0">
              <a:buNone/>
            </a:pPr>
            <a:r>
              <a:rPr lang="en-US" b="1" dirty="0"/>
              <a:t>Headache </a:t>
            </a:r>
            <a:endParaRPr lang="en-US" b="1" dirty="0" smtClean="0"/>
          </a:p>
          <a:p>
            <a:pPr marL="0" indent="0" algn="just" rtl="0">
              <a:buNone/>
            </a:pPr>
            <a:r>
              <a:rPr lang="en-US" dirty="0" smtClean="0"/>
              <a:t>One </a:t>
            </a:r>
            <a:r>
              <a:rPr lang="en-US" dirty="0"/>
              <a:t>third of patients with brain tumors report headache as an early symptom (Hickey &amp; </a:t>
            </a:r>
            <a:r>
              <a:rPr lang="en-US" dirty="0" err="1"/>
              <a:t>Strayer</a:t>
            </a:r>
            <a:r>
              <a:rPr lang="en-US" dirty="0"/>
              <a:t>, 2020). Headache is most commonly reported in the early morning and is made worse by coughing, straining, or sudden </a:t>
            </a:r>
            <a:r>
              <a:rPr lang="en-US" dirty="0" smtClean="0"/>
              <a:t>movement</a:t>
            </a:r>
          </a:p>
          <a:p>
            <a:pPr marL="0" indent="0" algn="just" rtl="0">
              <a:buNone/>
            </a:pPr>
            <a:r>
              <a:rPr lang="en-US" b="1" dirty="0" smtClean="0"/>
              <a:t>Vomiting</a:t>
            </a:r>
          </a:p>
          <a:p>
            <a:pPr marL="0" indent="0" algn="just" rtl="0">
              <a:buNone/>
            </a:pPr>
            <a:r>
              <a:rPr lang="en-US" dirty="0" smtClean="0"/>
              <a:t> </a:t>
            </a:r>
            <a:r>
              <a:rPr lang="en-US" dirty="0"/>
              <a:t>Vomiting, seldom related to food intake, is usually the result of irritation of the vagal centers in the medulla (Hickey &amp; </a:t>
            </a:r>
            <a:r>
              <a:rPr lang="en-US" dirty="0" err="1"/>
              <a:t>Strayer</a:t>
            </a:r>
            <a:r>
              <a:rPr lang="en-US" dirty="0"/>
              <a:t>, 2020). Forceful vomiting is described as projectile vomiting. Headache may be relieved by vomiting. </a:t>
            </a:r>
            <a:endParaRPr lang="ar-IQ" dirty="0"/>
          </a:p>
        </p:txBody>
      </p:sp>
    </p:spTree>
    <p:extLst>
      <p:ext uri="{BB962C8B-B14F-4D97-AF65-F5344CB8AC3E}">
        <p14:creationId xmlns:p14="http://schemas.microsoft.com/office/powerpoint/2010/main" val="426914341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753"/>
            <a:ext cx="10515600" cy="5733210"/>
          </a:xfrm>
        </p:spPr>
        <p:txBody>
          <a:bodyPr/>
          <a:lstStyle/>
          <a:p>
            <a:pPr marL="0" indent="0" algn="l" rtl="0">
              <a:buNone/>
            </a:pPr>
            <a:r>
              <a:rPr lang="en-US" b="1" dirty="0"/>
              <a:t>Visual Disturbances </a:t>
            </a:r>
            <a:r>
              <a:rPr lang="en-US" dirty="0"/>
              <a:t>The tumor itself or the surrounding edema can compress the third cranial nerve, causing optic disc swelling or </a:t>
            </a:r>
            <a:r>
              <a:rPr lang="en-US" dirty="0" smtClean="0"/>
              <a:t>papilledema</a:t>
            </a:r>
          </a:p>
          <a:p>
            <a:pPr marL="0" indent="0" algn="l" rtl="0">
              <a:buNone/>
            </a:pPr>
            <a:endParaRPr lang="en-US" dirty="0"/>
          </a:p>
          <a:p>
            <a:pPr marL="0" indent="0" algn="l" rtl="0">
              <a:buNone/>
            </a:pPr>
            <a:r>
              <a:rPr lang="en-US" b="1" dirty="0"/>
              <a:t>Seizures </a:t>
            </a:r>
            <a:endParaRPr lang="en-US" b="1" dirty="0" smtClean="0"/>
          </a:p>
          <a:p>
            <a:pPr marL="0" indent="0" algn="just" rtl="0">
              <a:buNone/>
            </a:pPr>
            <a:r>
              <a:rPr lang="en-US" dirty="0" smtClean="0"/>
              <a:t>Seizures </a:t>
            </a:r>
            <a:r>
              <a:rPr lang="en-US" dirty="0"/>
              <a:t>are common in patients with brain tumors either initially or throughout their disease process (</a:t>
            </a:r>
            <a:r>
              <a:rPr lang="en-US" dirty="0" err="1"/>
              <a:t>McFaline</a:t>
            </a:r>
            <a:r>
              <a:rPr lang="en-US" dirty="0"/>
              <a:t>-Figueroa &amp; Lee, 2018). Seizures may be focal or generalized</a:t>
            </a:r>
            <a:r>
              <a:rPr lang="en-US" dirty="0" smtClean="0"/>
              <a:t>.</a:t>
            </a:r>
          </a:p>
          <a:p>
            <a:pPr marL="0" indent="0" algn="l" rtl="0">
              <a:buNone/>
            </a:pPr>
            <a:endParaRPr lang="en-US" dirty="0"/>
          </a:p>
          <a:p>
            <a:pPr marL="0" indent="0" algn="l" rtl="0">
              <a:buNone/>
            </a:pPr>
            <a:endParaRPr lang="ar-IQ" dirty="0"/>
          </a:p>
        </p:txBody>
      </p:sp>
    </p:spTree>
    <p:extLst>
      <p:ext uri="{BB962C8B-B14F-4D97-AF65-F5344CB8AC3E}">
        <p14:creationId xmlns:p14="http://schemas.microsoft.com/office/powerpoint/2010/main" val="475854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smtClean="0"/>
              <a:t>Mental Status </a:t>
            </a:r>
          </a:p>
          <a:p>
            <a:pPr marL="0" indent="0" algn="just" rtl="0">
              <a:buNone/>
            </a:pPr>
            <a:r>
              <a:rPr lang="en-US" dirty="0" smtClean="0"/>
              <a:t>An assessment of mental status begins by observing the patient’s appearance and behavior, noting dress, grooming, and personal hygiene. Posture, gestures, movements, and facial expressions often provide important information about the patient. Does the patient appear to be aware of and interact with the surroundings?</a:t>
            </a:r>
          </a:p>
          <a:p>
            <a:pPr marL="0" indent="0" algn="just" rtl="0">
              <a:buNone/>
            </a:pPr>
            <a:endParaRPr lang="en-US" dirty="0"/>
          </a:p>
          <a:p>
            <a:pPr marL="0" indent="0" algn="just" rtl="0">
              <a:buNone/>
            </a:pPr>
            <a:r>
              <a:rPr lang="en-US" b="1" dirty="0" smtClean="0"/>
              <a:t>Intellectual Function</a:t>
            </a:r>
          </a:p>
          <a:p>
            <a:pPr marL="0" indent="0" algn="just" rtl="0">
              <a:buNone/>
            </a:pPr>
            <a:r>
              <a:rPr lang="en-US" dirty="0" smtClean="0"/>
              <a:t> A person with an average intelligence quotient (IQ) can repeat seven digits without faltering and can recite five digits backward. The examiner might ask the patient to count backward from 100 or to subtract 7 from 100, then 7 from that, and so forth (referred to as serial 7s).</a:t>
            </a:r>
            <a:endParaRPr lang="ar-IQ" dirty="0"/>
          </a:p>
        </p:txBody>
      </p:sp>
    </p:spTree>
    <p:extLst>
      <p:ext uri="{BB962C8B-B14F-4D97-AF65-F5344CB8AC3E}">
        <p14:creationId xmlns:p14="http://schemas.microsoft.com/office/powerpoint/2010/main" val="8435181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lnSpc>
                <a:spcPct val="150000"/>
              </a:lnSpc>
              <a:buNone/>
            </a:pPr>
            <a:r>
              <a:rPr lang="en-US" dirty="0"/>
              <a:t>Localized Symptoms When specific regions of the brain are affected, local signs and symptoms occur, such as sensory or motor abnormalities, visual alterations, alterations in cognition, or language disturbances (e.g., aphasia). Identifying the signs and symptoms is important, because it can help identify tumor location</a:t>
            </a:r>
            <a:r>
              <a:rPr lang="en-US" dirty="0" smtClean="0"/>
              <a:t>.</a:t>
            </a:r>
          </a:p>
          <a:p>
            <a:pPr marL="0" indent="0" algn="just" rtl="0">
              <a:lnSpc>
                <a:spcPct val="150000"/>
              </a:lnSpc>
              <a:buNone/>
            </a:pPr>
            <a:endParaRPr lang="ar-IQ" dirty="0"/>
          </a:p>
        </p:txBody>
      </p:sp>
    </p:spTree>
    <p:extLst>
      <p:ext uri="{BB962C8B-B14F-4D97-AF65-F5344CB8AC3E}">
        <p14:creationId xmlns:p14="http://schemas.microsoft.com/office/powerpoint/2010/main" val="289964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normAutofit fontScale="92500" lnSpcReduction="10000"/>
          </a:bodyPr>
          <a:lstStyle/>
          <a:p>
            <a:pPr marL="0" indent="0" algn="just" rtl="0">
              <a:lnSpc>
                <a:spcPct val="150000"/>
              </a:lnSpc>
              <a:buNone/>
            </a:pPr>
            <a:r>
              <a:rPr lang="en-US" b="1" dirty="0"/>
              <a:t>Assessment and Diagnostic Findings </a:t>
            </a:r>
            <a:endParaRPr lang="en-US" b="1" dirty="0" smtClean="0"/>
          </a:p>
          <a:p>
            <a:pPr marL="0" indent="0" algn="just" rtl="0">
              <a:lnSpc>
                <a:spcPct val="150000"/>
              </a:lnSpc>
              <a:buNone/>
            </a:pPr>
            <a:r>
              <a:rPr lang="en-US" dirty="0" smtClean="0"/>
              <a:t>The </a:t>
            </a:r>
            <a:r>
              <a:rPr lang="en-US" dirty="0"/>
              <a:t>history of the illness, the manner, and the time frame in which the symptoms evolved are key components in the diagnosis of brain tumors. A neurologic examination indicates the involved areas of the CNS. To assist in the precise localization of the lesion, a battery of tests is performed. Computed tomography (CT) scans, enhanced by a contrast agent, can give specific information concerning the number, size, and density of the lesions, and the extent of secondary cerebral edema. CT can provide information about the ventricular system. A magnetic resonance imaging (MRI) scan is the most </a:t>
            </a:r>
            <a:r>
              <a:rPr lang="en-US" dirty="0" smtClean="0"/>
              <a:t>helpful </a:t>
            </a:r>
            <a:r>
              <a:rPr lang="en-US" dirty="0"/>
              <a:t>diagnostic tool for detecting brain tumors,</a:t>
            </a:r>
            <a:endParaRPr lang="ar-IQ" dirty="0"/>
          </a:p>
        </p:txBody>
      </p:sp>
    </p:spTree>
    <p:extLst>
      <p:ext uri="{BB962C8B-B14F-4D97-AF65-F5344CB8AC3E}">
        <p14:creationId xmlns:p14="http://schemas.microsoft.com/office/powerpoint/2010/main" val="10516821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fontScale="85000" lnSpcReduction="20000"/>
          </a:bodyPr>
          <a:lstStyle/>
          <a:p>
            <a:pPr marL="0" indent="0" algn="just" rtl="0">
              <a:lnSpc>
                <a:spcPct val="150000"/>
              </a:lnSpc>
              <a:buNone/>
            </a:pPr>
            <a:r>
              <a:rPr lang="en-US" b="1" dirty="0"/>
              <a:t>Medical Management </a:t>
            </a:r>
            <a:endParaRPr lang="en-US" b="1" dirty="0" smtClean="0"/>
          </a:p>
          <a:p>
            <a:pPr marL="0" indent="0" algn="just" rtl="0">
              <a:lnSpc>
                <a:spcPct val="150000"/>
              </a:lnSpc>
              <a:buNone/>
            </a:pPr>
            <a:r>
              <a:rPr lang="en-US" dirty="0" smtClean="0"/>
              <a:t>A </a:t>
            </a:r>
            <a:r>
              <a:rPr lang="en-US" dirty="0"/>
              <a:t>variety of medical management approaches, including surgery, chemotherapy, and external-beam radiation therapy, are used alone or in combination (AANN, 2016; Hickey &amp; </a:t>
            </a:r>
            <a:r>
              <a:rPr lang="en-US" dirty="0" err="1"/>
              <a:t>Strayer</a:t>
            </a:r>
            <a:r>
              <a:rPr lang="en-US" dirty="0"/>
              <a:t>, 2020). A relatively new treatment option for </a:t>
            </a:r>
            <a:r>
              <a:rPr lang="en-US" dirty="0" err="1"/>
              <a:t>glioblastomas</a:t>
            </a:r>
            <a:r>
              <a:rPr lang="en-US" dirty="0"/>
              <a:t> is tumor-treating fields. This device provides alternating electric field therapy that disrupts the mitotic process and is worn on the head (</a:t>
            </a:r>
            <a:r>
              <a:rPr lang="en-US" dirty="0" err="1"/>
              <a:t>McFaline</a:t>
            </a:r>
            <a:r>
              <a:rPr lang="en-US" dirty="0"/>
              <a:t>-Figueroa &amp; Lee, 2018). The main side effect is skin irritation. Secreting tumors may be treated with medications that suppress hormones. Nonfunctioning tumors may have no effect on pituitary function or may suppress hormone production and release. Hormone replacement may be necessary for these patients to restore normal endocrine function.</a:t>
            </a:r>
            <a:endParaRPr lang="ar-IQ" dirty="0"/>
          </a:p>
        </p:txBody>
      </p:sp>
    </p:spTree>
    <p:extLst>
      <p:ext uri="{BB962C8B-B14F-4D97-AF65-F5344CB8AC3E}">
        <p14:creationId xmlns:p14="http://schemas.microsoft.com/office/powerpoint/2010/main" val="8879189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lnSpc>
                <a:spcPct val="150000"/>
              </a:lnSpc>
              <a:buNone/>
            </a:pPr>
            <a:r>
              <a:rPr lang="en-US" b="1" dirty="0"/>
              <a:t>Surgical Management </a:t>
            </a:r>
            <a:endParaRPr lang="en-US" b="1" dirty="0" smtClean="0"/>
          </a:p>
          <a:p>
            <a:pPr marL="0" indent="0" algn="just" rtl="0">
              <a:lnSpc>
                <a:spcPct val="150000"/>
              </a:lnSpc>
              <a:buNone/>
            </a:pPr>
            <a:r>
              <a:rPr lang="en-US" dirty="0" smtClean="0"/>
              <a:t>The </a:t>
            </a:r>
            <a:r>
              <a:rPr lang="en-US" dirty="0"/>
              <a:t>objective of surgical management is to remove as much tumor as possible without increasing the neurologic deficit (paralysis, blindness), or to relieve symptoms by partial removal (decompression). Surgery also provides the opportunity to biopsy tissue to establish a definitive diagnosis</a:t>
            </a:r>
            <a:endParaRPr lang="ar-IQ" dirty="0"/>
          </a:p>
        </p:txBody>
      </p:sp>
    </p:spTree>
    <p:extLst>
      <p:ext uri="{BB962C8B-B14F-4D97-AF65-F5344CB8AC3E}">
        <p14:creationId xmlns:p14="http://schemas.microsoft.com/office/powerpoint/2010/main" val="23808451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753"/>
            <a:ext cx="10515600" cy="5733210"/>
          </a:xfrm>
        </p:spPr>
        <p:txBody>
          <a:bodyPr>
            <a:normAutofit fontScale="92500" lnSpcReduction="20000"/>
          </a:bodyPr>
          <a:lstStyle/>
          <a:p>
            <a:pPr marL="0" indent="0" algn="just" rtl="0">
              <a:lnSpc>
                <a:spcPct val="150000"/>
              </a:lnSpc>
              <a:buNone/>
            </a:pPr>
            <a:r>
              <a:rPr lang="en-US" b="1" dirty="0"/>
              <a:t>Radiation </a:t>
            </a:r>
            <a:r>
              <a:rPr lang="en-US" b="1" dirty="0" smtClean="0"/>
              <a:t>Therapy</a:t>
            </a:r>
          </a:p>
          <a:p>
            <a:pPr marL="0" indent="0" algn="just" rtl="0">
              <a:lnSpc>
                <a:spcPct val="150000"/>
              </a:lnSpc>
              <a:buNone/>
            </a:pPr>
            <a:r>
              <a:rPr lang="en-US" b="1" dirty="0"/>
              <a:t>Chemotherapy</a:t>
            </a:r>
          </a:p>
          <a:p>
            <a:pPr marL="0" indent="0" algn="just" rtl="0">
              <a:lnSpc>
                <a:spcPct val="150000"/>
              </a:lnSpc>
              <a:buNone/>
            </a:pPr>
            <a:r>
              <a:rPr lang="en-US" b="1" dirty="0" smtClean="0"/>
              <a:t>Pharmacologic </a:t>
            </a:r>
            <a:r>
              <a:rPr lang="en-US" b="1" dirty="0"/>
              <a:t>Therapy </a:t>
            </a:r>
            <a:endParaRPr lang="en-US" b="1" dirty="0" smtClean="0"/>
          </a:p>
          <a:p>
            <a:pPr marL="0" indent="0" algn="just" rtl="0">
              <a:lnSpc>
                <a:spcPct val="150000"/>
              </a:lnSpc>
              <a:buNone/>
            </a:pPr>
            <a:r>
              <a:rPr lang="en-US" dirty="0" smtClean="0"/>
              <a:t>Corticosteroids </a:t>
            </a:r>
            <a:r>
              <a:rPr lang="en-US" dirty="0"/>
              <a:t>are useful in relieving headache and alterations in level of consciousness. Corticosteroids such as dexamethasone are thought to reduce inflammation and edema around tumors (AANN, 2016). Other medications used include osmotic diuretics (e.g., </a:t>
            </a:r>
            <a:r>
              <a:rPr lang="en-US" dirty="0" err="1"/>
              <a:t>mannitol</a:t>
            </a:r>
            <a:r>
              <a:rPr lang="en-US" dirty="0"/>
              <a:t> and hypertonic saline) to </a:t>
            </a:r>
            <a:r>
              <a:rPr lang="en-US" dirty="0" smtClean="0"/>
              <a:t>decrease </a:t>
            </a:r>
            <a:r>
              <a:rPr lang="en-US" dirty="0"/>
              <a:t>the fluid content of the brain, which leads to a decrease in ICP. Anticonvulsant medications are used to treat and control seizures (</a:t>
            </a:r>
            <a:r>
              <a:rPr lang="en-US" dirty="0" err="1"/>
              <a:t>Comerford</a:t>
            </a:r>
            <a:r>
              <a:rPr lang="en-US" dirty="0"/>
              <a:t> &amp; Durkin, 2020). </a:t>
            </a:r>
            <a:endParaRPr lang="ar-IQ" dirty="0"/>
          </a:p>
        </p:txBody>
      </p:sp>
    </p:spTree>
    <p:extLst>
      <p:ext uri="{BB962C8B-B14F-4D97-AF65-F5344CB8AC3E}">
        <p14:creationId xmlns:p14="http://schemas.microsoft.com/office/powerpoint/2010/main" val="37697797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normAutofit fontScale="92500"/>
          </a:bodyPr>
          <a:lstStyle/>
          <a:p>
            <a:pPr marL="0" indent="0" algn="just" rtl="0">
              <a:lnSpc>
                <a:spcPct val="150000"/>
              </a:lnSpc>
              <a:buNone/>
            </a:pPr>
            <a:r>
              <a:rPr lang="en-US" b="1" dirty="0"/>
              <a:t>Nursing Management </a:t>
            </a:r>
            <a:endParaRPr lang="en-US" b="1" dirty="0" smtClean="0"/>
          </a:p>
          <a:p>
            <a:pPr marL="0" indent="0" algn="just" rtl="0">
              <a:lnSpc>
                <a:spcPct val="150000"/>
              </a:lnSpc>
              <a:buNone/>
            </a:pPr>
            <a:r>
              <a:rPr lang="en-US" dirty="0" smtClean="0"/>
              <a:t>The </a:t>
            </a:r>
            <a:r>
              <a:rPr lang="en-US" dirty="0"/>
              <a:t>characteristics of headache, when present, should be assessed. Upright positioning and pain medications may be useful in managing pain; nurses should evaluate the effectiveness of pain management interventions (</a:t>
            </a:r>
            <a:r>
              <a:rPr lang="en-US" dirty="0" err="1"/>
              <a:t>IjzermanKorevaar</a:t>
            </a:r>
            <a:r>
              <a:rPr lang="en-US" dirty="0"/>
              <a:t>, </a:t>
            </a:r>
            <a:r>
              <a:rPr lang="en-US" dirty="0" err="1"/>
              <a:t>Snijers</a:t>
            </a:r>
            <a:r>
              <a:rPr lang="en-US" dirty="0"/>
              <a:t>, </a:t>
            </a:r>
            <a:r>
              <a:rPr lang="en-US" dirty="0" err="1"/>
              <a:t>Saskia</a:t>
            </a:r>
            <a:r>
              <a:rPr lang="en-US" dirty="0"/>
              <a:t>, et al., 2018). Even if seizure history is absent, the patient and family should be educated about the possibility of seizure and the need to adhere to prophylactic anticonvulsant medications, if prescribed. The patient with a brain tumor may be at increased risk for aspiration as a result of cranial nerve dysfunction</a:t>
            </a:r>
            <a:endParaRPr lang="ar-IQ" dirty="0"/>
          </a:p>
        </p:txBody>
      </p:sp>
    </p:spTree>
    <p:extLst>
      <p:ext uri="{BB962C8B-B14F-4D97-AF65-F5344CB8AC3E}">
        <p14:creationId xmlns:p14="http://schemas.microsoft.com/office/powerpoint/2010/main" val="266786869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normAutofit lnSpcReduction="10000"/>
          </a:bodyPr>
          <a:lstStyle/>
          <a:p>
            <a:pPr marL="0" indent="0" algn="just" rtl="0">
              <a:lnSpc>
                <a:spcPct val="150000"/>
              </a:lnSpc>
              <a:buNone/>
            </a:pPr>
            <a:r>
              <a:rPr lang="en-US" dirty="0"/>
              <a:t>Medications to alleviate nausea and to prevent vomiting should be considered (</a:t>
            </a:r>
            <a:r>
              <a:rPr lang="en-US" dirty="0" err="1"/>
              <a:t>Ijzerman-Korevaar</a:t>
            </a:r>
            <a:r>
              <a:rPr lang="en-US" dirty="0"/>
              <a:t> et al., 2018). Preoperatively, the gag reflex and ability to swallow are evaluated. In patients with diminished gag response, care includes educating the patient to direct food and fluids toward the unaffected side, having the patient sit upright to eat, offering a semisoft diet, and having suction readily available. The effects of increased ICP caused by the tumor mass are </a:t>
            </a:r>
            <a:r>
              <a:rPr lang="en-US" dirty="0" smtClean="0"/>
              <a:t>reviewed. </a:t>
            </a:r>
            <a:r>
              <a:rPr lang="en-US" dirty="0"/>
              <a:t>The nurse performs neurologic checks; monitors vital signs; maintains a neurologic observation record </a:t>
            </a:r>
            <a:endParaRPr lang="ar-IQ" dirty="0"/>
          </a:p>
        </p:txBody>
      </p:sp>
    </p:spTree>
    <p:extLst>
      <p:ext uri="{BB962C8B-B14F-4D97-AF65-F5344CB8AC3E}">
        <p14:creationId xmlns:p14="http://schemas.microsoft.com/office/powerpoint/2010/main" val="23738310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lnSpc>
                <a:spcPct val="150000"/>
              </a:lnSpc>
              <a:buNone/>
            </a:pPr>
            <a:r>
              <a:rPr lang="en-US" b="1" dirty="0">
                <a:solidFill>
                  <a:srgbClr val="FF0000"/>
                </a:solidFill>
              </a:rPr>
              <a:t>Head Injuries </a:t>
            </a:r>
            <a:endParaRPr lang="en-US" b="1" dirty="0" smtClean="0">
              <a:solidFill>
                <a:srgbClr val="FF0000"/>
              </a:solidFill>
            </a:endParaRPr>
          </a:p>
          <a:p>
            <a:pPr marL="0" indent="0" algn="just" rtl="0">
              <a:lnSpc>
                <a:spcPct val="150000"/>
              </a:lnSpc>
              <a:buNone/>
            </a:pPr>
            <a:r>
              <a:rPr lang="en-US" dirty="0" smtClean="0"/>
              <a:t>Head </a:t>
            </a:r>
            <a:r>
              <a:rPr lang="en-US" dirty="0"/>
              <a:t>injury is a broad classification that encompasses any damage to the head as a result of trauma. A head injury does not necessarily mean a brain injury is present. Traumatic brain injury (TBI) or </a:t>
            </a:r>
            <a:r>
              <a:rPr lang="en-US" dirty="0" err="1"/>
              <a:t>craniocerebral</a:t>
            </a:r>
            <a:r>
              <a:rPr lang="en-US" dirty="0"/>
              <a:t> trauma describes an injury that is the result of an external force and is of sufficient magnitude to interfere with daily life and prompts the seeking of treatment. </a:t>
            </a:r>
            <a:endParaRPr lang="ar-IQ" dirty="0"/>
          </a:p>
        </p:txBody>
      </p:sp>
    </p:spTree>
    <p:extLst>
      <p:ext uri="{BB962C8B-B14F-4D97-AF65-F5344CB8AC3E}">
        <p14:creationId xmlns:p14="http://schemas.microsoft.com/office/powerpoint/2010/main" val="9589763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buNone/>
            </a:pPr>
            <a:r>
              <a:rPr lang="en-US" b="1" dirty="0"/>
              <a:t>Pathophysiology </a:t>
            </a:r>
            <a:endParaRPr lang="en-US" b="1" dirty="0" smtClean="0"/>
          </a:p>
          <a:p>
            <a:pPr marL="0" indent="0" algn="just" rtl="0">
              <a:buNone/>
            </a:pPr>
            <a:r>
              <a:rPr lang="en-US" dirty="0" smtClean="0"/>
              <a:t>Damage </a:t>
            </a:r>
            <a:r>
              <a:rPr lang="en-US" dirty="0"/>
              <a:t>to the brain from traumatic injury takes two forms: primary injury and secondary injury. Primary injury is defined as the consequence of direct contact to the head/brain during the instant of initial injury, causing </a:t>
            </a:r>
            <a:r>
              <a:rPr lang="en-US" dirty="0" err="1"/>
              <a:t>extracranial</a:t>
            </a:r>
            <a:r>
              <a:rPr lang="en-US" dirty="0"/>
              <a:t> focal injuries (e.g., contusions, lacerations, external hematomas, and skull fractures), as well as possible focal brain injuries from sudden movement of the brain within the cranial vault (e.g., subdural hematomas [SDHs], concussion, diffuse axonal injury [DAI]). </a:t>
            </a:r>
            <a:endParaRPr lang="ar-IQ" dirty="0"/>
          </a:p>
        </p:txBody>
      </p:sp>
    </p:spTree>
    <p:extLst>
      <p:ext uri="{BB962C8B-B14F-4D97-AF65-F5344CB8AC3E}">
        <p14:creationId xmlns:p14="http://schemas.microsoft.com/office/powerpoint/2010/main" val="31789729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6943" y="1083623"/>
            <a:ext cx="10515600" cy="5948363"/>
          </a:xfrm>
        </p:spPr>
        <p:txBody>
          <a:bodyPr/>
          <a:lstStyle/>
          <a:p>
            <a:pPr marL="0" indent="0" algn="just" rtl="0">
              <a:buNone/>
            </a:pPr>
            <a:r>
              <a:rPr lang="en-US" dirty="0"/>
              <a:t>The greatest opportunity for decreasing TBI is the implementation of prevention strategies </a:t>
            </a:r>
            <a:r>
              <a:rPr lang="en-US" dirty="0" smtClean="0"/>
              <a:t>. </a:t>
            </a:r>
          </a:p>
          <a:p>
            <a:pPr marL="0" indent="0" algn="just" rtl="0">
              <a:buNone/>
            </a:pPr>
            <a:r>
              <a:rPr lang="en-US" dirty="0" smtClean="0"/>
              <a:t> </a:t>
            </a:r>
            <a:r>
              <a:rPr lang="en-US" dirty="0"/>
              <a:t>Secondary injury evolves over the ensuing hours and days after the initial injury and results from inadequate delivery of glucose and oxygen to the cells. Identification, prevention, and treatment of secondary injury are the main foci of early management of severe TBI.</a:t>
            </a:r>
            <a:endParaRPr lang="ar-IQ" dirty="0"/>
          </a:p>
          <a:p>
            <a:pPr marL="0" indent="0" algn="just" rtl="0">
              <a:buNone/>
            </a:pPr>
            <a:endParaRPr lang="ar-IQ" dirty="0"/>
          </a:p>
        </p:txBody>
      </p:sp>
    </p:spTree>
    <p:extLst>
      <p:ext uri="{BB962C8B-B14F-4D97-AF65-F5344CB8AC3E}">
        <p14:creationId xmlns:p14="http://schemas.microsoft.com/office/powerpoint/2010/main" val="1526259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518"/>
            <a:ext cx="10515600" cy="5800445"/>
          </a:xfrm>
        </p:spPr>
        <p:txBody>
          <a:bodyPr/>
          <a:lstStyle/>
          <a:p>
            <a:pPr marL="0" indent="0" algn="just" rtl="0">
              <a:buNone/>
            </a:pPr>
            <a:r>
              <a:rPr lang="en-US" b="1" dirty="0" smtClean="0"/>
              <a:t>Thought Content </a:t>
            </a:r>
          </a:p>
          <a:p>
            <a:pPr marL="0" indent="0" algn="just" rtl="0">
              <a:buNone/>
            </a:pPr>
            <a:r>
              <a:rPr lang="en-US" dirty="0" smtClean="0"/>
              <a:t>During the interview, it is important to assess the patient’s thought content. Are the patient’s thoughts spontaneous, natural, clear, relevant, and coherent? Does the patient have any fixed ideas, illusions, or preoccupations?</a:t>
            </a:r>
          </a:p>
          <a:p>
            <a:pPr marL="0" indent="0" algn="just" rtl="0">
              <a:buNone/>
            </a:pPr>
            <a:endParaRPr lang="en-US" dirty="0"/>
          </a:p>
          <a:p>
            <a:pPr marL="0" indent="0" algn="just" rtl="0">
              <a:buNone/>
            </a:pPr>
            <a:r>
              <a:rPr lang="en-US" b="1" dirty="0" smtClean="0"/>
              <a:t>Emotional Status </a:t>
            </a:r>
          </a:p>
          <a:p>
            <a:pPr marL="0" indent="0" algn="just" rtl="0">
              <a:buNone/>
            </a:pPr>
            <a:r>
              <a:rPr lang="en-US" dirty="0" smtClean="0"/>
              <a:t>An assessment of consciousness and cognition also includes the patient’s emotional status. Is the patient’s affect (external manifestation of mood) natural and even, or irritable and angry, anxious, apathetic or flat, or euphoric?</a:t>
            </a:r>
            <a:endParaRPr lang="ar-IQ" dirty="0"/>
          </a:p>
        </p:txBody>
      </p:sp>
    </p:spTree>
    <p:extLst>
      <p:ext uri="{BB962C8B-B14F-4D97-AF65-F5344CB8AC3E}">
        <p14:creationId xmlns:p14="http://schemas.microsoft.com/office/powerpoint/2010/main" val="36894087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a:bodyPr>
          <a:lstStyle/>
          <a:p>
            <a:pPr marL="0" indent="0" algn="just" rtl="0">
              <a:lnSpc>
                <a:spcPct val="150000"/>
              </a:lnSpc>
              <a:buNone/>
            </a:pPr>
            <a:r>
              <a:rPr lang="en-US" b="1" dirty="0"/>
              <a:t>Clinical Manifestations </a:t>
            </a:r>
            <a:endParaRPr lang="en-US" b="1" dirty="0" smtClean="0"/>
          </a:p>
          <a:p>
            <a:pPr marL="0" indent="0" algn="just" rtl="0">
              <a:lnSpc>
                <a:spcPct val="150000"/>
              </a:lnSpc>
              <a:buNone/>
            </a:pPr>
            <a:r>
              <a:rPr lang="en-US" dirty="0" smtClean="0"/>
              <a:t>Symptoms</a:t>
            </a:r>
            <a:r>
              <a:rPr lang="en-US" dirty="0"/>
              <a:t>, apart from those of the local injury, depend on the severity and the anatomic location of the underlying brain injury. Persistent, localized pain usually suggests that a fracture is present. Fractures of the cranial vault may or may not produce swelling in the region of the fracture. Fractures of the base of the skull tend to traverse the </a:t>
            </a:r>
            <a:r>
              <a:rPr lang="en-US" dirty="0" err="1"/>
              <a:t>paranasal</a:t>
            </a:r>
            <a:r>
              <a:rPr lang="en-US" dirty="0"/>
              <a:t> sinus of the frontal bone or the middle ear located in the temporal bone. </a:t>
            </a:r>
            <a:endParaRPr lang="ar-IQ" dirty="0"/>
          </a:p>
        </p:txBody>
      </p:sp>
    </p:spTree>
    <p:extLst>
      <p:ext uri="{BB962C8B-B14F-4D97-AF65-F5344CB8AC3E}">
        <p14:creationId xmlns:p14="http://schemas.microsoft.com/office/powerpoint/2010/main" val="225757447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7859" y="336176"/>
            <a:ext cx="10515600" cy="5881128"/>
          </a:xfrm>
        </p:spPr>
        <p:txBody>
          <a:bodyPr/>
          <a:lstStyle/>
          <a:p>
            <a:pPr marL="0" indent="0" algn="just" rtl="0">
              <a:lnSpc>
                <a:spcPct val="150000"/>
              </a:lnSpc>
              <a:buNone/>
            </a:pPr>
            <a:r>
              <a:rPr lang="en-US" dirty="0"/>
              <a:t>Therefore, they frequently produce hemorrhage from the nose, pharynx, or ears, and blood may appear under the conjunctiva. An area of ecchymosis (bruising) may be seen over the mastoid (Battle sign). Basal skull fractures are suspected when CSF escapes from the ears </a:t>
            </a:r>
            <a:r>
              <a:rPr lang="en-US" u="sng" dirty="0">
                <a:solidFill>
                  <a:srgbClr val="FF0000"/>
                </a:solidFill>
              </a:rPr>
              <a:t>(CSF </a:t>
            </a:r>
            <a:r>
              <a:rPr lang="en-US" u="sng" dirty="0" err="1">
                <a:solidFill>
                  <a:srgbClr val="FF0000"/>
                </a:solidFill>
              </a:rPr>
              <a:t>otorrhea</a:t>
            </a:r>
            <a:r>
              <a:rPr lang="en-US" u="sng" dirty="0">
                <a:solidFill>
                  <a:srgbClr val="FF0000"/>
                </a:solidFill>
              </a:rPr>
              <a:t>) and the nose (CSF rhinorrhea). </a:t>
            </a:r>
            <a:r>
              <a:rPr lang="en-US" dirty="0"/>
              <a:t>Drainage of CSF is a serious problem, because meningeal infection can occur if organisms gain access to the cranial contents via the nose, ear, or sinus through a tear in the </a:t>
            </a:r>
            <a:r>
              <a:rPr lang="en-US" dirty="0" err="1"/>
              <a:t>dura</a:t>
            </a:r>
            <a:r>
              <a:rPr lang="en-US" dirty="0"/>
              <a:t>.</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15722931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b="1" dirty="0"/>
              <a:t>Assessment and Diagnostic Findings </a:t>
            </a:r>
            <a:endParaRPr lang="en-US" b="1" dirty="0" smtClean="0"/>
          </a:p>
          <a:p>
            <a:pPr marL="0" indent="0" algn="just" rtl="0">
              <a:lnSpc>
                <a:spcPct val="150000"/>
              </a:lnSpc>
              <a:buNone/>
            </a:pPr>
            <a:r>
              <a:rPr lang="en-US" dirty="0" smtClean="0"/>
              <a:t>A </a:t>
            </a:r>
            <a:r>
              <a:rPr lang="en-US" dirty="0"/>
              <a:t>computed tomography (CT) scan can be used to diagnose a skull fracture. The ease with which a diagnosis of skull fracture is made depends on the site of the fracture. If a fracture is found on CT scan, there is always the question of associated brain injury, and an MRI scan provides better resolution and clearer pictures of the injured area (Hickey &amp; </a:t>
            </a:r>
            <a:r>
              <a:rPr lang="en-US" dirty="0" err="1"/>
              <a:t>Strayer</a:t>
            </a:r>
            <a:r>
              <a:rPr lang="en-US" dirty="0"/>
              <a:t>, 2020).</a:t>
            </a:r>
            <a:endParaRPr lang="ar-IQ" dirty="0"/>
          </a:p>
        </p:txBody>
      </p:sp>
    </p:spTree>
    <p:extLst>
      <p:ext uri="{BB962C8B-B14F-4D97-AF65-F5344CB8AC3E}">
        <p14:creationId xmlns:p14="http://schemas.microsoft.com/office/powerpoint/2010/main" val="17411096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normAutofit/>
          </a:bodyPr>
          <a:lstStyle/>
          <a:p>
            <a:pPr marL="0" indent="0" algn="just" rtl="0">
              <a:lnSpc>
                <a:spcPct val="150000"/>
              </a:lnSpc>
              <a:buNone/>
            </a:pPr>
            <a:r>
              <a:rPr lang="en-US" b="1" dirty="0"/>
              <a:t>Medical Management </a:t>
            </a:r>
            <a:endParaRPr lang="en-US" b="1" dirty="0" smtClean="0"/>
          </a:p>
          <a:p>
            <a:pPr marL="0" indent="0" algn="just" rtl="0">
              <a:lnSpc>
                <a:spcPct val="150000"/>
              </a:lnSpc>
              <a:buNone/>
            </a:pPr>
            <a:r>
              <a:rPr lang="en-US" dirty="0" err="1" smtClean="0"/>
              <a:t>Nondepressed</a:t>
            </a:r>
            <a:r>
              <a:rPr lang="en-US" dirty="0" smtClean="0"/>
              <a:t> </a:t>
            </a:r>
            <a:r>
              <a:rPr lang="en-US" dirty="0"/>
              <a:t>skull fractures generally do not require surgical treatment; however, close observation of the patient is essential. Nursing personnel may observe the patient in the hospital, but if no underlying brain injury is present, the patient may be allowed to return home. If the patient is discharged home, specific instructions must be given to the </a:t>
            </a:r>
            <a:r>
              <a:rPr lang="en-US" dirty="0" smtClean="0"/>
              <a:t>family</a:t>
            </a:r>
          </a:p>
        </p:txBody>
      </p:sp>
    </p:spTree>
    <p:extLst>
      <p:ext uri="{BB962C8B-B14F-4D97-AF65-F5344CB8AC3E}">
        <p14:creationId xmlns:p14="http://schemas.microsoft.com/office/powerpoint/2010/main" val="24923991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1365"/>
            <a:ext cx="10515600" cy="6015598"/>
          </a:xfrm>
        </p:spPr>
        <p:txBody>
          <a:bodyPr>
            <a:normAutofit fontScale="92500"/>
          </a:bodyPr>
          <a:lstStyle/>
          <a:p>
            <a:pPr marL="0" indent="0" algn="just" rtl="0">
              <a:lnSpc>
                <a:spcPct val="150000"/>
              </a:lnSpc>
              <a:buNone/>
            </a:pPr>
            <a:r>
              <a:rPr lang="en-US" b="1" dirty="0" smtClean="0"/>
              <a:t>concussion </a:t>
            </a:r>
          </a:p>
          <a:p>
            <a:pPr marL="0" indent="0" algn="just" rtl="0">
              <a:lnSpc>
                <a:spcPct val="150000"/>
              </a:lnSpc>
              <a:buNone/>
            </a:pPr>
            <a:r>
              <a:rPr lang="en-US" dirty="0" smtClean="0"/>
              <a:t>is </a:t>
            </a:r>
            <a:r>
              <a:rPr lang="en-US" dirty="0"/>
              <a:t>a temporary loss of neurologic function with no apparent structural damage to the brain. Of the 1.7 million TBIs that occur in the United States each year, it is estimated that approximately 80% of them are concussions, also referred to as “mild TBI” (CDC, 2019). The mechanism of injury is usually blunt trauma from an acceleration–deceleration force, a direct blow, or a blast injury. If brain tissue in the frontal lobe is affected, the patient may exhibit bizarre irrational behavior, whereas involvement of the temporal lobe can produce temporary amnesia or disorientation.</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340155534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normAutofit lnSpcReduction="10000"/>
          </a:bodyPr>
          <a:lstStyle/>
          <a:p>
            <a:pPr marL="0" indent="0" algn="just" rtl="0">
              <a:lnSpc>
                <a:spcPct val="150000"/>
              </a:lnSpc>
              <a:buNone/>
            </a:pPr>
            <a:r>
              <a:rPr lang="en-US" b="1" dirty="0">
                <a:solidFill>
                  <a:srgbClr val="FF0000"/>
                </a:solidFill>
              </a:rPr>
              <a:t>Meningitis </a:t>
            </a:r>
            <a:endParaRPr lang="en-US" b="1" dirty="0" smtClean="0">
              <a:solidFill>
                <a:srgbClr val="FF0000"/>
              </a:solidFill>
            </a:endParaRPr>
          </a:p>
          <a:p>
            <a:pPr marL="0" indent="0" algn="just" rtl="0">
              <a:lnSpc>
                <a:spcPct val="150000"/>
              </a:lnSpc>
              <a:buNone/>
            </a:pPr>
            <a:r>
              <a:rPr lang="en-US" dirty="0" smtClean="0"/>
              <a:t>Meningitis </a:t>
            </a:r>
            <a:r>
              <a:rPr lang="en-US" dirty="0"/>
              <a:t>is inflammation of the meninges, which cover and protect the brain and spinal cord. The two main types of meningitis are bacterial and viral (Norris, 2019). Meningitis can be the main reason a patient is hospitalized, or it can develop during hospitalization; it is classified as septic or aseptic. Septic meningitis is caused by bacteria. The bacteria Streptococcus </a:t>
            </a:r>
            <a:r>
              <a:rPr lang="en-US" dirty="0" err="1"/>
              <a:t>pneumoniae</a:t>
            </a:r>
            <a:r>
              <a:rPr lang="en-US" dirty="0"/>
              <a:t> and Neisseria </a:t>
            </a:r>
            <a:r>
              <a:rPr lang="en-US" dirty="0" err="1"/>
              <a:t>meningitidis</a:t>
            </a:r>
            <a:r>
              <a:rPr lang="en-US" dirty="0"/>
              <a:t> are responsible for 80% to 90% of cases of bacterial meningitis in adults (Hickey &amp; </a:t>
            </a:r>
            <a:r>
              <a:rPr lang="en-US" dirty="0" err="1"/>
              <a:t>Strayer</a:t>
            </a:r>
            <a:r>
              <a:rPr lang="en-US" dirty="0"/>
              <a:t>, 2020). </a:t>
            </a:r>
            <a:endParaRPr lang="ar-IQ" dirty="0"/>
          </a:p>
        </p:txBody>
      </p:sp>
    </p:spTree>
    <p:extLst>
      <p:ext uri="{BB962C8B-B14F-4D97-AF65-F5344CB8AC3E}">
        <p14:creationId xmlns:p14="http://schemas.microsoft.com/office/powerpoint/2010/main" val="7699220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just" rtl="0">
              <a:lnSpc>
                <a:spcPct val="150000"/>
              </a:lnSpc>
              <a:buNone/>
            </a:pPr>
            <a:r>
              <a:rPr lang="en-US" dirty="0"/>
              <a:t>In aseptic meningitis, the cause is viral or secondary to cancer or having a weakened immune system, such as in human immunodeficiency virus (HIV). The most common causative agents are the </a:t>
            </a:r>
            <a:r>
              <a:rPr lang="en-US" dirty="0" err="1"/>
              <a:t>enteroviruses</a:t>
            </a:r>
            <a:r>
              <a:rPr lang="en-US" dirty="0"/>
              <a:t> (Norris, 2019). Aseptic meningitis occurs more frequently in the summer and early fall. </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27857669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buNone/>
            </a:pPr>
            <a:r>
              <a:rPr lang="en-US" b="1" dirty="0"/>
              <a:t>Pathophysiology </a:t>
            </a:r>
            <a:endParaRPr lang="en-US" b="1" dirty="0" smtClean="0"/>
          </a:p>
          <a:p>
            <a:pPr marL="0" indent="0" algn="just" rtl="0">
              <a:buNone/>
            </a:pPr>
            <a:r>
              <a:rPr lang="en-US" dirty="0" smtClean="0"/>
              <a:t>Meningeal </a:t>
            </a:r>
            <a:r>
              <a:rPr lang="en-US" dirty="0"/>
              <a:t>infections generally originate in one of two ways: through the bloodstream as a consequence of other infections or by direct spread, such as might occur after a traumatic injury to the facial bones or secondary to invasive procedures. Once the causative organism enters the bloodstream, it crosses the blood– brain barrier and proliferates in the cerebrospinal fluid (CSF). The host immune response stimulates the release of cell wall fragments and lipopolysaccharides, facilitating inflammation of the subarachnoid and </a:t>
            </a:r>
            <a:r>
              <a:rPr lang="en-US" dirty="0" err="1"/>
              <a:t>pia</a:t>
            </a:r>
            <a:r>
              <a:rPr lang="en-US" dirty="0"/>
              <a:t> mater. Because the cranial vault contains little room for expansion, the </a:t>
            </a:r>
            <a:r>
              <a:rPr lang="en-US" dirty="0" smtClean="0"/>
              <a:t>inflammation </a:t>
            </a:r>
            <a:r>
              <a:rPr lang="en-US" dirty="0"/>
              <a:t>may cause increased intracranial pressure (ICP). CSF circulates through the subarachnoid space, where inflammatory cellular materials from the affected meningeal tissue enter and accumulate.  </a:t>
            </a:r>
            <a:endParaRPr lang="ar-IQ" dirty="0"/>
          </a:p>
        </p:txBody>
      </p:sp>
    </p:spTree>
    <p:extLst>
      <p:ext uri="{BB962C8B-B14F-4D97-AF65-F5344CB8AC3E}">
        <p14:creationId xmlns:p14="http://schemas.microsoft.com/office/powerpoint/2010/main" val="427762459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lstStyle/>
          <a:p>
            <a:pPr marL="0" indent="0" algn="l" rtl="0">
              <a:buNone/>
            </a:pPr>
            <a:r>
              <a:rPr lang="en-US" b="1" dirty="0" smtClean="0"/>
              <a:t>Clinical Manifestations </a:t>
            </a:r>
          </a:p>
          <a:p>
            <a:pPr marL="0" indent="0" algn="l" rtl="0">
              <a:buNone/>
            </a:pPr>
            <a:r>
              <a:rPr lang="en-US" dirty="0" smtClean="0"/>
              <a:t>Headache along with fever and chills are frequent initial symptoms. Fever tends to remain high throughout the course of the illness. The headache is usually either steady or throbbing and very severe as a result of meningeal irritation</a:t>
            </a:r>
          </a:p>
          <a:p>
            <a:pPr marL="0" indent="0" algn="l" rtl="0">
              <a:buNone/>
            </a:pPr>
            <a:endParaRPr lang="en-US" dirty="0"/>
          </a:p>
          <a:p>
            <a:pPr marL="0" indent="0" algn="l" rtl="0">
              <a:buNone/>
            </a:pPr>
            <a:r>
              <a:rPr lang="en-US" dirty="0"/>
              <a:t>Neck immobility: Nuchal rigidity (a stiff and painful neck) can be an early sign, and any attempts at flexion of the head are difficult because of spasms in the muscles of the </a:t>
            </a:r>
            <a:r>
              <a:rPr lang="en-US" dirty="0" smtClean="0"/>
              <a:t>neck</a:t>
            </a:r>
          </a:p>
          <a:p>
            <a:pPr marL="0" indent="0" algn="l" rtl="0">
              <a:buNone/>
            </a:pPr>
            <a:endParaRPr lang="ar-IQ" dirty="0"/>
          </a:p>
        </p:txBody>
      </p:sp>
    </p:spTree>
    <p:extLst>
      <p:ext uri="{BB962C8B-B14F-4D97-AF65-F5344CB8AC3E}">
        <p14:creationId xmlns:p14="http://schemas.microsoft.com/office/powerpoint/2010/main" val="16957138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lstStyle/>
          <a:p>
            <a:pPr marL="0" indent="0" algn="l" rtl="0">
              <a:buNone/>
            </a:pPr>
            <a:r>
              <a:rPr lang="en-US" dirty="0"/>
              <a:t>Positive </a:t>
            </a:r>
            <a:r>
              <a:rPr lang="en-US" dirty="0" err="1"/>
              <a:t>Kernig</a:t>
            </a:r>
            <a:r>
              <a:rPr lang="en-US" dirty="0"/>
              <a:t> sign: </a:t>
            </a:r>
            <a:endParaRPr lang="en-US" dirty="0" smtClean="0"/>
          </a:p>
          <a:p>
            <a:pPr marL="0" indent="0" algn="l" rtl="0">
              <a:buNone/>
            </a:pPr>
            <a:r>
              <a:rPr lang="en-US" dirty="0" smtClean="0"/>
              <a:t>When </a:t>
            </a:r>
            <a:r>
              <a:rPr lang="en-US" dirty="0"/>
              <a:t>the patient is lying with the thigh flexed on the abdomen, the leg cannot be completely extended (see Fig. 64- 1A). When </a:t>
            </a:r>
            <a:r>
              <a:rPr lang="en-US" dirty="0" err="1"/>
              <a:t>Kernig</a:t>
            </a:r>
            <a:r>
              <a:rPr lang="en-US" dirty="0"/>
              <a:t> sign is bilateral, meningeal irritation is suspected. </a:t>
            </a:r>
            <a:endParaRPr lang="en-US" dirty="0" smtClean="0"/>
          </a:p>
          <a:p>
            <a:pPr marL="0" indent="0" algn="l" rtl="0">
              <a:buNone/>
            </a:pPr>
            <a:r>
              <a:rPr lang="en-US" dirty="0" smtClean="0"/>
              <a:t>Positive </a:t>
            </a:r>
            <a:r>
              <a:rPr lang="en-US" dirty="0" err="1"/>
              <a:t>Brudzinski</a:t>
            </a:r>
            <a:r>
              <a:rPr lang="en-US" dirty="0"/>
              <a:t> sign: </a:t>
            </a:r>
            <a:endParaRPr lang="en-US" dirty="0" smtClean="0"/>
          </a:p>
          <a:p>
            <a:pPr marL="0" indent="0" algn="l" rtl="0">
              <a:buNone/>
            </a:pPr>
            <a:r>
              <a:rPr lang="en-US" dirty="0" smtClean="0"/>
              <a:t>When </a:t>
            </a:r>
            <a:r>
              <a:rPr lang="en-US" dirty="0"/>
              <a:t>the patient’s neck is flexed (after ruling out cervical trauma or injury), flexion of the knees and hips is produced; when the lower extremity of one side is passively flexed, a similar movement is seen in the opposite extremity (see Fig. 64-1B). </a:t>
            </a:r>
            <a:r>
              <a:rPr lang="en-US" dirty="0" err="1"/>
              <a:t>Brudzinski</a:t>
            </a:r>
            <a:r>
              <a:rPr lang="en-US" dirty="0"/>
              <a:t> sign is a more sensitive indicator of meningeal irritation than </a:t>
            </a:r>
            <a:r>
              <a:rPr lang="en-US" dirty="0" err="1"/>
              <a:t>Kernig</a:t>
            </a:r>
            <a:r>
              <a:rPr lang="en-US" dirty="0"/>
              <a:t> sign</a:t>
            </a:r>
            <a:r>
              <a:rPr lang="en-US" dirty="0" smtClean="0"/>
              <a:t>.</a:t>
            </a:r>
          </a:p>
          <a:p>
            <a:pPr marL="0" indent="0" algn="l" rtl="0">
              <a:buNone/>
            </a:pPr>
            <a:endParaRPr lang="en-US" dirty="0"/>
          </a:p>
          <a:p>
            <a:pPr marL="0" indent="0" algn="l" rtl="0">
              <a:buNone/>
            </a:pPr>
            <a:r>
              <a:rPr lang="en-US" dirty="0"/>
              <a:t>Photophobia  </a:t>
            </a:r>
            <a:endParaRPr lang="ar-IQ" dirty="0"/>
          </a:p>
        </p:txBody>
      </p:sp>
    </p:spTree>
    <p:extLst>
      <p:ext uri="{BB962C8B-B14F-4D97-AF65-F5344CB8AC3E}">
        <p14:creationId xmlns:p14="http://schemas.microsoft.com/office/powerpoint/2010/main" val="1760701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fontScale="92500" lnSpcReduction="10000"/>
          </a:bodyPr>
          <a:lstStyle/>
          <a:p>
            <a:pPr marL="0" indent="0" algn="just" rtl="0">
              <a:buNone/>
            </a:pPr>
            <a:r>
              <a:rPr lang="en-US" b="1" dirty="0" smtClean="0"/>
              <a:t>Language Ability </a:t>
            </a:r>
          </a:p>
          <a:p>
            <a:pPr marL="0" indent="0" algn="just" rtl="0">
              <a:buNone/>
            </a:pPr>
            <a:r>
              <a:rPr lang="en-US" dirty="0" smtClean="0"/>
              <a:t>The person with normal neurologic function can understand and communicate in spoken and written language. Does the patient answer questions appropriately?</a:t>
            </a:r>
          </a:p>
          <a:p>
            <a:pPr marL="0" indent="0" algn="just" rtl="0">
              <a:buNone/>
            </a:pPr>
            <a:endParaRPr lang="en-US" dirty="0"/>
          </a:p>
          <a:p>
            <a:pPr marL="0" indent="0" algn="just" rtl="0">
              <a:buNone/>
            </a:pPr>
            <a:r>
              <a:rPr lang="en-US" b="1" dirty="0" smtClean="0"/>
              <a:t>Impact on Lifestyle</a:t>
            </a:r>
          </a:p>
          <a:p>
            <a:pPr marL="0" indent="0" algn="just" rtl="0">
              <a:buNone/>
            </a:pPr>
            <a:r>
              <a:rPr lang="en-US" dirty="0" smtClean="0"/>
              <a:t> The nurse assesses the impact of any impairment on the patient’s lifestyle. Issues to consider include the limitations imposed on the patient by any cognitive deficit and the patient’s role in society, including family and community roles</a:t>
            </a:r>
          </a:p>
          <a:p>
            <a:pPr marL="0" indent="0" algn="just" rtl="0">
              <a:buNone/>
            </a:pPr>
            <a:endParaRPr lang="en-US" dirty="0"/>
          </a:p>
          <a:p>
            <a:pPr marL="0" indent="0" algn="just" rtl="0">
              <a:buNone/>
            </a:pPr>
            <a:r>
              <a:rPr lang="en-US" b="1" dirty="0" smtClean="0"/>
              <a:t>Level of Consciousness </a:t>
            </a:r>
          </a:p>
          <a:p>
            <a:pPr marL="0" indent="0" algn="just" rtl="0">
              <a:buNone/>
            </a:pPr>
            <a:r>
              <a:rPr lang="en-US" dirty="0" smtClean="0"/>
              <a:t>Consciousness is the patient’s wakefulness and ability to respond to the environment. </a:t>
            </a:r>
            <a:r>
              <a:rPr lang="en-US" u="sng" dirty="0" smtClean="0"/>
              <a:t>Level of consciousness is the most sensitive indicator of neurologic function</a:t>
            </a:r>
            <a:endParaRPr lang="ar-IQ" u="sng" dirty="0"/>
          </a:p>
        </p:txBody>
      </p:sp>
    </p:spTree>
    <p:extLst>
      <p:ext uri="{BB962C8B-B14F-4D97-AF65-F5344CB8AC3E}">
        <p14:creationId xmlns:p14="http://schemas.microsoft.com/office/powerpoint/2010/main" val="295292520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dirty="0"/>
              <a:t>Disorientation and memory impairment are common early in the course of the illness. The changes depend on the severity of the infection as well as the individual response to the physiologic processes. Behavioral manifestations are also common. As the illness progresses, lethargy, unresponsiveness, and coma may develop. Seizures can occur and are the result of areas of irritability in the brain. ICP increases secondary to diffuse brain swelling or hydrocephalus (Hickey &amp; </a:t>
            </a:r>
            <a:r>
              <a:rPr lang="en-US" dirty="0" err="1"/>
              <a:t>Strayer</a:t>
            </a:r>
            <a:r>
              <a:rPr lang="en-US" dirty="0"/>
              <a:t>, 2020). The initial signs of increased ICP include decreased level of consciousness (LOC) and focal motor deficits. </a:t>
            </a:r>
            <a:endParaRPr lang="ar-IQ" dirty="0"/>
          </a:p>
        </p:txBody>
      </p:sp>
    </p:spTree>
    <p:extLst>
      <p:ext uri="{BB962C8B-B14F-4D97-AF65-F5344CB8AC3E}">
        <p14:creationId xmlns:p14="http://schemas.microsoft.com/office/powerpoint/2010/main" val="272559258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8600"/>
            <a:ext cx="10515600" cy="5948363"/>
          </a:xfrm>
        </p:spPr>
        <p:txBody>
          <a:bodyPr>
            <a:normAutofit fontScale="85000" lnSpcReduction="10000"/>
          </a:bodyPr>
          <a:lstStyle/>
          <a:p>
            <a:pPr marL="0" indent="0" algn="just" rtl="0">
              <a:lnSpc>
                <a:spcPct val="150000"/>
              </a:lnSpc>
              <a:buNone/>
            </a:pPr>
            <a:r>
              <a:rPr lang="en-US" b="1" dirty="0"/>
              <a:t>Assessment and Diagnostic Findings </a:t>
            </a:r>
            <a:endParaRPr lang="en-US" b="1" dirty="0" smtClean="0"/>
          </a:p>
          <a:p>
            <a:pPr marL="0" indent="0" algn="just" rtl="0">
              <a:lnSpc>
                <a:spcPct val="150000"/>
              </a:lnSpc>
              <a:buNone/>
            </a:pPr>
            <a:r>
              <a:rPr lang="en-US" dirty="0" smtClean="0"/>
              <a:t>If </a:t>
            </a:r>
            <a:r>
              <a:rPr lang="en-US" dirty="0"/>
              <a:t>the clinical presentation suggests meningitis, diagnostic testing is conducted to identify the causative organism. A computed tomography (CT) scan is used to detect a shift in brain contents (which may lead to herniation) prior to a lumbar puncture in patient with altered LOC, papilledema, neurologic deficits, new onset of seizure, </a:t>
            </a:r>
            <a:r>
              <a:rPr lang="en-US" dirty="0" err="1"/>
              <a:t>immunocompromised</a:t>
            </a:r>
            <a:r>
              <a:rPr lang="en-US" dirty="0"/>
              <a:t> state, or history of central nervous system (CNS) disease. Bacterial culture and Gram staining of CSF and blood are key diagnostic tests (Hickey &amp; </a:t>
            </a:r>
            <a:r>
              <a:rPr lang="en-US" dirty="0" err="1"/>
              <a:t>Strayer</a:t>
            </a:r>
            <a:r>
              <a:rPr lang="en-US" dirty="0"/>
              <a:t>, 2020). An overview of CSF values and alterations in bacterial, viral, and fungal meningitis is presented in Table 64-1. Gram staining allows for rapid identification of the causative bacteria and initiation of appropriate antibiotic therapy. </a:t>
            </a:r>
            <a:endParaRPr lang="ar-IQ" dirty="0"/>
          </a:p>
        </p:txBody>
      </p:sp>
    </p:spTree>
    <p:extLst>
      <p:ext uri="{BB962C8B-B14F-4D97-AF65-F5344CB8AC3E}">
        <p14:creationId xmlns:p14="http://schemas.microsoft.com/office/powerpoint/2010/main" val="411048485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b="1" dirty="0"/>
              <a:t>Prevention </a:t>
            </a:r>
            <a:endParaRPr lang="en-US" b="1" dirty="0" smtClean="0"/>
          </a:p>
          <a:p>
            <a:pPr marL="0" indent="0" algn="just" rtl="0">
              <a:lnSpc>
                <a:spcPct val="150000"/>
              </a:lnSpc>
              <a:buNone/>
            </a:pPr>
            <a:r>
              <a:rPr lang="en-US" dirty="0" smtClean="0"/>
              <a:t>The </a:t>
            </a:r>
            <a:r>
              <a:rPr lang="en-US" dirty="0"/>
              <a:t>Advisory Committee on Immunization Practices of the Centers for Disease Control and Prevention (CDC) recommends that the meningococcal conjugated vaccine be given to youth at 11 to 12 years of age, with a booster dose at 16 years of age (CDC, 2020). People in close contact with patients with meningococcal meningitis should be treated with antimicrobial chemoprophylaxis using rifampin, ciprofloxacin, or ceftriaxone. </a:t>
            </a:r>
            <a:endParaRPr lang="ar-IQ" dirty="0"/>
          </a:p>
        </p:txBody>
      </p:sp>
    </p:spTree>
    <p:extLst>
      <p:ext uri="{BB962C8B-B14F-4D97-AF65-F5344CB8AC3E}">
        <p14:creationId xmlns:p14="http://schemas.microsoft.com/office/powerpoint/2010/main" val="24315706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lstStyle/>
          <a:p>
            <a:pPr marL="0" indent="0" algn="just" rtl="0">
              <a:lnSpc>
                <a:spcPct val="150000"/>
              </a:lnSpc>
              <a:buNone/>
            </a:pPr>
            <a:r>
              <a:rPr lang="en-US" dirty="0"/>
              <a:t>Therapy should be started within 24 hours after exposure because a delay limits the effectiveness of the prophylaxis. Vaccination should also be considered as an adjunct to antibiotic chemoprophylaxis for anyone living with a person who develops meningococcal infection. Vaccination against </a:t>
            </a:r>
            <a:r>
              <a:rPr lang="en-US" dirty="0" err="1"/>
              <a:t>Haemophilus</a:t>
            </a:r>
            <a:r>
              <a:rPr lang="en-US" dirty="0"/>
              <a:t> </a:t>
            </a:r>
            <a:r>
              <a:rPr lang="en-US" dirty="0" err="1"/>
              <a:t>influenzae</a:t>
            </a:r>
            <a:r>
              <a:rPr lang="en-US" dirty="0"/>
              <a:t> and S. </a:t>
            </a:r>
            <a:r>
              <a:rPr lang="en-US" dirty="0" err="1"/>
              <a:t>pneumoniae</a:t>
            </a:r>
            <a:r>
              <a:rPr lang="en-US" dirty="0"/>
              <a:t> should be encouraged for children and adults who are at-risk (CDC, 202</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313498362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normAutofit/>
          </a:bodyPr>
          <a:lstStyle/>
          <a:p>
            <a:pPr marL="0" indent="0" algn="just" rtl="0">
              <a:buNone/>
            </a:pPr>
            <a:r>
              <a:rPr lang="en-US" b="1" dirty="0"/>
              <a:t>Medical Management </a:t>
            </a:r>
            <a:endParaRPr lang="en-US" b="1" dirty="0" smtClean="0"/>
          </a:p>
          <a:p>
            <a:pPr marL="0" indent="0" algn="just" rtl="0">
              <a:buNone/>
            </a:pPr>
            <a:r>
              <a:rPr lang="en-US" dirty="0" smtClean="0"/>
              <a:t>Successful </a:t>
            </a:r>
            <a:r>
              <a:rPr lang="en-US" dirty="0"/>
              <a:t>outcomes depend on the early administration of an antibiotic agent that crosses the blood–brain barrier into the subarachnoid space in sufficient concentration to halt the multiplication of bacteria. Penicillin G in combination with one of the </a:t>
            </a:r>
            <a:r>
              <a:rPr lang="en-US" dirty="0" err="1"/>
              <a:t>cephalosporins</a:t>
            </a:r>
            <a:r>
              <a:rPr lang="en-US" dirty="0"/>
              <a:t> (e.g., ceftriaxone, </a:t>
            </a:r>
            <a:r>
              <a:rPr lang="en-US" dirty="0" err="1"/>
              <a:t>cefotaxime</a:t>
            </a:r>
            <a:r>
              <a:rPr lang="en-US" dirty="0"/>
              <a:t>) is most often administered intravenously (IV), emergently with suspected bacterial meningitis (Hickey &amp; </a:t>
            </a:r>
            <a:r>
              <a:rPr lang="en-US" dirty="0" err="1"/>
              <a:t>Strayer</a:t>
            </a:r>
            <a:r>
              <a:rPr lang="en-US" dirty="0"/>
              <a:t>, 2020). </a:t>
            </a:r>
            <a:endParaRPr lang="ar-IQ" dirty="0"/>
          </a:p>
        </p:txBody>
      </p:sp>
    </p:spTree>
    <p:extLst>
      <p:ext uri="{BB962C8B-B14F-4D97-AF65-F5344CB8AC3E}">
        <p14:creationId xmlns:p14="http://schemas.microsoft.com/office/powerpoint/2010/main" val="290433347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8259"/>
            <a:ext cx="10515600" cy="5988704"/>
          </a:xfrm>
        </p:spPr>
        <p:txBody>
          <a:bodyPr/>
          <a:lstStyle/>
          <a:p>
            <a:pPr marL="0" indent="0" algn="just" rtl="0">
              <a:lnSpc>
                <a:spcPct val="150000"/>
              </a:lnSpc>
              <a:buNone/>
            </a:pPr>
            <a:r>
              <a:rPr lang="en-US" dirty="0"/>
              <a:t>Dexamethasone has been shown to be beneficial as adjunct therapy in the treatment of acute bacterial meningitis and in pneumococcal meningitis if it is given before or concurrently with the first dose of antibiotic and every 6 hours for the next 4 days. Dehydration and shock are treated with fluid volume expanders. Seizures, which may occur early in the course of the disease, are treated with anticonvulsant medications. Increased ICP is treated as necessary</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390580100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30306"/>
            <a:ext cx="10515600" cy="5746657"/>
          </a:xfrm>
        </p:spPr>
        <p:txBody>
          <a:bodyPr/>
          <a:lstStyle/>
          <a:p>
            <a:pPr marL="0" indent="0" algn="l" rtl="0">
              <a:buNone/>
            </a:pPr>
            <a:r>
              <a:rPr lang="en-US" b="1" dirty="0"/>
              <a:t>Nursing Management</a:t>
            </a:r>
          </a:p>
          <a:p>
            <a:pPr marL="0" indent="0" algn="l" rtl="0">
              <a:buNone/>
            </a:pPr>
            <a:r>
              <a:rPr lang="en-US" dirty="0" smtClean="0"/>
              <a:t>Instituting </a:t>
            </a:r>
            <a:r>
              <a:rPr lang="en-US" dirty="0"/>
              <a:t>infection control precautions until 24 hours after initiation of antibiotic therapy (oral and nasal discharge is considered infectious</a:t>
            </a:r>
            <a:r>
              <a:rPr lang="en-US" dirty="0" smtClean="0"/>
              <a:t>)</a:t>
            </a:r>
          </a:p>
          <a:p>
            <a:pPr marL="0" indent="0" algn="l" rtl="0">
              <a:buNone/>
            </a:pPr>
            <a:r>
              <a:rPr lang="en-US" dirty="0" smtClean="0"/>
              <a:t> </a:t>
            </a:r>
            <a:r>
              <a:rPr lang="en-US" dirty="0"/>
              <a:t>Assisting with pain management due to overall body aches and neck pain </a:t>
            </a:r>
            <a:endParaRPr lang="en-US" dirty="0" smtClean="0"/>
          </a:p>
          <a:p>
            <a:pPr marL="0" indent="0" algn="l" rtl="0">
              <a:buNone/>
            </a:pPr>
            <a:r>
              <a:rPr lang="en-US" dirty="0" smtClean="0"/>
              <a:t>Assisting </a:t>
            </a:r>
            <a:r>
              <a:rPr lang="en-US" dirty="0"/>
              <a:t>with getting rest in a quiet, darkened </a:t>
            </a:r>
            <a:r>
              <a:rPr lang="en-US" dirty="0" smtClean="0"/>
              <a:t>room</a:t>
            </a:r>
          </a:p>
          <a:p>
            <a:pPr marL="0" indent="0" algn="l" rtl="0">
              <a:buNone/>
            </a:pPr>
            <a:r>
              <a:rPr lang="en-US" dirty="0" smtClean="0"/>
              <a:t> </a:t>
            </a:r>
            <a:r>
              <a:rPr lang="en-US" dirty="0"/>
              <a:t>Implementing interventions to treat the elevated temperature, such as antipyretic agents and cooling blankets </a:t>
            </a:r>
            <a:endParaRPr lang="en-US" dirty="0" smtClean="0"/>
          </a:p>
          <a:p>
            <a:pPr marL="0" indent="0" algn="l" rtl="0">
              <a:buNone/>
            </a:pPr>
            <a:r>
              <a:rPr lang="en-US" dirty="0" smtClean="0"/>
              <a:t>Encouraging </a:t>
            </a:r>
            <a:r>
              <a:rPr lang="en-US" dirty="0"/>
              <a:t>the patient to stay hydrated either orally or </a:t>
            </a:r>
            <a:r>
              <a:rPr lang="en-US" dirty="0" smtClean="0"/>
              <a:t>peripherally</a:t>
            </a:r>
          </a:p>
          <a:p>
            <a:pPr marL="0" indent="0" algn="l" rtl="0">
              <a:buNone/>
            </a:pPr>
            <a:r>
              <a:rPr lang="en-US" dirty="0" smtClean="0"/>
              <a:t> </a:t>
            </a:r>
            <a:r>
              <a:rPr lang="en-US" dirty="0"/>
              <a:t>Ensuring close neurologic monitoring </a:t>
            </a:r>
            <a:endParaRPr lang="ar-IQ" dirty="0"/>
          </a:p>
        </p:txBody>
      </p:sp>
    </p:spTree>
    <p:extLst>
      <p:ext uri="{BB962C8B-B14F-4D97-AF65-F5344CB8AC3E}">
        <p14:creationId xmlns:p14="http://schemas.microsoft.com/office/powerpoint/2010/main" val="12770471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lnSpc>
                <a:spcPct val="150000"/>
              </a:lnSpc>
              <a:buNone/>
            </a:pPr>
            <a:r>
              <a:rPr lang="en-US" dirty="0"/>
              <a:t>Neurologic status and vital signs are continually assessed. Pulse </a:t>
            </a:r>
            <a:r>
              <a:rPr lang="en-US" dirty="0" err="1"/>
              <a:t>oximetry</a:t>
            </a:r>
            <a:r>
              <a:rPr lang="en-US" dirty="0"/>
              <a:t> and arterial blood gas values are used to quickly identify the need for respiratory support if increasing ICP compromises the brainstem. Insertion of a cuffed endotracheal tube (or tracheotomy) and mechanical ventilation may be necessary to maintain adequate tissue oxygenation. Blood pressure (usually monitored using an arterial line) is assessed for early manifestations of shock, which precedes cardiac or respiratory failure. </a:t>
            </a:r>
            <a:endParaRPr lang="ar-IQ" dirty="0"/>
          </a:p>
        </p:txBody>
      </p:sp>
    </p:spTree>
    <p:extLst>
      <p:ext uri="{BB962C8B-B14F-4D97-AF65-F5344CB8AC3E}">
        <p14:creationId xmlns:p14="http://schemas.microsoft.com/office/powerpoint/2010/main" val="59852553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2729"/>
            <a:ext cx="10515600" cy="5854234"/>
          </a:xfrm>
        </p:spPr>
        <p:txBody>
          <a:bodyPr/>
          <a:lstStyle/>
          <a:p>
            <a:pPr marL="0" indent="0" algn="just" rtl="0">
              <a:lnSpc>
                <a:spcPct val="150000"/>
              </a:lnSpc>
              <a:buNone/>
            </a:pPr>
            <a:r>
              <a:rPr lang="en-US" dirty="0"/>
              <a:t>Rapid IV fluid replacement may be prescribed, but care is taken to prevent fluid overload. Fever also increases the workload of the heart and cerebral metabolism. ICP will increase in response to increased cerebral metabolic demands. Therefore, measures are taken to reduce body temperature as quickly as possible.</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99139667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5835"/>
            <a:ext cx="10515600" cy="5881128"/>
          </a:xfrm>
        </p:spPr>
        <p:txBody>
          <a:bodyPr/>
          <a:lstStyle/>
          <a:p>
            <a:pPr marL="0" indent="0" algn="just" rtl="0">
              <a:lnSpc>
                <a:spcPct val="150000"/>
              </a:lnSpc>
              <a:buNone/>
            </a:pPr>
            <a:r>
              <a:rPr lang="en-US" b="1" dirty="0" smtClean="0">
                <a:solidFill>
                  <a:srgbClr val="FF0000"/>
                </a:solidFill>
              </a:rPr>
              <a:t>Epilepsies </a:t>
            </a:r>
          </a:p>
          <a:p>
            <a:pPr marL="0" indent="0" algn="just" rtl="0">
              <a:lnSpc>
                <a:spcPct val="150000"/>
              </a:lnSpc>
              <a:buNone/>
            </a:pPr>
            <a:r>
              <a:rPr lang="en-US" dirty="0" smtClean="0"/>
              <a:t>Epilepsy </a:t>
            </a:r>
            <a:r>
              <a:rPr lang="en-US" dirty="0"/>
              <a:t>is a group of syndromes characterized by unprovoked, recurring seizures (AANN, 2016a). Epileptic syndromes are classified by specific patterns of clinical features, including age at onset, family history, and seizure type. Epilepsy can be primary (idiopathic) or secondary (when the cause is known and the epilepsy is a symptom of another underlying condition, such as a brain tumor).</a:t>
            </a:r>
            <a:endParaRPr lang="ar-IQ" dirty="0"/>
          </a:p>
        </p:txBody>
      </p:sp>
    </p:spTree>
    <p:extLst>
      <p:ext uri="{BB962C8B-B14F-4D97-AF65-F5344CB8AC3E}">
        <p14:creationId xmlns:p14="http://schemas.microsoft.com/office/powerpoint/2010/main" val="664960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3753"/>
            <a:ext cx="10515600" cy="5733210"/>
          </a:xfrm>
        </p:spPr>
        <p:txBody>
          <a:bodyPr/>
          <a:lstStyle/>
          <a:p>
            <a:pPr marL="0" indent="0" algn="l" rtl="0">
              <a:buNone/>
            </a:pPr>
            <a:r>
              <a:rPr lang="en-US" b="1" dirty="0" smtClean="0"/>
              <a:t>Examining the Cranial Nerves</a:t>
            </a:r>
          </a:p>
          <a:p>
            <a:pPr marL="0" indent="0" algn="l" rtl="0">
              <a:buNone/>
            </a:pPr>
            <a:r>
              <a:rPr lang="en-US" dirty="0" smtClean="0"/>
              <a:t>Examining the Reflexes</a:t>
            </a:r>
          </a:p>
          <a:p>
            <a:pPr marL="0" indent="0" algn="l" rtl="0">
              <a:buNone/>
            </a:pPr>
            <a:r>
              <a:rPr lang="en-US" dirty="0" smtClean="0"/>
              <a:t>Deep Tendon Reflexes</a:t>
            </a:r>
          </a:p>
          <a:p>
            <a:pPr marL="0" indent="0" algn="l" rtl="0">
              <a:buNone/>
            </a:pPr>
            <a:r>
              <a:rPr lang="en-US" dirty="0" smtClean="0"/>
              <a:t>Superficial Reflexes</a:t>
            </a:r>
          </a:p>
          <a:p>
            <a:pPr marL="0" indent="0" algn="l" rtl="0">
              <a:buNone/>
            </a:pPr>
            <a:r>
              <a:rPr lang="en-US" dirty="0" smtClean="0"/>
              <a:t>Pathologic Reflexes  (Babinski reflex (sign)</a:t>
            </a:r>
          </a:p>
          <a:p>
            <a:pPr marL="0" indent="0" algn="l" rtl="0">
              <a:buNone/>
            </a:pPr>
            <a:endParaRPr lang="ar-IQ" dirty="0"/>
          </a:p>
        </p:txBody>
      </p:sp>
    </p:spTree>
    <p:extLst>
      <p:ext uri="{BB962C8B-B14F-4D97-AF65-F5344CB8AC3E}">
        <p14:creationId xmlns:p14="http://schemas.microsoft.com/office/powerpoint/2010/main" val="9861148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518"/>
            <a:ext cx="10515600" cy="5800445"/>
          </a:xfrm>
        </p:spPr>
        <p:txBody>
          <a:bodyPr>
            <a:normAutofit fontScale="92500" lnSpcReduction="10000"/>
          </a:bodyPr>
          <a:lstStyle/>
          <a:p>
            <a:pPr marL="0" indent="0" algn="just" rtl="0">
              <a:lnSpc>
                <a:spcPct val="150000"/>
              </a:lnSpc>
              <a:buNone/>
            </a:pPr>
            <a:r>
              <a:rPr lang="en-US" b="1" dirty="0"/>
              <a:t>Pathophysiology </a:t>
            </a:r>
            <a:endParaRPr lang="en-US" b="1" dirty="0" smtClean="0"/>
          </a:p>
          <a:p>
            <a:pPr marL="0" indent="0" algn="just" rtl="0">
              <a:lnSpc>
                <a:spcPct val="150000"/>
              </a:lnSpc>
              <a:buNone/>
            </a:pPr>
            <a:r>
              <a:rPr lang="en-US" dirty="0" smtClean="0"/>
              <a:t>Messages </a:t>
            </a:r>
            <a:r>
              <a:rPr lang="en-US" dirty="0"/>
              <a:t>from the body are carried by the neurons (nerve cells) of the brain by discharges of electrochemical energy that sweep along them. These impulses occur in bursts whenever a nerve cell has a task to perform. Sometimes, these cells or groups of cells continue firing after a task is finished. During the period of unwanted discharges, parts of the body controlled by the errant cells may perform erratically. Resultant dysfunction ranges from mild to incapacitating and often causes loss of consciousness (Hickey &amp; </a:t>
            </a:r>
            <a:r>
              <a:rPr lang="en-US" dirty="0" err="1"/>
              <a:t>Strayer</a:t>
            </a:r>
            <a:r>
              <a:rPr lang="en-US" dirty="0"/>
              <a:t>, 2020). If these uncontrolled, abnormal discharges occur repeatedly, a person is said to have an epileptic syndrome</a:t>
            </a:r>
            <a:r>
              <a:rPr lang="en-US" dirty="0" smtClean="0"/>
              <a:t>..</a:t>
            </a:r>
            <a:endParaRPr lang="ar-IQ" dirty="0"/>
          </a:p>
        </p:txBody>
      </p:sp>
    </p:spTree>
    <p:extLst>
      <p:ext uri="{BB962C8B-B14F-4D97-AF65-F5344CB8AC3E}">
        <p14:creationId xmlns:p14="http://schemas.microsoft.com/office/powerpoint/2010/main" val="136102331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82388"/>
            <a:ext cx="10515600" cy="5894575"/>
          </a:xfrm>
        </p:spPr>
        <p:txBody>
          <a:bodyPr/>
          <a:lstStyle/>
          <a:p>
            <a:pPr marL="0" indent="0" algn="just" rtl="0">
              <a:lnSpc>
                <a:spcPct val="150000"/>
              </a:lnSpc>
              <a:buNone/>
            </a:pPr>
            <a:r>
              <a:rPr lang="en-US" dirty="0"/>
              <a:t>Epilepsy is not associated with intellectual level. People who have epilepsy without other brain or nervous system disabilities fall within the same intelligence ranges as the overall population. Epilepsy is not synonymous with intellectual or developmental disabilities, but many people who have these types of disabilities, because of serious neurologic damage, also have epilepsy</a:t>
            </a:r>
            <a:endParaRPr lang="ar-IQ" dirty="0"/>
          </a:p>
        </p:txBody>
      </p:sp>
    </p:spTree>
    <p:extLst>
      <p:ext uri="{BB962C8B-B14F-4D97-AF65-F5344CB8AC3E}">
        <p14:creationId xmlns:p14="http://schemas.microsoft.com/office/powerpoint/2010/main" val="153908739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01706"/>
            <a:ext cx="10515600" cy="5975257"/>
          </a:xfrm>
        </p:spPr>
        <p:txBody>
          <a:bodyPr/>
          <a:lstStyle/>
          <a:p>
            <a:pPr marL="0" indent="0" algn="just" rtl="0">
              <a:lnSpc>
                <a:spcPct val="150000"/>
              </a:lnSpc>
              <a:buNone/>
            </a:pPr>
            <a:r>
              <a:rPr lang="en-US" b="1" dirty="0"/>
              <a:t>Medical Management </a:t>
            </a:r>
            <a:endParaRPr lang="en-US" b="1" dirty="0" smtClean="0"/>
          </a:p>
          <a:p>
            <a:pPr marL="0" indent="0" algn="just" rtl="0">
              <a:lnSpc>
                <a:spcPct val="150000"/>
              </a:lnSpc>
              <a:buNone/>
            </a:pPr>
            <a:r>
              <a:rPr lang="en-US" dirty="0" smtClean="0"/>
              <a:t>The </a:t>
            </a:r>
            <a:r>
              <a:rPr lang="en-US" dirty="0"/>
              <a:t>management of epilepsy is individualized to meet the needs of each patient and not just to manage and prevent seizures. Management differs from patient to patient, because some forms of epilepsy arise from brain damage and others result from altered brain chemistry.</a:t>
            </a:r>
            <a:endParaRPr lang="ar-IQ" dirty="0"/>
          </a:p>
        </p:txBody>
      </p:sp>
    </p:spTree>
    <p:extLst>
      <p:ext uri="{BB962C8B-B14F-4D97-AF65-F5344CB8AC3E}">
        <p14:creationId xmlns:p14="http://schemas.microsoft.com/office/powerpoint/2010/main" val="4874902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normAutofit/>
          </a:bodyPr>
          <a:lstStyle/>
          <a:p>
            <a:pPr marL="0" indent="0" algn="just" rtl="0">
              <a:buNone/>
            </a:pPr>
            <a:r>
              <a:rPr lang="en-US" b="1" dirty="0"/>
              <a:t>Pharmacologic Therapy </a:t>
            </a:r>
            <a:endParaRPr lang="en-US" b="1" dirty="0" smtClean="0"/>
          </a:p>
          <a:p>
            <a:pPr marL="0" indent="0" algn="just" rtl="0">
              <a:buNone/>
            </a:pPr>
            <a:r>
              <a:rPr lang="en-US" dirty="0" smtClean="0"/>
              <a:t>Many </a:t>
            </a:r>
            <a:r>
              <a:rPr lang="en-US" dirty="0"/>
              <a:t>medications are available to control seizures, although the exact mechanisms of action are unknown. The objective is to achieve seizure control with minimal side effects. Medication therapy controls—rather than cures—seizures. Medications are selected on the basis of the type of seizure being treated and the effectiveness and safety of the medications. If properly prescribed and taken, medications control seizures in 70% to 80% of patients with seizures. However, 20% of patients with generalized seizures and 30% of those with focal seizures do not demonstrate improvement with any prescribed medication or may be unable to tolerate the side effects of medications (AANN, 2016a). Table 61-5 lists select anticonvulsant medications.</a:t>
            </a:r>
            <a:endParaRPr lang="ar-IQ" dirty="0"/>
          </a:p>
        </p:txBody>
      </p:sp>
    </p:spTree>
    <p:extLst>
      <p:ext uri="{BB962C8B-B14F-4D97-AF65-F5344CB8AC3E}">
        <p14:creationId xmlns:p14="http://schemas.microsoft.com/office/powerpoint/2010/main" val="305500383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6859"/>
            <a:ext cx="10515600" cy="5760104"/>
          </a:xfrm>
        </p:spPr>
        <p:txBody>
          <a:bodyPr>
            <a:normAutofit lnSpcReduction="10000"/>
          </a:bodyPr>
          <a:lstStyle/>
          <a:p>
            <a:pPr marL="0" indent="0" algn="l" rtl="0">
              <a:buNone/>
            </a:pPr>
            <a:r>
              <a:rPr lang="en-US" b="1" dirty="0"/>
              <a:t>carbamazepine </a:t>
            </a:r>
            <a:endParaRPr lang="en-US" b="1" dirty="0" smtClean="0"/>
          </a:p>
          <a:p>
            <a:pPr marL="0" indent="0" algn="l" rtl="0">
              <a:buNone/>
            </a:pPr>
            <a:r>
              <a:rPr lang="en-US" dirty="0" smtClean="0"/>
              <a:t>Side effects Dizziness</a:t>
            </a:r>
            <a:r>
              <a:rPr lang="en-US" dirty="0"/>
              <a:t>, drowsiness, unsteadiness, nausea and vomiting, diplopia, mild </a:t>
            </a:r>
            <a:r>
              <a:rPr lang="en-US" dirty="0" smtClean="0"/>
              <a:t>leukopenia</a:t>
            </a:r>
          </a:p>
          <a:p>
            <a:pPr marL="0" indent="0" algn="l" rtl="0">
              <a:buNone/>
            </a:pPr>
            <a:r>
              <a:rPr lang="en-US" dirty="0" smtClean="0"/>
              <a:t>Toxic effects :  </a:t>
            </a:r>
            <a:r>
              <a:rPr lang="en-US" dirty="0"/>
              <a:t>Severe skin rash, blood </a:t>
            </a:r>
            <a:r>
              <a:rPr lang="en-US" dirty="0" err="1"/>
              <a:t>dyscrasias</a:t>
            </a:r>
            <a:r>
              <a:rPr lang="en-US" dirty="0"/>
              <a:t>, </a:t>
            </a:r>
            <a:r>
              <a:rPr lang="en-US" dirty="0" smtClean="0"/>
              <a:t>hepatitis</a:t>
            </a:r>
          </a:p>
          <a:p>
            <a:pPr marL="0" indent="0" algn="l" rtl="0">
              <a:buNone/>
            </a:pPr>
            <a:endParaRPr lang="en-US" dirty="0"/>
          </a:p>
          <a:p>
            <a:pPr marL="0" indent="0" algn="l" rtl="0">
              <a:buNone/>
            </a:pPr>
            <a:r>
              <a:rPr lang="en-US" b="1" dirty="0"/>
              <a:t>phenobarbital </a:t>
            </a:r>
            <a:endParaRPr lang="en-US" b="1" dirty="0" smtClean="0"/>
          </a:p>
          <a:p>
            <a:pPr marL="0" indent="0" algn="l" rtl="0">
              <a:buNone/>
            </a:pPr>
            <a:r>
              <a:rPr lang="en-US" dirty="0" smtClean="0"/>
              <a:t>side effects Sedation</a:t>
            </a:r>
            <a:r>
              <a:rPr lang="en-US" dirty="0"/>
              <a:t>, irritability, diplopia, ataxia Skin </a:t>
            </a:r>
            <a:endParaRPr lang="en-US" dirty="0" smtClean="0"/>
          </a:p>
          <a:p>
            <a:pPr marL="0" indent="0" algn="l" rtl="0">
              <a:buNone/>
            </a:pPr>
            <a:r>
              <a:rPr lang="en-US" dirty="0" smtClean="0"/>
              <a:t>Toxic effects rash</a:t>
            </a:r>
            <a:r>
              <a:rPr lang="en-US" dirty="0"/>
              <a:t>, </a:t>
            </a:r>
            <a:r>
              <a:rPr lang="en-US" dirty="0" smtClean="0"/>
              <a:t>anemia</a:t>
            </a:r>
          </a:p>
          <a:p>
            <a:pPr marL="0" indent="0" algn="l" rtl="0">
              <a:buNone/>
            </a:pPr>
            <a:r>
              <a:rPr lang="en-US" b="1" dirty="0"/>
              <a:t>valproate </a:t>
            </a:r>
            <a:endParaRPr lang="en-US" b="1" dirty="0" smtClean="0"/>
          </a:p>
          <a:p>
            <a:pPr marL="0" indent="0" algn="l" rtl="0">
              <a:buNone/>
            </a:pPr>
            <a:r>
              <a:rPr lang="en-US" dirty="0" smtClean="0"/>
              <a:t>Side effects Nausea </a:t>
            </a:r>
            <a:r>
              <a:rPr lang="en-US" dirty="0"/>
              <a:t>and vomiting, weight gain, hair loss, tremor, menstrual </a:t>
            </a:r>
            <a:r>
              <a:rPr lang="en-US" dirty="0" smtClean="0"/>
              <a:t>irregularities</a:t>
            </a:r>
          </a:p>
          <a:p>
            <a:pPr marL="0" indent="0" algn="l" rtl="0">
              <a:buNone/>
            </a:pPr>
            <a:r>
              <a:rPr lang="en-US" dirty="0" smtClean="0"/>
              <a:t> toxic effects Hepatotoxicity</a:t>
            </a:r>
            <a:r>
              <a:rPr lang="en-US" dirty="0"/>
              <a:t>, skin rash, blood </a:t>
            </a:r>
            <a:r>
              <a:rPr lang="en-US" dirty="0" err="1"/>
              <a:t>dyscrasias</a:t>
            </a:r>
            <a:r>
              <a:rPr lang="en-US" dirty="0"/>
              <a:t>, nephritis</a:t>
            </a:r>
            <a:endParaRPr lang="ar-IQ" dirty="0"/>
          </a:p>
        </p:txBody>
      </p:sp>
    </p:spTree>
    <p:extLst>
      <p:ext uri="{BB962C8B-B14F-4D97-AF65-F5344CB8AC3E}">
        <p14:creationId xmlns:p14="http://schemas.microsoft.com/office/powerpoint/2010/main" val="26354106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55494"/>
            <a:ext cx="10515600" cy="5921469"/>
          </a:xfrm>
        </p:spPr>
        <p:txBody>
          <a:bodyPr>
            <a:normAutofit fontScale="92500"/>
          </a:bodyPr>
          <a:lstStyle/>
          <a:p>
            <a:pPr marL="0" indent="0" algn="just" rtl="0">
              <a:lnSpc>
                <a:spcPct val="150000"/>
              </a:lnSpc>
              <a:buNone/>
            </a:pPr>
            <a:r>
              <a:rPr lang="en-US" b="1" dirty="0"/>
              <a:t>Surgical </a:t>
            </a:r>
            <a:r>
              <a:rPr lang="en-US" b="1" dirty="0" smtClean="0"/>
              <a:t>Management</a:t>
            </a:r>
          </a:p>
          <a:p>
            <a:pPr marL="0" indent="0" algn="just" rtl="0">
              <a:lnSpc>
                <a:spcPct val="150000"/>
              </a:lnSpc>
              <a:buNone/>
            </a:pPr>
            <a:r>
              <a:rPr lang="en-US" dirty="0" smtClean="0"/>
              <a:t> </a:t>
            </a:r>
            <a:r>
              <a:rPr lang="en-US" dirty="0"/>
              <a:t>Surgery is indicated for patients whose epilepsy results from intracranial tumors, abscesses, cysts, or vascular anomalies. Some patients have intractable seizure disorders that do not respond to medication. A focal atrophic process may occur secondary to trauma, inflammation, stroke, or anoxia. If the seizures originate in a reasonably well-circumscribed area of the brain that can be excised without producing significant neurologic deficits, the removal of the area generating the seizures may produce long-term control and improvement (AANN, 2016a).</a:t>
            </a:r>
            <a:endParaRPr lang="ar-IQ" dirty="0"/>
          </a:p>
        </p:txBody>
      </p:sp>
    </p:spTree>
    <p:extLst>
      <p:ext uri="{BB962C8B-B14F-4D97-AF65-F5344CB8AC3E}">
        <p14:creationId xmlns:p14="http://schemas.microsoft.com/office/powerpoint/2010/main" val="367129000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normAutofit/>
          </a:bodyPr>
          <a:lstStyle/>
          <a:p>
            <a:pPr marL="0" indent="0" algn="just" rtl="0">
              <a:lnSpc>
                <a:spcPct val="150000"/>
              </a:lnSpc>
              <a:buNone/>
            </a:pPr>
            <a:r>
              <a:rPr lang="en-US" dirty="0"/>
              <a:t>NURSING DIAGNOSES </a:t>
            </a:r>
            <a:endParaRPr lang="en-US" dirty="0" smtClean="0"/>
          </a:p>
          <a:p>
            <a:pPr marL="0" indent="0" algn="just" rtl="0">
              <a:lnSpc>
                <a:spcPct val="150000"/>
              </a:lnSpc>
              <a:buNone/>
            </a:pPr>
            <a:r>
              <a:rPr lang="en-US" dirty="0" smtClean="0"/>
              <a:t>Based </a:t>
            </a:r>
            <a:r>
              <a:rPr lang="en-US" dirty="0"/>
              <a:t>on the assessment data, major nursing diagnoses may include the following: </a:t>
            </a:r>
            <a:endParaRPr lang="en-US" dirty="0" smtClean="0"/>
          </a:p>
          <a:p>
            <a:pPr marL="0" indent="0" algn="just" rtl="0">
              <a:lnSpc>
                <a:spcPct val="150000"/>
              </a:lnSpc>
              <a:buNone/>
            </a:pPr>
            <a:endParaRPr lang="en-US" dirty="0"/>
          </a:p>
          <a:p>
            <a:pPr marL="0" indent="0" algn="just" rtl="0">
              <a:lnSpc>
                <a:spcPct val="150000"/>
              </a:lnSpc>
              <a:buNone/>
            </a:pPr>
            <a:r>
              <a:rPr lang="en-US" dirty="0" smtClean="0"/>
              <a:t>Risk </a:t>
            </a:r>
            <a:r>
              <a:rPr lang="en-US" dirty="0"/>
              <a:t>for injury associated with seizure activity Fear associated with the possibility of seizures Difficulty coping associated with stresses imposed by epilepsy Lack of knowledge associated with epilepsy and anticonvulsant medications</a:t>
            </a:r>
            <a:endParaRPr lang="ar-IQ" dirty="0"/>
          </a:p>
        </p:txBody>
      </p:sp>
    </p:spTree>
    <p:extLst>
      <p:ext uri="{BB962C8B-B14F-4D97-AF65-F5344CB8AC3E}">
        <p14:creationId xmlns:p14="http://schemas.microsoft.com/office/powerpoint/2010/main" val="110908164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fontScale="92500"/>
          </a:bodyPr>
          <a:lstStyle/>
          <a:p>
            <a:pPr marL="0" indent="0" algn="just" rtl="0">
              <a:buNone/>
            </a:pPr>
            <a:r>
              <a:rPr lang="en-US" dirty="0"/>
              <a:t>Nursing Interventions </a:t>
            </a:r>
            <a:endParaRPr lang="en-US" dirty="0" smtClean="0"/>
          </a:p>
          <a:p>
            <a:pPr marL="0" indent="0" algn="just" rtl="0">
              <a:buNone/>
            </a:pPr>
            <a:r>
              <a:rPr lang="en-US" dirty="0" smtClean="0"/>
              <a:t>PREVENTING </a:t>
            </a:r>
            <a:r>
              <a:rPr lang="en-US" dirty="0"/>
              <a:t>INJURY </a:t>
            </a:r>
            <a:r>
              <a:rPr lang="en-US" dirty="0" err="1"/>
              <a:t>Injury</a:t>
            </a:r>
            <a:r>
              <a:rPr lang="en-US" dirty="0"/>
              <a:t> prevention for the patient with seizures is a priority. Patients for whom seizure precautions are instituted should have pads applied to the side rails while in bed. Steps to prevent or minimize injury are presented </a:t>
            </a:r>
            <a:r>
              <a:rPr lang="en-US" dirty="0" smtClean="0"/>
              <a:t>in</a:t>
            </a:r>
          </a:p>
          <a:p>
            <a:pPr marL="0" indent="0" algn="just" rtl="0">
              <a:buNone/>
            </a:pPr>
            <a:endParaRPr lang="en-US" dirty="0"/>
          </a:p>
          <a:p>
            <a:pPr marL="0" indent="0" algn="just" rtl="0">
              <a:buNone/>
            </a:pPr>
            <a:r>
              <a:rPr lang="en-US" dirty="0"/>
              <a:t>REDUCING FEAR OF SEIZURES Fear that a seizure may occur unexpectedly can be reduced by the patient’s adherence to the prescribed treatment regimen. Cooperation of the patient and family and their trust in the prescribed regimen are essential for control of seizures. The nurse emphasizes that the prescribed anticonvulsant medication must be taken on a continuing basis and that drug dependence or addiction does not occur. Periodic monitoring is necessary to ensure the adequacy of the treatment regimen, to prevent side effects, and to monitor for drug resistance (Hickey &amp; </a:t>
            </a:r>
            <a:r>
              <a:rPr lang="en-US" dirty="0" err="1"/>
              <a:t>Strayer</a:t>
            </a:r>
            <a:r>
              <a:rPr lang="en-US" dirty="0"/>
              <a:t>, 2020). In an effort to control seizures, </a:t>
            </a:r>
            <a:endParaRPr lang="ar-IQ" dirty="0"/>
          </a:p>
        </p:txBody>
      </p:sp>
    </p:spTree>
    <p:extLst>
      <p:ext uri="{BB962C8B-B14F-4D97-AF65-F5344CB8AC3E}">
        <p14:creationId xmlns:p14="http://schemas.microsoft.com/office/powerpoint/2010/main" val="192047541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8941"/>
            <a:ext cx="10515600" cy="5908022"/>
          </a:xfrm>
        </p:spPr>
        <p:txBody>
          <a:bodyPr>
            <a:normAutofit/>
          </a:bodyPr>
          <a:lstStyle/>
          <a:p>
            <a:pPr marL="0" indent="0" algn="l" rtl="0">
              <a:buNone/>
            </a:pPr>
            <a:r>
              <a:rPr lang="en-US" dirty="0"/>
              <a:t>factors that may precipitate them are identified, such as emotional disturbances, new environmental stressors, onset of menstruation in female patients, or fever (AANN, 2016a). The patient is encouraged to follow a regular and moderate routine in lifestyle, diet (avoiding excessive stimulants), exercise, and rest (sleep deprivation may lower the seizure threshold). Moderate activity is therapeutic, but excessive exercise should be avoided. An additional dietary intervention, referred to as the </a:t>
            </a:r>
            <a:r>
              <a:rPr lang="en-US" dirty="0" err="1"/>
              <a:t>ketogenic</a:t>
            </a:r>
            <a:r>
              <a:rPr lang="en-US" dirty="0"/>
              <a:t> diet or the Modified Atkins diet, may be helpful for control of seizures in some </a:t>
            </a:r>
            <a:r>
              <a:rPr lang="en-US" dirty="0" smtClean="0"/>
              <a:t>patients</a:t>
            </a:r>
            <a:endParaRPr lang="ar-IQ" dirty="0"/>
          </a:p>
        </p:txBody>
      </p:sp>
    </p:spTree>
    <p:extLst>
      <p:ext uri="{BB962C8B-B14F-4D97-AF65-F5344CB8AC3E}">
        <p14:creationId xmlns:p14="http://schemas.microsoft.com/office/powerpoint/2010/main" val="200776588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6176"/>
            <a:ext cx="10515600" cy="5840787"/>
          </a:xfrm>
        </p:spPr>
        <p:txBody>
          <a:bodyPr/>
          <a:lstStyle/>
          <a:p>
            <a:pPr marL="0" indent="0" algn="just" rtl="0">
              <a:lnSpc>
                <a:spcPct val="150000"/>
              </a:lnSpc>
              <a:buNone/>
            </a:pPr>
            <a:r>
              <a:rPr lang="en-US" dirty="0" smtClean="0"/>
              <a:t>This </a:t>
            </a:r>
            <a:r>
              <a:rPr lang="en-US" dirty="0"/>
              <a:t>high-protein, low-carbohydrate, high-fat diet is most effective in children whose seizures have not been controlled with two anticonvulsant medications and has shown some success in adults with poor seizure control. Dietary therapy is not without risk and requires close monitoring and medical follow-up for possible side effects of therapy such as hyperlipidemia, malnutrition, weight loss, and osteoporosis (</a:t>
            </a:r>
            <a:r>
              <a:rPr lang="en-US" dirty="0" err="1"/>
              <a:t>Crepeau</a:t>
            </a:r>
            <a:r>
              <a:rPr lang="en-US" dirty="0"/>
              <a:t> &amp; </a:t>
            </a:r>
            <a:r>
              <a:rPr lang="en-US" dirty="0" err="1"/>
              <a:t>Sirven</a:t>
            </a:r>
            <a:r>
              <a:rPr lang="en-US" dirty="0"/>
              <a:t>, 2017).</a:t>
            </a:r>
            <a:endParaRPr lang="ar-IQ" dirty="0"/>
          </a:p>
          <a:p>
            <a:pPr marL="0" indent="0" algn="just" rtl="0">
              <a:lnSpc>
                <a:spcPct val="150000"/>
              </a:lnSpc>
              <a:buNone/>
            </a:pPr>
            <a:endParaRPr lang="ar-IQ" dirty="0"/>
          </a:p>
        </p:txBody>
      </p:sp>
    </p:spTree>
    <p:extLst>
      <p:ext uri="{BB962C8B-B14F-4D97-AF65-F5344CB8AC3E}">
        <p14:creationId xmlns:p14="http://schemas.microsoft.com/office/powerpoint/2010/main" val="38570001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buNone/>
            </a:pPr>
            <a:r>
              <a:rPr lang="en-US" b="1" dirty="0" smtClean="0"/>
              <a:t>Diagnostic Evaluation</a:t>
            </a:r>
          </a:p>
          <a:p>
            <a:pPr marL="0" indent="0" algn="just" rtl="0">
              <a:buNone/>
            </a:pPr>
            <a:r>
              <a:rPr lang="en-US" dirty="0" smtClean="0"/>
              <a:t>Computed Tomography Scanning Computed tomography (CT) scanning uses a narrow x-ray beam to scan body parts in successive layers. The images provide cross-sectional views of the brain, distinguishing differences in tissue densities of the skull, cortex, subcortical structures, and ventricles</a:t>
            </a:r>
          </a:p>
          <a:p>
            <a:pPr marL="0" indent="0" algn="just" rtl="0">
              <a:buNone/>
            </a:pPr>
            <a:endParaRPr lang="en-US" dirty="0"/>
          </a:p>
          <a:p>
            <a:pPr marL="0" indent="0" algn="just" rtl="0">
              <a:buNone/>
            </a:pPr>
            <a:r>
              <a:rPr lang="en-US" dirty="0" smtClean="0"/>
              <a:t>Magnetic Resonance Imaging MRI uses a powerful magnetic field to obtain images of different areas of the body</a:t>
            </a:r>
          </a:p>
          <a:p>
            <a:pPr marL="0" indent="0" algn="just" rtl="0">
              <a:buNone/>
            </a:pPr>
            <a:endParaRPr lang="en-US" dirty="0"/>
          </a:p>
          <a:p>
            <a:pPr marL="0" indent="0" algn="just" rtl="0">
              <a:buNone/>
            </a:pPr>
            <a:r>
              <a:rPr lang="en-US" dirty="0" smtClean="0"/>
              <a:t>Positron Emission Tomography PET is a computer-based nuclear imaging technique that produces images of actual organ functioning. </a:t>
            </a:r>
            <a:endParaRPr lang="ar-IQ" dirty="0"/>
          </a:p>
        </p:txBody>
      </p:sp>
    </p:spTree>
    <p:extLst>
      <p:ext uri="{BB962C8B-B14F-4D97-AF65-F5344CB8AC3E}">
        <p14:creationId xmlns:p14="http://schemas.microsoft.com/office/powerpoint/2010/main" val="228714331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buNone/>
            </a:pPr>
            <a:r>
              <a:rPr lang="en-US" dirty="0"/>
              <a:t>IMPROVING COPING MECHANISMS The social, psychological, and behavioral problems that frequently accompany epilepsy can be more of a disability than the actual seizures. Epilepsy may be accompanied by feelings of stigmatization, alienation, depression, and uncertainty (Hickey &amp; </a:t>
            </a:r>
            <a:r>
              <a:rPr lang="en-US" dirty="0" err="1"/>
              <a:t>Strayer</a:t>
            </a:r>
            <a:r>
              <a:rPr lang="en-US" dirty="0"/>
              <a:t>, 2020). The patient must cope with the constant fear of a seizure and the psychological consequences (AANN, 2016a</a:t>
            </a:r>
            <a:r>
              <a:rPr lang="en-US" dirty="0" smtClean="0"/>
              <a:t>).</a:t>
            </a:r>
          </a:p>
          <a:p>
            <a:pPr marL="0" indent="0" algn="just" rtl="0">
              <a:buNone/>
            </a:pPr>
            <a:endParaRPr lang="en-US" dirty="0"/>
          </a:p>
          <a:p>
            <a:pPr marL="0" indent="0" algn="just" rtl="0">
              <a:buNone/>
            </a:pPr>
            <a:r>
              <a:rPr lang="en-US" dirty="0"/>
              <a:t>PROVIDING PATIENT AND FAMILY EDUCATION Perhaps the most valuable facets of care contributed by the nurse to the person with epilepsy are education and efforts to modify the attitudes of the patient and family toward the disorder. The person who experiences seizures may consider every seizure a potential source of humiliation and shame</a:t>
            </a:r>
            <a:endParaRPr lang="ar-IQ" dirty="0"/>
          </a:p>
        </p:txBody>
      </p:sp>
    </p:spTree>
    <p:extLst>
      <p:ext uri="{BB962C8B-B14F-4D97-AF65-F5344CB8AC3E}">
        <p14:creationId xmlns:p14="http://schemas.microsoft.com/office/powerpoint/2010/main" val="117965164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10515600" cy="5719763"/>
          </a:xfrm>
        </p:spPr>
        <p:txBody>
          <a:bodyPr/>
          <a:lstStyle/>
          <a:p>
            <a:pPr marL="0" indent="0" algn="l" rtl="0">
              <a:buNone/>
            </a:pPr>
            <a:r>
              <a:rPr lang="en-US" dirty="0"/>
              <a:t>MONITORING AND MANAGING POTENTIAL COMPLICATIONS </a:t>
            </a:r>
            <a:endParaRPr lang="en-US" dirty="0" smtClean="0"/>
          </a:p>
          <a:p>
            <a:pPr marL="0" indent="0" algn="l" rtl="0">
              <a:buNone/>
            </a:pPr>
            <a:r>
              <a:rPr lang="en-US" dirty="0" smtClean="0"/>
              <a:t>Status </a:t>
            </a:r>
            <a:r>
              <a:rPr lang="en-US" dirty="0" err="1"/>
              <a:t>epilepticus</a:t>
            </a:r>
            <a:r>
              <a:rPr lang="en-US" dirty="0"/>
              <a:t> is the major potential complication and is described later in this chapter. Another complication is the toxicity of medications. The patient and family are educated about side effects and are given specific guidelines to assess and report signs and symptoms that indicate medication overdose. Anticonvulsant medications require careful monitoring for therapeutic levels.</a:t>
            </a:r>
            <a:endParaRPr lang="ar-IQ" dirty="0"/>
          </a:p>
        </p:txBody>
      </p:sp>
    </p:spTree>
    <p:extLst>
      <p:ext uri="{BB962C8B-B14F-4D97-AF65-F5344CB8AC3E}">
        <p14:creationId xmlns:p14="http://schemas.microsoft.com/office/powerpoint/2010/main" val="408784898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lnSpcReduction="10000"/>
          </a:bodyPr>
          <a:lstStyle/>
          <a:p>
            <a:pPr marL="0" indent="0" algn="just" rtl="0">
              <a:buNone/>
            </a:pPr>
            <a:r>
              <a:rPr lang="en-US" b="1" dirty="0"/>
              <a:t>Status </a:t>
            </a:r>
            <a:r>
              <a:rPr lang="en-US" b="1" dirty="0" err="1"/>
              <a:t>Epilepticus</a:t>
            </a:r>
            <a:r>
              <a:rPr lang="en-US" b="1" dirty="0"/>
              <a:t> </a:t>
            </a:r>
            <a:endParaRPr lang="en-US" b="1" dirty="0" smtClean="0"/>
          </a:p>
          <a:p>
            <a:pPr marL="0" indent="0" algn="just" rtl="0">
              <a:buNone/>
            </a:pPr>
            <a:r>
              <a:rPr lang="en-US" dirty="0" smtClean="0"/>
              <a:t>Status </a:t>
            </a:r>
            <a:r>
              <a:rPr lang="en-US" dirty="0" err="1"/>
              <a:t>epilepticus</a:t>
            </a:r>
            <a:r>
              <a:rPr lang="en-US" dirty="0"/>
              <a:t> (acute prolonged seizure activity) can be defined as a seizure lasting 5 minutes or longer or serial seizures occurring without full recovery of consciousness between attacks (Hickey &amp; </a:t>
            </a:r>
            <a:r>
              <a:rPr lang="en-US" dirty="0" err="1"/>
              <a:t>Strayer</a:t>
            </a:r>
            <a:r>
              <a:rPr lang="en-US" dirty="0"/>
              <a:t>, 2020). The term has been broadened to include continuous clinical or electrical seizures (on EEG) lasting at least 30 minutes, even without impairment of consciousness. It is considered a medical emergency. Status </a:t>
            </a:r>
            <a:r>
              <a:rPr lang="en-US" dirty="0" err="1"/>
              <a:t>epilepticus</a:t>
            </a:r>
            <a:r>
              <a:rPr lang="en-US" dirty="0"/>
              <a:t> produces cumulative effects. Vigorous muscular contractions impose a heavy metabolic demand and can interfere with respirations. Some respiratory arrest at the height of each seizure produces venous congestion and hypoxia of the brain. Repeated episodes of cerebral anoxia and edema may lead to irreversible and fatal brain damage. Factors that precipitate status </a:t>
            </a:r>
            <a:r>
              <a:rPr lang="en-US" dirty="0" err="1"/>
              <a:t>epilepticus</a:t>
            </a:r>
            <a:r>
              <a:rPr lang="en-US" dirty="0"/>
              <a:t> include interruption of anticonvulsant medication, fever, concurrent infection, or other illness. </a:t>
            </a:r>
            <a:endParaRPr lang="ar-IQ" dirty="0"/>
          </a:p>
        </p:txBody>
      </p:sp>
    </p:spTree>
    <p:extLst>
      <p:ext uri="{BB962C8B-B14F-4D97-AF65-F5344CB8AC3E}">
        <p14:creationId xmlns:p14="http://schemas.microsoft.com/office/powerpoint/2010/main" val="362462131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6518"/>
            <a:ext cx="10515600" cy="5800445"/>
          </a:xfrm>
        </p:spPr>
        <p:txBody>
          <a:bodyPr/>
          <a:lstStyle/>
          <a:p>
            <a:pPr marL="0" indent="0" algn="just" rtl="0">
              <a:buNone/>
            </a:pPr>
            <a:r>
              <a:rPr lang="en-US" dirty="0" smtClean="0"/>
              <a:t>Care of unconscious patient</a:t>
            </a:r>
          </a:p>
          <a:p>
            <a:pPr marL="0" indent="0" algn="just" rtl="0">
              <a:buNone/>
            </a:pPr>
            <a:r>
              <a:rPr lang="en-US" dirty="0" smtClean="0"/>
              <a:t>ACHIEVING </a:t>
            </a:r>
            <a:r>
              <a:rPr lang="en-US" dirty="0"/>
              <a:t>AN ADEQUATE BREATHING PATTERN The most important consideration in managing the patient with altered LOC is to establish an adequate airway and ensure normalization of the breathing pattern. Obstruction of the airway is a risk because the epiglottis and tongue may relax, occluding the oropharynx, or the patient may aspirate vomitus or nasopharyngeal </a:t>
            </a:r>
            <a:r>
              <a:rPr lang="en-US" dirty="0" smtClean="0"/>
              <a:t>secretions</a:t>
            </a:r>
          </a:p>
          <a:p>
            <a:pPr marL="0" indent="0" algn="just" rtl="0">
              <a:buNone/>
            </a:pPr>
            <a:endParaRPr lang="en-US" dirty="0"/>
          </a:p>
          <a:p>
            <a:pPr marL="0" indent="0" algn="just" rtl="0">
              <a:buNone/>
            </a:pPr>
            <a:endParaRPr lang="ar-IQ" dirty="0"/>
          </a:p>
        </p:txBody>
      </p:sp>
    </p:spTree>
    <p:extLst>
      <p:ext uri="{BB962C8B-B14F-4D97-AF65-F5344CB8AC3E}">
        <p14:creationId xmlns:p14="http://schemas.microsoft.com/office/powerpoint/2010/main" val="56989451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lstStyle/>
          <a:p>
            <a:pPr marL="0" indent="0" algn="just" rtl="0">
              <a:buNone/>
            </a:pPr>
            <a:r>
              <a:rPr lang="en-US" dirty="0"/>
              <a:t>PROTECTING THE PATIENT </a:t>
            </a:r>
            <a:endParaRPr lang="en-US" dirty="0" smtClean="0"/>
          </a:p>
          <a:p>
            <a:pPr marL="0" indent="0" algn="just" rtl="0">
              <a:buNone/>
            </a:pPr>
            <a:r>
              <a:rPr lang="en-US" dirty="0" smtClean="0"/>
              <a:t>For </a:t>
            </a:r>
            <a:r>
              <a:rPr lang="en-US" dirty="0"/>
              <a:t>the protection of the patient, side rails are padded. Two rails are kept in the raised position during the day and three at night; however, raising all four side rails is considered a restraint by The Joint Commission if the intent is to limit the patient’s mobility. Care should be taken to prevent injury from invasive lines and equipment, and other potential sources of injury should be identified, such as restraints, tight dressings, environmental irritants, damp bedding or dressings, and tubes and drains. </a:t>
            </a:r>
            <a:endParaRPr lang="ar-IQ" dirty="0"/>
          </a:p>
        </p:txBody>
      </p:sp>
    </p:spTree>
    <p:extLst>
      <p:ext uri="{BB962C8B-B14F-4D97-AF65-F5344CB8AC3E}">
        <p14:creationId xmlns:p14="http://schemas.microsoft.com/office/powerpoint/2010/main" val="122756292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9624"/>
            <a:ext cx="10515600" cy="5827339"/>
          </a:xfrm>
        </p:spPr>
        <p:txBody>
          <a:bodyPr>
            <a:normAutofit lnSpcReduction="10000"/>
          </a:bodyPr>
          <a:lstStyle/>
          <a:p>
            <a:pPr marL="0" indent="0" algn="just" rtl="0">
              <a:lnSpc>
                <a:spcPct val="150000"/>
              </a:lnSpc>
              <a:buNone/>
            </a:pPr>
            <a:r>
              <a:rPr lang="en-US" dirty="0"/>
              <a:t>MAINTAINING FLUID BALANCE AND MANAGING NUTRITIONAL NEEDS Hydration status is assessed by examining tissue turgor and mucous membranes, assessing intake and output trends, and analyzing laboratory data. Fluid needs are met initially by administering the required IV fluids. However, IV solutions (and blood component therapy) for patients with intracranial conditions must be given slowly. If they are given too rapidly, they can increase ICP. The quantity of fluids given may be restricted to minimize the possibility of cerebral edema. </a:t>
            </a:r>
            <a:endParaRPr lang="ar-IQ" dirty="0"/>
          </a:p>
        </p:txBody>
      </p:sp>
    </p:spTree>
    <p:extLst>
      <p:ext uri="{BB962C8B-B14F-4D97-AF65-F5344CB8AC3E}">
        <p14:creationId xmlns:p14="http://schemas.microsoft.com/office/powerpoint/2010/main" val="298175092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2047"/>
            <a:ext cx="10515600" cy="5934916"/>
          </a:xfrm>
        </p:spPr>
        <p:txBody>
          <a:bodyPr/>
          <a:lstStyle/>
          <a:p>
            <a:pPr marL="0" indent="0" algn="just" rtl="0">
              <a:lnSpc>
                <a:spcPct val="150000"/>
              </a:lnSpc>
              <a:buNone/>
            </a:pPr>
            <a:r>
              <a:rPr lang="en-US" dirty="0"/>
              <a:t>PROVIDING MOUTH CARE The mouth is inspected for dryness, inflammation, and crusting. The patient who is unconscious requires careful oral care, because there is a risk of </a:t>
            </a:r>
            <a:r>
              <a:rPr lang="en-US" dirty="0" err="1"/>
              <a:t>parotitis</a:t>
            </a:r>
            <a:r>
              <a:rPr lang="en-US" dirty="0"/>
              <a:t> if the mouth is not kept scrupulously clean. The mouth is cleansed and rinsed carefully to remove secretions and crusts and to keep the mucous membranes moist.</a:t>
            </a:r>
            <a:endParaRPr lang="ar-IQ" dirty="0"/>
          </a:p>
        </p:txBody>
      </p:sp>
    </p:spTree>
    <p:extLst>
      <p:ext uri="{BB962C8B-B14F-4D97-AF65-F5344CB8AC3E}">
        <p14:creationId xmlns:p14="http://schemas.microsoft.com/office/powerpoint/2010/main" val="204765181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282"/>
            <a:ext cx="10515600" cy="5867681"/>
          </a:xfrm>
        </p:spPr>
        <p:txBody>
          <a:bodyPr>
            <a:normAutofit fontScale="92500" lnSpcReduction="10000"/>
          </a:bodyPr>
          <a:lstStyle/>
          <a:p>
            <a:pPr marL="0" indent="0" algn="just" rtl="0">
              <a:lnSpc>
                <a:spcPct val="150000"/>
              </a:lnSpc>
              <a:buNone/>
            </a:pPr>
            <a:r>
              <a:rPr lang="en-US" dirty="0"/>
              <a:t>MAINTAINING SKIN AND JOINT INTEGRITY Preventing skin breakdown requires continuing nursing assessment and intervention. Special attention is given to patients who are unconscious, because they cannot respond to external stimuli. Assessment includes a regular schedule of turning to avoid pressure, which can cause breakdown and necrosis of the skin. Turning also provides kinesthetic (sensation of movement), proprioceptive (awareness of position), and vestibular (equilibrium) stimulation. After turning, the patient is carefully repositioned to prevent ischemic necrosis over pressure areas. Dragging or pulling the patient up in bed must be avoided, because this creates a shearing force and friction on the skin surface.</a:t>
            </a:r>
            <a:endParaRPr lang="ar-IQ" dirty="0"/>
          </a:p>
        </p:txBody>
      </p:sp>
    </p:spTree>
    <p:extLst>
      <p:ext uri="{BB962C8B-B14F-4D97-AF65-F5344CB8AC3E}">
        <p14:creationId xmlns:p14="http://schemas.microsoft.com/office/powerpoint/2010/main" val="167808077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3071"/>
            <a:ext cx="10515600" cy="5813892"/>
          </a:xfrm>
        </p:spPr>
        <p:txBody>
          <a:bodyPr/>
          <a:lstStyle/>
          <a:p>
            <a:pPr marL="0" indent="0" algn="just" rtl="0">
              <a:buNone/>
            </a:pPr>
            <a:r>
              <a:rPr lang="en-US" dirty="0"/>
              <a:t>PRESERVING CORNEAL INTEGRITY Some patients who are unconscious have their eyes open and have inadequate or absent corneal reflexes. The cornea may become irritated, dry, or scratched, leading to ulceration. The eyes may be cleansed with cotton balls moistened with sterile normal saline to remove debris and discharge. Artificial tears or methylcellulose may be prescribed to provide lubrication. </a:t>
            </a:r>
            <a:r>
              <a:rPr lang="en-US" dirty="0" err="1"/>
              <a:t>Periorbital</a:t>
            </a:r>
            <a:r>
              <a:rPr lang="en-US" dirty="0"/>
              <a:t> edema often occurs after cranial surgery. </a:t>
            </a:r>
            <a:endParaRPr lang="en-US" dirty="0" smtClean="0"/>
          </a:p>
          <a:p>
            <a:pPr marL="0" indent="0" algn="just" rtl="0">
              <a:buNone/>
            </a:pPr>
            <a:r>
              <a:rPr lang="en-US" dirty="0"/>
              <a:t>MAINTAINING BODY TEMPERATURE High fever in the patient who is unconscious may be caused by infection of the respiratory or urinary tract, drug reactions, or damage to the hypothalamic temperature-regulating center. A slight elevation of temperature may be caused by dehydration. The environment can be adjusted, depending on the patient’s condition, to promote a normal body temperature. If body temperature is elevated, a minimum amount of bedding is used.</a:t>
            </a:r>
            <a:endParaRPr lang="ar-IQ" dirty="0"/>
          </a:p>
        </p:txBody>
      </p:sp>
    </p:spTree>
    <p:extLst>
      <p:ext uri="{BB962C8B-B14F-4D97-AF65-F5344CB8AC3E}">
        <p14:creationId xmlns:p14="http://schemas.microsoft.com/office/powerpoint/2010/main" val="55955671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3412"/>
            <a:ext cx="10515600" cy="5773551"/>
          </a:xfrm>
        </p:spPr>
        <p:txBody>
          <a:bodyPr/>
          <a:lstStyle/>
          <a:p>
            <a:pPr marL="0" indent="0" algn="just" rtl="0">
              <a:buNone/>
            </a:pPr>
            <a:r>
              <a:rPr lang="en-US" dirty="0"/>
              <a:t>PREVENTING URINARY RETENTION The patient with an altered LOC is often incontinent or has urinary retention. The bladder is palpated or scanned at intervals to determine whether urinary retention is present, because a full bladder may be an overlooked cause of overflow incontinence. A portable bladder ultrasound instrument is a useful tool in bladder management and retraining programs.</a:t>
            </a:r>
            <a:endParaRPr lang="ar-IQ" dirty="0"/>
          </a:p>
        </p:txBody>
      </p:sp>
    </p:spTree>
    <p:extLst>
      <p:ext uri="{BB962C8B-B14F-4D97-AF65-F5344CB8AC3E}">
        <p14:creationId xmlns:p14="http://schemas.microsoft.com/office/powerpoint/2010/main" val="3888124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8408</Words>
  <Application>Microsoft Office PowerPoint</Application>
  <PresentationFormat>Widescreen</PresentationFormat>
  <Paragraphs>260</Paragraphs>
  <Slides>102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102</vt:i4>
      </vt:variant>
    </vt:vector>
  </HeadingPairs>
  <TitlesOfParts>
    <vt:vector size="107"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دكتور حارث</dc:creator>
  <cp:lastModifiedBy>دكتور حارث</cp:lastModifiedBy>
  <cp:revision>33</cp:revision>
  <dcterms:created xsi:type="dcterms:W3CDTF">2024-01-13T07:38:33Z</dcterms:created>
  <dcterms:modified xsi:type="dcterms:W3CDTF">2024-02-05T07:40:57Z</dcterms:modified>
</cp:coreProperties>
</file>