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2" r:id="rId2"/>
    <p:sldId id="256" r:id="rId3"/>
    <p:sldId id="257" r:id="rId4"/>
    <p:sldId id="258" r:id="rId5"/>
    <p:sldId id="334" r:id="rId6"/>
    <p:sldId id="333" r:id="rId7"/>
    <p:sldId id="259" r:id="rId8"/>
    <p:sldId id="260" r:id="rId9"/>
    <p:sldId id="261" r:id="rId10"/>
    <p:sldId id="262" r:id="rId11"/>
    <p:sldId id="263" r:id="rId12"/>
    <p:sldId id="324" r:id="rId13"/>
    <p:sldId id="264" r:id="rId14"/>
    <p:sldId id="265" r:id="rId15"/>
    <p:sldId id="266" r:id="rId16"/>
    <p:sldId id="267" r:id="rId17"/>
    <p:sldId id="268" r:id="rId18"/>
    <p:sldId id="269" r:id="rId19"/>
    <p:sldId id="335" r:id="rId20"/>
    <p:sldId id="270" r:id="rId21"/>
    <p:sldId id="271" r:id="rId22"/>
    <p:sldId id="272" r:id="rId23"/>
    <p:sldId id="336" r:id="rId24"/>
    <p:sldId id="273" r:id="rId25"/>
    <p:sldId id="337" r:id="rId26"/>
    <p:sldId id="274" r:id="rId27"/>
    <p:sldId id="338" r:id="rId28"/>
    <p:sldId id="275" r:id="rId29"/>
    <p:sldId id="276" r:id="rId30"/>
    <p:sldId id="277" r:id="rId31"/>
    <p:sldId id="339" r:id="rId32"/>
    <p:sldId id="278" r:id="rId33"/>
    <p:sldId id="279" r:id="rId34"/>
    <p:sldId id="340" r:id="rId35"/>
    <p:sldId id="280" r:id="rId36"/>
    <p:sldId id="283" r:id="rId37"/>
    <p:sldId id="284" r:id="rId38"/>
    <p:sldId id="326" r:id="rId39"/>
    <p:sldId id="285" r:id="rId40"/>
    <p:sldId id="286" r:id="rId41"/>
    <p:sldId id="287" r:id="rId42"/>
    <p:sldId id="288" r:id="rId43"/>
    <p:sldId id="289" r:id="rId44"/>
    <p:sldId id="290" r:id="rId45"/>
    <p:sldId id="291" r:id="rId46"/>
    <p:sldId id="292" r:id="rId47"/>
    <p:sldId id="293" r:id="rId48"/>
    <p:sldId id="294" r:id="rId49"/>
    <p:sldId id="295" r:id="rId50"/>
    <p:sldId id="298" r:id="rId51"/>
    <p:sldId id="296" r:id="rId52"/>
    <p:sldId id="299" r:id="rId53"/>
    <p:sldId id="300" r:id="rId54"/>
    <p:sldId id="301" r:id="rId55"/>
    <p:sldId id="329" r:id="rId56"/>
    <p:sldId id="302" r:id="rId57"/>
    <p:sldId id="303" r:id="rId58"/>
    <p:sldId id="304" r:id="rId59"/>
    <p:sldId id="305" r:id="rId60"/>
    <p:sldId id="306" r:id="rId61"/>
    <p:sldId id="307" r:id="rId62"/>
    <p:sldId id="308" r:id="rId63"/>
    <p:sldId id="330" r:id="rId64"/>
    <p:sldId id="309" r:id="rId65"/>
    <p:sldId id="310" r:id="rId66"/>
    <p:sldId id="311" r:id="rId67"/>
    <p:sldId id="312" r:id="rId68"/>
    <p:sldId id="313" r:id="rId69"/>
    <p:sldId id="314" r:id="rId70"/>
    <p:sldId id="315" r:id="rId71"/>
    <p:sldId id="316" r:id="rId72"/>
    <p:sldId id="318" r:id="rId73"/>
    <p:sldId id="331" r:id="rId74"/>
    <p:sldId id="319" r:id="rId75"/>
    <p:sldId id="320" r:id="rId76"/>
    <p:sldId id="321" r:id="rId77"/>
    <p:sldId id="322" r:id="rId78"/>
    <p:sldId id="323" r:id="rId79"/>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023B26D-5261-48FC-972D-C997CA1085DB}" type="datetimeFigureOut">
              <a:rPr lang="ar-IQ" smtClean="0"/>
              <a:t>12/09/1445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FECBDD0-F47F-40E2-9782-8B7627C45B5B}" type="slidenum">
              <a:rPr lang="ar-IQ" smtClean="0"/>
              <a:t>‹#›</a:t>
            </a:fld>
            <a:endParaRPr lang="ar-IQ"/>
          </a:p>
        </p:txBody>
      </p:sp>
    </p:spTree>
    <p:extLst>
      <p:ext uri="{BB962C8B-B14F-4D97-AF65-F5344CB8AC3E}">
        <p14:creationId xmlns:p14="http://schemas.microsoft.com/office/powerpoint/2010/main" val="3379566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023B26D-5261-48FC-972D-C997CA1085DB}" type="datetimeFigureOut">
              <a:rPr lang="ar-IQ" smtClean="0"/>
              <a:t>12/09/1445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FECBDD0-F47F-40E2-9782-8B7627C45B5B}" type="slidenum">
              <a:rPr lang="ar-IQ" smtClean="0"/>
              <a:t>‹#›</a:t>
            </a:fld>
            <a:endParaRPr lang="ar-IQ"/>
          </a:p>
        </p:txBody>
      </p:sp>
    </p:spTree>
    <p:extLst>
      <p:ext uri="{BB962C8B-B14F-4D97-AF65-F5344CB8AC3E}">
        <p14:creationId xmlns:p14="http://schemas.microsoft.com/office/powerpoint/2010/main" val="3479447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023B26D-5261-48FC-972D-C997CA1085DB}" type="datetimeFigureOut">
              <a:rPr lang="ar-IQ" smtClean="0"/>
              <a:t>12/09/1445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FECBDD0-F47F-40E2-9782-8B7627C45B5B}" type="slidenum">
              <a:rPr lang="ar-IQ" smtClean="0"/>
              <a:t>‹#›</a:t>
            </a:fld>
            <a:endParaRPr lang="ar-IQ"/>
          </a:p>
        </p:txBody>
      </p:sp>
    </p:spTree>
    <p:extLst>
      <p:ext uri="{BB962C8B-B14F-4D97-AF65-F5344CB8AC3E}">
        <p14:creationId xmlns:p14="http://schemas.microsoft.com/office/powerpoint/2010/main" val="3584823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023B26D-5261-48FC-972D-C997CA1085DB}" type="datetimeFigureOut">
              <a:rPr lang="ar-IQ" smtClean="0"/>
              <a:t>12/09/1445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FECBDD0-F47F-40E2-9782-8B7627C45B5B}" type="slidenum">
              <a:rPr lang="ar-IQ" smtClean="0"/>
              <a:t>‹#›</a:t>
            </a:fld>
            <a:endParaRPr lang="ar-IQ"/>
          </a:p>
        </p:txBody>
      </p:sp>
    </p:spTree>
    <p:extLst>
      <p:ext uri="{BB962C8B-B14F-4D97-AF65-F5344CB8AC3E}">
        <p14:creationId xmlns:p14="http://schemas.microsoft.com/office/powerpoint/2010/main" val="2129563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023B26D-5261-48FC-972D-C997CA1085DB}" type="datetimeFigureOut">
              <a:rPr lang="ar-IQ" smtClean="0"/>
              <a:t>12/09/1445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FECBDD0-F47F-40E2-9782-8B7627C45B5B}" type="slidenum">
              <a:rPr lang="ar-IQ" smtClean="0"/>
              <a:t>‹#›</a:t>
            </a:fld>
            <a:endParaRPr lang="ar-IQ"/>
          </a:p>
        </p:txBody>
      </p:sp>
    </p:spTree>
    <p:extLst>
      <p:ext uri="{BB962C8B-B14F-4D97-AF65-F5344CB8AC3E}">
        <p14:creationId xmlns:p14="http://schemas.microsoft.com/office/powerpoint/2010/main" val="3563374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023B26D-5261-48FC-972D-C997CA1085DB}" type="datetimeFigureOut">
              <a:rPr lang="ar-IQ" smtClean="0"/>
              <a:t>12/09/1445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9FECBDD0-F47F-40E2-9782-8B7627C45B5B}" type="slidenum">
              <a:rPr lang="ar-IQ" smtClean="0"/>
              <a:t>‹#›</a:t>
            </a:fld>
            <a:endParaRPr lang="ar-IQ"/>
          </a:p>
        </p:txBody>
      </p:sp>
    </p:spTree>
    <p:extLst>
      <p:ext uri="{BB962C8B-B14F-4D97-AF65-F5344CB8AC3E}">
        <p14:creationId xmlns:p14="http://schemas.microsoft.com/office/powerpoint/2010/main" val="4098061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023B26D-5261-48FC-972D-C997CA1085DB}" type="datetimeFigureOut">
              <a:rPr lang="ar-IQ" smtClean="0"/>
              <a:t>12/09/1445</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9FECBDD0-F47F-40E2-9782-8B7627C45B5B}" type="slidenum">
              <a:rPr lang="ar-IQ" smtClean="0"/>
              <a:t>‹#›</a:t>
            </a:fld>
            <a:endParaRPr lang="ar-IQ"/>
          </a:p>
        </p:txBody>
      </p:sp>
    </p:spTree>
    <p:extLst>
      <p:ext uri="{BB962C8B-B14F-4D97-AF65-F5344CB8AC3E}">
        <p14:creationId xmlns:p14="http://schemas.microsoft.com/office/powerpoint/2010/main" val="803802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023B26D-5261-48FC-972D-C997CA1085DB}" type="datetimeFigureOut">
              <a:rPr lang="ar-IQ" smtClean="0"/>
              <a:t>12/09/1445</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9FECBDD0-F47F-40E2-9782-8B7627C45B5B}" type="slidenum">
              <a:rPr lang="ar-IQ" smtClean="0"/>
              <a:t>‹#›</a:t>
            </a:fld>
            <a:endParaRPr lang="ar-IQ"/>
          </a:p>
        </p:txBody>
      </p:sp>
    </p:spTree>
    <p:extLst>
      <p:ext uri="{BB962C8B-B14F-4D97-AF65-F5344CB8AC3E}">
        <p14:creationId xmlns:p14="http://schemas.microsoft.com/office/powerpoint/2010/main" val="1492291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23B26D-5261-48FC-972D-C997CA1085DB}" type="datetimeFigureOut">
              <a:rPr lang="ar-IQ" smtClean="0"/>
              <a:t>12/09/1445</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9FECBDD0-F47F-40E2-9782-8B7627C45B5B}" type="slidenum">
              <a:rPr lang="ar-IQ" smtClean="0"/>
              <a:t>‹#›</a:t>
            </a:fld>
            <a:endParaRPr lang="ar-IQ"/>
          </a:p>
        </p:txBody>
      </p:sp>
    </p:spTree>
    <p:extLst>
      <p:ext uri="{BB962C8B-B14F-4D97-AF65-F5344CB8AC3E}">
        <p14:creationId xmlns:p14="http://schemas.microsoft.com/office/powerpoint/2010/main" val="4104076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023B26D-5261-48FC-972D-C997CA1085DB}" type="datetimeFigureOut">
              <a:rPr lang="ar-IQ" smtClean="0"/>
              <a:t>12/09/1445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9FECBDD0-F47F-40E2-9782-8B7627C45B5B}" type="slidenum">
              <a:rPr lang="ar-IQ" smtClean="0"/>
              <a:t>‹#›</a:t>
            </a:fld>
            <a:endParaRPr lang="ar-IQ"/>
          </a:p>
        </p:txBody>
      </p:sp>
    </p:spTree>
    <p:extLst>
      <p:ext uri="{BB962C8B-B14F-4D97-AF65-F5344CB8AC3E}">
        <p14:creationId xmlns:p14="http://schemas.microsoft.com/office/powerpoint/2010/main" val="629795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023B26D-5261-48FC-972D-C997CA1085DB}" type="datetimeFigureOut">
              <a:rPr lang="ar-IQ" smtClean="0"/>
              <a:t>12/09/1445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9FECBDD0-F47F-40E2-9782-8B7627C45B5B}" type="slidenum">
              <a:rPr lang="ar-IQ" smtClean="0"/>
              <a:t>‹#›</a:t>
            </a:fld>
            <a:endParaRPr lang="ar-IQ"/>
          </a:p>
        </p:txBody>
      </p:sp>
    </p:spTree>
    <p:extLst>
      <p:ext uri="{BB962C8B-B14F-4D97-AF65-F5344CB8AC3E}">
        <p14:creationId xmlns:p14="http://schemas.microsoft.com/office/powerpoint/2010/main" val="916686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23B26D-5261-48FC-972D-C997CA1085DB}" type="datetimeFigureOut">
              <a:rPr lang="ar-IQ" smtClean="0"/>
              <a:t>12/09/1445</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ECBDD0-F47F-40E2-9782-8B7627C45B5B}" type="slidenum">
              <a:rPr lang="ar-IQ" smtClean="0"/>
              <a:t>‹#›</a:t>
            </a:fld>
            <a:endParaRPr lang="ar-IQ"/>
          </a:p>
        </p:txBody>
      </p:sp>
    </p:spTree>
    <p:extLst>
      <p:ext uri="{BB962C8B-B14F-4D97-AF65-F5344CB8AC3E}">
        <p14:creationId xmlns:p14="http://schemas.microsoft.com/office/powerpoint/2010/main" val="3724966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1055" y="457200"/>
            <a:ext cx="10882745" cy="5719763"/>
          </a:xfrm>
        </p:spPr>
        <p:txBody>
          <a:bodyPr/>
          <a:lstStyle/>
          <a:p>
            <a:pPr marL="0" indent="0">
              <a:buNone/>
            </a:pPr>
            <a:endParaRPr lang="en-US" dirty="0" smtClean="0"/>
          </a:p>
          <a:p>
            <a:pPr marL="0" indent="0">
              <a:buNone/>
            </a:pPr>
            <a:endParaRPr lang="en-US" dirty="0"/>
          </a:p>
          <a:p>
            <a:pPr marL="0" indent="0">
              <a:buNone/>
            </a:pPr>
            <a:r>
              <a:rPr lang="en-US" sz="4000" b="1" dirty="0" smtClean="0">
                <a:solidFill>
                  <a:srgbClr val="FF0000"/>
                </a:solidFill>
                <a:cs typeface="+mj-cs"/>
              </a:rPr>
              <a:t>Ophthalmic disorders </a:t>
            </a:r>
          </a:p>
          <a:p>
            <a:pPr marL="0" indent="0">
              <a:buNone/>
            </a:pPr>
            <a:endParaRPr lang="en-US" dirty="0"/>
          </a:p>
          <a:p>
            <a:pPr marL="0" indent="0">
              <a:buNone/>
            </a:pPr>
            <a:r>
              <a:rPr lang="en-US" sz="3200" b="1" dirty="0" smtClean="0"/>
              <a:t>Dr. </a:t>
            </a:r>
            <a:r>
              <a:rPr lang="en-US" sz="3200" b="1" dirty="0" err="1" smtClean="0"/>
              <a:t>Harith</a:t>
            </a:r>
            <a:r>
              <a:rPr lang="en-US" sz="3200" b="1" dirty="0" smtClean="0"/>
              <a:t> , F. Al-</a:t>
            </a:r>
            <a:r>
              <a:rPr lang="en-US" sz="3200" b="1" dirty="0" err="1" smtClean="0"/>
              <a:t>Aubaidy</a:t>
            </a:r>
            <a:r>
              <a:rPr lang="en-US" sz="3200" b="1" dirty="0" smtClean="0"/>
              <a:t> </a:t>
            </a:r>
          </a:p>
          <a:p>
            <a:pPr marL="0" indent="0">
              <a:buNone/>
            </a:pPr>
            <a:endParaRPr lang="en-US" dirty="0"/>
          </a:p>
          <a:p>
            <a:pPr marL="0" indent="0">
              <a:buNone/>
            </a:pPr>
            <a:r>
              <a:rPr lang="ar-SA" sz="3600" b="1" dirty="0" smtClean="0">
                <a:solidFill>
                  <a:srgbClr val="FF0000"/>
                </a:solidFill>
                <a:cs typeface="+mj-cs"/>
              </a:rPr>
              <a:t>الدكتور       </a:t>
            </a:r>
          </a:p>
          <a:p>
            <a:pPr marL="0" indent="0">
              <a:buNone/>
            </a:pPr>
            <a:r>
              <a:rPr lang="ar-SA" sz="3600" b="1" dirty="0" smtClean="0">
                <a:solidFill>
                  <a:srgbClr val="FF0000"/>
                </a:solidFill>
                <a:cs typeface="+mj-cs"/>
              </a:rPr>
              <a:t>حارث فتحي العبيدي </a:t>
            </a:r>
            <a:endParaRPr lang="ar-IQ" sz="3600" b="1" dirty="0">
              <a:solidFill>
                <a:srgbClr val="FF0000"/>
              </a:solidFill>
              <a:cs typeface="+mj-cs"/>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89419" y="1052944"/>
            <a:ext cx="5417126" cy="4197927"/>
          </a:xfrm>
          <a:prstGeom prst="rect">
            <a:avLst/>
          </a:prstGeom>
        </p:spPr>
      </p:pic>
    </p:spTree>
    <p:extLst>
      <p:ext uri="{BB962C8B-B14F-4D97-AF65-F5344CB8AC3E}">
        <p14:creationId xmlns:p14="http://schemas.microsoft.com/office/powerpoint/2010/main" val="4254922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lstStyle/>
          <a:p>
            <a:pPr marL="0" indent="0" algn="just">
              <a:lnSpc>
                <a:spcPct val="150000"/>
              </a:lnSpc>
              <a:buNone/>
            </a:pPr>
            <a:r>
              <a:rPr lang="en-US" u="sng" dirty="0" smtClean="0"/>
              <a:t>Vitreous humor,  which is composed mostly of water and encapsulated by a hyaloid membrane, helps maintain the shape of the eye</a:t>
            </a:r>
            <a:r>
              <a:rPr lang="en-US" dirty="0" smtClean="0"/>
              <a:t>. The vitreous is attached to the retina by scattered collagenous filaments. The vitreous shrinks and shifts with age. </a:t>
            </a:r>
            <a:endParaRPr lang="ar-IQ" dirty="0"/>
          </a:p>
        </p:txBody>
      </p:sp>
    </p:spTree>
    <p:extLst>
      <p:ext uri="{BB962C8B-B14F-4D97-AF65-F5344CB8AC3E}">
        <p14:creationId xmlns:p14="http://schemas.microsoft.com/office/powerpoint/2010/main" val="3583447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7091"/>
            <a:ext cx="10515600" cy="5899872"/>
          </a:xfrm>
        </p:spPr>
        <p:txBody>
          <a:bodyPr>
            <a:normAutofit/>
          </a:bodyPr>
          <a:lstStyle/>
          <a:p>
            <a:pPr marL="0" indent="0" algn="just">
              <a:lnSpc>
                <a:spcPct val="150000"/>
              </a:lnSpc>
              <a:buNone/>
            </a:pPr>
            <a:r>
              <a:rPr lang="en-US" b="1" dirty="0" smtClean="0"/>
              <a:t>The sclera </a:t>
            </a:r>
            <a:r>
              <a:rPr lang="en-US" dirty="0" smtClean="0"/>
              <a:t>is the white avascular dense fibrous structure that helps maintain the shape of the eyeball and protects the intraocular contents. Scleral thinning and changes of the scleral collagen fibers can cause the underlying uveal pigment to be seen</a:t>
            </a:r>
            <a:r>
              <a:rPr lang="en-US" u="sng" dirty="0" smtClean="0"/>
              <a:t>, resulting in a blue or gray sclera. </a:t>
            </a:r>
            <a:endParaRPr lang="ar-IQ" u="sng" dirty="0"/>
          </a:p>
        </p:txBody>
      </p:sp>
    </p:spTree>
    <p:extLst>
      <p:ext uri="{BB962C8B-B14F-4D97-AF65-F5344CB8AC3E}">
        <p14:creationId xmlns:p14="http://schemas.microsoft.com/office/powerpoint/2010/main" val="2096190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7927"/>
            <a:ext cx="10515600" cy="5789036"/>
          </a:xfrm>
        </p:spPr>
        <p:txBody>
          <a:bodyPr>
            <a:normAutofit/>
          </a:bodyPr>
          <a:lstStyle/>
          <a:p>
            <a:pPr marL="0" indent="0" algn="just">
              <a:lnSpc>
                <a:spcPct val="150000"/>
              </a:lnSpc>
              <a:buNone/>
            </a:pPr>
            <a:r>
              <a:rPr lang="en-US" b="1" dirty="0">
                <a:solidFill>
                  <a:srgbClr val="FF0000"/>
                </a:solidFill>
              </a:rPr>
              <a:t>The cornea</a:t>
            </a:r>
            <a:r>
              <a:rPr lang="en-US" dirty="0"/>
              <a:t>, a vulnerable transparent avascular domelike structure, forms the most anterior portion of the eyeball and is the main refracting surface of the eye. </a:t>
            </a:r>
            <a:r>
              <a:rPr lang="en-US" dirty="0" smtClean="0"/>
              <a:t>It </a:t>
            </a:r>
            <a:r>
              <a:rPr lang="en-US" dirty="0"/>
              <a:t>contains high concentrations of nerve fibers and is extremely sensitive to pain. The epithelium, the outermost protective layer, absorbs oxygen and nutrients from the tear film nourishing the cornea. </a:t>
            </a:r>
            <a:r>
              <a:rPr lang="en-US" u="sng" dirty="0"/>
              <a:t>The epithelial cells readily regenerate, unlike the innermost endothelial cells, which do not regenerate and result in corneal edema when injured. </a:t>
            </a:r>
            <a:endParaRPr lang="ar-IQ" u="sng" dirty="0"/>
          </a:p>
          <a:p>
            <a:pPr marL="0" indent="0" algn="just">
              <a:lnSpc>
                <a:spcPct val="150000"/>
              </a:lnSpc>
              <a:buNone/>
            </a:pPr>
            <a:endParaRPr lang="ar-IQ" dirty="0"/>
          </a:p>
        </p:txBody>
      </p:sp>
    </p:spTree>
    <p:extLst>
      <p:ext uri="{BB962C8B-B14F-4D97-AF65-F5344CB8AC3E}">
        <p14:creationId xmlns:p14="http://schemas.microsoft.com/office/powerpoint/2010/main" val="1513452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7091"/>
            <a:ext cx="10515600" cy="5899872"/>
          </a:xfrm>
        </p:spPr>
        <p:txBody>
          <a:bodyPr>
            <a:normAutofit/>
          </a:bodyPr>
          <a:lstStyle/>
          <a:p>
            <a:pPr marL="0" indent="0" algn="just">
              <a:lnSpc>
                <a:spcPct val="150000"/>
              </a:lnSpc>
              <a:buNone/>
            </a:pPr>
            <a:r>
              <a:rPr lang="en-US" u="sng" dirty="0" smtClean="0"/>
              <a:t>The uveal tract is the vascular middle layer of the eye consisting of the iris, ciliary body, and the choroid</a:t>
            </a:r>
            <a:r>
              <a:rPr lang="en-US" dirty="0" smtClean="0"/>
              <a:t>. </a:t>
            </a:r>
            <a:endParaRPr lang="en-US" dirty="0" smtClean="0"/>
          </a:p>
          <a:p>
            <a:pPr marL="0" indent="0" algn="just">
              <a:lnSpc>
                <a:spcPct val="150000"/>
              </a:lnSpc>
              <a:buNone/>
            </a:pPr>
            <a:r>
              <a:rPr lang="en-US" b="1" dirty="0" smtClean="0">
                <a:solidFill>
                  <a:srgbClr val="FF0000"/>
                </a:solidFill>
              </a:rPr>
              <a:t>The </a:t>
            </a:r>
            <a:r>
              <a:rPr lang="en-US" b="1" dirty="0" smtClean="0">
                <a:solidFill>
                  <a:srgbClr val="FF0000"/>
                </a:solidFill>
              </a:rPr>
              <a:t>iris </a:t>
            </a:r>
            <a:r>
              <a:rPr lang="en-US" dirty="0" smtClean="0"/>
              <a:t>surrounding the pupil is a </a:t>
            </a:r>
            <a:r>
              <a:rPr lang="en-US" u="sng" dirty="0" smtClean="0"/>
              <a:t>highly vascularized pigmented collection of fibers that give the eye color</a:t>
            </a:r>
            <a:r>
              <a:rPr lang="en-US" dirty="0" smtClean="0"/>
              <a:t>. The dilator and sphincter muscles of the iris </a:t>
            </a:r>
            <a:r>
              <a:rPr lang="en-US" u="sng" dirty="0" smtClean="0"/>
              <a:t>control pupil size</a:t>
            </a:r>
            <a:r>
              <a:rPr lang="en-US" dirty="0" smtClean="0"/>
              <a:t>. The dilator muscles are controlled by the sympathetic nervous system. The sphincter muscles are controlled by the parasympathetic nervous system. The ciliary body consists of ciliary processes, ciliary </a:t>
            </a:r>
            <a:r>
              <a:rPr lang="en-US" dirty="0" smtClean="0"/>
              <a:t>muscles</a:t>
            </a:r>
            <a:r>
              <a:rPr lang="en-US" dirty="0" smtClean="0"/>
              <a:t>. </a:t>
            </a:r>
            <a:endParaRPr lang="ar-IQ" dirty="0"/>
          </a:p>
        </p:txBody>
      </p:sp>
    </p:spTree>
    <p:extLst>
      <p:ext uri="{BB962C8B-B14F-4D97-AF65-F5344CB8AC3E}">
        <p14:creationId xmlns:p14="http://schemas.microsoft.com/office/powerpoint/2010/main" val="2496072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1673"/>
            <a:ext cx="10515600" cy="5955290"/>
          </a:xfrm>
        </p:spPr>
        <p:txBody>
          <a:bodyPr/>
          <a:lstStyle/>
          <a:p>
            <a:pPr marL="0" indent="0" algn="just">
              <a:lnSpc>
                <a:spcPct val="150000"/>
              </a:lnSpc>
              <a:buNone/>
            </a:pPr>
            <a:r>
              <a:rPr lang="en-US" b="1" dirty="0" smtClean="0"/>
              <a:t>Ocular History </a:t>
            </a:r>
          </a:p>
          <a:p>
            <a:pPr marL="0" indent="0" algn="just">
              <a:lnSpc>
                <a:spcPct val="150000"/>
              </a:lnSpc>
              <a:buNone/>
            </a:pPr>
            <a:r>
              <a:rPr lang="en-US" dirty="0" smtClean="0"/>
              <a:t>Genetics </a:t>
            </a:r>
            <a:r>
              <a:rPr lang="en-US" dirty="0" smtClean="0"/>
              <a:t>may play a role in the causation and progression of eye and vision disorders (Singh &amp; </a:t>
            </a:r>
            <a:r>
              <a:rPr lang="en-US" dirty="0" err="1" smtClean="0"/>
              <a:t>Tyagi</a:t>
            </a:r>
            <a:r>
              <a:rPr lang="en-US" dirty="0" smtClean="0"/>
              <a:t>, 2018).</a:t>
            </a:r>
            <a:endParaRPr lang="ar-IQ" dirty="0"/>
          </a:p>
        </p:txBody>
      </p:sp>
    </p:spTree>
    <p:extLst>
      <p:ext uri="{BB962C8B-B14F-4D97-AF65-F5344CB8AC3E}">
        <p14:creationId xmlns:p14="http://schemas.microsoft.com/office/powerpoint/2010/main" val="35784332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0945"/>
            <a:ext cx="10515600" cy="5886018"/>
          </a:xfrm>
        </p:spPr>
        <p:txBody>
          <a:bodyPr>
            <a:normAutofit/>
          </a:bodyPr>
          <a:lstStyle/>
          <a:p>
            <a:pPr marL="0" indent="0" algn="just">
              <a:lnSpc>
                <a:spcPct val="150000"/>
              </a:lnSpc>
              <a:buNone/>
            </a:pPr>
            <a:r>
              <a:rPr lang="en-US" b="1" dirty="0" smtClean="0"/>
              <a:t>Visual Acuity </a:t>
            </a:r>
          </a:p>
          <a:p>
            <a:pPr marL="0" indent="0" algn="just">
              <a:lnSpc>
                <a:spcPct val="150000"/>
              </a:lnSpc>
              <a:buNone/>
            </a:pPr>
            <a:r>
              <a:rPr lang="en-US" dirty="0" smtClean="0"/>
              <a:t>Visual </a:t>
            </a:r>
            <a:r>
              <a:rPr lang="en-US" dirty="0" smtClean="0"/>
              <a:t>acuity is tested for both near (14 inches away) and distance (20 feet away) vision and is performed on each eye separately with a standardized </a:t>
            </a:r>
            <a:r>
              <a:rPr lang="en-US" b="1" u="sng" dirty="0" smtClean="0"/>
              <a:t>Snellen chart </a:t>
            </a:r>
            <a:r>
              <a:rPr lang="en-US" dirty="0" smtClean="0"/>
              <a:t>for distance and a Rosenbaum pocket screener for near vision. A tumbling “E,” “illiterate E,” number, or picture chart is used if the person is illiterate or unable to read the English alphabet (Weber &amp; Kelley, 2018).</a:t>
            </a:r>
            <a:endParaRPr lang="ar-IQ" dirty="0"/>
          </a:p>
        </p:txBody>
      </p:sp>
    </p:spTree>
    <p:extLst>
      <p:ext uri="{BB962C8B-B14F-4D97-AF65-F5344CB8AC3E}">
        <p14:creationId xmlns:p14="http://schemas.microsoft.com/office/powerpoint/2010/main" val="592566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0945"/>
            <a:ext cx="10515600" cy="5886018"/>
          </a:xfrm>
        </p:spPr>
        <p:txBody>
          <a:bodyPr>
            <a:normAutofit lnSpcReduction="10000"/>
          </a:bodyPr>
          <a:lstStyle/>
          <a:p>
            <a:pPr marL="0" indent="0" algn="just">
              <a:buNone/>
            </a:pPr>
            <a:r>
              <a:rPr lang="en-US" dirty="0" smtClean="0"/>
              <a:t>What does the patient perceive to be the problem? </a:t>
            </a:r>
          </a:p>
          <a:p>
            <a:pPr marL="0" indent="0" algn="just">
              <a:buNone/>
            </a:pPr>
            <a:r>
              <a:rPr lang="en-US" dirty="0" smtClean="0"/>
              <a:t>Is visual acuity diminished? </a:t>
            </a:r>
          </a:p>
          <a:p>
            <a:pPr marL="0" indent="0" algn="just">
              <a:buNone/>
            </a:pPr>
            <a:r>
              <a:rPr lang="en-US" dirty="0" smtClean="0"/>
              <a:t>Is the patient experiencing blurred, double, or distorted vision? </a:t>
            </a:r>
          </a:p>
          <a:p>
            <a:pPr marL="0" indent="0" algn="just">
              <a:buNone/>
            </a:pPr>
            <a:r>
              <a:rPr lang="en-US" dirty="0" smtClean="0"/>
              <a:t>Is there pain? Is it sharp or dull?</a:t>
            </a:r>
          </a:p>
          <a:p>
            <a:pPr marL="0" indent="0" algn="just">
              <a:buNone/>
            </a:pPr>
            <a:r>
              <a:rPr lang="en-US" dirty="0" smtClean="0"/>
              <a:t>Is </a:t>
            </a:r>
            <a:r>
              <a:rPr lang="en-US" dirty="0" smtClean="0"/>
              <a:t>it worse when blinking? </a:t>
            </a:r>
          </a:p>
          <a:p>
            <a:pPr marL="0" indent="0" algn="just">
              <a:buNone/>
            </a:pPr>
            <a:r>
              <a:rPr lang="en-US" dirty="0" smtClean="0"/>
              <a:t>Is the discomfort an itching sensation or more of a foreign-body sensation? </a:t>
            </a:r>
          </a:p>
          <a:p>
            <a:pPr marL="0" indent="0" algn="just">
              <a:buNone/>
            </a:pPr>
            <a:r>
              <a:rPr lang="en-US" dirty="0" smtClean="0"/>
              <a:t>Are both eyes affected? Is there a history of discharge? </a:t>
            </a:r>
          </a:p>
          <a:p>
            <a:pPr marL="0" indent="0" algn="just">
              <a:buNone/>
            </a:pPr>
            <a:r>
              <a:rPr lang="en-US" dirty="0" smtClean="0"/>
              <a:t>If so, inquire about color, consistency, and odor. Describe the onset of the problem (sudden, gradual). Is it worsening? </a:t>
            </a:r>
          </a:p>
          <a:p>
            <a:pPr marL="0" indent="0" algn="just">
              <a:buNone/>
            </a:pPr>
            <a:r>
              <a:rPr lang="en-US" dirty="0" smtClean="0"/>
              <a:t>What is the duration of the problem? Is this a recurrence of a previous condition? How has the patient self-treated? What makes the symptoms improve or worsen?</a:t>
            </a:r>
            <a:endParaRPr lang="ar-IQ" dirty="0"/>
          </a:p>
        </p:txBody>
      </p:sp>
    </p:spTree>
    <p:extLst>
      <p:ext uri="{BB962C8B-B14F-4D97-AF65-F5344CB8AC3E}">
        <p14:creationId xmlns:p14="http://schemas.microsoft.com/office/powerpoint/2010/main" val="3027777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7091"/>
            <a:ext cx="10515600" cy="5899872"/>
          </a:xfrm>
        </p:spPr>
        <p:txBody>
          <a:bodyPr/>
          <a:lstStyle/>
          <a:p>
            <a:pPr marL="0" indent="0" algn="just">
              <a:lnSpc>
                <a:spcPct val="150000"/>
              </a:lnSpc>
              <a:buNone/>
            </a:pPr>
            <a:r>
              <a:rPr lang="en-US" dirty="0" smtClean="0"/>
              <a:t>Common </a:t>
            </a:r>
            <a:r>
              <a:rPr lang="en-US" dirty="0" smtClean="0"/>
              <a:t>abbreviations related to vision and eye health are derived from Latin terms; these include </a:t>
            </a:r>
            <a:r>
              <a:rPr lang="en-US" u="sng" dirty="0" smtClean="0"/>
              <a:t>OD (oculus </a:t>
            </a:r>
            <a:r>
              <a:rPr lang="en-US" u="sng" dirty="0" err="1" smtClean="0"/>
              <a:t>dexter</a:t>
            </a:r>
            <a:r>
              <a:rPr lang="en-US" u="sng" dirty="0" smtClean="0"/>
              <a:t>, right eye), OS (oculus sinister, left eye), and OU (oculus </a:t>
            </a:r>
            <a:r>
              <a:rPr lang="en-US" u="sng" dirty="0" err="1" smtClean="0"/>
              <a:t>uterque</a:t>
            </a:r>
            <a:r>
              <a:rPr lang="en-US" u="sng" dirty="0" smtClean="0"/>
              <a:t>, both eyes). </a:t>
            </a:r>
            <a:r>
              <a:rPr lang="en-US" dirty="0" smtClean="0"/>
              <a:t>The following would be an example of visual acuity documentation: </a:t>
            </a:r>
            <a:endParaRPr lang="en-US" dirty="0" smtClean="0"/>
          </a:p>
          <a:p>
            <a:pPr marL="0" indent="0" algn="just">
              <a:lnSpc>
                <a:spcPct val="150000"/>
              </a:lnSpc>
              <a:buNone/>
            </a:pPr>
            <a:r>
              <a:rPr lang="en-US" dirty="0" smtClean="0"/>
              <a:t>A </a:t>
            </a:r>
            <a:r>
              <a:rPr lang="en-US" dirty="0" smtClean="0"/>
              <a:t>patient reads all five letters from the 20/20 line on the Snellen chart with the right eye (OD) and three of the five letters on the 20/30 line with the left eye (OS); the visual acuity is documented as OD: 20/20 and OS: 20/30 (Weber &amp; Kelley, 2018). </a:t>
            </a:r>
            <a:endParaRPr lang="ar-IQ" dirty="0"/>
          </a:p>
        </p:txBody>
      </p:sp>
    </p:spTree>
    <p:extLst>
      <p:ext uri="{BB962C8B-B14F-4D97-AF65-F5344CB8AC3E}">
        <p14:creationId xmlns:p14="http://schemas.microsoft.com/office/powerpoint/2010/main" val="35905935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3236"/>
            <a:ext cx="10515600" cy="5913727"/>
          </a:xfrm>
        </p:spPr>
        <p:txBody>
          <a:bodyPr>
            <a:normAutofit/>
          </a:bodyPr>
          <a:lstStyle/>
          <a:p>
            <a:pPr marL="0" indent="0" algn="just">
              <a:lnSpc>
                <a:spcPct val="150000"/>
              </a:lnSpc>
              <a:buNone/>
            </a:pPr>
            <a:r>
              <a:rPr lang="en-US" b="1" dirty="0" smtClean="0"/>
              <a:t>External Eye Examination </a:t>
            </a:r>
          </a:p>
          <a:p>
            <a:pPr marL="0" indent="0" algn="just">
              <a:lnSpc>
                <a:spcPct val="150000"/>
              </a:lnSpc>
              <a:buNone/>
            </a:pPr>
            <a:r>
              <a:rPr lang="en-US" dirty="0" smtClean="0"/>
              <a:t>symmetry </a:t>
            </a:r>
            <a:r>
              <a:rPr lang="en-US" dirty="0" smtClean="0"/>
              <a:t>and placement of eyelids, pupils, and muscles. CNs III, IV, and VI control movement and pupil size. The eyelids should rest just above and below the corneal limbus without exposure of the sclera. The nurse observes for ptosis (drooping of the eyelid), </a:t>
            </a:r>
            <a:r>
              <a:rPr lang="en-US" dirty="0" err="1" smtClean="0"/>
              <a:t>ectropion</a:t>
            </a:r>
            <a:r>
              <a:rPr lang="en-US" dirty="0" smtClean="0"/>
              <a:t> (turning out of the lower eyelid), or </a:t>
            </a:r>
            <a:r>
              <a:rPr lang="en-US" dirty="0" err="1" smtClean="0"/>
              <a:t>entropion</a:t>
            </a:r>
            <a:r>
              <a:rPr lang="en-US" dirty="0" smtClean="0"/>
              <a:t> (turning in of the lower eyelid). </a:t>
            </a:r>
            <a:r>
              <a:rPr lang="en-US" dirty="0" err="1" smtClean="0"/>
              <a:t>Entropion</a:t>
            </a:r>
            <a:r>
              <a:rPr lang="en-US" dirty="0" smtClean="0"/>
              <a:t> may involve </a:t>
            </a:r>
            <a:r>
              <a:rPr lang="en-US" dirty="0" err="1" smtClean="0"/>
              <a:t>trichiasis</a:t>
            </a:r>
            <a:r>
              <a:rPr lang="en-US" dirty="0" smtClean="0"/>
              <a:t> (turning in of the eyelashes). Eyelids and lashes should be free of drainage or scaling.</a:t>
            </a:r>
            <a:endParaRPr lang="ar-IQ" dirty="0"/>
          </a:p>
        </p:txBody>
      </p:sp>
    </p:spTree>
    <p:extLst>
      <p:ext uri="{BB962C8B-B14F-4D97-AF65-F5344CB8AC3E}">
        <p14:creationId xmlns:p14="http://schemas.microsoft.com/office/powerpoint/2010/main" val="27609823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22218" y="1068849"/>
            <a:ext cx="4516581" cy="3932641"/>
          </a:xfr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68292" y="1068849"/>
            <a:ext cx="4184072" cy="3780241"/>
          </a:xfrm>
          <a:prstGeom prst="rect">
            <a:avLst/>
          </a:prstGeom>
        </p:spPr>
      </p:pic>
    </p:spTree>
    <p:extLst>
      <p:ext uri="{BB962C8B-B14F-4D97-AF65-F5344CB8AC3E}">
        <p14:creationId xmlns:p14="http://schemas.microsoft.com/office/powerpoint/2010/main" val="1671129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6364" y="540327"/>
            <a:ext cx="10321636" cy="5735782"/>
          </a:xfrm>
        </p:spPr>
        <p:txBody>
          <a:bodyPr>
            <a:normAutofit lnSpcReduction="10000"/>
          </a:bodyPr>
          <a:lstStyle/>
          <a:p>
            <a:pPr algn="just">
              <a:lnSpc>
                <a:spcPct val="150000"/>
              </a:lnSpc>
            </a:pPr>
            <a:r>
              <a:rPr lang="en-US" sz="3200" b="1" dirty="0" smtClean="0">
                <a:solidFill>
                  <a:srgbClr val="FF0000"/>
                </a:solidFill>
              </a:rPr>
              <a:t>Anatomy of the eye </a:t>
            </a:r>
          </a:p>
          <a:p>
            <a:pPr algn="just">
              <a:lnSpc>
                <a:spcPct val="150000"/>
              </a:lnSpc>
            </a:pPr>
            <a:r>
              <a:rPr lang="en-US" dirty="0" smtClean="0"/>
              <a:t>The </a:t>
            </a:r>
            <a:r>
              <a:rPr lang="en-US" dirty="0" smtClean="0"/>
              <a:t>eyeball, or globe, is situated in the bony protective </a:t>
            </a:r>
            <a:r>
              <a:rPr lang="en-US" u="sng" dirty="0" smtClean="0"/>
              <a:t>orbit </a:t>
            </a:r>
            <a:r>
              <a:rPr lang="en-US" dirty="0" smtClean="0"/>
              <a:t>. </a:t>
            </a:r>
            <a:r>
              <a:rPr lang="en-US" dirty="0" smtClean="0"/>
              <a:t>Lined with muscle and connective and adipose tissues, </a:t>
            </a:r>
            <a:r>
              <a:rPr lang="en-US" u="sng" dirty="0" smtClean="0"/>
              <a:t>the orbit is shaped like a four-sided pyramid</a:t>
            </a:r>
            <a:r>
              <a:rPr lang="en-US" dirty="0" smtClean="0"/>
              <a:t>, surrounded on three sides by the sinuses: </a:t>
            </a:r>
            <a:r>
              <a:rPr lang="en-US" u="sng" dirty="0" smtClean="0"/>
              <a:t>ethmoid (medially), frontal (superiorly), and maxillary (inferiorly)</a:t>
            </a:r>
            <a:r>
              <a:rPr lang="en-US" dirty="0" smtClean="0"/>
              <a:t>. </a:t>
            </a:r>
            <a:r>
              <a:rPr lang="en-US" u="sng" dirty="0" smtClean="0"/>
              <a:t>The </a:t>
            </a:r>
            <a:r>
              <a:rPr lang="en-US" u="sng" dirty="0" smtClean="0"/>
              <a:t>optic nerve </a:t>
            </a:r>
            <a:r>
              <a:rPr lang="en-US" u="sng" dirty="0" smtClean="0"/>
              <a:t>and the ophthalmic artery </a:t>
            </a:r>
            <a:r>
              <a:rPr lang="en-US" dirty="0" smtClean="0"/>
              <a:t>enter the orbit at its apex through the optic foramen. The eyeball is moved through all fields of gaze by </a:t>
            </a:r>
            <a:r>
              <a:rPr lang="en-US" u="sng" dirty="0" smtClean="0"/>
              <a:t>the extraocular muscles</a:t>
            </a:r>
            <a:r>
              <a:rPr lang="en-US" dirty="0" smtClean="0"/>
              <a:t>. </a:t>
            </a:r>
            <a:r>
              <a:rPr lang="en-US" dirty="0" smtClean="0">
                <a:solidFill>
                  <a:srgbClr val="FF0000"/>
                </a:solidFill>
              </a:rPr>
              <a:t>The four rectus muscles and two oblique muscles</a:t>
            </a:r>
            <a:r>
              <a:rPr lang="en-US" dirty="0" smtClean="0"/>
              <a:t> </a:t>
            </a:r>
            <a:r>
              <a:rPr lang="en-US" dirty="0" smtClean="0"/>
              <a:t>are </a:t>
            </a:r>
            <a:r>
              <a:rPr lang="en-US" dirty="0" smtClean="0"/>
              <a:t>innervated by cranial nerves (CNs) </a:t>
            </a:r>
            <a:r>
              <a:rPr lang="en-US" u="sng" dirty="0" smtClean="0"/>
              <a:t>III, IV, and VI. Normally</a:t>
            </a:r>
            <a:r>
              <a:rPr lang="en-US" dirty="0" smtClean="0"/>
              <a:t>, the movements of the two eyes are coordinated and the brain perceives a single image. </a:t>
            </a:r>
            <a:endParaRPr lang="ar-IQ" dirty="0"/>
          </a:p>
        </p:txBody>
      </p:sp>
    </p:spTree>
    <p:extLst>
      <p:ext uri="{BB962C8B-B14F-4D97-AF65-F5344CB8AC3E}">
        <p14:creationId xmlns:p14="http://schemas.microsoft.com/office/powerpoint/2010/main" val="39035731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7927"/>
            <a:ext cx="10515600" cy="5789036"/>
          </a:xfrm>
        </p:spPr>
        <p:txBody>
          <a:bodyPr>
            <a:normAutofit fontScale="92500"/>
          </a:bodyPr>
          <a:lstStyle/>
          <a:p>
            <a:pPr marL="0" indent="0" algn="just">
              <a:lnSpc>
                <a:spcPct val="150000"/>
              </a:lnSpc>
              <a:buNone/>
            </a:pPr>
            <a:r>
              <a:rPr lang="en-US" b="1" dirty="0" smtClean="0"/>
              <a:t>Gaze</a:t>
            </a:r>
            <a:r>
              <a:rPr lang="en-US" dirty="0" smtClean="0"/>
              <a:t> </a:t>
            </a:r>
          </a:p>
          <a:p>
            <a:pPr marL="0" indent="0" algn="just">
              <a:lnSpc>
                <a:spcPct val="150000"/>
              </a:lnSpc>
              <a:buNone/>
            </a:pPr>
            <a:r>
              <a:rPr lang="en-US" dirty="0" smtClean="0"/>
              <a:t>The </a:t>
            </a:r>
            <a:r>
              <a:rPr lang="en-US" dirty="0" smtClean="0"/>
              <a:t>patient’s eyes are observed in primary or direct gaze, and any head tilt is noted. A head tilt may indicate CN palsy. The patient is asked to stare at a target; each eye is covered and uncovered quickly while the examiner looks for any shift in gaze. The examiner observes for nystagmus (</a:t>
            </a:r>
            <a:r>
              <a:rPr lang="en-US" dirty="0" smtClean="0"/>
              <a:t>involuntary </a:t>
            </a:r>
            <a:r>
              <a:rPr lang="en-US" dirty="0" smtClean="0"/>
              <a:t>oscillating movement of the eyeball). The extraocular movements of the eyes are tested by having the patient follow the examiner’s finger, pencil, or a hand light through the six cardinal directions of gaze (i.e., up, down, right, left, and both diagonals).</a:t>
            </a:r>
            <a:endParaRPr lang="ar-IQ" dirty="0"/>
          </a:p>
        </p:txBody>
      </p:sp>
    </p:spTree>
    <p:extLst>
      <p:ext uri="{BB962C8B-B14F-4D97-AF65-F5344CB8AC3E}">
        <p14:creationId xmlns:p14="http://schemas.microsoft.com/office/powerpoint/2010/main" val="21528641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8655"/>
            <a:ext cx="10515600" cy="5858308"/>
          </a:xfrm>
        </p:spPr>
        <p:txBody>
          <a:bodyPr>
            <a:normAutofit fontScale="92500" lnSpcReduction="10000"/>
          </a:bodyPr>
          <a:lstStyle/>
          <a:p>
            <a:pPr marL="0" indent="0" algn="just">
              <a:buNone/>
            </a:pPr>
            <a:r>
              <a:rPr lang="en-US" b="1" dirty="0" smtClean="0"/>
              <a:t>Diagnostic Evaluation</a:t>
            </a:r>
          </a:p>
          <a:p>
            <a:pPr marL="0" indent="0" algn="just">
              <a:buNone/>
            </a:pPr>
            <a:r>
              <a:rPr lang="en-US" b="1" dirty="0" smtClean="0"/>
              <a:t>Direct Ophthalmoscopy </a:t>
            </a:r>
          </a:p>
          <a:p>
            <a:pPr marL="0" indent="0" algn="just">
              <a:buNone/>
            </a:pPr>
            <a:r>
              <a:rPr lang="en-US" dirty="0" smtClean="0"/>
              <a:t>A direct ophthalmoscope is a handheld instrument with various plus and minus lenses (Weber &amp; Kelley, 2018). The lenses can be rotated into place, enabling the examiner to </a:t>
            </a:r>
            <a:r>
              <a:rPr lang="en-US" u="sng" dirty="0" smtClean="0"/>
              <a:t>bring the cornea, lens, and retina into focus sequentially. </a:t>
            </a:r>
            <a:r>
              <a:rPr lang="en-US" dirty="0" smtClean="0"/>
              <a:t>The examiner holds the ophthalmoscope in the right hand and uses the right eye to examine the patient’s right eye. The examiner switches to the left hand and left eye when examining the patient’s left eye. During this examination, the room should be </a:t>
            </a:r>
            <a:r>
              <a:rPr lang="en-US" b="1" dirty="0" smtClean="0">
                <a:solidFill>
                  <a:srgbClr val="FF0000"/>
                </a:solidFill>
              </a:rPr>
              <a:t>darkened,</a:t>
            </a:r>
            <a:r>
              <a:rPr lang="en-US" dirty="0" smtClean="0"/>
              <a:t> and the patient’s eye should be on the same level as the examiner’s eye. </a:t>
            </a:r>
            <a:r>
              <a:rPr lang="en-US" u="sng" dirty="0" smtClean="0"/>
              <a:t>The patient and the examiner should be comfortable, and both should breathe normally. The patient is given a target to gaze at and is encouraged to keep both eyes open and steady. When the fundus is examined, the vasculature comes into focus first. The veins are larger in diameter than the arteries. The examiner focuses on a large vessel and then follows it toward the midline of the body, which leads to the optic nerve</a:t>
            </a:r>
            <a:endParaRPr lang="ar-IQ" u="sng" dirty="0"/>
          </a:p>
        </p:txBody>
      </p:sp>
    </p:spTree>
    <p:extLst>
      <p:ext uri="{BB962C8B-B14F-4D97-AF65-F5344CB8AC3E}">
        <p14:creationId xmlns:p14="http://schemas.microsoft.com/office/powerpoint/2010/main" val="42946780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lstStyle/>
          <a:p>
            <a:pPr marL="0" indent="0" algn="just">
              <a:lnSpc>
                <a:spcPct val="150000"/>
              </a:lnSpc>
              <a:buNone/>
            </a:pPr>
            <a:r>
              <a:rPr lang="en-US" b="1" dirty="0" smtClean="0"/>
              <a:t>Indirect Ophthalmoscopy</a:t>
            </a:r>
          </a:p>
          <a:p>
            <a:pPr marL="0" indent="0" algn="just">
              <a:lnSpc>
                <a:spcPct val="150000"/>
              </a:lnSpc>
              <a:buNone/>
            </a:pPr>
            <a:r>
              <a:rPr lang="en-US" dirty="0" smtClean="0"/>
              <a:t>The </a:t>
            </a:r>
            <a:r>
              <a:rPr lang="en-US" dirty="0" smtClean="0"/>
              <a:t>indirect ophthalmoscope is an instrument commonly used by the ophthalmologist to see larger areas of the retina, although in an unmagnified state. </a:t>
            </a:r>
            <a:r>
              <a:rPr lang="en-US" u="sng" dirty="0" smtClean="0"/>
              <a:t>It produces a bright and intense light</a:t>
            </a:r>
            <a:r>
              <a:rPr lang="en-US" dirty="0" smtClean="0"/>
              <a:t>. The light source is affixed with a pair of binocular lenses mounted on the examiner’s head. The ophthalmoscope is used with a handheld, 20-diopter lens. </a:t>
            </a:r>
            <a:endParaRPr lang="ar-IQ" dirty="0"/>
          </a:p>
        </p:txBody>
      </p:sp>
    </p:spTree>
    <p:extLst>
      <p:ext uri="{BB962C8B-B14F-4D97-AF65-F5344CB8AC3E}">
        <p14:creationId xmlns:p14="http://schemas.microsoft.com/office/powerpoint/2010/main" val="4047673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55818" y="1468582"/>
            <a:ext cx="4294909" cy="4170217"/>
          </a:xfrm>
        </p:spPr>
      </p:pic>
    </p:spTree>
    <p:extLst>
      <p:ext uri="{BB962C8B-B14F-4D97-AF65-F5344CB8AC3E}">
        <p14:creationId xmlns:p14="http://schemas.microsoft.com/office/powerpoint/2010/main" val="32253408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35527"/>
            <a:ext cx="10515600" cy="5941436"/>
          </a:xfrm>
        </p:spPr>
        <p:txBody>
          <a:bodyPr>
            <a:normAutofit fontScale="92500" lnSpcReduction="10000"/>
          </a:bodyPr>
          <a:lstStyle/>
          <a:p>
            <a:pPr marL="0" indent="0" algn="just">
              <a:lnSpc>
                <a:spcPct val="150000"/>
              </a:lnSpc>
              <a:buNone/>
            </a:pPr>
            <a:r>
              <a:rPr lang="en-US" b="1" dirty="0" smtClean="0"/>
              <a:t>Slit-Lamp Examination </a:t>
            </a:r>
          </a:p>
          <a:p>
            <a:pPr marL="0" indent="0" algn="just">
              <a:lnSpc>
                <a:spcPct val="150000"/>
              </a:lnSpc>
              <a:buNone/>
            </a:pPr>
            <a:r>
              <a:rPr lang="en-US" dirty="0" smtClean="0"/>
              <a:t>The slit lamp is a binocular microscope mounted on a table. This instrument enables the user to examine the eye with magnification of 10 to 40 times the real image. The illumination can be varied from a broad to a narrow beam of light for different parts of the eye. For example, by </a:t>
            </a:r>
            <a:r>
              <a:rPr lang="en-US" u="sng" dirty="0" smtClean="0"/>
              <a:t>varying the width and intensity of the light,</a:t>
            </a:r>
            <a:r>
              <a:rPr lang="en-US" dirty="0" smtClean="0"/>
              <a:t> the anterior chamber can be examined for signs of inflammation. Cataracts may be evaluated by changing the angle of the light. When a handheld contact lens, such as a three-mirror lens, is used with the slit lamp, the angle of the anterior chamber may be examined, as may the ocular fundus.</a:t>
            </a:r>
            <a:endParaRPr lang="ar-IQ" dirty="0"/>
          </a:p>
        </p:txBody>
      </p:sp>
    </p:spTree>
    <p:extLst>
      <p:ext uri="{BB962C8B-B14F-4D97-AF65-F5344CB8AC3E}">
        <p14:creationId xmlns:p14="http://schemas.microsoft.com/office/powerpoint/2010/main" val="16139362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20982" y="249382"/>
            <a:ext cx="8063345" cy="6054435"/>
          </a:xfrm>
        </p:spPr>
      </p:pic>
    </p:spTree>
    <p:extLst>
      <p:ext uri="{BB962C8B-B14F-4D97-AF65-F5344CB8AC3E}">
        <p14:creationId xmlns:p14="http://schemas.microsoft.com/office/powerpoint/2010/main" val="20649727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normAutofit fontScale="85000" lnSpcReduction="20000"/>
          </a:bodyPr>
          <a:lstStyle/>
          <a:p>
            <a:pPr marL="0" indent="0" algn="just">
              <a:lnSpc>
                <a:spcPct val="150000"/>
              </a:lnSpc>
              <a:buNone/>
            </a:pPr>
            <a:r>
              <a:rPr lang="en-US" b="1" dirty="0" smtClean="0"/>
              <a:t>Tonometry </a:t>
            </a:r>
          </a:p>
          <a:p>
            <a:pPr marL="0" indent="0" algn="just">
              <a:lnSpc>
                <a:spcPct val="150000"/>
              </a:lnSpc>
              <a:buNone/>
            </a:pPr>
            <a:r>
              <a:rPr lang="en-US" dirty="0" smtClean="0"/>
              <a:t>Tonometry is a common procedure to measure</a:t>
            </a:r>
            <a:r>
              <a:rPr lang="en-US" u="sng" dirty="0" smtClean="0"/>
              <a:t> IOP</a:t>
            </a:r>
            <a:r>
              <a:rPr lang="en-US" dirty="0" smtClean="0"/>
              <a:t>. The device used for measuring IOP is an accurately calibrated </a:t>
            </a:r>
            <a:r>
              <a:rPr lang="en-US" dirty="0" err="1" smtClean="0"/>
              <a:t>applanation</a:t>
            </a:r>
            <a:r>
              <a:rPr lang="en-US" dirty="0" smtClean="0"/>
              <a:t> tonometer, which measures the pressure needed to flatten the cornea. This procedure is most commonly used to screen for and </a:t>
            </a:r>
            <a:r>
              <a:rPr lang="en-US" u="sng" dirty="0" smtClean="0"/>
              <a:t>monitor IOP in glaucoma.</a:t>
            </a:r>
          </a:p>
          <a:p>
            <a:pPr marL="0" indent="0" algn="just">
              <a:lnSpc>
                <a:spcPct val="150000"/>
              </a:lnSpc>
              <a:buNone/>
            </a:pPr>
            <a:endParaRPr lang="en-US" dirty="0"/>
          </a:p>
          <a:p>
            <a:pPr marL="0" indent="0" algn="just">
              <a:lnSpc>
                <a:spcPct val="150000"/>
              </a:lnSpc>
              <a:buNone/>
            </a:pPr>
            <a:r>
              <a:rPr lang="en-US" dirty="0" smtClean="0"/>
              <a:t>Nursing Interventions </a:t>
            </a:r>
            <a:endParaRPr lang="en-US" dirty="0" smtClean="0"/>
          </a:p>
          <a:p>
            <a:pPr marL="0" indent="0" algn="just">
              <a:lnSpc>
                <a:spcPct val="150000"/>
              </a:lnSpc>
              <a:buNone/>
            </a:pPr>
            <a:r>
              <a:rPr lang="en-US" dirty="0" smtClean="0"/>
              <a:t>Providing </a:t>
            </a:r>
            <a:r>
              <a:rPr lang="en-US" dirty="0" smtClean="0"/>
              <a:t>patient education prior to tonometry helps avoid possible errors in IOP measurement. Patients are cautioned to avoid squeezing the eyelids, holding their breath, or performing a Valsalva maneuver, because these may result in abnormally increased IOP. </a:t>
            </a:r>
            <a:endParaRPr lang="ar-IQ" dirty="0"/>
          </a:p>
        </p:txBody>
      </p:sp>
    </p:spTree>
    <p:extLst>
      <p:ext uri="{BB962C8B-B14F-4D97-AF65-F5344CB8AC3E}">
        <p14:creationId xmlns:p14="http://schemas.microsoft.com/office/powerpoint/2010/main" val="4435604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53490" y="1288473"/>
            <a:ext cx="6927273" cy="4073236"/>
          </a:xfrm>
          <a:prstGeom prst="rect">
            <a:avLst/>
          </a:prstGeom>
        </p:spPr>
      </p:pic>
    </p:spTree>
    <p:extLst>
      <p:ext uri="{BB962C8B-B14F-4D97-AF65-F5344CB8AC3E}">
        <p14:creationId xmlns:p14="http://schemas.microsoft.com/office/powerpoint/2010/main" val="19146723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10515600" cy="5872163"/>
          </a:xfrm>
        </p:spPr>
        <p:txBody>
          <a:bodyPr>
            <a:normAutofit lnSpcReduction="10000"/>
          </a:bodyPr>
          <a:lstStyle/>
          <a:p>
            <a:pPr marL="0" indent="0" algn="just">
              <a:lnSpc>
                <a:spcPct val="150000"/>
              </a:lnSpc>
              <a:buNone/>
            </a:pPr>
            <a:r>
              <a:rPr lang="en-US" b="1" dirty="0" smtClean="0"/>
              <a:t>Color Vision Testing </a:t>
            </a:r>
          </a:p>
          <a:p>
            <a:pPr marL="0" indent="0" algn="just">
              <a:lnSpc>
                <a:spcPct val="150000"/>
              </a:lnSpc>
              <a:buNone/>
            </a:pPr>
            <a:r>
              <a:rPr lang="en-US" dirty="0" smtClean="0"/>
              <a:t>The ability to differentiate colors has a dramatic effect on the activities of daily living (ADLs). For example, the inability to differentiate between </a:t>
            </a:r>
            <a:r>
              <a:rPr lang="en-US" dirty="0" smtClean="0">
                <a:solidFill>
                  <a:srgbClr val="FF0000"/>
                </a:solidFill>
              </a:rPr>
              <a:t>red </a:t>
            </a:r>
            <a:r>
              <a:rPr lang="en-US" u="sng" dirty="0" smtClean="0"/>
              <a:t>and</a:t>
            </a:r>
            <a:r>
              <a:rPr lang="en-US" dirty="0" smtClean="0">
                <a:solidFill>
                  <a:srgbClr val="FF0000"/>
                </a:solidFill>
              </a:rPr>
              <a:t> </a:t>
            </a:r>
            <a:r>
              <a:rPr lang="en-US" dirty="0" smtClean="0">
                <a:solidFill>
                  <a:srgbClr val="00B050"/>
                </a:solidFill>
              </a:rPr>
              <a:t>green</a:t>
            </a:r>
            <a:r>
              <a:rPr lang="en-US" dirty="0" smtClean="0">
                <a:solidFill>
                  <a:srgbClr val="FF0000"/>
                </a:solidFill>
              </a:rPr>
              <a:t> </a:t>
            </a:r>
            <a:r>
              <a:rPr lang="en-US" dirty="0" smtClean="0"/>
              <a:t>can compromise traffic safety. Some careers (e.g., commercial artist, [color] photographer, airline pilot, electrician) may be closed to people with significant color deficiencies. The </a:t>
            </a:r>
            <a:r>
              <a:rPr lang="en-US" u="sng" dirty="0" smtClean="0"/>
              <a:t>photoreceptor cells responsible for color vision are the cones</a:t>
            </a:r>
            <a:r>
              <a:rPr lang="en-US" dirty="0" smtClean="0"/>
              <a:t>, and the greatest area of color sensitivity is in </a:t>
            </a:r>
            <a:r>
              <a:rPr lang="en-US" u="sng" dirty="0" smtClean="0">
                <a:solidFill>
                  <a:srgbClr val="FF0000"/>
                </a:solidFill>
              </a:rPr>
              <a:t>the macula </a:t>
            </a:r>
            <a:r>
              <a:rPr lang="en-US" dirty="0" smtClean="0"/>
              <a:t>—the area of densest cone concentration.</a:t>
            </a:r>
            <a:endParaRPr lang="ar-IQ" dirty="0"/>
          </a:p>
        </p:txBody>
      </p:sp>
    </p:spTree>
    <p:extLst>
      <p:ext uri="{BB962C8B-B14F-4D97-AF65-F5344CB8AC3E}">
        <p14:creationId xmlns:p14="http://schemas.microsoft.com/office/powerpoint/2010/main" val="34201243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0218"/>
            <a:ext cx="10515600" cy="5816745"/>
          </a:xfrm>
        </p:spPr>
        <p:txBody>
          <a:bodyPr/>
          <a:lstStyle/>
          <a:p>
            <a:pPr marL="0" indent="0" algn="just">
              <a:buNone/>
            </a:pPr>
            <a:r>
              <a:rPr lang="en-US" dirty="0" smtClean="0"/>
              <a:t>Color vision deficits can be </a:t>
            </a:r>
            <a:r>
              <a:rPr lang="en-US" u="sng" dirty="0" smtClean="0"/>
              <a:t>inherited.</a:t>
            </a:r>
            <a:r>
              <a:rPr lang="en-US" dirty="0" smtClean="0"/>
              <a:t> For example, red–green color deficiencies are inherited in an X-linked manner, affecting approximately 8% of men and 0.5% of women </a:t>
            </a:r>
            <a:r>
              <a:rPr lang="en-US" dirty="0"/>
              <a:t>.</a:t>
            </a:r>
            <a:r>
              <a:rPr lang="en-US" dirty="0" smtClean="0"/>
              <a:t> </a:t>
            </a:r>
            <a:r>
              <a:rPr lang="en-US" u="sng" dirty="0" smtClean="0"/>
              <a:t>Acquired color vision losses may be caused by medications (e.g., digitalis) or pathology (e.g., cataracts). </a:t>
            </a:r>
            <a:endParaRPr lang="en-US" u="sng" dirty="0" smtClean="0"/>
          </a:p>
          <a:p>
            <a:pPr marL="0" indent="0" algn="just">
              <a:buNone/>
            </a:pPr>
            <a:r>
              <a:rPr lang="en-US" dirty="0" smtClean="0"/>
              <a:t>A </a:t>
            </a:r>
            <a:r>
              <a:rPr lang="en-US" dirty="0" smtClean="0"/>
              <a:t>simple test, such as asking a patient if the red top on a bottle of eye drops appears redder to one eye than the other, can be an effective tool. A difference in the perception of </a:t>
            </a:r>
            <a:r>
              <a:rPr lang="en-US" u="sng" dirty="0" smtClean="0"/>
              <a:t>the intensity of the color red between the two eyes can be a symptom of a neurologic problem </a:t>
            </a:r>
            <a:r>
              <a:rPr lang="en-US" dirty="0" smtClean="0"/>
              <a:t>and may provide information about the location of the lesion. Because alteration in color vision sometimes indicates conditions of the optic nerve</a:t>
            </a:r>
            <a:r>
              <a:rPr lang="en-US" dirty="0" smtClean="0"/>
              <a:t>,. </a:t>
            </a:r>
            <a:endParaRPr lang="ar-IQ" dirty="0"/>
          </a:p>
        </p:txBody>
      </p:sp>
    </p:spTree>
    <p:extLst>
      <p:ext uri="{BB962C8B-B14F-4D97-AF65-F5344CB8AC3E}">
        <p14:creationId xmlns:p14="http://schemas.microsoft.com/office/powerpoint/2010/main" val="3184177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10515600" cy="5872163"/>
          </a:xfrm>
        </p:spPr>
        <p:txBody>
          <a:bodyPr/>
          <a:lstStyle/>
          <a:p>
            <a:pPr marL="0" indent="0" algn="just">
              <a:lnSpc>
                <a:spcPct val="150000"/>
              </a:lnSpc>
              <a:buNone/>
            </a:pPr>
            <a:r>
              <a:rPr lang="en-US" dirty="0" smtClean="0"/>
              <a:t>The </a:t>
            </a:r>
            <a:r>
              <a:rPr lang="en-US" dirty="0" smtClean="0"/>
              <a:t>eyelids contain multiple glands (sebaceous, sweat, and lacrimal). The upper lid normally covers the uppermost portion of the iris and is innervated by the </a:t>
            </a:r>
            <a:r>
              <a:rPr lang="en-US" u="sng" dirty="0" smtClean="0"/>
              <a:t>oculomotor nerve (CN III). </a:t>
            </a:r>
            <a:r>
              <a:rPr lang="en-US" dirty="0" smtClean="0"/>
              <a:t>The lid margins contain </a:t>
            </a:r>
            <a:r>
              <a:rPr lang="en-US" u="sng" dirty="0" err="1" smtClean="0">
                <a:solidFill>
                  <a:srgbClr val="FF0000"/>
                </a:solidFill>
              </a:rPr>
              <a:t>meibomian</a:t>
            </a:r>
            <a:r>
              <a:rPr lang="en-US" u="sng" dirty="0" smtClean="0">
                <a:solidFill>
                  <a:srgbClr val="FF0000"/>
                </a:solidFill>
              </a:rPr>
              <a:t> glands</a:t>
            </a:r>
            <a:r>
              <a:rPr lang="en-US" dirty="0" smtClean="0"/>
              <a:t>,. </a:t>
            </a:r>
            <a:r>
              <a:rPr lang="en-US" dirty="0" smtClean="0"/>
              <a:t>With every blink, the eyelids wash the cornea and conjunctiva with tears. </a:t>
            </a:r>
            <a:endParaRPr lang="ar-IQ" dirty="0"/>
          </a:p>
        </p:txBody>
      </p:sp>
    </p:spTree>
    <p:extLst>
      <p:ext uri="{BB962C8B-B14F-4D97-AF65-F5344CB8AC3E}">
        <p14:creationId xmlns:p14="http://schemas.microsoft.com/office/powerpoint/2010/main" val="800950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8036"/>
            <a:ext cx="10515600" cy="5608927"/>
          </a:xfrm>
        </p:spPr>
        <p:txBody>
          <a:bodyPr/>
          <a:lstStyle/>
          <a:p>
            <a:pPr marL="0" indent="0" algn="just">
              <a:buNone/>
            </a:pPr>
            <a:r>
              <a:rPr lang="en-US" b="1" dirty="0" err="1" smtClean="0"/>
              <a:t>Amsler</a:t>
            </a:r>
            <a:r>
              <a:rPr lang="en-US" b="1" dirty="0" smtClean="0"/>
              <a:t> Grid </a:t>
            </a:r>
          </a:p>
          <a:p>
            <a:pPr marL="0" indent="0" algn="just">
              <a:buNone/>
            </a:pPr>
            <a:r>
              <a:rPr lang="en-US" dirty="0" smtClean="0"/>
              <a:t>The </a:t>
            </a:r>
            <a:r>
              <a:rPr lang="en-US" dirty="0" err="1" smtClean="0"/>
              <a:t>Amsler</a:t>
            </a:r>
            <a:r>
              <a:rPr lang="en-US" dirty="0" smtClean="0"/>
              <a:t> grid is a test often used for patients with </a:t>
            </a:r>
            <a:r>
              <a:rPr lang="en-US" dirty="0" smtClean="0">
                <a:solidFill>
                  <a:srgbClr val="FF0000"/>
                </a:solidFill>
              </a:rPr>
              <a:t>macular problems</a:t>
            </a:r>
            <a:r>
              <a:rPr lang="en-US" dirty="0" smtClean="0"/>
              <a:t>, such as macular degeneration. It consists of a geometric grid of identical squares with a central fixation point. </a:t>
            </a:r>
            <a:r>
              <a:rPr lang="en-US" u="sng" dirty="0" smtClean="0"/>
              <a:t>The grid should be viewed by the patient wearing normal reading glasses</a:t>
            </a:r>
            <a:r>
              <a:rPr lang="en-US" dirty="0" smtClean="0"/>
              <a:t>. </a:t>
            </a:r>
            <a:r>
              <a:rPr lang="en-US" dirty="0" smtClean="0">
                <a:solidFill>
                  <a:srgbClr val="FF0000"/>
                </a:solidFill>
              </a:rPr>
              <a:t>Each eye is tested separately</a:t>
            </a:r>
            <a:r>
              <a:rPr lang="en-US" dirty="0" smtClean="0"/>
              <a:t>. </a:t>
            </a:r>
            <a:r>
              <a:rPr lang="en-US" u="sng" dirty="0" smtClean="0"/>
              <a:t>The patient is instructed to stare at the central fixation spot on the grid and report any distortion in the squares of the grid itself.</a:t>
            </a:r>
            <a:r>
              <a:rPr lang="en-US" dirty="0" smtClean="0"/>
              <a:t> For patients with macular disorders, some of the squares may look faded, or the lines may be wavy. Patients with age-related macular degeneration (AMD) are commonly given these </a:t>
            </a:r>
            <a:r>
              <a:rPr lang="en-US" dirty="0" err="1" smtClean="0"/>
              <a:t>Amsler</a:t>
            </a:r>
            <a:r>
              <a:rPr lang="en-US" dirty="0" smtClean="0"/>
              <a:t> grids to take </a:t>
            </a:r>
            <a:r>
              <a:rPr lang="en-US" dirty="0" smtClean="0"/>
              <a:t>home</a:t>
            </a:r>
            <a:endParaRPr lang="ar-IQ" dirty="0"/>
          </a:p>
        </p:txBody>
      </p:sp>
    </p:spTree>
    <p:extLst>
      <p:ext uri="{BB962C8B-B14F-4D97-AF65-F5344CB8AC3E}">
        <p14:creationId xmlns:p14="http://schemas.microsoft.com/office/powerpoint/2010/main" val="3034150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07673" y="762000"/>
            <a:ext cx="5361709" cy="4447309"/>
          </a:xfrm>
        </p:spPr>
      </p:pic>
    </p:spTree>
    <p:extLst>
      <p:ext uri="{BB962C8B-B14F-4D97-AF65-F5344CB8AC3E}">
        <p14:creationId xmlns:p14="http://schemas.microsoft.com/office/powerpoint/2010/main" val="4547513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lstStyle/>
          <a:p>
            <a:pPr marL="0" indent="0" algn="just">
              <a:buNone/>
            </a:pPr>
            <a:r>
              <a:rPr lang="en-US" b="1" dirty="0" smtClean="0"/>
              <a:t>Ultrasonography</a:t>
            </a:r>
          </a:p>
          <a:p>
            <a:pPr marL="0" indent="0" algn="just">
              <a:lnSpc>
                <a:spcPct val="150000"/>
              </a:lnSpc>
              <a:buNone/>
            </a:pPr>
            <a:r>
              <a:rPr lang="en-US" dirty="0" smtClean="0"/>
              <a:t> Lesions in the globe or the orbit may not be directly visible and are evaluated by ultrasonography. Ultrasonography is a valuable diagnostic technique, </a:t>
            </a:r>
            <a:r>
              <a:rPr lang="en-US" u="sng" dirty="0" smtClean="0"/>
              <a:t>especially when the view of the retina is obscured by opaque media such as cataract or hemorrhage</a:t>
            </a:r>
            <a:r>
              <a:rPr lang="en-US" dirty="0" smtClean="0"/>
              <a:t>. An ultrasonography B-scan identifies pathology such as </a:t>
            </a:r>
            <a:r>
              <a:rPr lang="en-US" u="sng" dirty="0" smtClean="0"/>
              <a:t>orbital tumors, retinal detachment, and vitreous hemorrhage</a:t>
            </a:r>
            <a:r>
              <a:rPr lang="en-US" dirty="0" smtClean="0"/>
              <a:t>. </a:t>
            </a:r>
            <a:r>
              <a:rPr lang="en-US" u="sng" dirty="0" smtClean="0">
                <a:solidFill>
                  <a:srgbClr val="FF0000"/>
                </a:solidFill>
              </a:rPr>
              <a:t>Ultrasonography A-scans are used to measure the axial length for implants prior to cataract surgery </a:t>
            </a:r>
            <a:r>
              <a:rPr lang="en-US" u="sng" dirty="0" smtClean="0">
                <a:solidFill>
                  <a:srgbClr val="FF0000"/>
                </a:solidFill>
              </a:rPr>
              <a:t>. </a:t>
            </a:r>
            <a:endParaRPr lang="ar-IQ" u="sng" dirty="0">
              <a:solidFill>
                <a:srgbClr val="FF0000"/>
              </a:solidFill>
            </a:endParaRPr>
          </a:p>
        </p:txBody>
      </p:sp>
    </p:spTree>
    <p:extLst>
      <p:ext uri="{BB962C8B-B14F-4D97-AF65-F5344CB8AC3E}">
        <p14:creationId xmlns:p14="http://schemas.microsoft.com/office/powerpoint/2010/main" val="14497235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7091"/>
            <a:ext cx="10515600" cy="5899872"/>
          </a:xfrm>
        </p:spPr>
        <p:txBody>
          <a:bodyPr/>
          <a:lstStyle/>
          <a:p>
            <a:pPr marL="0" indent="0" algn="just">
              <a:buNone/>
            </a:pPr>
            <a:r>
              <a:rPr lang="en-US" b="1" dirty="0" smtClean="0"/>
              <a:t>Optical Coherence </a:t>
            </a:r>
          </a:p>
          <a:p>
            <a:pPr marL="0" indent="0" algn="just">
              <a:buNone/>
            </a:pPr>
            <a:r>
              <a:rPr lang="en-US" dirty="0" smtClean="0"/>
              <a:t>Tomography Optical coherence tomography is a technology that involves low-coherence interferometry (</a:t>
            </a:r>
            <a:r>
              <a:rPr lang="en-US" dirty="0" err="1" smtClean="0"/>
              <a:t>Gerstenblith</a:t>
            </a:r>
            <a:r>
              <a:rPr lang="en-US" dirty="0" smtClean="0"/>
              <a:t> &amp; Rabinowitz, 2017). Light is used to evaluate retinal and macular diseases as well as anterior segment conditions. This method is noninvasive and involves no physical contact with the eye.</a:t>
            </a:r>
          </a:p>
          <a:p>
            <a:pPr marL="0" indent="0" algn="just">
              <a:buNone/>
            </a:pPr>
            <a:endParaRPr lang="en-US" dirty="0"/>
          </a:p>
          <a:p>
            <a:pPr marL="0" indent="0" algn="just">
              <a:buNone/>
            </a:pPr>
            <a:r>
              <a:rPr lang="en-US" b="1" dirty="0" smtClean="0"/>
              <a:t>Fundus Photography </a:t>
            </a:r>
          </a:p>
          <a:p>
            <a:pPr marL="0" indent="0" algn="just">
              <a:buNone/>
            </a:pPr>
            <a:r>
              <a:rPr lang="en-US" dirty="0" smtClean="0"/>
              <a:t>Fundus photography is used to detect and document </a:t>
            </a:r>
            <a:r>
              <a:rPr lang="en-US" b="1" dirty="0" smtClean="0"/>
              <a:t>retinal lesions</a:t>
            </a:r>
            <a:r>
              <a:rPr lang="en-US" dirty="0" smtClean="0"/>
              <a:t>. The patient’s pupils are usually widely dilated before the procedure. The resulting fundus photographs can be viewed stereoscopically so that elevations such as </a:t>
            </a:r>
            <a:r>
              <a:rPr lang="en-US" u="sng" dirty="0" smtClean="0"/>
              <a:t>macular edema can be identified</a:t>
            </a:r>
            <a:r>
              <a:rPr lang="en-US" dirty="0" smtClean="0"/>
              <a:t>.</a:t>
            </a:r>
            <a:endParaRPr lang="ar-IQ" dirty="0"/>
          </a:p>
        </p:txBody>
      </p:sp>
    </p:spTree>
    <p:extLst>
      <p:ext uri="{BB962C8B-B14F-4D97-AF65-F5344CB8AC3E}">
        <p14:creationId xmlns:p14="http://schemas.microsoft.com/office/powerpoint/2010/main" val="3824118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05200" y="401782"/>
            <a:ext cx="4641273" cy="3574473"/>
          </a:xfrm>
        </p:spPr>
      </p:pic>
    </p:spTree>
    <p:extLst>
      <p:ext uri="{BB962C8B-B14F-4D97-AF65-F5344CB8AC3E}">
        <p14:creationId xmlns:p14="http://schemas.microsoft.com/office/powerpoint/2010/main" val="635719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35527"/>
            <a:ext cx="10515600" cy="5941436"/>
          </a:xfrm>
        </p:spPr>
        <p:txBody>
          <a:bodyPr>
            <a:normAutofit fontScale="92500"/>
          </a:bodyPr>
          <a:lstStyle/>
          <a:p>
            <a:pPr marL="0" indent="0" algn="just">
              <a:lnSpc>
                <a:spcPct val="150000"/>
              </a:lnSpc>
              <a:buNone/>
            </a:pPr>
            <a:r>
              <a:rPr lang="en-US" b="1" dirty="0" smtClean="0"/>
              <a:t>Laser Scanning </a:t>
            </a:r>
          </a:p>
          <a:p>
            <a:pPr marL="0" indent="0" algn="just">
              <a:lnSpc>
                <a:spcPct val="150000"/>
              </a:lnSpc>
              <a:buNone/>
            </a:pPr>
            <a:r>
              <a:rPr lang="en-US" dirty="0" smtClean="0"/>
              <a:t>Various scanning techniques use laser light in the diagnostic evaluation of eye disorders. Confocal laser scanning ophthalmoscopy provides a three dimensional image of </a:t>
            </a:r>
            <a:r>
              <a:rPr lang="en-US" u="sng" dirty="0" smtClean="0"/>
              <a:t>the optic nerve topography and is used alone or in conjunction with fundus photography to provide comparative data for suspected optic nerve disease such as glaucoma and papilledema </a:t>
            </a:r>
            <a:r>
              <a:rPr lang="en-US" dirty="0" smtClean="0"/>
              <a:t>(swelling of the optic disc due to increased intracranial pressure</a:t>
            </a:r>
            <a:r>
              <a:rPr lang="en-US" dirty="0" smtClean="0"/>
              <a:t>). </a:t>
            </a:r>
            <a:r>
              <a:rPr lang="en-US" dirty="0" smtClean="0"/>
              <a:t>Laser scanning polarimetry is used to measure nerve fiber layer thickness and is an important indicator of glaucoma progression. </a:t>
            </a:r>
            <a:endParaRPr lang="ar-IQ" dirty="0"/>
          </a:p>
        </p:txBody>
      </p:sp>
    </p:spTree>
    <p:extLst>
      <p:ext uri="{BB962C8B-B14F-4D97-AF65-F5344CB8AC3E}">
        <p14:creationId xmlns:p14="http://schemas.microsoft.com/office/powerpoint/2010/main" val="8915202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7927"/>
            <a:ext cx="10515600" cy="5789036"/>
          </a:xfrm>
        </p:spPr>
        <p:txBody>
          <a:bodyPr>
            <a:normAutofit lnSpcReduction="10000"/>
          </a:bodyPr>
          <a:lstStyle/>
          <a:p>
            <a:pPr marL="0" indent="0" algn="just">
              <a:lnSpc>
                <a:spcPct val="150000"/>
              </a:lnSpc>
              <a:buNone/>
            </a:pPr>
            <a:r>
              <a:rPr lang="en-US" b="1" dirty="0" err="1" smtClean="0"/>
              <a:t>Perimetry</a:t>
            </a:r>
            <a:r>
              <a:rPr lang="en-US" b="1" dirty="0" smtClean="0"/>
              <a:t> Testing </a:t>
            </a:r>
          </a:p>
          <a:p>
            <a:pPr marL="0" indent="0" algn="just">
              <a:lnSpc>
                <a:spcPct val="150000"/>
              </a:lnSpc>
              <a:buNone/>
            </a:pPr>
            <a:r>
              <a:rPr lang="en-US" dirty="0" err="1" smtClean="0"/>
              <a:t>Perimetry</a:t>
            </a:r>
            <a:r>
              <a:rPr lang="en-US" dirty="0" smtClean="0"/>
              <a:t> testing evaluates the field of vision. Visual field testing (i.e., </a:t>
            </a:r>
            <a:r>
              <a:rPr lang="en-US" dirty="0" err="1" smtClean="0"/>
              <a:t>perimetry</a:t>
            </a:r>
            <a:r>
              <a:rPr lang="en-US" dirty="0" smtClean="0"/>
              <a:t>) helps identify </a:t>
            </a:r>
            <a:r>
              <a:rPr lang="en-US" u="sng" dirty="0" smtClean="0"/>
              <a:t>which parts of the patient’s central and peripheral visual fields have useful vision</a:t>
            </a:r>
            <a:r>
              <a:rPr lang="en-US" dirty="0" smtClean="0"/>
              <a:t>. It is most helpful in detecting central scotomas (blind or partially blind areas in the visual field) in </a:t>
            </a:r>
            <a:r>
              <a:rPr lang="en-US" u="sng" dirty="0" smtClean="0"/>
              <a:t>macular degeneration and the peripheral field defects in glaucoma and retinitis </a:t>
            </a:r>
            <a:r>
              <a:rPr lang="en-US" u="sng" dirty="0" err="1" smtClean="0"/>
              <a:t>pigmentosa</a:t>
            </a:r>
            <a:r>
              <a:rPr lang="en-US" dirty="0" smtClean="0"/>
              <a:t>. </a:t>
            </a:r>
            <a:r>
              <a:rPr lang="en-US" u="sng" dirty="0" smtClean="0">
                <a:solidFill>
                  <a:srgbClr val="FF0000"/>
                </a:solidFill>
              </a:rPr>
              <a:t>Visual field evaluation and optic nerve assessment </a:t>
            </a:r>
            <a:r>
              <a:rPr lang="en-US" dirty="0" smtClean="0"/>
              <a:t>are major components of monitoring and detecting glaucoma progression.</a:t>
            </a:r>
            <a:endParaRPr lang="ar-IQ" dirty="0"/>
          </a:p>
        </p:txBody>
      </p:sp>
    </p:spTree>
    <p:extLst>
      <p:ext uri="{BB962C8B-B14F-4D97-AF65-F5344CB8AC3E}">
        <p14:creationId xmlns:p14="http://schemas.microsoft.com/office/powerpoint/2010/main" val="30206576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12618"/>
            <a:ext cx="10515600" cy="5664345"/>
          </a:xfrm>
        </p:spPr>
        <p:txBody>
          <a:bodyPr>
            <a:normAutofit/>
          </a:bodyPr>
          <a:lstStyle/>
          <a:p>
            <a:pPr marL="0" indent="0" algn="just">
              <a:lnSpc>
                <a:spcPct val="150000"/>
              </a:lnSpc>
              <a:buNone/>
            </a:pPr>
            <a:r>
              <a:rPr lang="en-US" b="1" dirty="0">
                <a:solidFill>
                  <a:srgbClr val="FF0000"/>
                </a:solidFill>
              </a:rPr>
              <a:t>G</a:t>
            </a:r>
            <a:r>
              <a:rPr lang="en-US" b="1" dirty="0" smtClean="0">
                <a:solidFill>
                  <a:srgbClr val="FF0000"/>
                </a:solidFill>
              </a:rPr>
              <a:t>laucoma </a:t>
            </a:r>
            <a:endParaRPr lang="en-US" b="1" dirty="0" smtClean="0">
              <a:solidFill>
                <a:srgbClr val="FF0000"/>
              </a:solidFill>
            </a:endParaRPr>
          </a:p>
          <a:p>
            <a:pPr marL="0" indent="0" algn="just">
              <a:lnSpc>
                <a:spcPct val="150000"/>
              </a:lnSpc>
              <a:buNone/>
            </a:pPr>
            <a:r>
              <a:rPr lang="en-US" dirty="0" smtClean="0"/>
              <a:t>The term glaucoma is used to refer to a group of ocular conditions characterized by elevated </a:t>
            </a:r>
            <a:r>
              <a:rPr lang="en-US" dirty="0" smtClean="0"/>
              <a:t>IOP . </a:t>
            </a:r>
            <a:r>
              <a:rPr lang="en-US" dirty="0" smtClean="0">
                <a:solidFill>
                  <a:srgbClr val="FF0000"/>
                </a:solidFill>
              </a:rPr>
              <a:t>If left untreated, the increased IOP damages the optic nerve and nerve fiber layer</a:t>
            </a:r>
            <a:r>
              <a:rPr lang="en-US" dirty="0" smtClean="0"/>
              <a:t>, but the degree of harm is highly </a:t>
            </a:r>
            <a:r>
              <a:rPr lang="en-US" dirty="0" smtClean="0"/>
              <a:t>variable . </a:t>
            </a:r>
            <a:r>
              <a:rPr lang="en-US" dirty="0" smtClean="0"/>
              <a:t>The optic nerve damage is related to the IOP caused by </a:t>
            </a:r>
            <a:r>
              <a:rPr lang="en-US" u="sng" dirty="0" smtClean="0"/>
              <a:t>congestion of aqueous humor in the eye</a:t>
            </a:r>
            <a:r>
              <a:rPr lang="en-US" dirty="0" smtClean="0"/>
              <a:t>. A range of IOPs are considered “normal,” but these may also be associated with vision loss in some patients.</a:t>
            </a:r>
          </a:p>
        </p:txBody>
      </p:sp>
    </p:spTree>
    <p:extLst>
      <p:ext uri="{BB962C8B-B14F-4D97-AF65-F5344CB8AC3E}">
        <p14:creationId xmlns:p14="http://schemas.microsoft.com/office/powerpoint/2010/main" val="23362425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0218"/>
            <a:ext cx="10515600" cy="5816745"/>
          </a:xfrm>
        </p:spPr>
        <p:txBody>
          <a:bodyPr>
            <a:normAutofit/>
          </a:bodyPr>
          <a:lstStyle/>
          <a:p>
            <a:pPr marL="0" indent="0" algn="just">
              <a:lnSpc>
                <a:spcPct val="160000"/>
              </a:lnSpc>
              <a:buNone/>
            </a:pPr>
            <a:r>
              <a:rPr lang="en-US" dirty="0"/>
              <a:t>Glaucoma is estimated to affect three million Americans, approximately 50% of whom are undiagnosed (Moore et al., 2018). Glaucoma is more prevalent in people </a:t>
            </a:r>
            <a:r>
              <a:rPr lang="en-US" u="sng" dirty="0"/>
              <a:t>older than 40 years</a:t>
            </a:r>
            <a:r>
              <a:rPr lang="en-US" dirty="0"/>
              <a:t>, and it is </a:t>
            </a:r>
            <a:r>
              <a:rPr lang="en-US" dirty="0">
                <a:solidFill>
                  <a:srgbClr val="FF0000"/>
                </a:solidFill>
              </a:rPr>
              <a:t>the third most common </a:t>
            </a:r>
            <a:r>
              <a:rPr lang="en-US" dirty="0" err="1">
                <a:solidFill>
                  <a:srgbClr val="FF0000"/>
                </a:solidFill>
              </a:rPr>
              <a:t>agerelated</a:t>
            </a:r>
            <a:r>
              <a:rPr lang="en-US" dirty="0">
                <a:solidFill>
                  <a:srgbClr val="FF0000"/>
                </a:solidFill>
              </a:rPr>
              <a:t> eye disease in the United </a:t>
            </a:r>
            <a:r>
              <a:rPr lang="en-US" dirty="0" smtClean="0">
                <a:solidFill>
                  <a:srgbClr val="FF0000"/>
                </a:solidFill>
              </a:rPr>
              <a:t>States</a:t>
            </a:r>
            <a:r>
              <a:rPr lang="en-US" dirty="0" smtClean="0"/>
              <a:t>. </a:t>
            </a:r>
            <a:r>
              <a:rPr lang="en-US" dirty="0"/>
              <a:t>There is no cure for glaucoma, but the disease can be controlled (Glaucoma Research Foundation, 2019). </a:t>
            </a:r>
            <a:endParaRPr lang="ar-IQ" dirty="0"/>
          </a:p>
          <a:p>
            <a:pPr marL="0" indent="0" algn="just">
              <a:lnSpc>
                <a:spcPct val="160000"/>
              </a:lnSpc>
              <a:buNone/>
            </a:pPr>
            <a:endParaRPr lang="ar-IQ" dirty="0"/>
          </a:p>
        </p:txBody>
      </p:sp>
    </p:spTree>
    <p:extLst>
      <p:ext uri="{BB962C8B-B14F-4D97-AF65-F5344CB8AC3E}">
        <p14:creationId xmlns:p14="http://schemas.microsoft.com/office/powerpoint/2010/main" val="2490618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364"/>
            <a:ext cx="10515600" cy="5830599"/>
          </a:xfrm>
        </p:spPr>
        <p:txBody>
          <a:bodyPr/>
          <a:lstStyle/>
          <a:p>
            <a:pPr marL="0" indent="0" algn="just">
              <a:lnSpc>
                <a:spcPct val="150000"/>
              </a:lnSpc>
              <a:buNone/>
            </a:pPr>
            <a:r>
              <a:rPr lang="en-US" b="1" dirty="0" smtClean="0"/>
              <a:t>Physiology </a:t>
            </a:r>
          </a:p>
          <a:p>
            <a:pPr marL="0" indent="0" algn="just">
              <a:lnSpc>
                <a:spcPct val="150000"/>
              </a:lnSpc>
              <a:buNone/>
            </a:pPr>
            <a:r>
              <a:rPr lang="en-US" dirty="0" smtClean="0"/>
              <a:t>Aqueous humor flows between the iris and the lens, nourishing the cornea and lens. Most (90%) of the fluid then flows out of the anterior chamber, draining through the spongy trabecular meshwork into the canal of </a:t>
            </a:r>
            <a:r>
              <a:rPr lang="en-US" dirty="0" err="1" smtClean="0"/>
              <a:t>Schlemm</a:t>
            </a:r>
            <a:r>
              <a:rPr lang="en-US" dirty="0" smtClean="0"/>
              <a:t> and the episcleral veins (see Fig. 58-6). About 10% of the aqueous fluid exits through the ciliary body into the </a:t>
            </a:r>
            <a:r>
              <a:rPr lang="en-US" dirty="0" err="1" smtClean="0"/>
              <a:t>suprachoroidal</a:t>
            </a:r>
            <a:r>
              <a:rPr lang="en-US" dirty="0" smtClean="0"/>
              <a:t> space and then drains into the venous circulation of the ciliary body, choroid, and sclera (Norris, 2019). </a:t>
            </a:r>
            <a:endParaRPr lang="ar-IQ" dirty="0"/>
          </a:p>
        </p:txBody>
      </p:sp>
    </p:spTree>
    <p:extLst>
      <p:ext uri="{BB962C8B-B14F-4D97-AF65-F5344CB8AC3E}">
        <p14:creationId xmlns:p14="http://schemas.microsoft.com/office/powerpoint/2010/main" val="1274936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1782"/>
            <a:ext cx="10515600" cy="5775181"/>
          </a:xfrm>
        </p:spPr>
        <p:txBody>
          <a:bodyPr/>
          <a:lstStyle/>
          <a:p>
            <a:pPr marL="0" indent="0" algn="just">
              <a:buNone/>
            </a:pPr>
            <a:r>
              <a:rPr lang="en-US" dirty="0" smtClean="0"/>
              <a:t>Tears are vital to </a:t>
            </a:r>
            <a:r>
              <a:rPr lang="en-US" u="sng" dirty="0" smtClean="0"/>
              <a:t>eye health</a:t>
            </a:r>
            <a:r>
              <a:rPr lang="en-US" dirty="0" smtClean="0"/>
              <a:t>. Formed by the lacrimal gland and the accessory lacrimal glands, tears are secreted in response to </a:t>
            </a:r>
            <a:r>
              <a:rPr lang="en-US" dirty="0" smtClean="0">
                <a:solidFill>
                  <a:srgbClr val="FF0000"/>
                </a:solidFill>
              </a:rPr>
              <a:t>reflex or emotional stimuli.</a:t>
            </a:r>
            <a:r>
              <a:rPr lang="en-US" dirty="0" smtClean="0"/>
              <a:t> </a:t>
            </a:r>
            <a:endParaRPr lang="en-US" dirty="0" smtClean="0"/>
          </a:p>
          <a:p>
            <a:pPr marL="0" indent="0" algn="just">
              <a:buNone/>
            </a:pPr>
            <a:endParaRPr lang="en-US" dirty="0"/>
          </a:p>
          <a:p>
            <a:pPr marL="0" indent="0" algn="just">
              <a:buNone/>
            </a:pPr>
            <a:r>
              <a:rPr lang="en-US" u="sng" dirty="0" smtClean="0"/>
              <a:t>The </a:t>
            </a:r>
            <a:r>
              <a:rPr lang="en-US" u="sng" dirty="0" smtClean="0"/>
              <a:t>conjunctiva</a:t>
            </a:r>
            <a:r>
              <a:rPr lang="en-US" dirty="0" smtClean="0"/>
              <a:t>, a thin transparent mucous membrane, provides a barrier to the external environment extending under the eyelids (palpebral conjunctiva) and over the sclera (bulbar conjunctiva). The junction of the two portions is known as the fornix. The conjunctiva meets the cornea at the limbus on the outermost edge of the iris. </a:t>
            </a:r>
            <a:endParaRPr lang="ar-IQ" dirty="0"/>
          </a:p>
        </p:txBody>
      </p:sp>
    </p:spTree>
    <p:extLst>
      <p:ext uri="{BB962C8B-B14F-4D97-AF65-F5344CB8AC3E}">
        <p14:creationId xmlns:p14="http://schemas.microsoft.com/office/powerpoint/2010/main" val="19848510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5636"/>
            <a:ext cx="10515600" cy="5761327"/>
          </a:xfrm>
        </p:spPr>
        <p:txBody>
          <a:bodyPr/>
          <a:lstStyle/>
          <a:p>
            <a:pPr marL="0" indent="0" algn="just">
              <a:lnSpc>
                <a:spcPct val="150000"/>
              </a:lnSpc>
              <a:buNone/>
            </a:pPr>
            <a:r>
              <a:rPr lang="en-US" dirty="0" smtClean="0"/>
              <a:t>Unimpeded outflow of aqueous fluid depends on an intact drainage system and an open angle (about 45 degrees) between the iris and the cornea. </a:t>
            </a:r>
            <a:r>
              <a:rPr lang="en-US" u="sng" dirty="0" smtClean="0"/>
              <a:t>A narrower angle places the iris closer to the trabecular meshwork, diminishing the angle</a:t>
            </a:r>
            <a:r>
              <a:rPr lang="en-US" dirty="0" smtClean="0"/>
              <a:t>. </a:t>
            </a:r>
            <a:r>
              <a:rPr lang="en-US" u="sng" dirty="0" smtClean="0">
                <a:solidFill>
                  <a:srgbClr val="FF0000"/>
                </a:solidFill>
              </a:rPr>
              <a:t>The amount of aqueous humor produced tends to decrease with age, in systemic diseases such as diabetes, and in ocular inflammatory conditions.</a:t>
            </a:r>
            <a:endParaRPr lang="ar-IQ" u="sng" dirty="0" smtClean="0">
              <a:solidFill>
                <a:srgbClr val="FF0000"/>
              </a:solidFill>
            </a:endParaRPr>
          </a:p>
          <a:p>
            <a:pPr marL="0" indent="0" algn="just">
              <a:lnSpc>
                <a:spcPct val="150000"/>
              </a:lnSpc>
              <a:buNone/>
            </a:pPr>
            <a:endParaRPr lang="ar-IQ" dirty="0"/>
          </a:p>
        </p:txBody>
      </p:sp>
    </p:spTree>
    <p:extLst>
      <p:ext uri="{BB962C8B-B14F-4D97-AF65-F5344CB8AC3E}">
        <p14:creationId xmlns:p14="http://schemas.microsoft.com/office/powerpoint/2010/main" val="4351315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0218"/>
            <a:ext cx="10515600" cy="5816745"/>
          </a:xfrm>
        </p:spPr>
        <p:txBody>
          <a:bodyPr>
            <a:normAutofit fontScale="92500" lnSpcReduction="10000"/>
          </a:bodyPr>
          <a:lstStyle/>
          <a:p>
            <a:pPr marL="0" indent="0">
              <a:buNone/>
            </a:pPr>
            <a:r>
              <a:rPr lang="en-US" b="1" dirty="0" smtClean="0"/>
              <a:t>RISK FACTORS </a:t>
            </a:r>
          </a:p>
          <a:p>
            <a:pPr marL="0" indent="0">
              <a:buNone/>
            </a:pPr>
            <a:r>
              <a:rPr lang="en-US" dirty="0" smtClean="0"/>
              <a:t> </a:t>
            </a:r>
          </a:p>
          <a:p>
            <a:pPr marL="0" indent="0">
              <a:buNone/>
            </a:pPr>
            <a:r>
              <a:rPr lang="en-US" dirty="0" smtClean="0"/>
              <a:t>Black or Asian race </a:t>
            </a:r>
          </a:p>
          <a:p>
            <a:pPr marL="0" indent="0">
              <a:buNone/>
            </a:pPr>
            <a:r>
              <a:rPr lang="en-US" dirty="0" smtClean="0"/>
              <a:t>Cardiovascular disease </a:t>
            </a:r>
          </a:p>
          <a:p>
            <a:pPr marL="0" indent="0">
              <a:buNone/>
            </a:pPr>
            <a:r>
              <a:rPr lang="en-US" dirty="0" smtClean="0"/>
              <a:t>Diabetes </a:t>
            </a:r>
          </a:p>
          <a:p>
            <a:pPr marL="0" indent="0">
              <a:buNone/>
            </a:pPr>
            <a:r>
              <a:rPr lang="en-US" dirty="0" smtClean="0"/>
              <a:t>Family history of glaucoma </a:t>
            </a:r>
          </a:p>
          <a:p>
            <a:pPr marL="0" indent="0">
              <a:buNone/>
            </a:pPr>
            <a:r>
              <a:rPr lang="en-US" dirty="0" smtClean="0"/>
              <a:t>Migraine syndromes </a:t>
            </a:r>
          </a:p>
          <a:p>
            <a:pPr marL="0" indent="0">
              <a:buNone/>
            </a:pPr>
            <a:r>
              <a:rPr lang="en-US" dirty="0" smtClean="0"/>
              <a:t>Myopia (nearsightedness) </a:t>
            </a:r>
          </a:p>
          <a:p>
            <a:pPr marL="0" indent="0">
              <a:buNone/>
            </a:pPr>
            <a:r>
              <a:rPr lang="en-US" dirty="0" smtClean="0"/>
              <a:t>Obstructive sleep apnea </a:t>
            </a:r>
          </a:p>
          <a:p>
            <a:pPr marL="0" indent="0">
              <a:buNone/>
            </a:pPr>
            <a:r>
              <a:rPr lang="en-US" dirty="0" smtClean="0"/>
              <a:t>Older age </a:t>
            </a:r>
          </a:p>
          <a:p>
            <a:pPr marL="0" indent="0">
              <a:buNone/>
            </a:pPr>
            <a:r>
              <a:rPr lang="en-US" dirty="0" smtClean="0"/>
              <a:t>Previous eye trauma </a:t>
            </a:r>
          </a:p>
          <a:p>
            <a:pPr marL="0" indent="0">
              <a:buNone/>
            </a:pPr>
            <a:r>
              <a:rPr lang="en-US" dirty="0" smtClean="0"/>
              <a:t>Prolonged use of topical or systemic corticosteroids </a:t>
            </a:r>
            <a:endParaRPr lang="en-US" dirty="0" smtClean="0"/>
          </a:p>
          <a:p>
            <a:pPr marL="0" indent="0">
              <a:buNone/>
            </a:pPr>
            <a:r>
              <a:rPr lang="en-US" dirty="0" smtClean="0"/>
              <a:t>Thin </a:t>
            </a:r>
            <a:r>
              <a:rPr lang="en-US" dirty="0" smtClean="0"/>
              <a:t>cornea </a:t>
            </a:r>
            <a:endParaRPr lang="ar-IQ" dirty="0"/>
          </a:p>
        </p:txBody>
      </p:sp>
    </p:spTree>
    <p:extLst>
      <p:ext uri="{BB962C8B-B14F-4D97-AF65-F5344CB8AC3E}">
        <p14:creationId xmlns:p14="http://schemas.microsoft.com/office/powerpoint/2010/main" val="26423661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0218"/>
            <a:ext cx="10515600" cy="5816745"/>
          </a:xfrm>
        </p:spPr>
        <p:txBody>
          <a:bodyPr/>
          <a:lstStyle/>
          <a:p>
            <a:pPr marL="0" indent="0" algn="just">
              <a:buNone/>
            </a:pPr>
            <a:r>
              <a:rPr lang="en-US" b="1" dirty="0" smtClean="0"/>
              <a:t>IOP</a:t>
            </a:r>
            <a:r>
              <a:rPr lang="en-US" dirty="0" smtClean="0"/>
              <a:t> is determined by the rate of </a:t>
            </a:r>
            <a:r>
              <a:rPr lang="en-US" dirty="0" smtClean="0">
                <a:solidFill>
                  <a:srgbClr val="FF0000"/>
                </a:solidFill>
              </a:rPr>
              <a:t>aqueous production</a:t>
            </a:r>
            <a:r>
              <a:rPr lang="en-US" dirty="0" smtClean="0"/>
              <a:t>, </a:t>
            </a:r>
            <a:r>
              <a:rPr lang="en-US" u="sng" dirty="0" smtClean="0"/>
              <a:t>the resistance encountered by the aqueous humor as it flows out of the passages, and the venous pressure of the episcleral veins that drain into the anterior ciliary vein</a:t>
            </a:r>
            <a:r>
              <a:rPr lang="en-US" dirty="0" smtClean="0"/>
              <a:t>. </a:t>
            </a:r>
            <a:r>
              <a:rPr lang="en-US" dirty="0" smtClean="0">
                <a:solidFill>
                  <a:srgbClr val="FF0000"/>
                </a:solidFill>
              </a:rPr>
              <a:t>When aqueous fluid production and drainage are in balance, the IOP is between 10 and 21 mm Hg</a:t>
            </a:r>
            <a:r>
              <a:rPr lang="en-US" dirty="0" smtClean="0"/>
              <a:t>. When aqueous fluid is inhibited from flowing out, pressure builds up within the eye. Fluctuations in IOP occur with time of day, exertion, diet, and medications. </a:t>
            </a:r>
            <a:r>
              <a:rPr lang="en-US" u="sng" dirty="0" smtClean="0"/>
              <a:t>IOP tends to increase with blinking, tight lid squeezing, and upward gazing</a:t>
            </a:r>
            <a:r>
              <a:rPr lang="en-US" dirty="0" smtClean="0"/>
              <a:t>. </a:t>
            </a:r>
            <a:r>
              <a:rPr lang="en-US" dirty="0" smtClean="0">
                <a:solidFill>
                  <a:srgbClr val="FF0000"/>
                </a:solidFill>
              </a:rPr>
              <a:t>Systemic conditions such as diabetes and intraocular conditions such as uveitis and retinal detachment have been associated with elevated IOP</a:t>
            </a:r>
            <a:r>
              <a:rPr lang="en-US" dirty="0" smtClean="0"/>
              <a:t>. Glaucoma may not be recognized in people with thin corneas because measurement of the IOP may be falsely low as a result of this thinness. </a:t>
            </a:r>
            <a:endParaRPr lang="ar-IQ" dirty="0"/>
          </a:p>
        </p:txBody>
      </p:sp>
    </p:spTree>
    <p:extLst>
      <p:ext uri="{BB962C8B-B14F-4D97-AF65-F5344CB8AC3E}">
        <p14:creationId xmlns:p14="http://schemas.microsoft.com/office/powerpoint/2010/main" val="2832710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364"/>
            <a:ext cx="10515600" cy="5830599"/>
          </a:xfrm>
        </p:spPr>
        <p:txBody>
          <a:bodyPr>
            <a:normAutofit lnSpcReduction="10000"/>
          </a:bodyPr>
          <a:lstStyle/>
          <a:p>
            <a:pPr marL="0" indent="0" algn="just">
              <a:lnSpc>
                <a:spcPct val="150000"/>
              </a:lnSpc>
              <a:buNone/>
            </a:pPr>
            <a:r>
              <a:rPr lang="en-US" b="1" dirty="0" smtClean="0"/>
              <a:t>Pathophysiology </a:t>
            </a:r>
          </a:p>
          <a:p>
            <a:pPr marL="0" indent="0" algn="just">
              <a:lnSpc>
                <a:spcPct val="150000"/>
              </a:lnSpc>
              <a:buNone/>
            </a:pPr>
            <a:r>
              <a:rPr lang="en-US" dirty="0" smtClean="0"/>
              <a:t>There are two theories regarding how increased IOP damages the optic nerve in glaucoma. </a:t>
            </a:r>
            <a:r>
              <a:rPr lang="en-US" u="sng" dirty="0" smtClean="0"/>
              <a:t>The direct mechanical theory suggests that high IOP damages the retinal layer as it passes through the optic nerve head</a:t>
            </a:r>
            <a:r>
              <a:rPr lang="en-US" dirty="0" smtClean="0"/>
              <a:t>. </a:t>
            </a:r>
            <a:r>
              <a:rPr lang="en-US" dirty="0" smtClean="0">
                <a:solidFill>
                  <a:srgbClr val="FF0000"/>
                </a:solidFill>
              </a:rPr>
              <a:t>The indirect ischemic theory suggests that high IOP compresses the microcirculation in the optic nerve head, resulting in cell injury and death</a:t>
            </a:r>
            <a:r>
              <a:rPr lang="en-US" dirty="0" smtClean="0"/>
              <a:t>. Some </a:t>
            </a:r>
            <a:r>
              <a:rPr lang="en-US" dirty="0" err="1" smtClean="0"/>
              <a:t>glaucomas</a:t>
            </a:r>
            <a:r>
              <a:rPr lang="en-US" dirty="0" smtClean="0"/>
              <a:t> appear as exclusively </a:t>
            </a:r>
            <a:r>
              <a:rPr lang="en-US" u="sng" dirty="0" smtClean="0">
                <a:solidFill>
                  <a:srgbClr val="FF0000"/>
                </a:solidFill>
              </a:rPr>
              <a:t>mechanical,</a:t>
            </a:r>
            <a:r>
              <a:rPr lang="en-US" dirty="0" smtClean="0"/>
              <a:t> and some are exclusively </a:t>
            </a:r>
            <a:r>
              <a:rPr lang="en-US" u="sng" dirty="0" smtClean="0">
                <a:solidFill>
                  <a:srgbClr val="FF0000"/>
                </a:solidFill>
              </a:rPr>
              <a:t>ischemic </a:t>
            </a:r>
            <a:r>
              <a:rPr lang="en-US" dirty="0" smtClean="0"/>
              <a:t>types. Typically, most cases are a combination of both.</a:t>
            </a:r>
            <a:endParaRPr lang="ar-IQ" dirty="0"/>
          </a:p>
        </p:txBody>
      </p:sp>
    </p:spTree>
    <p:extLst>
      <p:ext uri="{BB962C8B-B14F-4D97-AF65-F5344CB8AC3E}">
        <p14:creationId xmlns:p14="http://schemas.microsoft.com/office/powerpoint/2010/main" val="10064317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7091"/>
            <a:ext cx="10515600" cy="5899872"/>
          </a:xfrm>
        </p:spPr>
        <p:txBody>
          <a:bodyPr>
            <a:normAutofit lnSpcReduction="10000"/>
          </a:bodyPr>
          <a:lstStyle/>
          <a:p>
            <a:pPr marL="0" indent="0" algn="just">
              <a:lnSpc>
                <a:spcPct val="150000"/>
              </a:lnSpc>
              <a:buNone/>
            </a:pPr>
            <a:r>
              <a:rPr lang="en-US" b="1" dirty="0" smtClean="0"/>
              <a:t>Classification of Glaucoma </a:t>
            </a:r>
          </a:p>
          <a:p>
            <a:pPr marL="0" indent="0" algn="just">
              <a:lnSpc>
                <a:spcPct val="150000"/>
              </a:lnSpc>
              <a:buNone/>
            </a:pPr>
            <a:r>
              <a:rPr lang="en-US" dirty="0" smtClean="0"/>
              <a:t>There are several types of glaucoma. Forms of glaucoma are identified </a:t>
            </a:r>
            <a:r>
              <a:rPr lang="en-US" u="sng" dirty="0" smtClean="0"/>
              <a:t>as wide-angle glaucoma</a:t>
            </a:r>
            <a:r>
              <a:rPr lang="en-US" dirty="0" smtClean="0"/>
              <a:t>; </a:t>
            </a:r>
            <a:r>
              <a:rPr lang="en-US" u="sng" dirty="0" smtClean="0"/>
              <a:t>narrow-angle glaucoma</a:t>
            </a:r>
            <a:r>
              <a:rPr lang="en-US" dirty="0" smtClean="0"/>
              <a:t>; </a:t>
            </a:r>
            <a:r>
              <a:rPr lang="en-US" u="sng" dirty="0" smtClean="0"/>
              <a:t>congenital glaucoma</a:t>
            </a:r>
            <a:r>
              <a:rPr lang="en-US" dirty="0" smtClean="0"/>
              <a:t>; </a:t>
            </a:r>
            <a:r>
              <a:rPr lang="en-US" u="sng" dirty="0" smtClean="0"/>
              <a:t>and glaucoma associated with other conditions, such as developmental anomalies or corticosteroid use</a:t>
            </a:r>
            <a:r>
              <a:rPr lang="en-US" dirty="0" smtClean="0"/>
              <a:t>. Glaucoma can be </a:t>
            </a:r>
            <a:r>
              <a:rPr lang="en-US" dirty="0" smtClean="0">
                <a:solidFill>
                  <a:schemeClr val="accent1"/>
                </a:solidFill>
              </a:rPr>
              <a:t>primary or secondary</a:t>
            </a:r>
            <a:r>
              <a:rPr lang="en-US" dirty="0" smtClean="0"/>
              <a:t>, depending on whether associated factors contribute to the rise in IOP. </a:t>
            </a:r>
            <a:r>
              <a:rPr lang="en-US" dirty="0" smtClean="0">
                <a:solidFill>
                  <a:srgbClr val="FF0000"/>
                </a:solidFill>
              </a:rPr>
              <a:t>The two common clinical forms of glaucoma in adults are wide- and narrow-angle glaucoma, which are differentiated by the mechanisms that cause impaired aqueous outflow </a:t>
            </a:r>
            <a:r>
              <a:rPr lang="en-US" dirty="0" smtClean="0"/>
              <a:t>(Norris, 2019). </a:t>
            </a:r>
            <a:endParaRPr lang="ar-IQ" dirty="0"/>
          </a:p>
        </p:txBody>
      </p:sp>
    </p:spTree>
    <p:extLst>
      <p:ext uri="{BB962C8B-B14F-4D97-AF65-F5344CB8AC3E}">
        <p14:creationId xmlns:p14="http://schemas.microsoft.com/office/powerpoint/2010/main" val="26794401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7927"/>
            <a:ext cx="10515600" cy="5789036"/>
          </a:xfrm>
        </p:spPr>
        <p:txBody>
          <a:bodyPr/>
          <a:lstStyle/>
          <a:p>
            <a:pPr marL="0" indent="0" algn="just">
              <a:lnSpc>
                <a:spcPct val="150000"/>
              </a:lnSpc>
              <a:buNone/>
            </a:pPr>
            <a:r>
              <a:rPr lang="en-US" b="1" dirty="0" smtClean="0"/>
              <a:t>Clinical Manifestations </a:t>
            </a:r>
          </a:p>
          <a:p>
            <a:pPr marL="0" indent="0" algn="just">
              <a:lnSpc>
                <a:spcPct val="150000"/>
              </a:lnSpc>
              <a:buNone/>
            </a:pPr>
            <a:r>
              <a:rPr lang="en-US" dirty="0" smtClean="0"/>
              <a:t>Glaucoma is often called the </a:t>
            </a:r>
            <a:r>
              <a:rPr lang="en-US" dirty="0" smtClean="0">
                <a:solidFill>
                  <a:srgbClr val="FF0000"/>
                </a:solidFill>
              </a:rPr>
              <a:t>“silent thief of sight” </a:t>
            </a:r>
            <a:r>
              <a:rPr lang="en-US" dirty="0" smtClean="0"/>
              <a:t>because most patients are unaware that they have the disease until they have experienced </a:t>
            </a:r>
            <a:r>
              <a:rPr lang="en-US" u="sng" dirty="0" smtClean="0"/>
              <a:t>visual changes and vision loss</a:t>
            </a:r>
            <a:r>
              <a:rPr lang="en-US" dirty="0" smtClean="0"/>
              <a:t>. The patient may not seek health care until they experience </a:t>
            </a:r>
            <a:r>
              <a:rPr lang="en-US" u="sng" dirty="0" smtClean="0">
                <a:solidFill>
                  <a:srgbClr val="FF0000"/>
                </a:solidFill>
              </a:rPr>
              <a:t>blurred vision or “halos” around lights, difficulty focusing, difficulty adjusting eyes in low lighting, loss of peripheral vision, aching or discomfort around the eyes, and headache</a:t>
            </a:r>
            <a:r>
              <a:rPr lang="en-US" dirty="0" smtClean="0"/>
              <a:t>.</a:t>
            </a:r>
            <a:endParaRPr lang="ar-IQ" dirty="0"/>
          </a:p>
        </p:txBody>
      </p:sp>
    </p:spTree>
    <p:extLst>
      <p:ext uri="{BB962C8B-B14F-4D97-AF65-F5344CB8AC3E}">
        <p14:creationId xmlns:p14="http://schemas.microsoft.com/office/powerpoint/2010/main" val="29259025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normAutofit lnSpcReduction="10000"/>
          </a:bodyPr>
          <a:lstStyle/>
          <a:p>
            <a:pPr marL="0" indent="0" algn="just">
              <a:lnSpc>
                <a:spcPct val="150000"/>
              </a:lnSpc>
              <a:buNone/>
            </a:pPr>
            <a:r>
              <a:rPr lang="en-US" b="1" dirty="0" smtClean="0"/>
              <a:t>Assessment and Diagnostic Findings </a:t>
            </a:r>
          </a:p>
          <a:p>
            <a:pPr marL="0" indent="0" algn="just">
              <a:lnSpc>
                <a:spcPct val="150000"/>
              </a:lnSpc>
              <a:buNone/>
            </a:pPr>
            <a:r>
              <a:rPr lang="en-US" dirty="0" smtClean="0"/>
              <a:t>The purpose of a glaucoma workup is to establish the diagnostic category, assess the optic nerve damage, and formulate a treatment plan. The patient’s ocular and medical history must be detailed to investigate the history of predisposing factors. The types of examinations used in glaucoma include </a:t>
            </a:r>
            <a:r>
              <a:rPr lang="en-US" u="sng" dirty="0" smtClean="0"/>
              <a:t>tonometry to measure the IOP, ophthalmoscopy to inspect the optic nerve, and central visual field </a:t>
            </a:r>
            <a:r>
              <a:rPr lang="en-US" u="sng" dirty="0" smtClean="0"/>
              <a:t>testing</a:t>
            </a:r>
            <a:r>
              <a:rPr lang="en-US" dirty="0" smtClean="0"/>
              <a:t>. </a:t>
            </a:r>
            <a:r>
              <a:rPr lang="en-US" dirty="0" smtClean="0">
                <a:solidFill>
                  <a:srgbClr val="FF0000"/>
                </a:solidFill>
              </a:rPr>
              <a:t>The changes in the optic nerve related to glaucoma are pallor and cupping of the optic nerve disc. </a:t>
            </a:r>
            <a:endParaRPr lang="ar-IQ" dirty="0">
              <a:solidFill>
                <a:srgbClr val="FF0000"/>
              </a:solidFill>
            </a:endParaRPr>
          </a:p>
        </p:txBody>
      </p:sp>
    </p:spTree>
    <p:extLst>
      <p:ext uri="{BB962C8B-B14F-4D97-AF65-F5344CB8AC3E}">
        <p14:creationId xmlns:p14="http://schemas.microsoft.com/office/powerpoint/2010/main" val="2718481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8655"/>
            <a:ext cx="10515600" cy="5858308"/>
          </a:xfrm>
        </p:spPr>
        <p:txBody>
          <a:bodyPr>
            <a:normAutofit fontScale="92500" lnSpcReduction="10000"/>
          </a:bodyPr>
          <a:lstStyle/>
          <a:p>
            <a:pPr marL="0" indent="0" algn="just">
              <a:lnSpc>
                <a:spcPct val="150000"/>
              </a:lnSpc>
              <a:buNone/>
            </a:pPr>
            <a:r>
              <a:rPr lang="en-US" b="1" dirty="0" smtClean="0"/>
              <a:t>Medical Management</a:t>
            </a:r>
          </a:p>
          <a:p>
            <a:pPr marL="0" indent="0" algn="just">
              <a:lnSpc>
                <a:spcPct val="150000"/>
              </a:lnSpc>
              <a:buNone/>
            </a:pPr>
            <a:r>
              <a:rPr lang="en-US" dirty="0" smtClean="0"/>
              <a:t>The aim of all glaucoma treatment is </a:t>
            </a:r>
            <a:r>
              <a:rPr lang="en-US" dirty="0" smtClean="0">
                <a:solidFill>
                  <a:srgbClr val="FF0000"/>
                </a:solidFill>
              </a:rPr>
              <a:t>prevention of optic nerve damage</a:t>
            </a:r>
            <a:r>
              <a:rPr lang="en-US" dirty="0" smtClean="0"/>
              <a:t>. Lifelong therapy is necessary because </a:t>
            </a:r>
            <a:r>
              <a:rPr lang="en-US" b="1" dirty="0" smtClean="0"/>
              <a:t>glaucoma cannot be cured</a:t>
            </a:r>
            <a:r>
              <a:rPr lang="en-US" dirty="0" smtClean="0"/>
              <a:t>. Treatment focuses on </a:t>
            </a:r>
            <a:r>
              <a:rPr lang="en-US" u="sng" dirty="0" smtClean="0"/>
              <a:t>pharmacologic therapy, laser procedures, surgery, or a combination of these approaches</a:t>
            </a:r>
            <a:r>
              <a:rPr lang="en-US" dirty="0" smtClean="0"/>
              <a:t>, all of which have potential complications and side effects. The object is to achieve the greatest benefit at the least risk, cost, and inconvenience to the patient. Although treatment cannot reverse optic nerve damage, further damage can be controlled. </a:t>
            </a:r>
            <a:r>
              <a:rPr lang="en-US" dirty="0" smtClean="0">
                <a:solidFill>
                  <a:srgbClr val="FF0000"/>
                </a:solidFill>
              </a:rPr>
              <a:t>The goal is to maintain an IOP within a range unlikely to cause further damage </a:t>
            </a:r>
            <a:r>
              <a:rPr lang="en-US" dirty="0" smtClean="0"/>
              <a:t>(</a:t>
            </a:r>
            <a:r>
              <a:rPr lang="en-US" dirty="0" err="1" smtClean="0"/>
              <a:t>Sheybani</a:t>
            </a:r>
            <a:r>
              <a:rPr lang="en-US" dirty="0" smtClean="0"/>
              <a:t>, Scott, Samuelson, et al., 2020). </a:t>
            </a:r>
            <a:endParaRPr lang="ar-IQ" dirty="0"/>
          </a:p>
        </p:txBody>
      </p:sp>
    </p:spTree>
    <p:extLst>
      <p:ext uri="{BB962C8B-B14F-4D97-AF65-F5344CB8AC3E}">
        <p14:creationId xmlns:p14="http://schemas.microsoft.com/office/powerpoint/2010/main" val="68406495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7091"/>
            <a:ext cx="10515600" cy="5899872"/>
          </a:xfrm>
        </p:spPr>
        <p:txBody>
          <a:bodyPr/>
          <a:lstStyle/>
          <a:p>
            <a:pPr marL="0" indent="0" algn="just">
              <a:buNone/>
            </a:pPr>
            <a:r>
              <a:rPr lang="en-US" b="1" dirty="0" smtClean="0">
                <a:solidFill>
                  <a:srgbClr val="FF0000"/>
                </a:solidFill>
              </a:rPr>
              <a:t>Medications for glaucoma </a:t>
            </a:r>
          </a:p>
          <a:p>
            <a:pPr marL="0" indent="0" algn="just">
              <a:buNone/>
            </a:pPr>
            <a:endParaRPr lang="en-US" b="1" dirty="0" smtClean="0"/>
          </a:p>
          <a:p>
            <a:pPr marL="0" indent="0" algn="just">
              <a:buNone/>
            </a:pPr>
            <a:r>
              <a:rPr lang="en-US" b="1" dirty="0" err="1" smtClean="0"/>
              <a:t>Cholinergics</a:t>
            </a:r>
            <a:r>
              <a:rPr lang="en-US" b="1" dirty="0" smtClean="0"/>
              <a:t> </a:t>
            </a:r>
            <a:r>
              <a:rPr lang="en-US" b="1" dirty="0" smtClean="0"/>
              <a:t>(</a:t>
            </a:r>
            <a:r>
              <a:rPr lang="en-US" b="1" dirty="0" err="1" smtClean="0"/>
              <a:t>miotics</a:t>
            </a:r>
            <a:r>
              <a:rPr lang="en-US" b="1" dirty="0" smtClean="0"/>
              <a:t>) (pilocarpine, </a:t>
            </a:r>
            <a:r>
              <a:rPr lang="en-US" b="1" dirty="0" err="1" smtClean="0"/>
              <a:t>carbachol</a:t>
            </a:r>
            <a:r>
              <a:rPr lang="en-US" b="1" dirty="0" smtClean="0"/>
              <a:t> intraocular</a:t>
            </a:r>
            <a:r>
              <a:rPr lang="en-US" b="1" dirty="0" smtClean="0"/>
              <a:t>)</a:t>
            </a:r>
            <a:endParaRPr lang="en-US" dirty="0"/>
          </a:p>
          <a:p>
            <a:pPr marL="0" indent="0" algn="just">
              <a:buNone/>
            </a:pPr>
            <a:r>
              <a:rPr lang="en-US" b="1" dirty="0" smtClean="0"/>
              <a:t>Action</a:t>
            </a:r>
            <a:r>
              <a:rPr lang="en-US" dirty="0" smtClean="0"/>
              <a:t> :  Increase aqueous fluid outflow by contracting the ciliary muscle and causing </a:t>
            </a:r>
            <a:r>
              <a:rPr lang="en-US" dirty="0" err="1" smtClean="0"/>
              <a:t>miosis</a:t>
            </a:r>
            <a:r>
              <a:rPr lang="en-US" dirty="0" smtClean="0"/>
              <a:t> (constriction of the pupil) and opening of trabecular meshwork </a:t>
            </a:r>
          </a:p>
          <a:p>
            <a:pPr marL="0" indent="0" algn="just">
              <a:buNone/>
            </a:pPr>
            <a:r>
              <a:rPr lang="en-US" b="1" dirty="0" smtClean="0"/>
              <a:t>Side effects </a:t>
            </a:r>
            <a:r>
              <a:rPr lang="en-US" dirty="0" smtClean="0"/>
              <a:t>: Periorbital pain, blurry vision, difficulty seeing in the dark </a:t>
            </a:r>
          </a:p>
          <a:p>
            <a:pPr marL="0" indent="0" algn="just">
              <a:buNone/>
            </a:pPr>
            <a:r>
              <a:rPr lang="en-US" b="1" dirty="0" smtClean="0"/>
              <a:t>Nursing care </a:t>
            </a:r>
            <a:r>
              <a:rPr lang="en-US" dirty="0" smtClean="0"/>
              <a:t>: Caution patients about diminished vision in dimly lit areas. Pilocarpine can be stored at room temperature for up to 8 </a:t>
            </a:r>
            <a:r>
              <a:rPr lang="en-US" dirty="0" err="1" smtClean="0"/>
              <a:t>wks</a:t>
            </a:r>
            <a:r>
              <a:rPr lang="en-US" dirty="0" smtClean="0"/>
              <a:t> and then should be discarded.</a:t>
            </a:r>
            <a:endParaRPr lang="ar-IQ" dirty="0"/>
          </a:p>
        </p:txBody>
      </p:sp>
    </p:spTree>
    <p:extLst>
      <p:ext uri="{BB962C8B-B14F-4D97-AF65-F5344CB8AC3E}">
        <p14:creationId xmlns:p14="http://schemas.microsoft.com/office/powerpoint/2010/main" val="270115498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5636"/>
            <a:ext cx="10515600" cy="5761327"/>
          </a:xfrm>
        </p:spPr>
        <p:txBody>
          <a:bodyPr/>
          <a:lstStyle/>
          <a:p>
            <a:pPr marL="0" indent="0" algn="just">
              <a:buNone/>
            </a:pPr>
            <a:r>
              <a:rPr lang="en-US" b="1" dirty="0" smtClean="0"/>
              <a:t>Beta-blockers (</a:t>
            </a:r>
            <a:r>
              <a:rPr lang="en-US" b="1" dirty="0" err="1" smtClean="0"/>
              <a:t>timolol</a:t>
            </a:r>
            <a:r>
              <a:rPr lang="en-US" b="1" dirty="0" smtClean="0"/>
              <a:t> maleate) </a:t>
            </a:r>
          </a:p>
          <a:p>
            <a:pPr marL="0" indent="0" algn="just">
              <a:buNone/>
            </a:pPr>
            <a:r>
              <a:rPr lang="en-US" b="1" dirty="0" smtClean="0"/>
              <a:t>Action</a:t>
            </a:r>
            <a:r>
              <a:rPr lang="en-US" dirty="0" smtClean="0"/>
              <a:t> : Decrease aqueous humor production </a:t>
            </a:r>
          </a:p>
          <a:p>
            <a:pPr marL="0" indent="0" algn="just">
              <a:buNone/>
            </a:pPr>
            <a:endParaRPr lang="en-US" dirty="0"/>
          </a:p>
          <a:p>
            <a:pPr marL="0" indent="0" algn="just">
              <a:buNone/>
            </a:pPr>
            <a:r>
              <a:rPr lang="en-US" b="1" dirty="0" smtClean="0"/>
              <a:t>Side effects </a:t>
            </a:r>
            <a:r>
              <a:rPr lang="en-US" dirty="0" smtClean="0"/>
              <a:t>: Can have systemic effects, including bradycardia, exacerbation of pulmonary disease, and hypotension </a:t>
            </a:r>
          </a:p>
          <a:p>
            <a:pPr marL="0" indent="0" algn="just">
              <a:buNone/>
            </a:pPr>
            <a:endParaRPr lang="en-US" dirty="0"/>
          </a:p>
          <a:p>
            <a:pPr marL="0" indent="0" algn="just">
              <a:buNone/>
            </a:pPr>
            <a:r>
              <a:rPr lang="en-US" b="1" dirty="0" smtClean="0"/>
              <a:t>Nursing care </a:t>
            </a:r>
            <a:r>
              <a:rPr lang="en-US" dirty="0" smtClean="0"/>
              <a:t>: Contraindicated in patients with asthma, chronic obstructive pulmonary disease, second- or </a:t>
            </a:r>
            <a:r>
              <a:rPr lang="en-US" dirty="0" smtClean="0"/>
              <a:t>third degree </a:t>
            </a:r>
            <a:r>
              <a:rPr lang="en-US" dirty="0" smtClean="0"/>
              <a:t>heart block, bradycardia, or heart failure; educate patients about </a:t>
            </a:r>
            <a:r>
              <a:rPr lang="en-US" dirty="0" err="1" smtClean="0"/>
              <a:t>punctal</a:t>
            </a:r>
            <a:r>
              <a:rPr lang="en-US" dirty="0" smtClean="0"/>
              <a:t> occlusion to limit systemic effects </a:t>
            </a:r>
            <a:endParaRPr lang="ar-IQ" dirty="0"/>
          </a:p>
        </p:txBody>
      </p:sp>
    </p:spTree>
    <p:extLst>
      <p:ext uri="{BB962C8B-B14F-4D97-AF65-F5344CB8AC3E}">
        <p14:creationId xmlns:p14="http://schemas.microsoft.com/office/powerpoint/2010/main" val="1729921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58983" y="235527"/>
            <a:ext cx="9310254" cy="6456218"/>
          </a:xfrm>
        </p:spPr>
      </p:pic>
    </p:spTree>
    <p:extLst>
      <p:ext uri="{BB962C8B-B14F-4D97-AF65-F5344CB8AC3E}">
        <p14:creationId xmlns:p14="http://schemas.microsoft.com/office/powerpoint/2010/main" val="37046392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7927"/>
            <a:ext cx="10515600" cy="5789036"/>
          </a:xfrm>
        </p:spPr>
        <p:txBody>
          <a:bodyPr>
            <a:normAutofit fontScale="92500"/>
          </a:bodyPr>
          <a:lstStyle/>
          <a:p>
            <a:pPr marL="0" indent="0" algn="just">
              <a:lnSpc>
                <a:spcPct val="150000"/>
              </a:lnSpc>
              <a:buNone/>
            </a:pPr>
            <a:r>
              <a:rPr lang="en-US" dirty="0" smtClean="0"/>
              <a:t>Beta-blockers are the preferred initial topical medications because of their efficacy, minimal dosing (can be used once each day), and low cost. One eye is treated first, with the other eye used as a control in determining the efficacy of the medication; once efficacy has been established, treatment of the other eye is started. If the IOP is elevated in both eyes, both are treated. </a:t>
            </a:r>
            <a:r>
              <a:rPr lang="en-US" u="sng" dirty="0" smtClean="0"/>
              <a:t>When results are not satisfactory, a new medication is substituted.</a:t>
            </a:r>
            <a:r>
              <a:rPr lang="en-US" dirty="0" smtClean="0"/>
              <a:t> The main </a:t>
            </a:r>
            <a:r>
              <a:rPr lang="en-US" dirty="0" smtClean="0">
                <a:solidFill>
                  <a:srgbClr val="FF0000"/>
                </a:solidFill>
              </a:rPr>
              <a:t>markers of the efficacy of the medication in glaucoma </a:t>
            </a:r>
            <a:r>
              <a:rPr lang="en-US" dirty="0" smtClean="0"/>
              <a:t>control are lowering of </a:t>
            </a:r>
            <a:r>
              <a:rPr lang="en-US" u="sng" dirty="0" smtClean="0"/>
              <a:t>the IOP to the target pressure, stable appearance of the optic nerve head, and the visual field.</a:t>
            </a:r>
            <a:endParaRPr lang="ar-IQ" u="sng" dirty="0" smtClean="0"/>
          </a:p>
          <a:p>
            <a:pPr marL="0" indent="0" algn="just">
              <a:lnSpc>
                <a:spcPct val="150000"/>
              </a:lnSpc>
              <a:buNone/>
            </a:pPr>
            <a:endParaRPr lang="ar-IQ" dirty="0"/>
          </a:p>
        </p:txBody>
      </p:sp>
    </p:spTree>
    <p:extLst>
      <p:ext uri="{BB962C8B-B14F-4D97-AF65-F5344CB8AC3E}">
        <p14:creationId xmlns:p14="http://schemas.microsoft.com/office/powerpoint/2010/main" val="1082245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10515600" cy="5719763"/>
          </a:xfrm>
        </p:spPr>
        <p:txBody>
          <a:bodyPr/>
          <a:lstStyle/>
          <a:p>
            <a:pPr marL="0" indent="0" algn="just">
              <a:buNone/>
            </a:pPr>
            <a:r>
              <a:rPr lang="en-US" b="1" dirty="0" smtClean="0"/>
              <a:t>Alpha-adrenergic agonists (</a:t>
            </a:r>
            <a:r>
              <a:rPr lang="en-US" b="1" dirty="0" err="1" smtClean="0"/>
              <a:t>apraclonidine</a:t>
            </a:r>
            <a:r>
              <a:rPr lang="en-US" b="1" dirty="0" smtClean="0"/>
              <a:t>, </a:t>
            </a:r>
            <a:r>
              <a:rPr lang="en-US" b="1" dirty="0" err="1" smtClean="0"/>
              <a:t>brimonidine</a:t>
            </a:r>
            <a:r>
              <a:rPr lang="en-US" b="1" dirty="0" smtClean="0"/>
              <a:t>) </a:t>
            </a:r>
          </a:p>
          <a:p>
            <a:pPr marL="0" indent="0" algn="just">
              <a:buNone/>
            </a:pPr>
            <a:endParaRPr lang="en-US" dirty="0"/>
          </a:p>
          <a:p>
            <a:pPr marL="0" indent="0" algn="just">
              <a:buNone/>
            </a:pPr>
            <a:r>
              <a:rPr lang="en-US" b="1" dirty="0" smtClean="0"/>
              <a:t>Action</a:t>
            </a:r>
            <a:r>
              <a:rPr lang="en-US" dirty="0" smtClean="0"/>
              <a:t> : Decrease aqueous humor production </a:t>
            </a:r>
          </a:p>
          <a:p>
            <a:pPr marL="0" indent="0" algn="just">
              <a:buNone/>
            </a:pPr>
            <a:endParaRPr lang="en-US" dirty="0"/>
          </a:p>
          <a:p>
            <a:pPr marL="0" indent="0" algn="just">
              <a:buNone/>
            </a:pPr>
            <a:r>
              <a:rPr lang="en-US" b="1" dirty="0" smtClean="0"/>
              <a:t>Side effects </a:t>
            </a:r>
            <a:r>
              <a:rPr lang="en-US" dirty="0" smtClean="0"/>
              <a:t>: Eye redness, dry mouth and nasal passages</a:t>
            </a:r>
          </a:p>
          <a:p>
            <a:pPr marL="0" indent="0" algn="just">
              <a:buNone/>
            </a:pPr>
            <a:endParaRPr lang="en-US" dirty="0"/>
          </a:p>
          <a:p>
            <a:pPr marL="0" indent="0" algn="just">
              <a:buNone/>
            </a:pPr>
            <a:r>
              <a:rPr lang="en-US" b="1" dirty="0" smtClean="0"/>
              <a:t>Nursing care </a:t>
            </a:r>
            <a:r>
              <a:rPr lang="en-US" dirty="0" smtClean="0"/>
              <a:t>:  Educate patients about </a:t>
            </a:r>
            <a:r>
              <a:rPr lang="en-US" dirty="0" err="1" smtClean="0"/>
              <a:t>punctal</a:t>
            </a:r>
            <a:r>
              <a:rPr lang="en-US" dirty="0" smtClean="0"/>
              <a:t> occlusion to limit systemic effects</a:t>
            </a:r>
            <a:endParaRPr lang="ar-IQ" dirty="0"/>
          </a:p>
        </p:txBody>
      </p:sp>
    </p:spTree>
    <p:extLst>
      <p:ext uri="{BB962C8B-B14F-4D97-AF65-F5344CB8AC3E}">
        <p14:creationId xmlns:p14="http://schemas.microsoft.com/office/powerpoint/2010/main" val="24960030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364"/>
            <a:ext cx="10515600" cy="5830599"/>
          </a:xfrm>
        </p:spPr>
        <p:txBody>
          <a:bodyPr>
            <a:normAutofit lnSpcReduction="10000"/>
          </a:bodyPr>
          <a:lstStyle/>
          <a:p>
            <a:pPr marL="0" indent="0" algn="just">
              <a:lnSpc>
                <a:spcPct val="150000"/>
              </a:lnSpc>
              <a:buNone/>
            </a:pPr>
            <a:r>
              <a:rPr lang="en-US" b="1" dirty="0" smtClean="0"/>
              <a:t>Surgical Management </a:t>
            </a:r>
          </a:p>
          <a:p>
            <a:pPr marL="0" indent="0" algn="just">
              <a:lnSpc>
                <a:spcPct val="150000"/>
              </a:lnSpc>
              <a:buNone/>
            </a:pPr>
            <a:r>
              <a:rPr lang="en-US" dirty="0" smtClean="0"/>
              <a:t>Surgery is reserved for patients in whom </a:t>
            </a:r>
            <a:r>
              <a:rPr lang="en-US" u="sng" dirty="0" smtClean="0"/>
              <a:t>pharmacologic treatment has not controlled the IOP.</a:t>
            </a:r>
            <a:r>
              <a:rPr lang="en-US" dirty="0" smtClean="0"/>
              <a:t> This minimally invasive procedure is specifically designed to improve fluid drainage from the eye to balance IOP. By restoring the eye’s natural fluid balance, </a:t>
            </a:r>
            <a:r>
              <a:rPr lang="en-US" b="1" dirty="0" smtClean="0"/>
              <a:t>trabeculectomy surgery </a:t>
            </a:r>
            <a:r>
              <a:rPr lang="en-US" dirty="0" smtClean="0"/>
              <a:t>stabilizes the optic nerve and minimizes further visual field damage </a:t>
            </a:r>
            <a:r>
              <a:rPr lang="en-US" dirty="0"/>
              <a:t>.</a:t>
            </a:r>
            <a:r>
              <a:rPr lang="en-US" dirty="0" smtClean="0"/>
              <a:t> </a:t>
            </a:r>
            <a:r>
              <a:rPr lang="en-US" dirty="0" smtClean="0"/>
              <a:t>The surgery is performed through a small incision and does not require creation of a permanent hole in the eye wall or an external filtering bleb or an implant. </a:t>
            </a:r>
            <a:endParaRPr lang="ar-IQ" dirty="0"/>
          </a:p>
        </p:txBody>
      </p:sp>
    </p:spTree>
    <p:extLst>
      <p:ext uri="{BB962C8B-B14F-4D97-AF65-F5344CB8AC3E}">
        <p14:creationId xmlns:p14="http://schemas.microsoft.com/office/powerpoint/2010/main" val="1016862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4073"/>
            <a:ext cx="10515600" cy="5802890"/>
          </a:xfrm>
        </p:spPr>
        <p:txBody>
          <a:bodyPr/>
          <a:lstStyle/>
          <a:p>
            <a:pPr marL="0" indent="0" algn="just">
              <a:lnSpc>
                <a:spcPct val="150000"/>
              </a:lnSpc>
              <a:buNone/>
            </a:pPr>
            <a:r>
              <a:rPr lang="en-US" dirty="0" smtClean="0">
                <a:solidFill>
                  <a:srgbClr val="FF0000"/>
                </a:solidFill>
              </a:rPr>
              <a:t>In laser </a:t>
            </a:r>
            <a:r>
              <a:rPr lang="en-US" dirty="0" err="1" smtClean="0">
                <a:solidFill>
                  <a:srgbClr val="FF0000"/>
                </a:solidFill>
              </a:rPr>
              <a:t>trabeculoplasty</a:t>
            </a:r>
            <a:r>
              <a:rPr lang="en-US" dirty="0" smtClean="0">
                <a:solidFill>
                  <a:srgbClr val="FF0000"/>
                </a:solidFill>
              </a:rPr>
              <a:t> for glaucoma</a:t>
            </a:r>
            <a:r>
              <a:rPr lang="en-US" dirty="0" smtClean="0"/>
              <a:t>, a laser beam is applied to the inner surface of the trabecular meshwork to open the </a:t>
            </a:r>
            <a:r>
              <a:rPr lang="en-US" dirty="0" err="1" smtClean="0"/>
              <a:t>intratrabecular</a:t>
            </a:r>
            <a:r>
              <a:rPr lang="en-US" dirty="0" smtClean="0"/>
              <a:t> spaces </a:t>
            </a:r>
            <a:r>
              <a:rPr lang="en-US" dirty="0" smtClean="0"/>
              <a:t>and </a:t>
            </a:r>
            <a:r>
              <a:rPr lang="en-US" dirty="0" smtClean="0"/>
              <a:t>widen the canal of </a:t>
            </a:r>
            <a:r>
              <a:rPr lang="en-US" dirty="0" err="1" smtClean="0"/>
              <a:t>Schlemm</a:t>
            </a:r>
            <a:r>
              <a:rPr lang="en-US" dirty="0" smtClean="0"/>
              <a:t>, promoting outflow of aqueous humor and decreasing IOP. The procedure is indicated when IOP is inadequately controlled by medications, </a:t>
            </a:r>
            <a:r>
              <a:rPr lang="en-US" u="sng" dirty="0" smtClean="0"/>
              <a:t>and it is contraindicated when the trabecular meshwork cannot be fully visualized because of a narrow angle.</a:t>
            </a:r>
            <a:endParaRPr lang="ar-IQ" u="sng" dirty="0"/>
          </a:p>
        </p:txBody>
      </p:sp>
    </p:spTree>
    <p:extLst>
      <p:ext uri="{BB962C8B-B14F-4D97-AF65-F5344CB8AC3E}">
        <p14:creationId xmlns:p14="http://schemas.microsoft.com/office/powerpoint/2010/main" val="161302992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normAutofit fontScale="92500"/>
          </a:bodyPr>
          <a:lstStyle/>
          <a:p>
            <a:pPr marL="0" indent="0" algn="just">
              <a:lnSpc>
                <a:spcPct val="150000"/>
              </a:lnSpc>
              <a:buNone/>
            </a:pPr>
            <a:r>
              <a:rPr lang="en-US" b="1" dirty="0" smtClean="0"/>
              <a:t>The nurse instructs the patient to: </a:t>
            </a:r>
          </a:p>
          <a:p>
            <a:pPr marL="0" indent="0" algn="just">
              <a:lnSpc>
                <a:spcPct val="150000"/>
              </a:lnSpc>
              <a:buNone/>
            </a:pPr>
            <a:r>
              <a:rPr lang="en-US" dirty="0" smtClean="0"/>
              <a:t>Know your intraocular pressure measurement and the desired range. Be informed about the </a:t>
            </a:r>
            <a:r>
              <a:rPr lang="en-US" b="1" dirty="0" smtClean="0"/>
              <a:t>extent of your vision loss and optic nerve damage</a:t>
            </a:r>
            <a:r>
              <a:rPr lang="en-US" dirty="0" smtClean="0"/>
              <a:t>. Keep a record of your </a:t>
            </a:r>
            <a:r>
              <a:rPr lang="en-US" u="sng" dirty="0" smtClean="0"/>
              <a:t>eye pressure measurements and visual field test </a:t>
            </a:r>
            <a:r>
              <a:rPr lang="en-US" dirty="0" smtClean="0"/>
              <a:t>results to monitor your own progress. </a:t>
            </a:r>
            <a:r>
              <a:rPr lang="en-US" dirty="0" smtClean="0">
                <a:solidFill>
                  <a:srgbClr val="FF0000"/>
                </a:solidFill>
              </a:rPr>
              <a:t>Review all of your medications (including over-the-counter and herbal medications</a:t>
            </a:r>
            <a:r>
              <a:rPr lang="en-US" dirty="0" smtClean="0"/>
              <a:t>) with your ophthalmologist, and mention </a:t>
            </a:r>
            <a:r>
              <a:rPr lang="en-US" u="sng" dirty="0" smtClean="0"/>
              <a:t>any side effects </a:t>
            </a:r>
            <a:r>
              <a:rPr lang="en-US" dirty="0" smtClean="0"/>
              <a:t>each time you visit. Ask about potential side effects and drug interactions of your eye medications. Ask whether generic or less costly forms of your eye medications are available. </a:t>
            </a:r>
            <a:endParaRPr lang="ar-IQ" dirty="0"/>
          </a:p>
        </p:txBody>
      </p:sp>
    </p:spTree>
    <p:extLst>
      <p:ext uri="{BB962C8B-B14F-4D97-AF65-F5344CB8AC3E}">
        <p14:creationId xmlns:p14="http://schemas.microsoft.com/office/powerpoint/2010/main" val="251473125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10515600" cy="5872163"/>
          </a:xfrm>
        </p:spPr>
        <p:txBody>
          <a:bodyPr/>
          <a:lstStyle/>
          <a:p>
            <a:pPr marL="0" indent="0" algn="just">
              <a:lnSpc>
                <a:spcPct val="150000"/>
              </a:lnSpc>
              <a:buNone/>
            </a:pPr>
            <a:r>
              <a:rPr lang="en-US" dirty="0"/>
              <a:t>Review the dosing schedule with your ophthalmologist, and inform them if you have trouble following the schedule. Participate in the decision-making process. Let your primary provider know what dosing schedule works for you and other preferences regarding your eye care. </a:t>
            </a:r>
            <a:r>
              <a:rPr lang="en-US" u="sng" dirty="0"/>
              <a:t>Have the nurse observe you instilling eye medication to determine whether you are administering it properly </a:t>
            </a:r>
            <a:endParaRPr lang="ar-IQ" u="sng" dirty="0"/>
          </a:p>
          <a:p>
            <a:pPr marL="0" indent="0" algn="just">
              <a:lnSpc>
                <a:spcPct val="150000"/>
              </a:lnSpc>
              <a:buNone/>
            </a:pPr>
            <a:endParaRPr lang="ar-IQ" dirty="0"/>
          </a:p>
        </p:txBody>
      </p:sp>
    </p:spTree>
    <p:extLst>
      <p:ext uri="{BB962C8B-B14F-4D97-AF65-F5344CB8AC3E}">
        <p14:creationId xmlns:p14="http://schemas.microsoft.com/office/powerpoint/2010/main" val="361155152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10515600" cy="5872163"/>
          </a:xfrm>
        </p:spPr>
        <p:txBody>
          <a:bodyPr>
            <a:normAutofit/>
          </a:bodyPr>
          <a:lstStyle/>
          <a:p>
            <a:pPr marL="0" indent="0" algn="just">
              <a:lnSpc>
                <a:spcPct val="150000"/>
              </a:lnSpc>
              <a:buNone/>
            </a:pPr>
            <a:r>
              <a:rPr lang="en-US" dirty="0" smtClean="0"/>
              <a:t>Be aware that glaucoma medications can cause adverse effects if used inappropriately. </a:t>
            </a:r>
            <a:r>
              <a:rPr lang="en-US" u="sng" dirty="0" smtClean="0"/>
              <a:t>Eye drops are to be given as prescribed</a:t>
            </a:r>
            <a:r>
              <a:rPr lang="en-US" dirty="0" smtClean="0"/>
              <a:t>, not when eyes feel irritated. Ask your ophthalmologist to send a report to your primary provider after each appointment. Keep all follow-up appointments.</a:t>
            </a:r>
            <a:endParaRPr lang="ar-IQ" dirty="0"/>
          </a:p>
        </p:txBody>
      </p:sp>
    </p:spTree>
    <p:extLst>
      <p:ext uri="{BB962C8B-B14F-4D97-AF65-F5344CB8AC3E}">
        <p14:creationId xmlns:p14="http://schemas.microsoft.com/office/powerpoint/2010/main" val="162107519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364"/>
            <a:ext cx="10515600" cy="5830599"/>
          </a:xfrm>
        </p:spPr>
        <p:txBody>
          <a:bodyPr/>
          <a:lstStyle/>
          <a:p>
            <a:pPr marL="0" indent="0" algn="just">
              <a:lnSpc>
                <a:spcPct val="150000"/>
              </a:lnSpc>
              <a:buNone/>
            </a:pPr>
            <a:r>
              <a:rPr lang="en-US" b="1" dirty="0" smtClean="0">
                <a:solidFill>
                  <a:srgbClr val="FF0000"/>
                </a:solidFill>
              </a:rPr>
              <a:t> </a:t>
            </a:r>
            <a:r>
              <a:rPr lang="en-US" b="1" dirty="0">
                <a:solidFill>
                  <a:srgbClr val="FF0000"/>
                </a:solidFill>
              </a:rPr>
              <a:t>C</a:t>
            </a:r>
            <a:r>
              <a:rPr lang="en-US" b="1" dirty="0" smtClean="0">
                <a:solidFill>
                  <a:srgbClr val="FF0000"/>
                </a:solidFill>
              </a:rPr>
              <a:t>ataract</a:t>
            </a:r>
            <a:endParaRPr lang="en-US" b="1" dirty="0" smtClean="0">
              <a:solidFill>
                <a:srgbClr val="FF0000"/>
              </a:solidFill>
            </a:endParaRPr>
          </a:p>
          <a:p>
            <a:pPr marL="0" indent="0" algn="just">
              <a:lnSpc>
                <a:spcPct val="150000"/>
              </a:lnSpc>
              <a:buNone/>
            </a:pPr>
            <a:r>
              <a:rPr lang="en-US" dirty="0" smtClean="0"/>
              <a:t> is a lens opacity or cloudiness . Cataracts are responsible for visual disability in 18 million people worldwide (Norris, 2019). By 80 years of age, more than half of all Americans have cataracts. </a:t>
            </a:r>
            <a:r>
              <a:rPr lang="en-US" dirty="0" smtClean="0">
                <a:solidFill>
                  <a:srgbClr val="FF0000"/>
                </a:solidFill>
              </a:rPr>
              <a:t>Cataracts are a leading cause of blindness in the world</a:t>
            </a:r>
            <a:r>
              <a:rPr lang="en-US" dirty="0" smtClean="0"/>
              <a:t> (Prevent Blindness America, 2020).</a:t>
            </a:r>
            <a:endParaRPr lang="ar-IQ" dirty="0"/>
          </a:p>
        </p:txBody>
      </p:sp>
    </p:spTree>
    <p:extLst>
      <p:ext uri="{BB962C8B-B14F-4D97-AF65-F5344CB8AC3E}">
        <p14:creationId xmlns:p14="http://schemas.microsoft.com/office/powerpoint/2010/main" val="337806725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9764" y="318654"/>
            <a:ext cx="10515600" cy="5927581"/>
          </a:xfrm>
        </p:spPr>
        <p:txBody>
          <a:bodyPr/>
          <a:lstStyle/>
          <a:p>
            <a:pPr marL="0" indent="0" algn="just">
              <a:lnSpc>
                <a:spcPct val="150000"/>
              </a:lnSpc>
              <a:buNone/>
            </a:pPr>
            <a:r>
              <a:rPr lang="en-US" b="1" dirty="0" smtClean="0">
                <a:solidFill>
                  <a:srgbClr val="FF0000"/>
                </a:solidFill>
              </a:rPr>
              <a:t>Pathophysiology </a:t>
            </a:r>
          </a:p>
          <a:p>
            <a:pPr marL="0" indent="0">
              <a:lnSpc>
                <a:spcPct val="150000"/>
              </a:lnSpc>
              <a:buNone/>
            </a:pPr>
            <a:r>
              <a:rPr lang="en-US" dirty="0" smtClean="0"/>
              <a:t>Cataracts can develop in one or both eyes at any age. The three most common types are </a:t>
            </a:r>
            <a:r>
              <a:rPr lang="en-US" u="sng" dirty="0" smtClean="0"/>
              <a:t>traumatic, congenital, or senile cataract </a:t>
            </a:r>
            <a:r>
              <a:rPr lang="en-US" dirty="0" smtClean="0"/>
              <a:t>(Norris, 2019). There are a variety of risk factors, the most common one being </a:t>
            </a:r>
            <a:r>
              <a:rPr lang="en-US" dirty="0" smtClean="0">
                <a:solidFill>
                  <a:srgbClr val="FF0000"/>
                </a:solidFill>
              </a:rPr>
              <a:t>age</a:t>
            </a:r>
            <a:endParaRPr lang="ar-IQ" dirty="0">
              <a:solidFill>
                <a:srgbClr val="FF0000"/>
              </a:solidFill>
            </a:endParaRPr>
          </a:p>
        </p:txBody>
      </p:sp>
    </p:spTree>
    <p:extLst>
      <p:ext uri="{BB962C8B-B14F-4D97-AF65-F5344CB8AC3E}">
        <p14:creationId xmlns:p14="http://schemas.microsoft.com/office/powerpoint/2010/main" val="123150663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8655"/>
            <a:ext cx="10515600" cy="5858308"/>
          </a:xfrm>
        </p:spPr>
        <p:txBody>
          <a:bodyPr>
            <a:normAutofit fontScale="92500"/>
          </a:bodyPr>
          <a:lstStyle/>
          <a:p>
            <a:pPr marL="0" indent="0" algn="just">
              <a:lnSpc>
                <a:spcPct val="150000"/>
              </a:lnSpc>
              <a:buNone/>
            </a:pPr>
            <a:r>
              <a:rPr lang="en-US" b="1" dirty="0" smtClean="0"/>
              <a:t>Clinical Manifestations </a:t>
            </a:r>
          </a:p>
          <a:p>
            <a:pPr marL="0" indent="0" algn="just">
              <a:lnSpc>
                <a:spcPct val="150000"/>
              </a:lnSpc>
              <a:buNone/>
            </a:pPr>
            <a:r>
              <a:rPr lang="en-US" u="sng" dirty="0" smtClean="0"/>
              <a:t>Painless, blurry vision is characteristic of cataracts</a:t>
            </a:r>
            <a:r>
              <a:rPr lang="en-US" dirty="0" smtClean="0"/>
              <a:t>. The person perceives that surroundings are dimmer, as if their glasses need cleaning. Light scattering is common, and the person experiences reduced contrast sensitivity, sensitivity to glare, </a:t>
            </a:r>
            <a:r>
              <a:rPr lang="en-US" dirty="0" smtClean="0"/>
              <a:t>and </a:t>
            </a:r>
            <a:r>
              <a:rPr lang="en-US" b="1" dirty="0" smtClean="0"/>
              <a:t>reduced visual acuity</a:t>
            </a:r>
            <a:r>
              <a:rPr lang="en-US" dirty="0" smtClean="0"/>
              <a:t>. </a:t>
            </a:r>
            <a:r>
              <a:rPr lang="en-US" dirty="0" smtClean="0"/>
              <a:t>Other effects include myopic shift (return of ability to do close </a:t>
            </a:r>
            <a:r>
              <a:rPr lang="en-US" dirty="0" smtClean="0"/>
              <a:t>work </a:t>
            </a:r>
            <a:r>
              <a:rPr lang="en-US" dirty="0" smtClean="0"/>
              <a:t>[e.g., reading fine print] without eyeglasses), astigmatism (refractive error due to an irregularity in the curvature of the cornea), monocular diplopia (double vision), and color changes as lens becomes more brown in color</a:t>
            </a:r>
            <a:endParaRPr lang="ar-IQ" dirty="0"/>
          </a:p>
        </p:txBody>
      </p:sp>
    </p:spTree>
    <p:extLst>
      <p:ext uri="{BB962C8B-B14F-4D97-AF65-F5344CB8AC3E}">
        <p14:creationId xmlns:p14="http://schemas.microsoft.com/office/powerpoint/2010/main" val="3846622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89709" y="166256"/>
            <a:ext cx="9518073" cy="6386944"/>
          </a:xfrm>
        </p:spPr>
      </p:pic>
    </p:spTree>
    <p:extLst>
      <p:ext uri="{BB962C8B-B14F-4D97-AF65-F5344CB8AC3E}">
        <p14:creationId xmlns:p14="http://schemas.microsoft.com/office/powerpoint/2010/main" val="400027472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4073"/>
            <a:ext cx="10515600" cy="5802890"/>
          </a:xfrm>
        </p:spPr>
        <p:txBody>
          <a:bodyPr>
            <a:normAutofit fontScale="92500"/>
          </a:bodyPr>
          <a:lstStyle/>
          <a:p>
            <a:pPr marL="0" indent="0" algn="just">
              <a:lnSpc>
                <a:spcPct val="150000"/>
              </a:lnSpc>
              <a:buNone/>
            </a:pPr>
            <a:r>
              <a:rPr lang="en-US" b="1" dirty="0" smtClean="0"/>
              <a:t>Assessment and Diagnostic Findings </a:t>
            </a:r>
          </a:p>
          <a:p>
            <a:pPr marL="0" indent="0" algn="just">
              <a:lnSpc>
                <a:spcPct val="150000"/>
              </a:lnSpc>
              <a:buNone/>
            </a:pPr>
            <a:r>
              <a:rPr lang="en-US" b="1" dirty="0" smtClean="0"/>
              <a:t>Decreased visual acuity </a:t>
            </a:r>
            <a:r>
              <a:rPr lang="en-US" dirty="0" smtClean="0"/>
              <a:t>is directly proportionate to cataract density. The Snellen visual acuity test, </a:t>
            </a:r>
            <a:r>
              <a:rPr lang="en-US" b="1" dirty="0" smtClean="0"/>
              <a:t>ophthalmoscopy, and slit-lamp </a:t>
            </a:r>
            <a:r>
              <a:rPr lang="en-US" b="1" dirty="0" err="1" smtClean="0"/>
              <a:t>biomicroscopic</a:t>
            </a:r>
            <a:r>
              <a:rPr lang="en-US" b="1" dirty="0" smtClean="0"/>
              <a:t> </a:t>
            </a:r>
            <a:r>
              <a:rPr lang="en-US" dirty="0" smtClean="0"/>
              <a:t>examination are used to establish the degree of cataract formation. The </a:t>
            </a:r>
            <a:r>
              <a:rPr lang="en-US" u="sng" dirty="0" smtClean="0"/>
              <a:t>degree of lens opacity does not always correlate with the patient’s functional </a:t>
            </a:r>
            <a:r>
              <a:rPr lang="en-US" u="sng" dirty="0" smtClean="0"/>
              <a:t>status</a:t>
            </a:r>
            <a:r>
              <a:rPr lang="en-US" dirty="0" smtClean="0"/>
              <a:t>. </a:t>
            </a:r>
            <a:r>
              <a:rPr lang="en-US" dirty="0" smtClean="0">
                <a:solidFill>
                  <a:srgbClr val="FF0000"/>
                </a:solidFill>
              </a:rPr>
              <a:t>Some </a:t>
            </a:r>
            <a:r>
              <a:rPr lang="en-US" dirty="0" smtClean="0">
                <a:solidFill>
                  <a:srgbClr val="FF0000"/>
                </a:solidFill>
              </a:rPr>
              <a:t>patients can perform normal activities despite clinically significant cataracts</a:t>
            </a:r>
            <a:r>
              <a:rPr lang="en-US" dirty="0" smtClean="0"/>
              <a:t>. </a:t>
            </a:r>
            <a:r>
              <a:rPr lang="en-US" u="sng" dirty="0" smtClean="0"/>
              <a:t>Others with less lens opacification have a disproportionate decrease in visual acuity; hence, visual acuity is an imperfect measure of visual impairment</a:t>
            </a:r>
            <a:endParaRPr lang="ar-IQ" u="sng" dirty="0"/>
          </a:p>
        </p:txBody>
      </p:sp>
    </p:spTree>
    <p:extLst>
      <p:ext uri="{BB962C8B-B14F-4D97-AF65-F5344CB8AC3E}">
        <p14:creationId xmlns:p14="http://schemas.microsoft.com/office/powerpoint/2010/main" val="191161438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8655"/>
            <a:ext cx="10515600" cy="5858308"/>
          </a:xfrm>
        </p:spPr>
        <p:txBody>
          <a:bodyPr/>
          <a:lstStyle/>
          <a:p>
            <a:pPr marL="0" indent="0" algn="just">
              <a:lnSpc>
                <a:spcPct val="150000"/>
              </a:lnSpc>
              <a:buNone/>
            </a:pPr>
            <a:r>
              <a:rPr lang="en-US" b="1" dirty="0" smtClean="0"/>
              <a:t>Medical Management</a:t>
            </a:r>
          </a:p>
          <a:p>
            <a:pPr marL="0" indent="0" algn="just">
              <a:lnSpc>
                <a:spcPct val="150000"/>
              </a:lnSpc>
              <a:buNone/>
            </a:pPr>
            <a:r>
              <a:rPr lang="en-US" u="sng" dirty="0" smtClean="0"/>
              <a:t>No nonsurgical treatment (e.g., medications, eye drops, eyeglasses) cures cataracts or prevents age-related cataracts. Optimal medical management is prevention</a:t>
            </a:r>
            <a:r>
              <a:rPr lang="en-US" dirty="0" smtClean="0"/>
              <a:t>. Patients should be educated by primary providers about risk reduction strategies such as </a:t>
            </a:r>
            <a:r>
              <a:rPr lang="en-US" u="sng" dirty="0" smtClean="0"/>
              <a:t>smoking cessation, weight reduction, optimal blood glucose control for patients with diabetes</a:t>
            </a:r>
            <a:r>
              <a:rPr lang="en-US" dirty="0" smtClean="0"/>
              <a:t>, and should be advised to wear sunglasses outdoors to prevent early cataract formation. </a:t>
            </a:r>
            <a:endParaRPr lang="ar-IQ" dirty="0"/>
          </a:p>
        </p:txBody>
      </p:sp>
    </p:spTree>
    <p:extLst>
      <p:ext uri="{BB962C8B-B14F-4D97-AF65-F5344CB8AC3E}">
        <p14:creationId xmlns:p14="http://schemas.microsoft.com/office/powerpoint/2010/main" val="259254039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5636"/>
            <a:ext cx="10515600" cy="5761327"/>
          </a:xfrm>
        </p:spPr>
        <p:txBody>
          <a:bodyPr>
            <a:normAutofit fontScale="92500"/>
          </a:bodyPr>
          <a:lstStyle/>
          <a:p>
            <a:pPr marL="0" indent="0" algn="just">
              <a:buNone/>
            </a:pPr>
            <a:r>
              <a:rPr lang="en-US" b="1" dirty="0" smtClean="0"/>
              <a:t>Surgical Management</a:t>
            </a:r>
          </a:p>
          <a:p>
            <a:pPr marL="0" indent="0" algn="just">
              <a:lnSpc>
                <a:spcPct val="150000"/>
              </a:lnSpc>
              <a:buNone/>
            </a:pPr>
            <a:r>
              <a:rPr lang="en-US" b="1" dirty="0" smtClean="0">
                <a:solidFill>
                  <a:srgbClr val="FF0000"/>
                </a:solidFill>
              </a:rPr>
              <a:t>In general, if reduced vision from cataract does not interfere with normal activities, surgery may not be needed</a:t>
            </a:r>
            <a:r>
              <a:rPr lang="en-US" dirty="0" smtClean="0"/>
              <a:t>. </a:t>
            </a:r>
            <a:r>
              <a:rPr lang="en-US" u="sng" dirty="0" smtClean="0"/>
              <a:t>In deciding when cataract surgery is to be performed, the patient’s functional and visual status should be a primary consideration</a:t>
            </a:r>
            <a:r>
              <a:rPr lang="en-US" dirty="0" smtClean="0"/>
              <a:t> (Eliopoulos, 2018). Cataract removal is common, with more than one million such surgeries performed in the United States each year (Prevent Blindness America, 2020). Surgery is performed on an </a:t>
            </a:r>
            <a:r>
              <a:rPr lang="en-US" b="1" dirty="0" smtClean="0"/>
              <a:t>outpatient basis and usually takes less than 1 hour</a:t>
            </a:r>
            <a:r>
              <a:rPr lang="en-US" dirty="0" smtClean="0"/>
              <a:t>, </a:t>
            </a:r>
            <a:r>
              <a:rPr lang="en-US" dirty="0" smtClean="0">
                <a:solidFill>
                  <a:srgbClr val="FF0000"/>
                </a:solidFill>
              </a:rPr>
              <a:t>with the patient being discharged in 30 minutes or less afterward. </a:t>
            </a:r>
            <a:endParaRPr lang="ar-IQ" dirty="0">
              <a:solidFill>
                <a:srgbClr val="FF0000"/>
              </a:solidFill>
            </a:endParaRPr>
          </a:p>
        </p:txBody>
      </p:sp>
    </p:spTree>
    <p:extLst>
      <p:ext uri="{BB962C8B-B14F-4D97-AF65-F5344CB8AC3E}">
        <p14:creationId xmlns:p14="http://schemas.microsoft.com/office/powerpoint/2010/main" val="162704922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0945"/>
            <a:ext cx="10515600" cy="5886018"/>
          </a:xfrm>
        </p:spPr>
        <p:txBody>
          <a:bodyPr/>
          <a:lstStyle/>
          <a:p>
            <a:pPr marL="0" indent="0" algn="just">
              <a:lnSpc>
                <a:spcPct val="150000"/>
              </a:lnSpc>
              <a:buNone/>
            </a:pPr>
            <a:r>
              <a:rPr lang="en-US" dirty="0"/>
              <a:t>Although complications from cataract surgery are uncommon, they can have significant </a:t>
            </a:r>
            <a:r>
              <a:rPr lang="en-US" b="1" dirty="0"/>
              <a:t>effects on vision </a:t>
            </a:r>
            <a:r>
              <a:rPr lang="en-US" dirty="0"/>
              <a:t>(see Table 58-6). Restoration of visual function through a safe and minimally invasive procedure is the surgical goal, which is achieved with advances in topical anesthesia, smaller wound incision (i.e., clear cornea incision), and lens design (i.e., foldable and more accurate intraocular lens [IOL] measurements).</a:t>
            </a:r>
            <a:endParaRPr lang="ar-IQ" dirty="0"/>
          </a:p>
          <a:p>
            <a:pPr marL="0" indent="0" algn="just">
              <a:lnSpc>
                <a:spcPct val="150000"/>
              </a:lnSpc>
              <a:buNone/>
            </a:pPr>
            <a:endParaRPr lang="ar-IQ" dirty="0"/>
          </a:p>
        </p:txBody>
      </p:sp>
    </p:spTree>
    <p:extLst>
      <p:ext uri="{BB962C8B-B14F-4D97-AF65-F5344CB8AC3E}">
        <p14:creationId xmlns:p14="http://schemas.microsoft.com/office/powerpoint/2010/main" val="297819181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0218"/>
            <a:ext cx="10515600" cy="5816745"/>
          </a:xfrm>
        </p:spPr>
        <p:txBody>
          <a:bodyPr>
            <a:normAutofit fontScale="92500"/>
          </a:bodyPr>
          <a:lstStyle/>
          <a:p>
            <a:pPr marL="0" indent="0" algn="just">
              <a:buNone/>
            </a:pPr>
            <a:r>
              <a:rPr lang="en-US" b="1" dirty="0" smtClean="0"/>
              <a:t>Cataract Formation </a:t>
            </a:r>
          </a:p>
          <a:p>
            <a:pPr marL="0" indent="0" algn="just">
              <a:buNone/>
            </a:pPr>
            <a:r>
              <a:rPr lang="en-US" dirty="0" smtClean="0"/>
              <a:t>Aging </a:t>
            </a:r>
          </a:p>
          <a:p>
            <a:pPr marL="0" indent="0" algn="just">
              <a:buNone/>
            </a:pPr>
            <a:r>
              <a:rPr lang="en-US" dirty="0" smtClean="0"/>
              <a:t>Accumulation of a yellow-brown pigment due to the breakdown of lens protein </a:t>
            </a:r>
          </a:p>
          <a:p>
            <a:pPr marL="0" indent="0" algn="just">
              <a:buNone/>
            </a:pPr>
            <a:r>
              <a:rPr lang="en-US" dirty="0" smtClean="0"/>
              <a:t>Clumping or aggregation of lens protein (which leads to light scattering) Decreased oxygen uptake </a:t>
            </a:r>
          </a:p>
          <a:p>
            <a:pPr marL="0" indent="0" algn="just">
              <a:buNone/>
            </a:pPr>
            <a:r>
              <a:rPr lang="en-US" dirty="0" smtClean="0"/>
              <a:t>Decrease in levels of vitamin C, protein, and glutathione (an antioxidant)</a:t>
            </a:r>
          </a:p>
          <a:p>
            <a:pPr marL="0" indent="0" algn="just">
              <a:buNone/>
            </a:pPr>
            <a:r>
              <a:rPr lang="en-US" dirty="0" smtClean="0"/>
              <a:t>Increase </a:t>
            </a:r>
            <a:r>
              <a:rPr lang="en-US" dirty="0" smtClean="0"/>
              <a:t>in sodium and calcium </a:t>
            </a:r>
          </a:p>
          <a:p>
            <a:pPr marL="0" indent="0" algn="just">
              <a:buNone/>
            </a:pPr>
            <a:r>
              <a:rPr lang="en-US" dirty="0" smtClean="0"/>
              <a:t>Loss of lens transparency </a:t>
            </a:r>
          </a:p>
          <a:p>
            <a:pPr marL="0" indent="0" algn="just">
              <a:buNone/>
            </a:pPr>
            <a:r>
              <a:rPr lang="en-US" dirty="0" smtClean="0"/>
              <a:t>Associated Ocular Conditions Infection (e.g., herpes zoster, uveitis) Myopia </a:t>
            </a:r>
            <a:endParaRPr lang="en-US" dirty="0" smtClean="0"/>
          </a:p>
          <a:p>
            <a:pPr marL="0" indent="0" algn="just">
              <a:buNone/>
            </a:pPr>
            <a:r>
              <a:rPr lang="en-US" dirty="0" smtClean="0"/>
              <a:t>Retinal </a:t>
            </a:r>
            <a:r>
              <a:rPr lang="en-US" dirty="0" smtClean="0"/>
              <a:t>detachment and retinal surgery </a:t>
            </a:r>
            <a:endParaRPr lang="en-US" dirty="0" smtClean="0"/>
          </a:p>
          <a:p>
            <a:pPr marL="0" indent="0" algn="just">
              <a:buNone/>
            </a:pPr>
            <a:r>
              <a:rPr lang="en-US" dirty="0" smtClean="0"/>
              <a:t>Retinitis </a:t>
            </a:r>
            <a:r>
              <a:rPr lang="en-US" dirty="0" err="1" smtClean="0"/>
              <a:t>pigmentosa</a:t>
            </a:r>
            <a:endParaRPr lang="ar-IQ" dirty="0"/>
          </a:p>
        </p:txBody>
      </p:sp>
    </p:spTree>
    <p:extLst>
      <p:ext uri="{BB962C8B-B14F-4D97-AF65-F5344CB8AC3E}">
        <p14:creationId xmlns:p14="http://schemas.microsoft.com/office/powerpoint/2010/main" val="404644039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3236"/>
            <a:ext cx="10515600" cy="5913727"/>
          </a:xfrm>
        </p:spPr>
        <p:txBody>
          <a:bodyPr>
            <a:normAutofit/>
          </a:bodyPr>
          <a:lstStyle/>
          <a:p>
            <a:pPr marL="0" indent="0" algn="just">
              <a:lnSpc>
                <a:spcPct val="150000"/>
              </a:lnSpc>
              <a:buNone/>
            </a:pPr>
            <a:r>
              <a:rPr lang="en-US" dirty="0" smtClean="0"/>
              <a:t>Toxic Factors </a:t>
            </a:r>
          </a:p>
          <a:p>
            <a:pPr marL="0" indent="0" algn="just">
              <a:buNone/>
            </a:pPr>
            <a:r>
              <a:rPr lang="en-US" dirty="0" smtClean="0"/>
              <a:t>Alkaline chemical eye burns, </a:t>
            </a:r>
            <a:endParaRPr lang="en-US" dirty="0" smtClean="0"/>
          </a:p>
          <a:p>
            <a:pPr marL="0" indent="0" algn="just">
              <a:buNone/>
            </a:pPr>
            <a:r>
              <a:rPr lang="en-US" dirty="0" smtClean="0"/>
              <a:t>poisoning </a:t>
            </a:r>
          </a:p>
          <a:p>
            <a:pPr marL="0" indent="0" algn="just">
              <a:buNone/>
            </a:pPr>
            <a:r>
              <a:rPr lang="en-US" dirty="0" smtClean="0"/>
              <a:t>Aspirin use</a:t>
            </a:r>
          </a:p>
          <a:p>
            <a:pPr marL="0" indent="0" algn="just">
              <a:buNone/>
            </a:pPr>
            <a:r>
              <a:rPr lang="en-US" dirty="0" smtClean="0"/>
              <a:t> </a:t>
            </a:r>
            <a:r>
              <a:rPr lang="en-US" dirty="0" smtClean="0"/>
              <a:t>Calcium, copper, iron, gold, silver, and mercury, which tend to deposit in the pupillary area of the lens </a:t>
            </a:r>
            <a:endParaRPr lang="en-US" dirty="0" smtClean="0"/>
          </a:p>
          <a:p>
            <a:pPr marL="0" indent="0" algn="just">
              <a:buNone/>
            </a:pPr>
            <a:r>
              <a:rPr lang="en-US" dirty="0" smtClean="0"/>
              <a:t>Cigarette </a:t>
            </a:r>
            <a:r>
              <a:rPr lang="en-US" dirty="0" smtClean="0"/>
              <a:t>smoking </a:t>
            </a:r>
            <a:endParaRPr lang="en-US" dirty="0" smtClean="0"/>
          </a:p>
          <a:p>
            <a:pPr marL="0" indent="0" algn="just">
              <a:buNone/>
            </a:pPr>
            <a:r>
              <a:rPr lang="en-US" dirty="0" smtClean="0"/>
              <a:t>Corticosteroids</a:t>
            </a:r>
            <a:r>
              <a:rPr lang="en-US" dirty="0" smtClean="0"/>
              <a:t>, especially at high doses and in long-term use Ionizing radiation </a:t>
            </a:r>
          </a:p>
        </p:txBody>
      </p:sp>
    </p:spTree>
    <p:extLst>
      <p:ext uri="{BB962C8B-B14F-4D97-AF65-F5344CB8AC3E}">
        <p14:creationId xmlns:p14="http://schemas.microsoft.com/office/powerpoint/2010/main" val="418087712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3236"/>
            <a:ext cx="10515600" cy="5913727"/>
          </a:xfrm>
        </p:spPr>
        <p:txBody>
          <a:bodyPr/>
          <a:lstStyle/>
          <a:p>
            <a:pPr marL="0" indent="0" algn="just">
              <a:buNone/>
            </a:pPr>
            <a:r>
              <a:rPr lang="en-US" dirty="0"/>
              <a:t>Nutritional Factors :Obesity ,Poor nutrition, Reduced levels of antioxidants </a:t>
            </a:r>
          </a:p>
          <a:p>
            <a:pPr marL="0" indent="0" algn="just">
              <a:buNone/>
            </a:pPr>
            <a:r>
              <a:rPr lang="en-US" dirty="0"/>
              <a:t>Physical Factors :Blunt trauma, perforation of the lens with a sharp object or foreign body, electric shock, Dehydration associated with chronic diarrhea,</a:t>
            </a:r>
            <a:endParaRPr lang="ar-IQ" dirty="0"/>
          </a:p>
          <a:p>
            <a:pPr marL="0" indent="0" algn="just">
              <a:buNone/>
            </a:pPr>
            <a:endParaRPr lang="en-US" dirty="0" smtClean="0"/>
          </a:p>
          <a:p>
            <a:pPr marL="0" indent="0" algn="just">
              <a:buNone/>
            </a:pPr>
            <a:r>
              <a:rPr lang="en-US" dirty="0" smtClean="0"/>
              <a:t>Systemic </a:t>
            </a:r>
            <a:r>
              <a:rPr lang="en-US" dirty="0" smtClean="0"/>
              <a:t>Diseases and Syndromes </a:t>
            </a:r>
          </a:p>
          <a:p>
            <a:pPr marL="0" indent="0" algn="just">
              <a:buNone/>
            </a:pPr>
            <a:r>
              <a:rPr lang="en-US" dirty="0" smtClean="0"/>
              <a:t>Diabetes</a:t>
            </a:r>
          </a:p>
          <a:p>
            <a:pPr marL="0" indent="0" algn="just">
              <a:buNone/>
            </a:pPr>
            <a:r>
              <a:rPr lang="en-US" dirty="0" smtClean="0"/>
              <a:t>Disorders </a:t>
            </a:r>
            <a:r>
              <a:rPr lang="en-US" dirty="0" smtClean="0"/>
              <a:t>related to lipid metabolism </a:t>
            </a:r>
          </a:p>
          <a:p>
            <a:pPr marL="0" indent="0" algn="just">
              <a:buNone/>
            </a:pPr>
            <a:r>
              <a:rPr lang="en-US" dirty="0" smtClean="0"/>
              <a:t>Down syndrome </a:t>
            </a:r>
          </a:p>
          <a:p>
            <a:pPr marL="0" indent="0" algn="just">
              <a:buNone/>
            </a:pPr>
            <a:r>
              <a:rPr lang="en-US" dirty="0" smtClean="0"/>
              <a:t>Musculoskeletal disorders</a:t>
            </a:r>
          </a:p>
          <a:p>
            <a:pPr marL="0" indent="0" algn="just">
              <a:buNone/>
            </a:pPr>
            <a:r>
              <a:rPr lang="en-US" dirty="0" smtClean="0"/>
              <a:t>Renal </a:t>
            </a:r>
            <a:r>
              <a:rPr lang="en-US" dirty="0" smtClean="0"/>
              <a:t>disorders</a:t>
            </a:r>
            <a:endParaRPr lang="ar-IQ" dirty="0"/>
          </a:p>
        </p:txBody>
      </p:sp>
    </p:spTree>
    <p:extLst>
      <p:ext uri="{BB962C8B-B14F-4D97-AF65-F5344CB8AC3E}">
        <p14:creationId xmlns:p14="http://schemas.microsoft.com/office/powerpoint/2010/main" val="191124057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364"/>
            <a:ext cx="10515600" cy="5830599"/>
          </a:xfrm>
        </p:spPr>
        <p:txBody>
          <a:bodyPr>
            <a:normAutofit lnSpcReduction="10000"/>
          </a:bodyPr>
          <a:lstStyle/>
          <a:p>
            <a:pPr marL="0" indent="0" algn="just">
              <a:buNone/>
            </a:pPr>
            <a:r>
              <a:rPr lang="en-US" b="1" dirty="0" smtClean="0"/>
              <a:t>Immediate Preoperative complications : </a:t>
            </a:r>
          </a:p>
          <a:p>
            <a:pPr marL="0" indent="0" algn="just">
              <a:buNone/>
            </a:pPr>
            <a:r>
              <a:rPr lang="en-US" dirty="0" err="1" smtClean="0">
                <a:solidFill>
                  <a:srgbClr val="FF0000"/>
                </a:solidFill>
              </a:rPr>
              <a:t>Retrobulbar</a:t>
            </a:r>
            <a:r>
              <a:rPr lang="en-US" dirty="0" smtClean="0">
                <a:solidFill>
                  <a:srgbClr val="FF0000"/>
                </a:solidFill>
              </a:rPr>
              <a:t> hemorrhage </a:t>
            </a:r>
            <a:r>
              <a:rPr lang="en-US" dirty="0" smtClean="0"/>
              <a:t>—can result from </a:t>
            </a:r>
            <a:r>
              <a:rPr lang="en-US" dirty="0" err="1" smtClean="0"/>
              <a:t>retrobulbar</a:t>
            </a:r>
            <a:r>
              <a:rPr lang="en-US" dirty="0" smtClean="0"/>
              <a:t> infiltration of anesthetic agents </a:t>
            </a:r>
            <a:endParaRPr lang="en-US" dirty="0" smtClean="0"/>
          </a:p>
          <a:p>
            <a:pPr marL="0" indent="0" algn="just">
              <a:buNone/>
            </a:pPr>
            <a:r>
              <a:rPr lang="en-US" dirty="0" smtClean="0"/>
              <a:t>Effects </a:t>
            </a:r>
            <a:r>
              <a:rPr lang="en-US" dirty="0" smtClean="0"/>
              <a:t>: Increased IOP, </a:t>
            </a:r>
            <a:r>
              <a:rPr lang="en-US" dirty="0" err="1" smtClean="0"/>
              <a:t>proptosis</a:t>
            </a:r>
            <a:r>
              <a:rPr lang="en-US" dirty="0" smtClean="0"/>
              <a:t>, lid tightness, and </a:t>
            </a:r>
            <a:r>
              <a:rPr lang="en-US" dirty="0" err="1" smtClean="0"/>
              <a:t>subconjunctival</a:t>
            </a:r>
            <a:r>
              <a:rPr lang="en-US" dirty="0" smtClean="0"/>
              <a:t> hemorrhage with or without edema</a:t>
            </a:r>
          </a:p>
          <a:p>
            <a:pPr marL="0" indent="0" algn="just">
              <a:buNone/>
            </a:pPr>
            <a:endParaRPr lang="en-US" dirty="0"/>
          </a:p>
          <a:p>
            <a:pPr marL="0" indent="0" algn="just">
              <a:buNone/>
            </a:pPr>
            <a:r>
              <a:rPr lang="en-US" dirty="0" smtClean="0"/>
              <a:t>Management :  Emergent lateral </a:t>
            </a:r>
            <a:r>
              <a:rPr lang="en-US" dirty="0" err="1" smtClean="0"/>
              <a:t>canthotomy</a:t>
            </a:r>
            <a:r>
              <a:rPr lang="en-US" dirty="0" smtClean="0"/>
              <a:t> (slitting of the canthus) is performed to stop central retinal perfusion when the IOP is dangerously elevated. If this procedure fails to reduce IOP, a puncture of the anterior chamber with removal of fluid is considered. The patient must be closely monitored for at least a few hours. Postponement of cataract surgery for 2–4 </a:t>
            </a:r>
            <a:r>
              <a:rPr lang="en-US" dirty="0" err="1" smtClean="0"/>
              <a:t>wks</a:t>
            </a:r>
            <a:r>
              <a:rPr lang="en-US" dirty="0" smtClean="0"/>
              <a:t> is advised. </a:t>
            </a:r>
            <a:endParaRPr lang="en-US" dirty="0" smtClean="0"/>
          </a:p>
          <a:p>
            <a:pPr marL="0" indent="0" algn="just">
              <a:buNone/>
            </a:pPr>
            <a:r>
              <a:rPr lang="en-US" dirty="0" smtClean="0"/>
              <a:t>Complications </a:t>
            </a:r>
            <a:r>
              <a:rPr lang="en-US" dirty="0" smtClean="0"/>
              <a:t>such as iris prolapse, vitreous loss, and choroidal hemorrhage could result in a catastrophic visual outcome. </a:t>
            </a:r>
            <a:endParaRPr lang="ar-IQ" dirty="0"/>
          </a:p>
        </p:txBody>
      </p:sp>
    </p:spTree>
    <p:extLst>
      <p:ext uri="{BB962C8B-B14F-4D97-AF65-F5344CB8AC3E}">
        <p14:creationId xmlns:p14="http://schemas.microsoft.com/office/powerpoint/2010/main" val="154817948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1782"/>
            <a:ext cx="10515600" cy="5775181"/>
          </a:xfrm>
        </p:spPr>
        <p:txBody>
          <a:bodyPr/>
          <a:lstStyle/>
          <a:p>
            <a:pPr marL="0" indent="0" algn="just">
              <a:buNone/>
            </a:pPr>
            <a:r>
              <a:rPr lang="en-US" b="1" dirty="0" smtClean="0"/>
              <a:t>Intraoperative Rupture of the posterior capsule </a:t>
            </a:r>
          </a:p>
          <a:p>
            <a:pPr marL="0" indent="0" algn="just">
              <a:buNone/>
            </a:pPr>
            <a:endParaRPr lang="en-US" dirty="0"/>
          </a:p>
          <a:p>
            <a:pPr marL="0" indent="0" algn="just">
              <a:buNone/>
            </a:pPr>
            <a:r>
              <a:rPr lang="en-US" dirty="0" smtClean="0"/>
              <a:t>Effects : May result in loss of vitreous Anterior vitrectomy is required if vitreous loss occurs. </a:t>
            </a:r>
            <a:r>
              <a:rPr lang="en-US" dirty="0" err="1" smtClean="0"/>
              <a:t>Suprachoroidal</a:t>
            </a:r>
            <a:r>
              <a:rPr lang="en-US" dirty="0" smtClean="0"/>
              <a:t> (expulsive) hemorrhage—profuse bleeding into the </a:t>
            </a:r>
            <a:r>
              <a:rPr lang="en-US" dirty="0" err="1" smtClean="0"/>
              <a:t>suprachoroidal</a:t>
            </a:r>
            <a:r>
              <a:rPr lang="en-US" dirty="0" smtClean="0"/>
              <a:t> space Extrusion of intraocular contents from the eye or opposition of retinal surfaces </a:t>
            </a:r>
          </a:p>
          <a:p>
            <a:pPr marL="0" indent="0" algn="just">
              <a:buNone/>
            </a:pPr>
            <a:endParaRPr lang="en-US" dirty="0"/>
          </a:p>
          <a:p>
            <a:pPr marL="0" indent="0" algn="just">
              <a:buNone/>
            </a:pPr>
            <a:r>
              <a:rPr lang="en-US" dirty="0" smtClean="0"/>
              <a:t>Management : Anterior vitrectomy is required if vitreous loss occurs</a:t>
            </a:r>
            <a:r>
              <a:rPr lang="en-US" dirty="0" smtClean="0"/>
              <a:t>. Closure </a:t>
            </a:r>
            <a:r>
              <a:rPr lang="en-US" dirty="0" smtClean="0"/>
              <a:t>of the incision and administration of a hyperosmotic agent to reduce IOP or corticosteroids to reduce intraocular inflammation. Vitrectomy is performed 1– 2 </a:t>
            </a:r>
            <a:r>
              <a:rPr lang="en-US" dirty="0" err="1" smtClean="0"/>
              <a:t>wks</a:t>
            </a:r>
            <a:r>
              <a:rPr lang="en-US" dirty="0" smtClean="0"/>
              <a:t> later. Visual prognosis is poor; some useful vision may be salvaged on rare occasions. </a:t>
            </a:r>
            <a:endParaRPr lang="ar-IQ" dirty="0"/>
          </a:p>
        </p:txBody>
      </p:sp>
    </p:spTree>
    <p:extLst>
      <p:ext uri="{BB962C8B-B14F-4D97-AF65-F5344CB8AC3E}">
        <p14:creationId xmlns:p14="http://schemas.microsoft.com/office/powerpoint/2010/main" val="374027340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7927"/>
            <a:ext cx="10515600" cy="5789036"/>
          </a:xfrm>
        </p:spPr>
        <p:txBody>
          <a:bodyPr/>
          <a:lstStyle/>
          <a:p>
            <a:pPr marL="0" indent="0" algn="just">
              <a:buNone/>
            </a:pPr>
            <a:r>
              <a:rPr lang="en-US" b="1" dirty="0" smtClean="0"/>
              <a:t>Early </a:t>
            </a:r>
            <a:r>
              <a:rPr lang="en-US" b="1" dirty="0"/>
              <a:t>Postoperative </a:t>
            </a:r>
            <a:r>
              <a:rPr lang="en-US" b="1" dirty="0" smtClean="0"/>
              <a:t>complications </a:t>
            </a:r>
          </a:p>
          <a:p>
            <a:pPr marL="0" indent="0" algn="just">
              <a:buNone/>
            </a:pPr>
            <a:r>
              <a:rPr lang="en-US" u="sng" dirty="0" smtClean="0"/>
              <a:t>Acute bacterial </a:t>
            </a:r>
            <a:r>
              <a:rPr lang="en-US" u="sng" dirty="0" err="1" smtClean="0"/>
              <a:t>endophthalmitis</a:t>
            </a:r>
            <a:r>
              <a:rPr lang="en-US" dirty="0" smtClean="0"/>
              <a:t>— devastating complication that occurs in about 1 in 1000 cases; the most common causative organisms are Staphylococcus epidermidis, Staphylococcus aureus, Pseudomonas, and Proteus species </a:t>
            </a:r>
          </a:p>
          <a:p>
            <a:pPr marL="0" indent="0" algn="just">
              <a:buNone/>
            </a:pPr>
            <a:endParaRPr lang="en-US" dirty="0"/>
          </a:p>
          <a:p>
            <a:pPr marL="0" indent="0" algn="just">
              <a:buNone/>
            </a:pPr>
            <a:r>
              <a:rPr lang="en-US" dirty="0" err="1" smtClean="0"/>
              <a:t>Effecs</a:t>
            </a:r>
            <a:r>
              <a:rPr lang="en-US" dirty="0" smtClean="0"/>
              <a:t> : Characterized by marked visual loss, pain, lid edema, </a:t>
            </a:r>
            <a:r>
              <a:rPr lang="en-US" dirty="0" err="1" smtClean="0"/>
              <a:t>hypopyon</a:t>
            </a:r>
            <a:r>
              <a:rPr lang="en-US" dirty="0" smtClean="0"/>
              <a:t>, corneal haze, and </a:t>
            </a:r>
            <a:r>
              <a:rPr lang="en-US" dirty="0" err="1" smtClean="0"/>
              <a:t>chemosis</a:t>
            </a:r>
            <a:r>
              <a:rPr lang="en-US" dirty="0" smtClean="0"/>
              <a:t> </a:t>
            </a:r>
          </a:p>
          <a:p>
            <a:pPr marL="0" indent="0" algn="just">
              <a:buNone/>
            </a:pPr>
            <a:endParaRPr lang="en-US" dirty="0"/>
          </a:p>
          <a:p>
            <a:pPr marL="0" indent="0" algn="just">
              <a:buNone/>
            </a:pPr>
            <a:r>
              <a:rPr lang="en-US" dirty="0" smtClean="0"/>
              <a:t>Management : Managed by aggressive antibiotic therapy. Broad-spectrum antibiotics are given while awaiting culture and sensitivity results. Once results are obtained, the appropriate antibiotics are given via </a:t>
            </a:r>
            <a:r>
              <a:rPr lang="en-US" dirty="0" err="1" smtClean="0"/>
              <a:t>intravitreal</a:t>
            </a:r>
            <a:r>
              <a:rPr lang="en-US" dirty="0" smtClean="0"/>
              <a:t> injection. Corticosteroid therapy is also given. </a:t>
            </a:r>
            <a:endParaRPr lang="ar-IQ" dirty="0"/>
          </a:p>
        </p:txBody>
      </p:sp>
    </p:spTree>
    <p:extLst>
      <p:ext uri="{BB962C8B-B14F-4D97-AF65-F5344CB8AC3E}">
        <p14:creationId xmlns:p14="http://schemas.microsoft.com/office/powerpoint/2010/main" val="2706905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35527"/>
            <a:ext cx="10515600" cy="5941436"/>
          </a:xfrm>
        </p:spPr>
        <p:txBody>
          <a:bodyPr/>
          <a:lstStyle/>
          <a:p>
            <a:pPr marL="0" indent="0" algn="just">
              <a:lnSpc>
                <a:spcPct val="150000"/>
              </a:lnSpc>
              <a:buNone/>
            </a:pPr>
            <a:r>
              <a:rPr lang="en-US" dirty="0" smtClean="0"/>
              <a:t>The eyeball is composed of the following three layers: </a:t>
            </a:r>
            <a:r>
              <a:rPr lang="en-US" dirty="0" smtClean="0">
                <a:solidFill>
                  <a:srgbClr val="FF0000"/>
                </a:solidFill>
              </a:rPr>
              <a:t>The outer dense fibrous layer, including the sclera and transparent cornea </a:t>
            </a:r>
            <a:r>
              <a:rPr lang="en-US" dirty="0" smtClean="0">
                <a:solidFill>
                  <a:schemeClr val="accent1"/>
                </a:solidFill>
              </a:rPr>
              <a:t>The middle vascular layer, containing the iris, ciliary body, and choroid</a:t>
            </a:r>
            <a:r>
              <a:rPr lang="en-US" dirty="0" smtClean="0"/>
              <a:t> </a:t>
            </a:r>
            <a:r>
              <a:rPr lang="en-US" dirty="0" smtClean="0"/>
              <a:t>, </a:t>
            </a:r>
            <a:r>
              <a:rPr lang="en-US" dirty="0" smtClean="0">
                <a:solidFill>
                  <a:srgbClr val="FFC000"/>
                </a:solidFill>
              </a:rPr>
              <a:t>The </a:t>
            </a:r>
            <a:r>
              <a:rPr lang="en-US" dirty="0" smtClean="0">
                <a:solidFill>
                  <a:srgbClr val="FFC000"/>
                </a:solidFill>
              </a:rPr>
              <a:t>inner neural layer, including the retina, optic nerve, and visual pathway </a:t>
            </a:r>
            <a:r>
              <a:rPr lang="en-US" dirty="0" smtClean="0"/>
              <a:t>The eyeball is divided anatomically into two segments. The anterior segment is between the anterior cornea and posterior iris, including the anterior and posterior chambers. The posterior segment is between the posterior lens and the retina, including the vitreous chamber</a:t>
            </a:r>
            <a:r>
              <a:rPr lang="en-US" dirty="0" smtClean="0"/>
              <a:t>.. </a:t>
            </a:r>
            <a:endParaRPr lang="ar-IQ" dirty="0"/>
          </a:p>
        </p:txBody>
      </p:sp>
    </p:spTree>
    <p:extLst>
      <p:ext uri="{BB962C8B-B14F-4D97-AF65-F5344CB8AC3E}">
        <p14:creationId xmlns:p14="http://schemas.microsoft.com/office/powerpoint/2010/main" val="391846042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lstStyle/>
          <a:p>
            <a:pPr marL="0" indent="0" algn="just">
              <a:buNone/>
            </a:pPr>
            <a:r>
              <a:rPr lang="en-US" b="1" dirty="0" smtClean="0"/>
              <a:t>Late </a:t>
            </a:r>
            <a:r>
              <a:rPr lang="en-US" b="1" dirty="0"/>
              <a:t>postoperative </a:t>
            </a:r>
            <a:r>
              <a:rPr lang="en-US" b="1" dirty="0" smtClean="0"/>
              <a:t>complications : </a:t>
            </a:r>
          </a:p>
          <a:p>
            <a:pPr marL="0" indent="0" algn="just">
              <a:buNone/>
            </a:pPr>
            <a:r>
              <a:rPr lang="en-US" dirty="0" smtClean="0"/>
              <a:t>Suture-related problems </a:t>
            </a:r>
          </a:p>
          <a:p>
            <a:pPr marL="0" indent="0" algn="just">
              <a:buNone/>
            </a:pPr>
            <a:r>
              <a:rPr lang="en-US" dirty="0" smtClean="0"/>
              <a:t>Malposition of the IOL</a:t>
            </a:r>
          </a:p>
          <a:p>
            <a:pPr marL="0" indent="0" algn="just">
              <a:buNone/>
            </a:pPr>
            <a:r>
              <a:rPr lang="en-US" dirty="0" smtClean="0"/>
              <a:t>Chronic </a:t>
            </a:r>
            <a:r>
              <a:rPr lang="en-US" dirty="0" err="1" smtClean="0"/>
              <a:t>endophthalmitis</a:t>
            </a:r>
            <a:endParaRPr lang="en-US" dirty="0" smtClean="0"/>
          </a:p>
          <a:p>
            <a:pPr marL="0" indent="0" algn="just">
              <a:buNone/>
            </a:pPr>
            <a:r>
              <a:rPr lang="en-US" dirty="0" smtClean="0"/>
              <a:t>Opacification of the posterior capsule— most common late complication of extracapsular cataract extraction </a:t>
            </a:r>
            <a:endParaRPr lang="ar-IQ" dirty="0"/>
          </a:p>
        </p:txBody>
      </p:sp>
    </p:spTree>
    <p:extLst>
      <p:ext uri="{BB962C8B-B14F-4D97-AF65-F5344CB8AC3E}">
        <p14:creationId xmlns:p14="http://schemas.microsoft.com/office/powerpoint/2010/main" val="204807083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7091"/>
            <a:ext cx="10515600" cy="5899872"/>
          </a:xfrm>
        </p:spPr>
        <p:txBody>
          <a:bodyPr>
            <a:normAutofit lnSpcReduction="10000"/>
          </a:bodyPr>
          <a:lstStyle/>
          <a:p>
            <a:pPr marL="0" indent="0" algn="just">
              <a:buNone/>
            </a:pPr>
            <a:r>
              <a:rPr lang="en-US" dirty="0" smtClean="0"/>
              <a:t>Phacoemulsification </a:t>
            </a:r>
          </a:p>
          <a:p>
            <a:pPr marL="0" indent="0" algn="just">
              <a:buNone/>
            </a:pPr>
            <a:r>
              <a:rPr lang="en-US" dirty="0" smtClean="0"/>
              <a:t>In this method of extracapsular cataract surgery, a portion of the anterior capsule is removed, allowing extraction of the lens nucleus and cortex while the posterior capsule and zonular support are left intact. </a:t>
            </a:r>
            <a:r>
              <a:rPr lang="en-US" u="sng" dirty="0" smtClean="0"/>
              <a:t>An ultrasonic device is used to liquefy the nucleus and cortex, which are then suctioned out through a tube. </a:t>
            </a:r>
            <a:r>
              <a:rPr lang="en-US" dirty="0" smtClean="0"/>
              <a:t>An intact zonular–capsular diaphragm provides the needed safe anchor for the posterior chamber IOL. The pupil is dilated to 7 mm or greater (Shaw &amp; Lee, 2017). The </a:t>
            </a:r>
            <a:r>
              <a:rPr lang="en-US" u="sng" dirty="0" smtClean="0"/>
              <a:t>surgeon makes a small incision on the upper edge of the cornea and a viscoelastic substance (clear gel) is injected into the space between the cornea and the lens</a:t>
            </a:r>
            <a:r>
              <a:rPr lang="en-US" dirty="0" smtClean="0"/>
              <a:t>. </a:t>
            </a:r>
            <a:r>
              <a:rPr lang="en-US" dirty="0" smtClean="0">
                <a:solidFill>
                  <a:srgbClr val="FF0000"/>
                </a:solidFill>
              </a:rPr>
              <a:t>This prevents the space from collapsing and facilitates insertion of the IOL</a:t>
            </a:r>
            <a:r>
              <a:rPr lang="en-US" dirty="0" smtClean="0"/>
              <a:t>. </a:t>
            </a:r>
            <a:r>
              <a:rPr lang="en-US" u="sng" dirty="0" smtClean="0"/>
              <a:t>Because the incision is smaller than the manual extracapsular cataract extraction, the wound heals more rapidly, and there is early stabilization of refractive error and less astigmatism.</a:t>
            </a:r>
            <a:endParaRPr lang="ar-IQ" u="sng" dirty="0"/>
          </a:p>
        </p:txBody>
      </p:sp>
    </p:spTree>
    <p:extLst>
      <p:ext uri="{BB962C8B-B14F-4D97-AF65-F5344CB8AC3E}">
        <p14:creationId xmlns:p14="http://schemas.microsoft.com/office/powerpoint/2010/main" val="267710111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3345"/>
            <a:ext cx="10515600" cy="5733618"/>
          </a:xfrm>
        </p:spPr>
        <p:txBody>
          <a:bodyPr>
            <a:normAutofit fontScale="92500" lnSpcReduction="10000"/>
          </a:bodyPr>
          <a:lstStyle/>
          <a:p>
            <a:pPr marL="0" indent="0" algn="just">
              <a:lnSpc>
                <a:spcPct val="150000"/>
              </a:lnSpc>
              <a:buNone/>
            </a:pPr>
            <a:r>
              <a:rPr lang="en-US" b="1" dirty="0" smtClean="0"/>
              <a:t>Lens </a:t>
            </a:r>
            <a:r>
              <a:rPr lang="en-US" b="1" dirty="0" smtClean="0"/>
              <a:t>Replacement</a:t>
            </a:r>
          </a:p>
          <a:p>
            <a:pPr marL="0" indent="0" algn="just">
              <a:lnSpc>
                <a:spcPct val="150000"/>
              </a:lnSpc>
              <a:buNone/>
            </a:pPr>
            <a:r>
              <a:rPr lang="en-US" dirty="0" smtClean="0"/>
              <a:t> </a:t>
            </a:r>
            <a:r>
              <a:rPr lang="en-US" dirty="0" smtClean="0"/>
              <a:t>After removal of the crystalline lens, the patient is referred to as </a:t>
            </a:r>
            <a:r>
              <a:rPr lang="en-US" b="1" dirty="0" err="1" smtClean="0"/>
              <a:t>aphakic</a:t>
            </a:r>
            <a:r>
              <a:rPr lang="en-US" dirty="0" smtClean="0"/>
              <a:t> (i.e., without lens). The lens, which focuses light on the retina, must be replaced for the patient to see clearly. There are three lens replacement options: </a:t>
            </a:r>
            <a:r>
              <a:rPr lang="en-US" u="sng" dirty="0" err="1" smtClean="0"/>
              <a:t>aphakic</a:t>
            </a:r>
            <a:r>
              <a:rPr lang="en-US" u="sng" dirty="0" smtClean="0"/>
              <a:t> eyeglasses, contact lenses, and IOL implants</a:t>
            </a:r>
            <a:r>
              <a:rPr lang="en-US" dirty="0" smtClean="0"/>
              <a:t>. </a:t>
            </a:r>
            <a:r>
              <a:rPr lang="en-US" dirty="0" err="1" smtClean="0">
                <a:solidFill>
                  <a:srgbClr val="FF0000"/>
                </a:solidFill>
              </a:rPr>
              <a:t>Aphakic</a:t>
            </a:r>
            <a:r>
              <a:rPr lang="en-US" dirty="0" smtClean="0">
                <a:solidFill>
                  <a:srgbClr val="FF0000"/>
                </a:solidFill>
              </a:rPr>
              <a:t> glasses, although effective, are rarely used</a:t>
            </a:r>
            <a:r>
              <a:rPr lang="en-US" dirty="0" smtClean="0"/>
              <a:t>. Objects are magnified by 25%, making them appear closer than they actually are. This magnification creates distortion. Peripheral vision is also limited, and </a:t>
            </a:r>
            <a:r>
              <a:rPr lang="en-US" b="1" dirty="0" smtClean="0"/>
              <a:t>binocular vision </a:t>
            </a:r>
            <a:r>
              <a:rPr lang="en-US" dirty="0" smtClean="0"/>
              <a:t>(i.e., ability of both eyes to focus on one object and fuse the two images into one) is impossible if the other eye is </a:t>
            </a:r>
            <a:r>
              <a:rPr lang="en-US" dirty="0" err="1" smtClean="0"/>
              <a:t>aphakic</a:t>
            </a:r>
            <a:r>
              <a:rPr lang="en-US" dirty="0" smtClean="0"/>
              <a:t> (without a natural lens). </a:t>
            </a:r>
            <a:endParaRPr lang="ar-IQ" dirty="0"/>
          </a:p>
        </p:txBody>
      </p:sp>
    </p:spTree>
    <p:extLst>
      <p:ext uri="{BB962C8B-B14F-4D97-AF65-F5344CB8AC3E}">
        <p14:creationId xmlns:p14="http://schemas.microsoft.com/office/powerpoint/2010/main" val="177571250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1782"/>
            <a:ext cx="10515600" cy="5775181"/>
          </a:xfrm>
        </p:spPr>
        <p:txBody>
          <a:bodyPr/>
          <a:lstStyle/>
          <a:p>
            <a:pPr marL="0" indent="0" algn="just">
              <a:lnSpc>
                <a:spcPct val="150000"/>
              </a:lnSpc>
              <a:buNone/>
            </a:pPr>
            <a:r>
              <a:rPr lang="en-US" b="1" dirty="0"/>
              <a:t>Contact lenses provide patients with almost normal vision, but because contact lenses need to be removed occasionally</a:t>
            </a:r>
            <a:r>
              <a:rPr lang="en-US" dirty="0"/>
              <a:t>, the patient also needs a pair of </a:t>
            </a:r>
            <a:r>
              <a:rPr lang="en-US" dirty="0" err="1"/>
              <a:t>aphakic</a:t>
            </a:r>
            <a:r>
              <a:rPr lang="en-US" dirty="0"/>
              <a:t> glasses. </a:t>
            </a:r>
            <a:r>
              <a:rPr lang="en-US" u="sng" dirty="0"/>
              <a:t>Contact lenses are not advised for patients who have difficulty inserting, removing, and cleaning them</a:t>
            </a:r>
            <a:r>
              <a:rPr lang="en-US" dirty="0"/>
              <a:t>. </a:t>
            </a:r>
            <a:endParaRPr lang="ar-IQ" dirty="0"/>
          </a:p>
        </p:txBody>
      </p:sp>
    </p:spTree>
    <p:extLst>
      <p:ext uri="{BB962C8B-B14F-4D97-AF65-F5344CB8AC3E}">
        <p14:creationId xmlns:p14="http://schemas.microsoft.com/office/powerpoint/2010/main" val="245968347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3345"/>
            <a:ext cx="10515600" cy="5733618"/>
          </a:xfrm>
        </p:spPr>
        <p:txBody>
          <a:bodyPr/>
          <a:lstStyle/>
          <a:p>
            <a:pPr marL="0" indent="0" algn="just">
              <a:lnSpc>
                <a:spcPct val="150000"/>
              </a:lnSpc>
              <a:buNone/>
            </a:pPr>
            <a:r>
              <a:rPr lang="en-US" dirty="0" smtClean="0"/>
              <a:t>Insertion of IOLs during cataract surgery is the most common approach to lens replacement </a:t>
            </a:r>
            <a:r>
              <a:rPr lang="en-US" dirty="0" smtClean="0"/>
              <a:t>. </a:t>
            </a:r>
            <a:r>
              <a:rPr lang="en-US" dirty="0" smtClean="0"/>
              <a:t>After cataract extraction, or phacoemulsification, the surgeon implants an IOL. </a:t>
            </a:r>
            <a:r>
              <a:rPr lang="en-US" u="sng" dirty="0" smtClean="0"/>
              <a:t>Cataract extraction and posterior chamber IOLs are associated with a relatively low incidence of complications</a:t>
            </a:r>
            <a:r>
              <a:rPr lang="en-US" dirty="0" smtClean="0"/>
              <a:t> (e.g., eye infection, loss of vitreous humor, slipping of the implant) (Eliopoulos, 2018). IOL implantation is contraindicated in patients with </a:t>
            </a:r>
            <a:r>
              <a:rPr lang="en-US" b="1" dirty="0" smtClean="0"/>
              <a:t>recurrent uveitis, proliferative diabetic retinopathy, </a:t>
            </a:r>
            <a:r>
              <a:rPr lang="en-US" b="1" dirty="0" err="1" smtClean="0"/>
              <a:t>neovascular</a:t>
            </a:r>
            <a:r>
              <a:rPr lang="en-US" b="1" dirty="0" smtClean="0"/>
              <a:t> glaucoma, or </a:t>
            </a:r>
            <a:r>
              <a:rPr lang="en-US" b="1" dirty="0" err="1" smtClean="0"/>
              <a:t>rubeosis</a:t>
            </a:r>
            <a:r>
              <a:rPr lang="en-US" b="1" dirty="0" smtClean="0"/>
              <a:t> </a:t>
            </a:r>
            <a:r>
              <a:rPr lang="en-US" b="1" dirty="0" err="1" smtClean="0"/>
              <a:t>iridis</a:t>
            </a:r>
            <a:r>
              <a:rPr lang="en-US" b="1" dirty="0" smtClean="0"/>
              <a:t>. </a:t>
            </a:r>
            <a:endParaRPr lang="ar-IQ" b="1" dirty="0"/>
          </a:p>
        </p:txBody>
      </p:sp>
    </p:spTree>
    <p:extLst>
      <p:ext uri="{BB962C8B-B14F-4D97-AF65-F5344CB8AC3E}">
        <p14:creationId xmlns:p14="http://schemas.microsoft.com/office/powerpoint/2010/main" val="189868162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8764"/>
            <a:ext cx="10515600" cy="5678199"/>
          </a:xfrm>
        </p:spPr>
        <p:txBody>
          <a:bodyPr>
            <a:normAutofit/>
          </a:bodyPr>
          <a:lstStyle/>
          <a:p>
            <a:pPr marL="0" indent="0" algn="just">
              <a:buNone/>
            </a:pPr>
            <a:r>
              <a:rPr lang="en-US" b="1" dirty="0" smtClean="0"/>
              <a:t>Providing Preoperative Care </a:t>
            </a:r>
          </a:p>
          <a:p>
            <a:pPr marL="0" indent="0" algn="just">
              <a:buNone/>
            </a:pPr>
            <a:r>
              <a:rPr lang="en-US" dirty="0" smtClean="0"/>
              <a:t>The patient with cataracts receives the usual preoperative care for ambulatory surgical patients undergoing eye surgery. The standard battery of preoperative tests </a:t>
            </a:r>
            <a:r>
              <a:rPr lang="en-US" b="1" dirty="0" smtClean="0"/>
              <a:t>(e.g., complete blood count, electrocardiogram, urinalysis)</a:t>
            </a:r>
            <a:r>
              <a:rPr lang="en-US" dirty="0" smtClean="0"/>
              <a:t> commonly performed for most surgeries is prescribed only if indicated by the patient’s medical history. </a:t>
            </a:r>
            <a:r>
              <a:rPr lang="en-US" b="1" dirty="0" smtClean="0"/>
              <a:t>Alpha-antagonists (particularly </a:t>
            </a:r>
            <a:r>
              <a:rPr lang="en-US" b="1" dirty="0" err="1" smtClean="0"/>
              <a:t>tamsulosin</a:t>
            </a:r>
            <a:r>
              <a:rPr lang="en-US" b="1" dirty="0" smtClean="0"/>
              <a:t>, which is used for treatment of enlarged prostate) are known to cause a condition called intraoperative floppy iris syndrome.</a:t>
            </a:r>
            <a:r>
              <a:rPr lang="en-US" dirty="0" smtClean="0"/>
              <a:t> </a:t>
            </a:r>
            <a:r>
              <a:rPr lang="en-US" u="sng" dirty="0" smtClean="0"/>
              <a:t>Alpha-antagonists can interfere with pupil dilation during the surgical procedure, resulting in </a:t>
            </a:r>
            <a:r>
              <a:rPr lang="en-US" u="sng" dirty="0" err="1" smtClean="0"/>
              <a:t>miosis</a:t>
            </a:r>
            <a:r>
              <a:rPr lang="en-US" u="sng" dirty="0" smtClean="0"/>
              <a:t> and iris prolapse and leading to complications</a:t>
            </a:r>
            <a:r>
              <a:rPr lang="en-US" dirty="0" smtClean="0"/>
              <a:t>. </a:t>
            </a:r>
            <a:endParaRPr lang="ar-IQ" dirty="0"/>
          </a:p>
        </p:txBody>
      </p:sp>
    </p:spTree>
    <p:extLst>
      <p:ext uri="{BB962C8B-B14F-4D97-AF65-F5344CB8AC3E}">
        <p14:creationId xmlns:p14="http://schemas.microsoft.com/office/powerpoint/2010/main" val="351942744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10515600" cy="5872163"/>
          </a:xfrm>
        </p:spPr>
        <p:txBody>
          <a:bodyPr/>
          <a:lstStyle/>
          <a:p>
            <a:pPr marL="0" indent="0" algn="just">
              <a:lnSpc>
                <a:spcPct val="150000"/>
              </a:lnSpc>
              <a:buNone/>
            </a:pPr>
            <a:r>
              <a:rPr lang="en-US" b="1" dirty="0" smtClean="0"/>
              <a:t>Intraoperative floppy iris syndrome </a:t>
            </a:r>
            <a:r>
              <a:rPr lang="en-US" dirty="0" smtClean="0"/>
              <a:t>can occur even though a patient has stopped taking the drug. The nurse needs to ask patients about a history of taking alpha-antagonists. Surgical team members are then alerted to the risk of this complication (</a:t>
            </a:r>
            <a:r>
              <a:rPr lang="en-US" dirty="0" err="1" smtClean="0"/>
              <a:t>Comerford</a:t>
            </a:r>
            <a:r>
              <a:rPr lang="en-US" dirty="0" smtClean="0"/>
              <a:t> &amp; Durkin, 2020). </a:t>
            </a:r>
            <a:r>
              <a:rPr lang="en-US" u="sng" dirty="0" smtClean="0"/>
              <a:t>Dilating drops are given prior to surgery</a:t>
            </a:r>
            <a:r>
              <a:rPr lang="en-US" dirty="0" smtClean="0"/>
              <a:t>. Nurses in the ambulatory surgery setting begin patient education about </a:t>
            </a:r>
            <a:r>
              <a:rPr lang="en-US" b="1" dirty="0" smtClean="0"/>
              <a:t>eye medications (antibiotic, corticosteroid, and anti-inflammatory drops</a:t>
            </a:r>
            <a:r>
              <a:rPr lang="en-US" dirty="0" smtClean="0"/>
              <a:t>) that will need to be </a:t>
            </a:r>
            <a:r>
              <a:rPr lang="en-US" dirty="0" smtClean="0"/>
              <a:t>self administered </a:t>
            </a:r>
            <a:r>
              <a:rPr lang="en-US" dirty="0" smtClean="0"/>
              <a:t>to prevent postoperative infection and inflammation.</a:t>
            </a:r>
            <a:endParaRPr lang="ar-IQ" dirty="0" smtClean="0"/>
          </a:p>
          <a:p>
            <a:pPr marL="0" indent="0" algn="just">
              <a:lnSpc>
                <a:spcPct val="150000"/>
              </a:lnSpc>
              <a:buNone/>
            </a:pPr>
            <a:endParaRPr lang="ar-IQ" dirty="0"/>
          </a:p>
        </p:txBody>
      </p:sp>
    </p:spTree>
    <p:extLst>
      <p:ext uri="{BB962C8B-B14F-4D97-AF65-F5344CB8AC3E}">
        <p14:creationId xmlns:p14="http://schemas.microsoft.com/office/powerpoint/2010/main" val="192540475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364"/>
            <a:ext cx="10515600" cy="5830599"/>
          </a:xfrm>
        </p:spPr>
        <p:txBody>
          <a:bodyPr>
            <a:normAutofit fontScale="85000" lnSpcReduction="10000"/>
          </a:bodyPr>
          <a:lstStyle/>
          <a:p>
            <a:pPr marL="0" indent="0" algn="just">
              <a:lnSpc>
                <a:spcPct val="150000"/>
              </a:lnSpc>
              <a:buNone/>
            </a:pPr>
            <a:r>
              <a:rPr lang="en-US" b="1" dirty="0" smtClean="0"/>
              <a:t>Providing Postoperative Care </a:t>
            </a:r>
          </a:p>
          <a:p>
            <a:pPr marL="0" indent="0" algn="just">
              <a:lnSpc>
                <a:spcPct val="150000"/>
              </a:lnSpc>
              <a:buNone/>
            </a:pPr>
            <a:r>
              <a:rPr lang="en-US" dirty="0" smtClean="0"/>
              <a:t>Before discharge, the patient receives verbal and written education regarding </a:t>
            </a:r>
            <a:r>
              <a:rPr lang="en-US" b="1" dirty="0" smtClean="0"/>
              <a:t>eye protection, administration of medications, recognition of complications, activities to avoid, and obtaining emergency </a:t>
            </a:r>
            <a:r>
              <a:rPr lang="en-US" b="1" dirty="0" smtClean="0"/>
              <a:t>care </a:t>
            </a:r>
            <a:r>
              <a:rPr lang="en-US" dirty="0" smtClean="0"/>
              <a:t>. </a:t>
            </a:r>
            <a:r>
              <a:rPr lang="en-US" dirty="0" smtClean="0"/>
              <a:t>An eye shield is usually worn at night for the first week to avoid injury. The nurse also explains that there should be </a:t>
            </a:r>
            <a:r>
              <a:rPr lang="en-US" u="sng" dirty="0" smtClean="0"/>
              <a:t>minimal discomfort after surgery and educates the patient about taking a mild analgesic agent, such as acetaminophen, as needed. Antibiotic, anti-inflammatory, and corticosteroid eye drops or ointments are prescribed postoperatively</a:t>
            </a:r>
            <a:r>
              <a:rPr lang="en-US" dirty="0" smtClean="0"/>
              <a:t>. Patients prescribed </a:t>
            </a:r>
            <a:r>
              <a:rPr lang="en-US" dirty="0" err="1" smtClean="0"/>
              <a:t>antiinflammatory</a:t>
            </a:r>
            <a:r>
              <a:rPr lang="en-US" dirty="0" smtClean="0"/>
              <a:t> or corticosteroid eye drops are monitored for possible </a:t>
            </a:r>
            <a:r>
              <a:rPr lang="en-US" b="1" dirty="0" smtClean="0"/>
              <a:t>increases in IOP</a:t>
            </a:r>
            <a:endParaRPr lang="ar-IQ" b="1" dirty="0"/>
          </a:p>
        </p:txBody>
      </p:sp>
    </p:spTree>
    <p:extLst>
      <p:ext uri="{BB962C8B-B14F-4D97-AF65-F5344CB8AC3E}">
        <p14:creationId xmlns:p14="http://schemas.microsoft.com/office/powerpoint/2010/main" val="330814054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0491" y="1119044"/>
            <a:ext cx="10515600" cy="4351338"/>
          </a:xfrm>
        </p:spPr>
        <p:txBody>
          <a:bodyPr>
            <a:normAutofit/>
          </a:bodyPr>
          <a:lstStyle/>
          <a:p>
            <a:pPr marL="0" indent="0" algn="ctr">
              <a:buNone/>
            </a:pPr>
            <a:endParaRPr lang="en-US" sz="8000" dirty="0" smtClean="0">
              <a:solidFill>
                <a:srgbClr val="FF0000"/>
              </a:solidFill>
              <a:latin typeface="Algerian" panose="04020705040A02060702" pitchFamily="82" charset="0"/>
            </a:endParaRPr>
          </a:p>
          <a:p>
            <a:pPr marL="0" indent="0" algn="ctr">
              <a:buNone/>
            </a:pPr>
            <a:r>
              <a:rPr lang="en-US" sz="8000" dirty="0" smtClean="0">
                <a:solidFill>
                  <a:srgbClr val="FF0000"/>
                </a:solidFill>
                <a:latin typeface="Algerian" panose="04020705040A02060702" pitchFamily="82" charset="0"/>
              </a:rPr>
              <a:t>Thank you </a:t>
            </a:r>
            <a:endParaRPr lang="ar-IQ" sz="8000" dirty="0">
              <a:solidFill>
                <a:srgbClr val="FF0000"/>
              </a:solidFill>
              <a:latin typeface="Algerian" panose="04020705040A02060702" pitchFamily="82" charset="0"/>
            </a:endParaRPr>
          </a:p>
        </p:txBody>
      </p:sp>
    </p:spTree>
    <p:extLst>
      <p:ext uri="{BB962C8B-B14F-4D97-AF65-F5344CB8AC3E}">
        <p14:creationId xmlns:p14="http://schemas.microsoft.com/office/powerpoint/2010/main" val="255463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35527"/>
            <a:ext cx="10515600" cy="5941436"/>
          </a:xfrm>
        </p:spPr>
        <p:txBody>
          <a:bodyPr/>
          <a:lstStyle/>
          <a:p>
            <a:pPr marL="0" indent="0" algn="just">
              <a:lnSpc>
                <a:spcPct val="150000"/>
              </a:lnSpc>
              <a:buNone/>
            </a:pPr>
            <a:r>
              <a:rPr lang="en-US" u="sng" dirty="0" smtClean="0"/>
              <a:t>The aqueous-filled anterior chamber </a:t>
            </a:r>
            <a:r>
              <a:rPr lang="en-US" dirty="0" smtClean="0"/>
              <a:t>lies between the posterior cornea and the anterior iris and pupil. </a:t>
            </a:r>
            <a:r>
              <a:rPr lang="en-US" dirty="0" smtClean="0">
                <a:solidFill>
                  <a:srgbClr val="FF0000"/>
                </a:solidFill>
              </a:rPr>
              <a:t>The posterior chamber is a small aqueous-containing space between the posterior iris and pupil and anterior lens.</a:t>
            </a:r>
            <a:r>
              <a:rPr lang="en-US" dirty="0" smtClean="0"/>
              <a:t> The vitreous chamber, containing clear gelatinous vitreous fluid, is the largest chamber in the ocular fundus between the lens and retina (see Fig. 58-3). </a:t>
            </a:r>
            <a:endParaRPr lang="ar-IQ" dirty="0" smtClean="0"/>
          </a:p>
          <a:p>
            <a:pPr marL="0" indent="0" algn="just">
              <a:lnSpc>
                <a:spcPct val="150000"/>
              </a:lnSpc>
              <a:buNone/>
            </a:pPr>
            <a:endParaRPr lang="ar-IQ" dirty="0"/>
          </a:p>
        </p:txBody>
      </p:sp>
    </p:spTree>
    <p:extLst>
      <p:ext uri="{BB962C8B-B14F-4D97-AF65-F5344CB8AC3E}">
        <p14:creationId xmlns:p14="http://schemas.microsoft.com/office/powerpoint/2010/main" val="3768326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7091"/>
            <a:ext cx="10515600" cy="5899872"/>
          </a:xfrm>
        </p:spPr>
        <p:txBody>
          <a:bodyPr/>
          <a:lstStyle/>
          <a:p>
            <a:pPr marL="0" indent="0" algn="just">
              <a:lnSpc>
                <a:spcPct val="150000"/>
              </a:lnSpc>
              <a:buNone/>
            </a:pPr>
            <a:r>
              <a:rPr lang="en-US" u="sng" dirty="0" smtClean="0"/>
              <a:t>The aqueous humor </a:t>
            </a:r>
            <a:r>
              <a:rPr lang="en-US" dirty="0" smtClean="0"/>
              <a:t>is transparent, nutrient-containing fluid that fills the anterior and posterior chambers and helps give the eye its shape (Moore, </a:t>
            </a:r>
            <a:r>
              <a:rPr lang="en-US" dirty="0" err="1" smtClean="0"/>
              <a:t>Dalley</a:t>
            </a:r>
            <a:r>
              <a:rPr lang="en-US" dirty="0" smtClean="0"/>
              <a:t>, &amp; </a:t>
            </a:r>
            <a:r>
              <a:rPr lang="en-US" dirty="0" err="1" smtClean="0"/>
              <a:t>Agur</a:t>
            </a:r>
            <a:r>
              <a:rPr lang="en-US" dirty="0" smtClean="0"/>
              <a:t>, 2018). </a:t>
            </a:r>
            <a:r>
              <a:rPr lang="en-US" dirty="0" smtClean="0">
                <a:solidFill>
                  <a:srgbClr val="FF0000"/>
                </a:solidFill>
              </a:rPr>
              <a:t>The aqueous is produced in the posterior chamber by the ciliary body</a:t>
            </a:r>
            <a:r>
              <a:rPr lang="en-US" dirty="0" smtClean="0"/>
              <a:t>; it flows through the pupil into the anterior chamber and drains through the trabecular meshwork into the canal of </a:t>
            </a:r>
            <a:r>
              <a:rPr lang="en-US" dirty="0" err="1" smtClean="0"/>
              <a:t>Schlemm</a:t>
            </a:r>
            <a:r>
              <a:rPr lang="en-US" dirty="0" smtClean="0"/>
              <a:t>. </a:t>
            </a:r>
            <a:r>
              <a:rPr lang="en-US" dirty="0" smtClean="0">
                <a:solidFill>
                  <a:srgbClr val="FF0000"/>
                </a:solidFill>
              </a:rPr>
              <a:t>Production of aqueous humor is related to the intraocular pressure (IOP)</a:t>
            </a:r>
            <a:r>
              <a:rPr lang="en-US" dirty="0" smtClean="0"/>
              <a:t>. Normal IOP is less than 21 mm Hg (</a:t>
            </a:r>
            <a:r>
              <a:rPr lang="en-US" dirty="0" err="1" smtClean="0"/>
              <a:t>Sihota</a:t>
            </a:r>
            <a:r>
              <a:rPr lang="en-US" dirty="0" smtClean="0"/>
              <a:t>, </a:t>
            </a:r>
            <a:r>
              <a:rPr lang="en-US" dirty="0" err="1" smtClean="0"/>
              <a:t>Angmo</a:t>
            </a:r>
            <a:r>
              <a:rPr lang="en-US" dirty="0" smtClean="0"/>
              <a:t>, </a:t>
            </a:r>
            <a:r>
              <a:rPr lang="en-US" dirty="0" err="1" smtClean="0"/>
              <a:t>Ramaswamy</a:t>
            </a:r>
            <a:r>
              <a:rPr lang="en-US" dirty="0" smtClean="0"/>
              <a:t>, et al., 2018). </a:t>
            </a:r>
            <a:endParaRPr lang="ar-IQ" dirty="0"/>
          </a:p>
        </p:txBody>
      </p:sp>
    </p:spTree>
    <p:extLst>
      <p:ext uri="{BB962C8B-B14F-4D97-AF65-F5344CB8AC3E}">
        <p14:creationId xmlns:p14="http://schemas.microsoft.com/office/powerpoint/2010/main" val="4910843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TotalTime>
  <Words>5948</Words>
  <Application>Microsoft Office PowerPoint</Application>
  <PresentationFormat>Widescreen</PresentationFormat>
  <Paragraphs>201</Paragraphs>
  <Slides>78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78</vt:i4>
      </vt:variant>
    </vt:vector>
  </HeadingPairs>
  <TitlesOfParts>
    <vt:vector size="84" baseType="lpstr">
      <vt:lpstr>Algerian</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دكتور حارث</dc:creator>
  <cp:lastModifiedBy>دكتور حارث</cp:lastModifiedBy>
  <cp:revision>27</cp:revision>
  <dcterms:created xsi:type="dcterms:W3CDTF">2024-03-14T07:12:28Z</dcterms:created>
  <dcterms:modified xsi:type="dcterms:W3CDTF">2024-03-21T10:09:40Z</dcterms:modified>
</cp:coreProperties>
</file>