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6" r:id="rId2"/>
    <p:sldId id="256" r:id="rId3"/>
    <p:sldId id="260" r:id="rId4"/>
    <p:sldId id="261" r:id="rId5"/>
    <p:sldId id="262" r:id="rId6"/>
    <p:sldId id="264" r:id="rId7"/>
    <p:sldId id="360" r:id="rId8"/>
    <p:sldId id="265" r:id="rId9"/>
    <p:sldId id="266" r:id="rId10"/>
    <p:sldId id="267" r:id="rId11"/>
    <p:sldId id="30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361" r:id="rId26"/>
    <p:sldId id="281" r:id="rId27"/>
    <p:sldId id="282" r:id="rId28"/>
    <p:sldId id="362" r:id="rId29"/>
    <p:sldId id="283" r:id="rId30"/>
    <p:sldId id="363" r:id="rId31"/>
    <p:sldId id="284" r:id="rId32"/>
    <p:sldId id="285" r:id="rId33"/>
    <p:sldId id="286" r:id="rId34"/>
    <p:sldId id="287" r:id="rId35"/>
    <p:sldId id="289" r:id="rId36"/>
    <p:sldId id="290" r:id="rId37"/>
    <p:sldId id="291" r:id="rId38"/>
    <p:sldId id="365" r:id="rId39"/>
    <p:sldId id="292" r:id="rId40"/>
    <p:sldId id="366" r:id="rId41"/>
    <p:sldId id="293" r:id="rId42"/>
    <p:sldId id="294" r:id="rId43"/>
    <p:sldId id="295" r:id="rId44"/>
    <p:sldId id="367" r:id="rId45"/>
    <p:sldId id="296" r:id="rId46"/>
    <p:sldId id="297" r:id="rId47"/>
    <p:sldId id="298" r:id="rId48"/>
    <p:sldId id="299" r:id="rId49"/>
    <p:sldId id="300" r:id="rId50"/>
    <p:sldId id="308" r:id="rId51"/>
    <p:sldId id="301" r:id="rId52"/>
    <p:sldId id="302" r:id="rId53"/>
    <p:sldId id="303" r:id="rId54"/>
    <p:sldId id="304" r:id="rId55"/>
    <p:sldId id="306" r:id="rId56"/>
    <p:sldId id="305" r:id="rId57"/>
    <p:sldId id="257" r:id="rId58"/>
    <p:sldId id="258" r:id="rId59"/>
    <p:sldId id="259" r:id="rId60"/>
    <p:sldId id="368" r:id="rId61"/>
    <p:sldId id="309" r:id="rId62"/>
    <p:sldId id="310" r:id="rId63"/>
    <p:sldId id="311" r:id="rId64"/>
    <p:sldId id="369" r:id="rId65"/>
    <p:sldId id="312" r:id="rId66"/>
    <p:sldId id="313" r:id="rId67"/>
    <p:sldId id="314" r:id="rId68"/>
    <p:sldId id="370" r:id="rId69"/>
    <p:sldId id="315" r:id="rId70"/>
    <p:sldId id="371" r:id="rId71"/>
    <p:sldId id="316" r:id="rId72"/>
    <p:sldId id="372" r:id="rId73"/>
    <p:sldId id="317" r:id="rId74"/>
    <p:sldId id="330" r:id="rId75"/>
    <p:sldId id="325" r:id="rId76"/>
    <p:sldId id="326" r:id="rId77"/>
    <p:sldId id="327" r:id="rId78"/>
    <p:sldId id="328" r:id="rId79"/>
    <p:sldId id="329" r:id="rId80"/>
    <p:sldId id="373" r:id="rId81"/>
    <p:sldId id="318" r:id="rId82"/>
    <p:sldId id="319" r:id="rId83"/>
    <p:sldId id="320" r:id="rId84"/>
    <p:sldId id="321" r:id="rId85"/>
    <p:sldId id="322" r:id="rId86"/>
    <p:sldId id="323" r:id="rId87"/>
    <p:sldId id="324" r:id="rId88"/>
    <p:sldId id="374" r:id="rId89"/>
    <p:sldId id="331" r:id="rId90"/>
    <p:sldId id="375" r:id="rId91"/>
    <p:sldId id="332" r:id="rId92"/>
    <p:sldId id="333" r:id="rId93"/>
    <p:sldId id="334" r:id="rId94"/>
    <p:sldId id="335" r:id="rId95"/>
    <p:sldId id="336" r:id="rId96"/>
    <p:sldId id="337" r:id="rId97"/>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62105AA4-194A-4F9C-B0BA-C1F6434F678A}"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277001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62105AA4-194A-4F9C-B0BA-C1F6434F678A}"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320095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62105AA4-194A-4F9C-B0BA-C1F6434F678A}"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17200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62105AA4-194A-4F9C-B0BA-C1F6434F678A}"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1280843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105AA4-194A-4F9C-B0BA-C1F6434F678A}" type="datetimeFigureOut">
              <a:rPr lang="ar-IQ" smtClean="0"/>
              <a:t>12/09/1445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517310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62105AA4-194A-4F9C-B0BA-C1F6434F678A}"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364368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62105AA4-194A-4F9C-B0BA-C1F6434F678A}" type="datetimeFigureOut">
              <a:rPr lang="ar-IQ" smtClean="0"/>
              <a:t>12/09/1445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38631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62105AA4-194A-4F9C-B0BA-C1F6434F678A}" type="datetimeFigureOut">
              <a:rPr lang="ar-IQ" smtClean="0"/>
              <a:t>12/09/1445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98390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105AA4-194A-4F9C-B0BA-C1F6434F678A}" type="datetimeFigureOut">
              <a:rPr lang="ar-IQ" smtClean="0"/>
              <a:t>12/09/1445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2982277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105AA4-194A-4F9C-B0BA-C1F6434F678A}"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4096456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2105AA4-194A-4F9C-B0BA-C1F6434F678A}" type="datetimeFigureOut">
              <a:rPr lang="ar-IQ" smtClean="0"/>
              <a:t>12/09/1445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ABB3DE8-7DF0-465B-87BE-6C97CAE79123}" type="slidenum">
              <a:rPr lang="ar-IQ" smtClean="0"/>
              <a:t>‹#›</a:t>
            </a:fld>
            <a:endParaRPr lang="ar-IQ"/>
          </a:p>
        </p:txBody>
      </p:sp>
    </p:spTree>
    <p:extLst>
      <p:ext uri="{BB962C8B-B14F-4D97-AF65-F5344CB8AC3E}">
        <p14:creationId xmlns:p14="http://schemas.microsoft.com/office/powerpoint/2010/main" val="563314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5AA4-194A-4F9C-B0BA-C1F6434F678A}" type="datetimeFigureOut">
              <a:rPr lang="ar-IQ" smtClean="0"/>
              <a:t>12/09/1445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B3DE8-7DF0-465B-87BE-6C97CAE79123}" type="slidenum">
              <a:rPr lang="ar-IQ" smtClean="0"/>
              <a:t>‹#›</a:t>
            </a:fld>
            <a:endParaRPr lang="ar-IQ"/>
          </a:p>
        </p:txBody>
      </p:sp>
    </p:spTree>
    <p:extLst>
      <p:ext uri="{BB962C8B-B14F-4D97-AF65-F5344CB8AC3E}">
        <p14:creationId xmlns:p14="http://schemas.microsoft.com/office/powerpoint/2010/main" val="80340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40328"/>
            <a:ext cx="11603182" cy="5830599"/>
          </a:xfrm>
        </p:spPr>
        <p:txBody>
          <a:bodyPr/>
          <a:lstStyle/>
          <a:p>
            <a:pPr marL="0" indent="0" algn="ctr">
              <a:buNone/>
            </a:pPr>
            <a:endParaRPr lang="en-US" b="1" dirty="0" smtClean="0"/>
          </a:p>
          <a:p>
            <a:pPr marL="0" indent="0">
              <a:buNone/>
            </a:pPr>
            <a:r>
              <a:rPr lang="en-US" sz="3600" b="1" dirty="0" smtClean="0"/>
              <a:t>Musculoskeletal disorders   </a:t>
            </a:r>
          </a:p>
          <a:p>
            <a:pPr marL="0" indent="0" algn="ctr">
              <a:buNone/>
            </a:pPr>
            <a:endParaRPr lang="en-US" b="1" dirty="0" smtClean="0"/>
          </a:p>
          <a:p>
            <a:pPr marL="0" indent="0" algn="ctr">
              <a:buNone/>
            </a:pPr>
            <a:endParaRPr lang="en-US" b="1" dirty="0" smtClean="0"/>
          </a:p>
          <a:p>
            <a:pPr marL="0" indent="0">
              <a:buNone/>
            </a:pPr>
            <a:r>
              <a:rPr lang="en-US" b="1" dirty="0" smtClean="0"/>
              <a:t>Dr. Harith ,F. Al-</a:t>
            </a:r>
            <a:r>
              <a:rPr lang="en-US" b="1" dirty="0" err="1" smtClean="0"/>
              <a:t>Aubaidy</a:t>
            </a:r>
            <a:endParaRPr lang="en-US" b="1" dirty="0" smtClean="0"/>
          </a:p>
          <a:p>
            <a:pPr marL="0" indent="0">
              <a:buNone/>
            </a:pPr>
            <a:endParaRPr lang="en-US" b="1" dirty="0" smtClean="0"/>
          </a:p>
          <a:p>
            <a:pPr marL="0" indent="0">
              <a:buNone/>
            </a:pPr>
            <a:r>
              <a:rPr lang="ar-SA" b="1" dirty="0" smtClean="0">
                <a:solidFill>
                  <a:srgbClr val="FF0000"/>
                </a:solidFill>
              </a:rPr>
              <a:t>الدكتور حارث فتحي العبيدي </a:t>
            </a:r>
            <a:endParaRPr lang="ar-IQ" b="1" dirty="0">
              <a:solidFill>
                <a:srgbClr val="FF0000"/>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4109" y="997526"/>
            <a:ext cx="6470073" cy="4876801"/>
          </a:xfrm>
          <a:prstGeom prst="rect">
            <a:avLst/>
          </a:prstGeom>
        </p:spPr>
      </p:pic>
    </p:spTree>
    <p:extLst>
      <p:ext uri="{BB962C8B-B14F-4D97-AF65-F5344CB8AC3E}">
        <p14:creationId xmlns:p14="http://schemas.microsoft.com/office/powerpoint/2010/main" val="3739988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lstStyle/>
          <a:p>
            <a:pPr marL="0" indent="0" algn="just">
              <a:lnSpc>
                <a:spcPct val="150000"/>
              </a:lnSpc>
              <a:buNone/>
            </a:pPr>
            <a:r>
              <a:rPr lang="en-US" b="1" dirty="0" smtClean="0"/>
              <a:t>Health History </a:t>
            </a:r>
          </a:p>
          <a:p>
            <a:pPr marL="0" indent="0" algn="just">
              <a:buNone/>
            </a:pPr>
            <a:r>
              <a:rPr lang="en-US" dirty="0" smtClean="0"/>
              <a:t>An important aspect of a musculoskeletal assessment is the history of the present illness. Musculoskeletal disorders may be stable or progressive, characterized by symptom-free periods as well as fluctuations in symptoms. The health history therefore includes details about the </a:t>
            </a:r>
            <a:r>
              <a:rPr lang="en-US" u="sng" dirty="0" smtClean="0"/>
              <a:t>onset, character, severity, location, duration, and frequency of symptoms and signs; associated complaints; precipitating, aggravating, and relieving factors</a:t>
            </a:r>
            <a:r>
              <a:rPr lang="en-US" dirty="0" smtClean="0"/>
              <a:t>; progression, remission, and exacerbation; and the presence or absence of similar symptoms among family members.</a:t>
            </a:r>
            <a:endParaRPr lang="ar-IQ" dirty="0"/>
          </a:p>
        </p:txBody>
      </p:sp>
    </p:spTree>
    <p:extLst>
      <p:ext uri="{BB962C8B-B14F-4D97-AF65-F5344CB8AC3E}">
        <p14:creationId xmlns:p14="http://schemas.microsoft.com/office/powerpoint/2010/main" val="3437282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b="1" dirty="0" smtClean="0"/>
              <a:t>Common Symptoms</a:t>
            </a:r>
          </a:p>
          <a:p>
            <a:pPr marL="0" indent="0" algn="just">
              <a:buNone/>
            </a:pPr>
            <a:r>
              <a:rPr lang="en-US" dirty="0" smtClean="0"/>
              <a:t>Pain</a:t>
            </a:r>
          </a:p>
          <a:p>
            <a:pPr marL="0" indent="0" algn="just">
              <a:buNone/>
            </a:pPr>
            <a:r>
              <a:rPr lang="en-US" dirty="0" smtClean="0"/>
              <a:t>Most patients with diseases and traumatic conditions or disorders of the muscles, bones, and joints experience pain. Bone pain is typically described as a dull, deep ache that is “boring” in nature.</a:t>
            </a:r>
          </a:p>
          <a:p>
            <a:pPr marL="0" indent="0" algn="just">
              <a:buNone/>
            </a:pPr>
            <a:endParaRPr lang="en-US" dirty="0"/>
          </a:p>
          <a:p>
            <a:pPr marL="0" indent="0" algn="just">
              <a:buNone/>
            </a:pPr>
            <a:r>
              <a:rPr lang="en-US" dirty="0" smtClean="0"/>
              <a:t>Altered Sensations</a:t>
            </a:r>
          </a:p>
          <a:p>
            <a:pPr marL="0" indent="0" algn="just">
              <a:buNone/>
            </a:pPr>
            <a:r>
              <a:rPr lang="en-US" dirty="0" smtClean="0"/>
              <a:t> Sensory disturbances are frequently associated with musculoskeletal problems. The patient may describe </a:t>
            </a:r>
            <a:r>
              <a:rPr lang="en-US" dirty="0" err="1" smtClean="0"/>
              <a:t>paresthesias</a:t>
            </a:r>
            <a:r>
              <a:rPr lang="en-US" dirty="0" smtClean="0"/>
              <a:t>, which are sensations of burning, tingling, or numbness. These sensations may be caused by pressure on nerves or by circulatory impairment</a:t>
            </a:r>
          </a:p>
          <a:p>
            <a:pPr marL="0" indent="0" algn="just">
              <a:buNone/>
            </a:pPr>
            <a:endParaRPr lang="en-US" dirty="0"/>
          </a:p>
          <a:p>
            <a:pPr marL="0" indent="0" algn="just">
              <a:buNone/>
            </a:pPr>
            <a:endParaRPr lang="ar-IQ" dirty="0"/>
          </a:p>
        </p:txBody>
      </p:sp>
    </p:spTree>
    <p:extLst>
      <p:ext uri="{BB962C8B-B14F-4D97-AF65-F5344CB8AC3E}">
        <p14:creationId xmlns:p14="http://schemas.microsoft.com/office/powerpoint/2010/main" val="1668001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lstStyle/>
          <a:p>
            <a:pPr marL="0" indent="0" algn="just">
              <a:buNone/>
            </a:pPr>
            <a:r>
              <a:rPr lang="en-US" dirty="0" smtClean="0"/>
              <a:t>Past Health, Social, and Family History </a:t>
            </a:r>
          </a:p>
          <a:p>
            <a:pPr marL="0" indent="0" algn="just">
              <a:buNone/>
            </a:pPr>
            <a:r>
              <a:rPr lang="en-US" dirty="0" smtClean="0"/>
              <a:t>When assessing the musculoskeletal system, the nurse should gather pertinent data to include in the patient’s health history, such as occupation (e.g., does the patient’s work require physical activity or heavy lifting?), exercise patterns, alcohol consumption, tobacco use, and dietary intake (e.g., calcium, vitamin D). Concurrent health conditions (e.g., diabetes, heart disease, chronic obstructive pulmonary disease, infection, preexisting disability) and related problems </a:t>
            </a:r>
          </a:p>
          <a:p>
            <a:pPr marL="0" indent="0" algn="just">
              <a:buNone/>
            </a:pPr>
            <a:endParaRPr lang="ar-IQ" dirty="0"/>
          </a:p>
        </p:txBody>
      </p:sp>
    </p:spTree>
    <p:extLst>
      <p:ext uri="{BB962C8B-B14F-4D97-AF65-F5344CB8AC3E}">
        <p14:creationId xmlns:p14="http://schemas.microsoft.com/office/powerpoint/2010/main" val="253799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b="1" dirty="0" smtClean="0"/>
              <a:t>The Fracture Risk Assessment Tool (FRAX®) </a:t>
            </a:r>
          </a:p>
          <a:p>
            <a:pPr marL="0" indent="0" algn="just">
              <a:buNone/>
            </a:pPr>
            <a:r>
              <a:rPr lang="en-US" dirty="0" smtClean="0"/>
              <a:t>The Fracture Risk Assessment Tool (FRAX®) was developed in 2008 by a task force convened by the World Health Organization (WHO). It is a tool that predicts a patient’s 10-year risk of fracturing a hip or other major bone, which includes the spine, forearm, or shoulder (NOF, 2019). The tool may be accessed online, where it automatically calculates a patient’s odds of fracture. Data entered are validated risks for fracture, and include: age (risk increases with increasing age) gender (risk is higher in females) body mass index (risk is higher with lower body mass indices) history of a previous fracture parental history of hip fracture current cigarette smoker current use of a corticosteroid (e.g., prednisone) history of rheumatoid arthritis alcohol intake of 3 or more drinks per day</a:t>
            </a:r>
            <a:endParaRPr lang="ar-IQ" dirty="0"/>
          </a:p>
        </p:txBody>
      </p:sp>
    </p:spTree>
    <p:extLst>
      <p:ext uri="{BB962C8B-B14F-4D97-AF65-F5344CB8AC3E}">
        <p14:creationId xmlns:p14="http://schemas.microsoft.com/office/powerpoint/2010/main" val="1097401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buNone/>
            </a:pPr>
            <a:r>
              <a:rPr lang="en-US" b="1" dirty="0" smtClean="0"/>
              <a:t>Physical Assessment </a:t>
            </a:r>
          </a:p>
          <a:p>
            <a:pPr marL="0" indent="0" algn="just">
              <a:buNone/>
            </a:pPr>
            <a:r>
              <a:rPr lang="en-US" dirty="0" smtClean="0"/>
              <a:t>An examination of the musculoskeletal system ranges from a basic assessment of functional capabilities to sophisticated physical examination maneuvers that facilitate diagnosis of specific bone, muscle, and joint disorders. The extent of assessment depends on the patient’s physical complaints, health history, and physical clues that warrant further exploration. The nursing assessment is primarily a functional evaluation, focusing on the patient’s ability to perform ADLs. Techniques of inspection and palpation are used to evaluate the patient’s posture, gait, bone integrity, joint function, and muscle strength and size. In addition, assessing the skin and neurovascular status is an important part of a complete musculoskeletal assessment.</a:t>
            </a:r>
            <a:endParaRPr lang="ar-IQ" dirty="0"/>
          </a:p>
        </p:txBody>
      </p:sp>
    </p:spTree>
    <p:extLst>
      <p:ext uri="{BB962C8B-B14F-4D97-AF65-F5344CB8AC3E}">
        <p14:creationId xmlns:p14="http://schemas.microsoft.com/office/powerpoint/2010/main" val="189145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lnSpc>
                <a:spcPct val="150000"/>
              </a:lnSpc>
              <a:buNone/>
            </a:pPr>
            <a:r>
              <a:rPr lang="en-US" b="1" dirty="0" smtClean="0"/>
              <a:t>Diagnostic Evaluation </a:t>
            </a:r>
          </a:p>
          <a:p>
            <a:pPr marL="0" indent="0" algn="just">
              <a:lnSpc>
                <a:spcPct val="150000"/>
              </a:lnSpc>
              <a:buNone/>
            </a:pPr>
            <a:r>
              <a:rPr lang="en-US" dirty="0" smtClean="0"/>
              <a:t>X-Ray Studies </a:t>
            </a:r>
          </a:p>
          <a:p>
            <a:pPr marL="0" indent="0" algn="just">
              <a:lnSpc>
                <a:spcPct val="150000"/>
              </a:lnSpc>
              <a:buNone/>
            </a:pPr>
            <a:r>
              <a:rPr lang="en-US" dirty="0" smtClean="0"/>
              <a:t>Bone x-rays determine bone density, texture, erosion, and changes in bone relationships. X-ray study of the cortex of the bone reveals any widening, narrowing, or signs of irregularity. Joint x-rays reveal fluid, irregularity, spur formation, narrowing, and changes in the joint structure</a:t>
            </a:r>
            <a:endParaRPr lang="ar-IQ" dirty="0"/>
          </a:p>
        </p:txBody>
      </p:sp>
    </p:spTree>
    <p:extLst>
      <p:ext uri="{BB962C8B-B14F-4D97-AF65-F5344CB8AC3E}">
        <p14:creationId xmlns:p14="http://schemas.microsoft.com/office/powerpoint/2010/main" val="1053904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lstStyle/>
          <a:p>
            <a:pPr marL="0" indent="0" algn="just">
              <a:buNone/>
            </a:pPr>
            <a:r>
              <a:rPr lang="en-US" dirty="0" smtClean="0"/>
              <a:t>Computed Tomography </a:t>
            </a:r>
          </a:p>
          <a:p>
            <a:pPr marL="0" indent="0" algn="just">
              <a:buNone/>
            </a:pPr>
            <a:r>
              <a:rPr lang="en-US" dirty="0" smtClean="0"/>
              <a:t>A computed tomography (CT) scan, which may be performed with or without the use of oral or intravenous (IV) contrast agents, shows a more detailed cross-sectional image of the body</a:t>
            </a:r>
          </a:p>
          <a:p>
            <a:pPr marL="0" indent="0" algn="just">
              <a:buNone/>
            </a:pPr>
            <a:endParaRPr lang="en-US" dirty="0"/>
          </a:p>
          <a:p>
            <a:pPr marL="0" indent="0" algn="just">
              <a:buNone/>
            </a:pPr>
            <a:endParaRPr lang="en-US" dirty="0" smtClean="0"/>
          </a:p>
          <a:p>
            <a:pPr marL="0" indent="0" algn="just">
              <a:buNone/>
            </a:pPr>
            <a:r>
              <a:rPr lang="en-US" dirty="0" smtClean="0"/>
              <a:t>Magnetic Resonance Imaging Magnetic resonance imaging (MRI) </a:t>
            </a:r>
          </a:p>
          <a:p>
            <a:pPr marL="0" indent="0" algn="just">
              <a:buNone/>
            </a:pPr>
            <a:r>
              <a:rPr lang="en-US" dirty="0" smtClean="0"/>
              <a:t>is a noninvasive imaging technique that uses magnetic fields and radio waves to create high-resolution pictures of bones and soft tissues. It can be used to visualize and assess torn muscles, ligaments, and cartilage; herniated discs; and a variety of hip or pelvic conditions.</a:t>
            </a:r>
            <a:endParaRPr lang="ar-IQ" dirty="0"/>
          </a:p>
        </p:txBody>
      </p:sp>
    </p:spTree>
    <p:extLst>
      <p:ext uri="{BB962C8B-B14F-4D97-AF65-F5344CB8AC3E}">
        <p14:creationId xmlns:p14="http://schemas.microsoft.com/office/powerpoint/2010/main" val="3938886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dirty="0" smtClean="0"/>
              <a:t>Arthrography</a:t>
            </a:r>
          </a:p>
          <a:p>
            <a:pPr marL="0" indent="0" algn="just">
              <a:buNone/>
            </a:pPr>
            <a:r>
              <a:rPr lang="en-US" dirty="0" smtClean="0"/>
              <a:t>Arthrography is used to identify the cause of any unexplained joint pain and progression of joint disease. A radiopaque contrast agent or air is injected into the joint cavity to visualize the joint structures, such as the ligaments, cartilage, tendons, and joint capsule. </a:t>
            </a:r>
          </a:p>
          <a:p>
            <a:pPr marL="0" indent="0" algn="just">
              <a:buNone/>
            </a:pPr>
            <a:endParaRPr lang="en-US" dirty="0"/>
          </a:p>
          <a:p>
            <a:pPr marL="0" indent="0" algn="just">
              <a:buNone/>
            </a:pPr>
            <a:endParaRPr lang="ar-IQ" dirty="0"/>
          </a:p>
        </p:txBody>
      </p:sp>
    </p:spTree>
    <p:extLst>
      <p:ext uri="{BB962C8B-B14F-4D97-AF65-F5344CB8AC3E}">
        <p14:creationId xmlns:p14="http://schemas.microsoft.com/office/powerpoint/2010/main" val="2697176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lstStyle/>
          <a:p>
            <a:pPr marL="0" indent="0" algn="just">
              <a:buNone/>
            </a:pPr>
            <a:r>
              <a:rPr lang="en-US" dirty="0" smtClean="0"/>
              <a:t>Bone Densitometry </a:t>
            </a:r>
          </a:p>
          <a:p>
            <a:pPr marL="0" indent="0" algn="just">
              <a:buNone/>
            </a:pPr>
            <a:r>
              <a:rPr lang="en-US" dirty="0" smtClean="0"/>
              <a:t>Bone densitometry is used to evaluate BMD. This can be performed through the use of x-rays or ultrasound. The most common modalities used include dual-energy x-ray absorptiometry (DXA or DEXA), quantitative computed tomography (QCT), and quantitative ultrasound (QUS). DXA measures BMD and predicts fracture risk through accurate monitoring of bone density changes in patients with osteoporosis who are undergoing treatment. The density of bones in the spine, hip, and wrist may be calculated, as well as the total body.</a:t>
            </a:r>
            <a:endParaRPr lang="ar-IQ" dirty="0"/>
          </a:p>
        </p:txBody>
      </p:sp>
    </p:spTree>
    <p:extLst>
      <p:ext uri="{BB962C8B-B14F-4D97-AF65-F5344CB8AC3E}">
        <p14:creationId xmlns:p14="http://schemas.microsoft.com/office/powerpoint/2010/main" val="2370261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buNone/>
            </a:pPr>
            <a:r>
              <a:rPr lang="en-US" dirty="0" smtClean="0"/>
              <a:t>Bone Scan </a:t>
            </a:r>
          </a:p>
          <a:p>
            <a:pPr marL="0" indent="0" algn="just">
              <a:buNone/>
            </a:pPr>
            <a:r>
              <a:rPr lang="en-US" dirty="0" smtClean="0"/>
              <a:t>A bone scan is performed to detect metastatic and primary bone tumors, osteomyelitis, some fractures, and aseptic necrosis, and to monitor the progression of degenerative bone diseases. A bone scan may accurately identify bone disease before it can be detected on x-ray; as such, it may diagnose a stress fracture in a patient who continues to experience pain after x ray findings are negative</a:t>
            </a:r>
            <a:endParaRPr lang="ar-IQ" dirty="0"/>
          </a:p>
        </p:txBody>
      </p:sp>
    </p:spTree>
    <p:extLst>
      <p:ext uri="{BB962C8B-B14F-4D97-AF65-F5344CB8AC3E}">
        <p14:creationId xmlns:p14="http://schemas.microsoft.com/office/powerpoint/2010/main" val="396417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68036" y="623455"/>
            <a:ext cx="10099964" cy="5347854"/>
          </a:xfrm>
        </p:spPr>
        <p:txBody>
          <a:bodyPr>
            <a:normAutofit fontScale="92500"/>
          </a:bodyPr>
          <a:lstStyle/>
          <a:p>
            <a:pPr algn="just">
              <a:lnSpc>
                <a:spcPct val="150000"/>
              </a:lnSpc>
            </a:pPr>
            <a:r>
              <a:rPr lang="en-US" dirty="0" smtClean="0"/>
              <a:t>There are 206 bones in the human body, divided into four categories classified by their </a:t>
            </a:r>
            <a:r>
              <a:rPr lang="en-US" u="sng" dirty="0" smtClean="0"/>
              <a:t>shape: long, short, flat, and irregular</a:t>
            </a:r>
            <a:r>
              <a:rPr lang="en-US" dirty="0" smtClean="0"/>
              <a:t>. The long bones are found in the upper and lower extremities (e.g., the femur). Long bones are shaped like rods or shafts with rounded ends (Fig. 35-1). </a:t>
            </a:r>
            <a:r>
              <a:rPr lang="en-US" u="sng" dirty="0" smtClean="0"/>
              <a:t>The shaft, known as the diaphysis</a:t>
            </a:r>
            <a:r>
              <a:rPr lang="en-US" dirty="0" smtClean="0"/>
              <a:t>, is primarily cortical bone (compact bone). </a:t>
            </a:r>
            <a:r>
              <a:rPr lang="en-US" u="sng" dirty="0" smtClean="0"/>
              <a:t>The ends of the long bones, called epiphyses</a:t>
            </a:r>
            <a:r>
              <a:rPr lang="en-US" dirty="0" smtClean="0"/>
              <a:t>, are primarily cancellous bone (trabecular bone). During childhood and adolescence, there is a layer of cartilage known as the </a:t>
            </a:r>
            <a:r>
              <a:rPr lang="en-US" u="sng" dirty="0" smtClean="0"/>
              <a:t>epiphyseal plate</a:t>
            </a:r>
            <a:r>
              <a:rPr lang="en-US" dirty="0" smtClean="0"/>
              <a:t>, or growth plate, that separates the epiphysis from the diaphysis. The epiphyseal plate nurtures and facilitates longitudinal growth. The epiphyseal plate is calcified in adults. </a:t>
            </a:r>
            <a:r>
              <a:rPr lang="en-US" u="sng" dirty="0" smtClean="0"/>
              <a:t>The ends of long bones are covered at the joints by articular cartilage, which is tough, elastic, and avascular tissue </a:t>
            </a:r>
            <a:r>
              <a:rPr lang="en-US" dirty="0" smtClean="0"/>
              <a:t>(Norris, 2019). </a:t>
            </a:r>
            <a:endParaRPr lang="ar-IQ" dirty="0"/>
          </a:p>
        </p:txBody>
      </p:sp>
    </p:spTree>
    <p:extLst>
      <p:ext uri="{BB962C8B-B14F-4D97-AF65-F5344CB8AC3E}">
        <p14:creationId xmlns:p14="http://schemas.microsoft.com/office/powerpoint/2010/main" val="1179646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dirty="0" smtClean="0"/>
              <a:t>Arthroscopy </a:t>
            </a:r>
          </a:p>
          <a:p>
            <a:pPr marL="0" indent="0" algn="just">
              <a:buNone/>
            </a:pPr>
            <a:r>
              <a:rPr lang="en-US" dirty="0" smtClean="0"/>
              <a:t>Arthroscopy allows direct visualization of a joint through the use of a </a:t>
            </a:r>
            <a:r>
              <a:rPr lang="en-US" dirty="0" err="1" smtClean="0"/>
              <a:t>fiberoptic</a:t>
            </a:r>
            <a:r>
              <a:rPr lang="en-US" dirty="0" smtClean="0"/>
              <a:t> endoscope. Thus, it is a useful adjunct to diagnosing joint disorders. Biopsy and treatment of tears, defects, and disease processes may be performed through the </a:t>
            </a:r>
            <a:r>
              <a:rPr lang="en-US" dirty="0" err="1" smtClean="0"/>
              <a:t>arthroscope</a:t>
            </a:r>
            <a:endParaRPr lang="ar-IQ" dirty="0"/>
          </a:p>
        </p:txBody>
      </p:sp>
    </p:spTree>
    <p:extLst>
      <p:ext uri="{BB962C8B-B14F-4D97-AF65-F5344CB8AC3E}">
        <p14:creationId xmlns:p14="http://schemas.microsoft.com/office/powerpoint/2010/main" val="491146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9"/>
            <a:ext cx="10515600" cy="5692054"/>
          </a:xfrm>
        </p:spPr>
        <p:txBody>
          <a:bodyPr/>
          <a:lstStyle/>
          <a:p>
            <a:pPr marL="0" indent="0" algn="just">
              <a:buNone/>
            </a:pPr>
            <a:r>
              <a:rPr lang="en-US" dirty="0" smtClean="0"/>
              <a:t>Arthrocentesis </a:t>
            </a:r>
          </a:p>
          <a:p>
            <a:pPr marL="0" indent="0" algn="just">
              <a:buNone/>
            </a:pPr>
            <a:r>
              <a:rPr lang="en-US" dirty="0" smtClean="0"/>
              <a:t>Arthrocentesis (joint aspiration) is carried out to obtain synovial fluid for purposes of examination or to relieve pain due to effusion. Examination of synovial fluid is helpful in the diagnosis of septic arthritis and other inflammatory </a:t>
            </a:r>
            <a:r>
              <a:rPr lang="en-US" dirty="0" err="1" smtClean="0"/>
              <a:t>arthropathies</a:t>
            </a:r>
            <a:r>
              <a:rPr lang="en-US" dirty="0" smtClean="0"/>
              <a:t> and reveals the presence of </a:t>
            </a:r>
            <a:r>
              <a:rPr lang="en-US" dirty="0" err="1" smtClean="0"/>
              <a:t>hemarthrosis</a:t>
            </a:r>
            <a:r>
              <a:rPr lang="en-US" dirty="0" smtClean="0"/>
              <a:t> (bleeding into the joint cavity), which suggests trauma or a bleeding disorder</a:t>
            </a:r>
            <a:endParaRPr lang="ar-IQ" dirty="0"/>
          </a:p>
        </p:txBody>
      </p:sp>
    </p:spTree>
    <p:extLst>
      <p:ext uri="{BB962C8B-B14F-4D97-AF65-F5344CB8AC3E}">
        <p14:creationId xmlns:p14="http://schemas.microsoft.com/office/powerpoint/2010/main" val="4184912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buNone/>
            </a:pPr>
            <a:r>
              <a:rPr lang="en-US" dirty="0" smtClean="0"/>
              <a:t>Electromyography </a:t>
            </a:r>
          </a:p>
          <a:p>
            <a:pPr marL="0" indent="0" algn="just">
              <a:buNone/>
            </a:pPr>
            <a:r>
              <a:rPr lang="en-US" dirty="0" smtClean="0"/>
              <a:t>Electromyography (EMG) provides information about the electrical potential of the muscles and the nerves leading to them. The test is performed to evaluate muscle weakness, pain, and disability. The purpose of the procedure is to determine any abnormality of function and to differentiate muscle and nerve problems.</a:t>
            </a:r>
            <a:endParaRPr lang="ar-IQ" dirty="0"/>
          </a:p>
        </p:txBody>
      </p:sp>
    </p:spTree>
    <p:extLst>
      <p:ext uri="{BB962C8B-B14F-4D97-AF65-F5344CB8AC3E}">
        <p14:creationId xmlns:p14="http://schemas.microsoft.com/office/powerpoint/2010/main" val="2468680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buNone/>
            </a:pPr>
            <a:r>
              <a:rPr lang="en-US" dirty="0" smtClean="0"/>
              <a:t>Biopsy</a:t>
            </a:r>
          </a:p>
          <a:p>
            <a:pPr marL="0" indent="0" algn="just">
              <a:buNone/>
            </a:pPr>
            <a:r>
              <a:rPr lang="en-US" dirty="0" smtClean="0"/>
              <a:t>Biopsy may be performed to determine the structure and composition of bone marrow, bone, muscle, or synovium to help diagnose specific diseases.</a:t>
            </a:r>
            <a:endParaRPr lang="ar-IQ" dirty="0"/>
          </a:p>
        </p:txBody>
      </p:sp>
    </p:spTree>
    <p:extLst>
      <p:ext uri="{BB962C8B-B14F-4D97-AF65-F5344CB8AC3E}">
        <p14:creationId xmlns:p14="http://schemas.microsoft.com/office/powerpoint/2010/main" val="1298547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normAutofit/>
          </a:bodyPr>
          <a:lstStyle/>
          <a:p>
            <a:pPr marL="0" indent="0" algn="just">
              <a:buNone/>
            </a:pPr>
            <a:r>
              <a:rPr lang="en-US" dirty="0" smtClean="0"/>
              <a:t>Laboratory Studies </a:t>
            </a:r>
          </a:p>
          <a:p>
            <a:pPr marL="0" indent="0" algn="just">
              <a:buNone/>
            </a:pPr>
            <a:r>
              <a:rPr lang="en-US" dirty="0" smtClean="0"/>
              <a:t>Examination of the patient’s blood and urine is used to identify the presence and amount of chemicals and other substances. The results may indicate a primary musculoskeletal problem (e.g., Paget’s disease of the bone), a developing complication (e.g., infection), the baseline for instituting therapy (e.g., anticoagulant therapy), or the response to therapy, as well as possible causes of bone loss. Before surgery, coagulation studies are performed to detect bleeding tendencies (because bone is vascular tissue). </a:t>
            </a:r>
            <a:endParaRPr lang="ar-IQ" dirty="0"/>
          </a:p>
        </p:txBody>
      </p:sp>
    </p:spTree>
    <p:extLst>
      <p:ext uri="{BB962C8B-B14F-4D97-AF65-F5344CB8AC3E}">
        <p14:creationId xmlns:p14="http://schemas.microsoft.com/office/powerpoint/2010/main" val="4222221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lnSpc>
                <a:spcPct val="150000"/>
              </a:lnSpc>
              <a:buNone/>
            </a:pPr>
            <a:r>
              <a:rPr lang="en-US" dirty="0"/>
              <a:t>Serum calcium levels are altered in patients with </a:t>
            </a:r>
            <a:r>
              <a:rPr lang="en-US" dirty="0" err="1"/>
              <a:t>osteomalacia</a:t>
            </a:r>
            <a:r>
              <a:rPr lang="en-US" dirty="0"/>
              <a:t>, parathyroid dysfunction, Paget’s disease, metastatic bone tumors, or prolonged immobilization. Serum phosphorus levels are inversely related to calcium levels and are diminished in </a:t>
            </a:r>
            <a:r>
              <a:rPr lang="en-US" dirty="0" err="1"/>
              <a:t>osteomalacia</a:t>
            </a:r>
            <a:r>
              <a:rPr lang="en-US" dirty="0"/>
              <a:t> associated with malabsorption syndrome. Acid phosphatase is elevated in Paget’s disease and metastatic cancer. Alkaline phosphatase (ALP) is elevated during early fracture healing and in diseases with increased osteoblastic activity (e.g., metastatic bone tumors). </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2109640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Osteoporosis </a:t>
            </a:r>
          </a:p>
          <a:p>
            <a:pPr marL="0" indent="0" algn="just">
              <a:buNone/>
            </a:pPr>
            <a:r>
              <a:rPr lang="en-US" dirty="0" smtClean="0"/>
              <a:t>Osteoporosis is the most prevalent bone disease in the world. More than 1.5 million osteoporotic fractures occur every year. Fractures requiring hospitalization have risen significantly over the past two decades .More than 10 million Americans have osteoporosis, and an additional 33.6 million have osteopenia (i.e., low bone mineral density [BMD])—the precursor to osteoporosis (IOF, 2017). The consequence of osteoporosis is bone fracture. It is projected that one of every three women and one of every five men over the age of 50 will have an osteoporosis-related fracture at some point in their lives (IOF, 2017). </a:t>
            </a:r>
            <a:endParaRPr lang="ar-IQ" dirty="0"/>
          </a:p>
        </p:txBody>
      </p:sp>
    </p:spTree>
    <p:extLst>
      <p:ext uri="{BB962C8B-B14F-4D97-AF65-F5344CB8AC3E}">
        <p14:creationId xmlns:p14="http://schemas.microsoft.com/office/powerpoint/2010/main" val="11285701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normAutofit/>
          </a:bodyPr>
          <a:lstStyle/>
          <a:p>
            <a:pPr marL="0" indent="0" algn="just">
              <a:buNone/>
            </a:pPr>
            <a:r>
              <a:rPr lang="en-US" dirty="0" smtClean="0"/>
              <a:t>Prevention </a:t>
            </a:r>
          </a:p>
          <a:p>
            <a:pPr marL="0" indent="0" algn="just">
              <a:buNone/>
            </a:pPr>
            <a:r>
              <a:rPr lang="en-US" dirty="0" smtClean="0"/>
              <a:t>Peak adult bone mass is achieved between the ages of 18 and 25 years in both women and men and is affected by </a:t>
            </a:r>
            <a:r>
              <a:rPr lang="en-US" u="sng" dirty="0" smtClean="0"/>
              <a:t>genetic factors, nutrition, physical activity, medications, endocrine status, and general health </a:t>
            </a:r>
            <a:r>
              <a:rPr lang="en-US" dirty="0" smtClean="0"/>
              <a:t>(IOF, 2017). Men typically develop larger, heavier bones than women; therefore, they manifest osteoporosis at more advanced ages. Primary osteoporosis occurs in women after menopause (usually by age 51) but it is not merely a consequence of aging. Failure to develop optimal peak bone mass and low vitamin D levels contribute to the development of osteopenia without associated bone loss (</a:t>
            </a:r>
            <a:r>
              <a:rPr lang="en-US" dirty="0" err="1" smtClean="0"/>
              <a:t>Drezner</a:t>
            </a:r>
            <a:r>
              <a:rPr lang="en-US" dirty="0" smtClean="0"/>
              <a:t>, 2019). </a:t>
            </a:r>
            <a:endParaRPr lang="ar-IQ" dirty="0"/>
          </a:p>
        </p:txBody>
      </p:sp>
    </p:spTree>
    <p:extLst>
      <p:ext uri="{BB962C8B-B14F-4D97-AF65-F5344CB8AC3E}">
        <p14:creationId xmlns:p14="http://schemas.microsoft.com/office/powerpoint/2010/main" val="2785073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lstStyle/>
          <a:p>
            <a:pPr marL="0" indent="0" algn="just">
              <a:lnSpc>
                <a:spcPct val="150000"/>
              </a:lnSpc>
              <a:buNone/>
            </a:pPr>
            <a:r>
              <a:rPr lang="en-US" dirty="0"/>
              <a:t>Early identification of at-risk teenagers and young adults, increased calcium and vitamin D intake, participation in regular weight-bearing exercise, and modification of lifestyle (e.g., reduced use of caffeine, tobacco products, carbonated soft drinks, and alcohol) are interventions that decrease the risk of fractures and associated disability later in life (Black, </a:t>
            </a:r>
            <a:r>
              <a:rPr lang="en-US" dirty="0" err="1"/>
              <a:t>Cauley</a:t>
            </a:r>
            <a:r>
              <a:rPr lang="en-US" dirty="0"/>
              <a:t>, </a:t>
            </a:r>
            <a:r>
              <a:rPr lang="en-US" dirty="0" err="1"/>
              <a:t>Wagman</a:t>
            </a:r>
            <a:r>
              <a:rPr lang="en-US" dirty="0"/>
              <a:t>, et al., 2017</a:t>
            </a:r>
            <a:r>
              <a:rPr lang="en-US" dirty="0" smtClean="0"/>
              <a:t>). </a:t>
            </a:r>
            <a:endParaRPr lang="ar-IQ" dirty="0"/>
          </a:p>
          <a:p>
            <a:pPr marL="0" indent="0">
              <a:buNone/>
            </a:pPr>
            <a:endParaRPr lang="ar-IQ" dirty="0"/>
          </a:p>
        </p:txBody>
      </p:sp>
    </p:spTree>
    <p:extLst>
      <p:ext uri="{BB962C8B-B14F-4D97-AF65-F5344CB8AC3E}">
        <p14:creationId xmlns:p14="http://schemas.microsoft.com/office/powerpoint/2010/main" val="1282301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normAutofit/>
          </a:bodyPr>
          <a:lstStyle/>
          <a:p>
            <a:pPr marL="0" indent="0" algn="just">
              <a:buNone/>
            </a:pPr>
            <a:r>
              <a:rPr lang="en-US" b="1" dirty="0" smtClean="0"/>
              <a:t>Secondary osteoporosis </a:t>
            </a:r>
          </a:p>
          <a:p>
            <a:pPr marL="0" indent="0" algn="just">
              <a:buNone/>
            </a:pPr>
            <a:r>
              <a:rPr lang="en-US" dirty="0" smtClean="0"/>
              <a:t>is the result of medications or diseases that affect bone metabolism. Men are more likely than women to have secondary causes of osteoporosis, including the use of corticosteroids (especially if they receive doses in excess of 5 mg of prednisone daily for more than 3 months) and excessive alcohol intake. Specific disease states (e.g., celiac disease, hypogonadism) and medications such as anticonvulsants (e.g., phenytoin), thyroid replacement agents (e.g., levothyroxine), antiestrogens (e.g., medroxyprogesterone), androgen inhibitors (e.g., leuprolide), selective serotonin receptor inhibitors (SSRIs; e.g., fluoxetine) and proton pump inhibitors (e.g., esomeprazole) place patients at risk; these diseases and medications need to be identified and therapies instituted to halt the development of osteoporosis (Robinson, 2020). </a:t>
            </a:r>
            <a:endParaRPr lang="ar-IQ" dirty="0"/>
          </a:p>
        </p:txBody>
      </p:sp>
    </p:spTree>
    <p:extLst>
      <p:ext uri="{BB962C8B-B14F-4D97-AF65-F5344CB8AC3E}">
        <p14:creationId xmlns:p14="http://schemas.microsoft.com/office/powerpoint/2010/main" val="2165049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9491"/>
            <a:ext cx="10515600" cy="5747472"/>
          </a:xfrm>
        </p:spPr>
        <p:txBody>
          <a:bodyPr/>
          <a:lstStyle/>
          <a:p>
            <a:pPr marL="0" indent="0" algn="just">
              <a:lnSpc>
                <a:spcPct val="150000"/>
              </a:lnSpc>
              <a:buNone/>
            </a:pPr>
            <a:r>
              <a:rPr lang="en-US" u="sng" dirty="0" smtClean="0"/>
              <a:t>The short bones are the irregularly shaped bones located in the ankle and hand (e.g., metacarpals</a:t>
            </a:r>
            <a:r>
              <a:rPr lang="en-US" dirty="0" smtClean="0"/>
              <a:t>). </a:t>
            </a:r>
            <a:r>
              <a:rPr lang="en-US" u="sng" dirty="0" smtClean="0"/>
              <a:t>The flat bones </a:t>
            </a:r>
            <a:r>
              <a:rPr lang="en-US" dirty="0" smtClean="0"/>
              <a:t>are located where extensive protection of underlying structures is needed (</a:t>
            </a:r>
            <a:r>
              <a:rPr lang="en-US" u="sng" dirty="0" smtClean="0"/>
              <a:t>e.g., the sternum or skull)</a:t>
            </a:r>
            <a:r>
              <a:rPr lang="en-US" dirty="0" smtClean="0"/>
              <a:t>. Finally, because of their shape, the irregular bones cannot be categorized in any other group and include bones such as the vertebrae and bones of the jaw. </a:t>
            </a:r>
            <a:endParaRPr lang="ar-IQ" dirty="0"/>
          </a:p>
        </p:txBody>
      </p:sp>
    </p:spTree>
    <p:extLst>
      <p:ext uri="{BB962C8B-B14F-4D97-AF65-F5344CB8AC3E}">
        <p14:creationId xmlns:p14="http://schemas.microsoft.com/office/powerpoint/2010/main" val="2891493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buNone/>
            </a:pPr>
            <a:r>
              <a:rPr lang="en-US" dirty="0"/>
              <a:t>The degree of bone loss is related to the duration of medication therapy. When the drugs are discontinued or the metabolic problem is corrected, the progression is halted but restoration of lost bone mass may not occur.</a:t>
            </a:r>
            <a:endParaRPr lang="ar-IQ" dirty="0"/>
          </a:p>
          <a:p>
            <a:pPr marL="0" indent="0" algn="just">
              <a:buNone/>
            </a:pPr>
            <a:endParaRPr lang="ar-IQ" dirty="0"/>
          </a:p>
        </p:txBody>
      </p:sp>
    </p:spTree>
    <p:extLst>
      <p:ext uri="{BB962C8B-B14F-4D97-AF65-F5344CB8AC3E}">
        <p14:creationId xmlns:p14="http://schemas.microsoft.com/office/powerpoint/2010/main" val="2611211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lstStyle/>
          <a:p>
            <a:pPr marL="0" indent="0" algn="just">
              <a:buNone/>
            </a:pPr>
            <a:r>
              <a:rPr lang="en-US" b="1" dirty="0" smtClean="0"/>
              <a:t>Pathophysiology</a:t>
            </a:r>
            <a:r>
              <a:rPr lang="en-US" dirty="0" smtClean="0"/>
              <a:t> </a:t>
            </a:r>
          </a:p>
          <a:p>
            <a:pPr marL="0" indent="0" algn="just">
              <a:buNone/>
            </a:pPr>
            <a:r>
              <a:rPr lang="en-US" dirty="0" smtClean="0"/>
              <a:t>Osteoporosis is characterized by </a:t>
            </a:r>
            <a:r>
              <a:rPr lang="en-US" u="sng" dirty="0" smtClean="0"/>
              <a:t>reduced bone mass, deterioration of bone matrix, and diminished bone architectural strength. Normal homeostatic bone turnover is altered; the rate of bone resorption that is maintained by osteoclasts is greater than the rate of bone formation that is maintained by osteoblasts, resulting in a reduced total bone mass</a:t>
            </a:r>
            <a:r>
              <a:rPr lang="en-US" dirty="0" smtClean="0"/>
              <a:t>. The bones become progressively porous, brittle, and fragile. They fracture easily under stresses that would not break normal bone. This occurs most commonly as compression fractures (see Fig. 36-11) of the thoracic and lumbar spine, hip fractures, and </a:t>
            </a:r>
            <a:r>
              <a:rPr lang="en-US" dirty="0" err="1" smtClean="0"/>
              <a:t>Colles</a:t>
            </a:r>
            <a:r>
              <a:rPr lang="en-US" dirty="0" smtClean="0"/>
              <a:t> fractures of the wrist. These fractures may be the first clinical manifestation of osteoporosis </a:t>
            </a:r>
            <a:endParaRPr lang="ar-IQ" dirty="0"/>
          </a:p>
        </p:txBody>
      </p:sp>
    </p:spTree>
    <p:extLst>
      <p:ext uri="{BB962C8B-B14F-4D97-AF65-F5344CB8AC3E}">
        <p14:creationId xmlns:p14="http://schemas.microsoft.com/office/powerpoint/2010/main" val="1380715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673"/>
            <a:ext cx="10515600" cy="5955290"/>
          </a:xfrm>
        </p:spPr>
        <p:txBody>
          <a:bodyPr>
            <a:normAutofit lnSpcReduction="10000"/>
          </a:bodyPr>
          <a:lstStyle/>
          <a:p>
            <a:pPr marL="0" indent="0" algn="just">
              <a:lnSpc>
                <a:spcPct val="150000"/>
              </a:lnSpc>
              <a:buNone/>
            </a:pPr>
            <a:r>
              <a:rPr lang="en-US" b="1" dirty="0" smtClean="0"/>
              <a:t>Risk factors </a:t>
            </a:r>
          </a:p>
          <a:p>
            <a:pPr marL="0" indent="0" algn="just">
              <a:lnSpc>
                <a:spcPct val="150000"/>
              </a:lnSpc>
              <a:buNone/>
            </a:pPr>
            <a:r>
              <a:rPr lang="en-US" dirty="0" smtClean="0"/>
              <a:t>Alcohol intake of 3 or more drinks daily Corticosteroid prescription (e.g., prednisone) for longer than 3 months Current use of tobacco products Family history </a:t>
            </a:r>
            <a:r>
              <a:rPr lang="en-US" dirty="0" err="1" smtClean="0"/>
              <a:t>History</a:t>
            </a:r>
            <a:r>
              <a:rPr lang="en-US" dirty="0" smtClean="0"/>
              <a:t> of bone fracture during adulthood History of impaired glucose tolerance and diabetes History of rheumatoid disease Inactive or sedentary lifestyle Inadequate calcium and vitamin D intake Low body mass index Malabsorption disorders (e.g., eating disorder, celiac disease, bariatric surgery) Men older than 60 years of age Women who are postmenopausal </a:t>
            </a:r>
            <a:endParaRPr lang="ar-IQ" dirty="0"/>
          </a:p>
        </p:txBody>
      </p:sp>
    </p:spTree>
    <p:extLst>
      <p:ext uri="{BB962C8B-B14F-4D97-AF65-F5344CB8AC3E}">
        <p14:creationId xmlns:p14="http://schemas.microsoft.com/office/powerpoint/2010/main" val="4195694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673"/>
            <a:ext cx="10515600" cy="5955290"/>
          </a:xfrm>
        </p:spPr>
        <p:txBody>
          <a:bodyPr>
            <a:normAutofit/>
          </a:bodyPr>
          <a:lstStyle/>
          <a:p>
            <a:pPr marL="0" indent="0" algn="just">
              <a:lnSpc>
                <a:spcPct val="150000"/>
              </a:lnSpc>
              <a:buNone/>
            </a:pPr>
            <a:r>
              <a:rPr lang="en-US" b="1" dirty="0" smtClean="0"/>
              <a:t>Assessment and Diagnostic Findings </a:t>
            </a:r>
          </a:p>
          <a:p>
            <a:pPr marL="0" indent="0" algn="just">
              <a:lnSpc>
                <a:spcPct val="150000"/>
              </a:lnSpc>
              <a:buNone/>
            </a:pPr>
            <a:r>
              <a:rPr lang="en-US" dirty="0" smtClean="0"/>
              <a:t>Osteoporosis may be undetectable on routine x-rays until there has been significant demineralization, resulting in radiolucency of the bones (Black et al., 2017). When the vertebrae collapse, causing compression fractures, the thoracic vertebrae become wedge shaped and the lumbar vertebrae become biconcave. Osteoporosis is diagnosed by dual-energy x-ray absorptiometry (DEXA), which provides information about BMD at the spine and hip (see Chapter 35</a:t>
            </a:r>
            <a:endParaRPr lang="ar-IQ" dirty="0"/>
          </a:p>
        </p:txBody>
      </p:sp>
    </p:spTree>
    <p:extLst>
      <p:ext uri="{BB962C8B-B14F-4D97-AF65-F5344CB8AC3E}">
        <p14:creationId xmlns:p14="http://schemas.microsoft.com/office/powerpoint/2010/main" val="3552305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lnSpc>
                <a:spcPct val="150000"/>
              </a:lnSpc>
              <a:buNone/>
            </a:pPr>
            <a:r>
              <a:rPr lang="en-US" u="sng" dirty="0" smtClean="0"/>
              <a:t>BMD studies are also useful in assessing response to therapy and are recommended 3 months post any osteoporotic fracture</a:t>
            </a:r>
            <a:r>
              <a:rPr lang="en-US" dirty="0" smtClean="0"/>
              <a:t>. </a:t>
            </a:r>
            <a:endParaRPr lang="ar-IQ" dirty="0"/>
          </a:p>
        </p:txBody>
      </p:sp>
    </p:spTree>
    <p:extLst>
      <p:ext uri="{BB962C8B-B14F-4D97-AF65-F5344CB8AC3E}">
        <p14:creationId xmlns:p14="http://schemas.microsoft.com/office/powerpoint/2010/main" val="3994946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lnSpc>
                <a:spcPct val="150000"/>
              </a:lnSpc>
              <a:buNone/>
            </a:pPr>
            <a:r>
              <a:rPr lang="en-US" dirty="0" smtClean="0"/>
              <a:t>Laboratory studies (e.g., serum calcium, serum phosphate, serum alkaline phosphatase [ALP], urine calcium excretion, urinary </a:t>
            </a:r>
            <a:r>
              <a:rPr lang="en-US" dirty="0" err="1" smtClean="0"/>
              <a:t>hydroxyproline</a:t>
            </a:r>
            <a:r>
              <a:rPr lang="en-US" dirty="0" smtClean="0"/>
              <a:t> excretion, hematocrit, erythrocyte sedimentation rate [ESR]), and x-ray studies are used to exclude other possible disorders (e.g., multiple myeloma, </a:t>
            </a:r>
            <a:r>
              <a:rPr lang="en-US" dirty="0" err="1" smtClean="0"/>
              <a:t>osteomalacia</a:t>
            </a:r>
            <a:r>
              <a:rPr lang="en-US" dirty="0" smtClean="0"/>
              <a:t>, hyperparathyroidism, malignancy) that contribute to bone loss. In men, low testosterone levels may be part of the cause. </a:t>
            </a:r>
            <a:endParaRPr lang="ar-IQ" dirty="0"/>
          </a:p>
        </p:txBody>
      </p:sp>
    </p:spTree>
    <p:extLst>
      <p:ext uri="{BB962C8B-B14F-4D97-AF65-F5344CB8AC3E}">
        <p14:creationId xmlns:p14="http://schemas.microsoft.com/office/powerpoint/2010/main" val="33240699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buNone/>
            </a:pPr>
            <a:r>
              <a:rPr lang="en-US" b="1" dirty="0" smtClean="0"/>
              <a:t>Medical Management </a:t>
            </a:r>
          </a:p>
          <a:p>
            <a:pPr marL="0" indent="0" algn="just">
              <a:buNone/>
            </a:pPr>
            <a:r>
              <a:rPr lang="en-US" dirty="0" smtClean="0"/>
              <a:t>A diet rich in </a:t>
            </a:r>
            <a:r>
              <a:rPr lang="en-US" u="sng" dirty="0" smtClean="0"/>
              <a:t>calcium and vitamin D </a:t>
            </a:r>
            <a:r>
              <a:rPr lang="en-US" dirty="0" smtClean="0"/>
              <a:t>throughout life, with an increased calcium intake during adolescence and the middle years, protects against skeletal demineralization. Such a diet includes three glasses of skimmed vitamin D–enriched milk or other foods high in calcium (e.g., cheese and other dairy products, steamed broccoli, canned salmon with bones) daily. </a:t>
            </a:r>
            <a:r>
              <a:rPr lang="en-US" u="sng" dirty="0" smtClean="0"/>
              <a:t>A cup of milk or calcium-fortified orange juice contains about 300 mg of calcium</a:t>
            </a:r>
            <a:r>
              <a:rPr lang="en-US" dirty="0" smtClean="0"/>
              <a:t>. The recommended adequate intake level of calcium for </a:t>
            </a:r>
            <a:r>
              <a:rPr lang="en-US" u="sng" dirty="0" smtClean="0"/>
              <a:t>men 50 to 70 years is 1000 mg daily, and for women aged 51 and older and men aged 71 and older is 1200 mg daily </a:t>
            </a:r>
            <a:r>
              <a:rPr lang="en-US" dirty="0" smtClean="0"/>
              <a:t>(USPSTF, 2018</a:t>
            </a:r>
            <a:endParaRPr lang="ar-IQ" dirty="0"/>
          </a:p>
        </p:txBody>
      </p:sp>
    </p:spTree>
    <p:extLst>
      <p:ext uri="{BB962C8B-B14F-4D97-AF65-F5344CB8AC3E}">
        <p14:creationId xmlns:p14="http://schemas.microsoft.com/office/powerpoint/2010/main" val="34173155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Pharmacologic Therapy </a:t>
            </a:r>
          </a:p>
          <a:p>
            <a:pPr marL="0" indent="0" algn="just">
              <a:buNone/>
            </a:pPr>
            <a:r>
              <a:rPr lang="en-US" dirty="0" smtClean="0"/>
              <a:t>To ensure adequate </a:t>
            </a:r>
            <a:r>
              <a:rPr lang="en-US" u="sng" dirty="0" smtClean="0"/>
              <a:t>calcium intake, a calcium supplement with vitamin D may be prescribed and taken with meals or with a beverage high in vitamin C to promote absorption</a:t>
            </a:r>
            <a:r>
              <a:rPr lang="en-US" dirty="0" smtClean="0"/>
              <a:t>. The recommended daily dose should be split and not taken as a single dose (</a:t>
            </a:r>
            <a:r>
              <a:rPr lang="en-US" dirty="0" err="1" smtClean="0"/>
              <a:t>Drezner</a:t>
            </a:r>
            <a:r>
              <a:rPr lang="en-US" dirty="0" smtClean="0"/>
              <a:t>, 2019). Common side effects of calcium supplements are </a:t>
            </a:r>
            <a:r>
              <a:rPr lang="en-US" u="sng" dirty="0" smtClean="0"/>
              <a:t>abdominal distention and constipation</a:t>
            </a:r>
            <a:r>
              <a:rPr lang="en-US" dirty="0" smtClean="0"/>
              <a:t>. Calcium from foods is better absorbed, but calcium supplements may be necessary for patients who are lactose intolerant. </a:t>
            </a:r>
            <a:endParaRPr lang="ar-IQ" dirty="0"/>
          </a:p>
        </p:txBody>
      </p:sp>
    </p:spTree>
    <p:extLst>
      <p:ext uri="{BB962C8B-B14F-4D97-AF65-F5344CB8AC3E}">
        <p14:creationId xmlns:p14="http://schemas.microsoft.com/office/powerpoint/2010/main" val="31913743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nSpc>
                <a:spcPct val="150000"/>
              </a:lnSpc>
              <a:buNone/>
            </a:pPr>
            <a:r>
              <a:rPr lang="en-US" dirty="0"/>
              <a:t>Meta-analysis findings demonstrate that vitamin D taken alone is not effective in primary prevention of fractures. However, vitamin D plus calcium does reduce the risk of fractures in patients who are found to be vitamin D deficient by laboratory testing (USPSTF, 2018). Calcium and vitamin D should be taken as supplements to drugs prescribed to treat osteoporosis</a:t>
            </a:r>
            <a:endParaRPr lang="ar-IQ" dirty="0"/>
          </a:p>
          <a:p>
            <a:pPr marL="0" indent="0">
              <a:buNone/>
            </a:pPr>
            <a:endParaRPr lang="ar-IQ" dirty="0"/>
          </a:p>
        </p:txBody>
      </p:sp>
    </p:spTree>
    <p:extLst>
      <p:ext uri="{BB962C8B-B14F-4D97-AF65-F5344CB8AC3E}">
        <p14:creationId xmlns:p14="http://schemas.microsoft.com/office/powerpoint/2010/main" val="38400810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normAutofit/>
          </a:bodyPr>
          <a:lstStyle/>
          <a:p>
            <a:pPr marL="0" indent="0" algn="just">
              <a:buNone/>
            </a:pPr>
            <a:r>
              <a:rPr lang="en-US" b="1" dirty="0" smtClean="0"/>
              <a:t>Osteomyelitis </a:t>
            </a:r>
          </a:p>
          <a:p>
            <a:pPr marL="0" indent="0" algn="just">
              <a:buNone/>
            </a:pPr>
            <a:r>
              <a:rPr lang="en-US" dirty="0" smtClean="0"/>
              <a:t>Osteomyelitis is an infection of the bone that results in inflammation, necrosis, and formation of new bone. Osteomyelitis is classified as follows : </a:t>
            </a:r>
            <a:r>
              <a:rPr lang="en-US" u="sng" dirty="0" err="1" smtClean="0"/>
              <a:t>Hematogenous</a:t>
            </a:r>
            <a:r>
              <a:rPr lang="en-US" u="sng" dirty="0" smtClean="0"/>
              <a:t> osteomyelitis </a:t>
            </a:r>
            <a:r>
              <a:rPr lang="en-US" dirty="0" smtClean="0"/>
              <a:t>(i.e., due to </a:t>
            </a:r>
            <a:r>
              <a:rPr lang="en-US" dirty="0" err="1" smtClean="0"/>
              <a:t>bloodborne</a:t>
            </a:r>
            <a:r>
              <a:rPr lang="en-US" dirty="0" smtClean="0"/>
              <a:t> spread of infection) Contiguous-focus osteomyelitis, from contamination from bone surgery (especially with hardware insertion), open fracture, or traumatic injury (e.g., gunshot wound) </a:t>
            </a:r>
            <a:r>
              <a:rPr lang="en-US" u="sng" dirty="0" smtClean="0"/>
              <a:t>Osteomyelitis with vascular insufficiency, seen most commonly among patients with diabetes and peripheral vascular disease, most commonly affecting the feet Patients who are at high risk for osteomyelitis include older adults and those who are poorly nourished or obese. </a:t>
            </a:r>
            <a:endParaRPr lang="ar-IQ" u="sng" dirty="0"/>
          </a:p>
        </p:txBody>
      </p:sp>
    </p:spTree>
    <p:extLst>
      <p:ext uri="{BB962C8B-B14F-4D97-AF65-F5344CB8AC3E}">
        <p14:creationId xmlns:p14="http://schemas.microsoft.com/office/powerpoint/2010/main" val="1511532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527"/>
            <a:ext cx="10515600" cy="5941436"/>
          </a:xfrm>
        </p:spPr>
        <p:txBody>
          <a:bodyPr/>
          <a:lstStyle/>
          <a:p>
            <a:pPr marL="0" indent="0" algn="just">
              <a:buNone/>
            </a:pPr>
            <a:r>
              <a:rPr lang="en-US" dirty="0" smtClean="0"/>
              <a:t>The shape and construction of a specific bone are determined by its function and the forces exerted on it. </a:t>
            </a:r>
            <a:r>
              <a:rPr lang="en-US" u="sng" dirty="0" smtClean="0"/>
              <a:t>Bones are constructed of cortical or cancellous bone tissue</a:t>
            </a:r>
            <a:r>
              <a:rPr lang="en-US" dirty="0" smtClean="0"/>
              <a:t>. </a:t>
            </a:r>
            <a:r>
              <a:rPr lang="en-US" u="sng" dirty="0" smtClean="0"/>
              <a:t>Cortical bone exists in areas where support is needed, and cancellous bone is found where hematopoiesis and bone formation occur</a:t>
            </a:r>
            <a:r>
              <a:rPr lang="en-US" dirty="0" smtClean="0"/>
              <a:t>. For example, long bones are designed for weight bearing and movement and tend to be composed primarily of cortical bone, whereas flat bones, which are important sites of hematopoiesis and frequently protect vital organs, are made of cancellous bone layered between compact bone. </a:t>
            </a:r>
            <a:r>
              <a:rPr lang="en-US" u="sng" dirty="0" smtClean="0"/>
              <a:t>Short bones consist of cancellous bone covered by a layer of cortical bone</a:t>
            </a:r>
            <a:r>
              <a:rPr lang="en-US" dirty="0" smtClean="0"/>
              <a:t>. Irregular bones have unique shapes related to their function. Generally, irregular bone structure is similar to that of flat bones (Norris, 2019).</a:t>
            </a:r>
            <a:endParaRPr lang="ar-IQ" dirty="0"/>
          </a:p>
        </p:txBody>
      </p:sp>
    </p:spTree>
    <p:extLst>
      <p:ext uri="{BB962C8B-B14F-4D97-AF65-F5344CB8AC3E}">
        <p14:creationId xmlns:p14="http://schemas.microsoft.com/office/powerpoint/2010/main" val="12844876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lnSpc>
                <a:spcPct val="150000"/>
              </a:lnSpc>
              <a:buNone/>
            </a:pPr>
            <a:r>
              <a:rPr lang="en-US" dirty="0"/>
              <a:t>Other patients at risk include those with impaired immune systems, those with chronic illnesses (e.g., diabetes, RA), those receiving long-term corticosteroid therapy or immunosuppressive agents, and those who use illicit IV drugs (</a:t>
            </a:r>
            <a:r>
              <a:rPr lang="en-US" dirty="0" err="1"/>
              <a:t>Lalani</a:t>
            </a:r>
            <a:r>
              <a:rPr lang="en-US" dirty="0"/>
              <a:t> &amp; Schmidt, 2019).</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18633258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lnSpc>
                <a:spcPct val="150000"/>
              </a:lnSpc>
              <a:buNone/>
            </a:pPr>
            <a:r>
              <a:rPr lang="en-US" b="1" dirty="0" smtClean="0"/>
              <a:t>Pathophysiology </a:t>
            </a:r>
          </a:p>
          <a:p>
            <a:pPr marL="0" indent="0" algn="just">
              <a:lnSpc>
                <a:spcPct val="150000"/>
              </a:lnSpc>
              <a:buNone/>
            </a:pPr>
            <a:r>
              <a:rPr lang="en-US" dirty="0" smtClean="0"/>
              <a:t>More than 50% of bone infections are caused by Staphylococcus aureus and increasingly of the variety that is methicillin resistant (i.e., MRSA) (</a:t>
            </a:r>
            <a:r>
              <a:rPr lang="en-US" dirty="0" err="1" smtClean="0"/>
              <a:t>Lalani</a:t>
            </a:r>
            <a:r>
              <a:rPr lang="en-US" dirty="0" smtClean="0"/>
              <a:t> &amp; Schmidt, 2019). Surgical site ink markers have been linked to infections by cross contamination between preoperative patients who use their markers; therefore, these items are now considered one patient or one-time use items (</a:t>
            </a:r>
            <a:r>
              <a:rPr lang="en-US" dirty="0" err="1" smtClean="0"/>
              <a:t>Driessche</a:t>
            </a:r>
            <a:r>
              <a:rPr lang="en-US" dirty="0" smtClean="0"/>
              <a:t>, 2012).</a:t>
            </a:r>
            <a:endParaRPr lang="ar-IQ" dirty="0"/>
          </a:p>
        </p:txBody>
      </p:sp>
    </p:spTree>
    <p:extLst>
      <p:ext uri="{BB962C8B-B14F-4D97-AF65-F5344CB8AC3E}">
        <p14:creationId xmlns:p14="http://schemas.microsoft.com/office/powerpoint/2010/main" val="42701197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lnSpc>
                <a:spcPct val="150000"/>
              </a:lnSpc>
              <a:buNone/>
            </a:pPr>
            <a:r>
              <a:rPr lang="en-US" dirty="0" smtClean="0"/>
              <a:t>The initial response to infection is inflammation, increased vascularity, and edema. After 2 or 3 days, thrombosis of the local blood vessels occurs, resulting in ischemia with bone necrosis. The infection extends into the medullary cavity and under the periosteum and may spread into adjacent soft tissues and joints. Unless the infective process is treated promptly, a bone abscess forms.</a:t>
            </a:r>
            <a:endParaRPr lang="ar-IQ" dirty="0"/>
          </a:p>
        </p:txBody>
      </p:sp>
    </p:spTree>
    <p:extLst>
      <p:ext uri="{BB962C8B-B14F-4D97-AF65-F5344CB8AC3E}">
        <p14:creationId xmlns:p14="http://schemas.microsoft.com/office/powerpoint/2010/main" val="8146326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a:bodyPr>
          <a:lstStyle/>
          <a:p>
            <a:pPr marL="0" indent="0" algn="just">
              <a:buNone/>
            </a:pPr>
            <a:r>
              <a:rPr lang="en-US" b="1" dirty="0" smtClean="0"/>
              <a:t>Clinical Manifestations </a:t>
            </a:r>
          </a:p>
          <a:p>
            <a:pPr marL="0" indent="0" algn="just">
              <a:buNone/>
            </a:pPr>
            <a:r>
              <a:rPr lang="en-US" dirty="0" smtClean="0"/>
              <a:t>When the infection is </a:t>
            </a:r>
            <a:r>
              <a:rPr lang="en-US" dirty="0" err="1" smtClean="0"/>
              <a:t>bloodborne</a:t>
            </a:r>
            <a:r>
              <a:rPr lang="en-US" dirty="0" smtClean="0"/>
              <a:t>, the onset is usually sudden, occurring often with the clinical and laboratory manifestations of sepsis (e.g., chills, high fever, rapid pulse, general malaise). The systemic symptoms at first may overshadow the local signs. As the infection extends through the cortex of the bone, it involves the periosteum and the soft tissues. The infected area becomes painful, swollen, and extremely tender. The patient may describe a constant, pulsating pain that intensifies with movement as a result of the pressure of the collecting purulent material (i.e., pus). When osteomyelitis occurs from spread of adjacent infection or from direct contamination, there are no manifestations of sepsis. </a:t>
            </a:r>
            <a:endParaRPr lang="ar-IQ" dirty="0"/>
          </a:p>
        </p:txBody>
      </p:sp>
    </p:spTree>
    <p:extLst>
      <p:ext uri="{BB962C8B-B14F-4D97-AF65-F5344CB8AC3E}">
        <p14:creationId xmlns:p14="http://schemas.microsoft.com/office/powerpoint/2010/main" val="15309822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buNone/>
            </a:pPr>
            <a:r>
              <a:rPr lang="en-US" dirty="0"/>
              <a:t>The surface area that lies over the infected bone is swollen, warm, painful, and tender to touch. The patient with chronic osteomyelitis presents with a </a:t>
            </a:r>
            <a:r>
              <a:rPr lang="en-US" dirty="0" smtClean="0"/>
              <a:t>non healing </a:t>
            </a:r>
            <a:r>
              <a:rPr lang="en-US" dirty="0"/>
              <a:t>ulcer that overlies the infected bone with a connecting sinus that will intermittently and spontaneously drain pus</a:t>
            </a:r>
            <a:endParaRPr lang="ar-IQ" dirty="0"/>
          </a:p>
          <a:p>
            <a:pPr marL="0" indent="0" algn="just">
              <a:buNone/>
            </a:pPr>
            <a:endParaRPr lang="ar-IQ" dirty="0"/>
          </a:p>
        </p:txBody>
      </p:sp>
    </p:spTree>
    <p:extLst>
      <p:ext uri="{BB962C8B-B14F-4D97-AF65-F5344CB8AC3E}">
        <p14:creationId xmlns:p14="http://schemas.microsoft.com/office/powerpoint/2010/main" val="18419384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buNone/>
            </a:pPr>
            <a:r>
              <a:rPr lang="en-US" b="1" dirty="0" smtClean="0"/>
              <a:t>Assessment and Diagnostic Findings </a:t>
            </a:r>
          </a:p>
          <a:p>
            <a:pPr marL="0" indent="0" algn="just">
              <a:buNone/>
            </a:pPr>
            <a:r>
              <a:rPr lang="en-US" dirty="0" smtClean="0"/>
              <a:t>In acute osteomyelitis, early x-ray findings demonstrate soft tissue edema. In about 2 to 3 weeks, areas of periosteal elevation and bone necrosis are evident. Radioisotope bone scans and MRI help with early definitive diagnosis. Blood studies reveal leukocytosis and an elevated ESR. Wound and blood culture studies are performed, although they are only positive in 50% of cases. </a:t>
            </a:r>
            <a:endParaRPr lang="ar-IQ" dirty="0"/>
          </a:p>
        </p:txBody>
      </p:sp>
    </p:spTree>
    <p:extLst>
      <p:ext uri="{BB962C8B-B14F-4D97-AF65-F5344CB8AC3E}">
        <p14:creationId xmlns:p14="http://schemas.microsoft.com/office/powerpoint/2010/main" val="2906456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lnSpc>
                <a:spcPct val="150000"/>
              </a:lnSpc>
              <a:buNone/>
            </a:pPr>
            <a:r>
              <a:rPr lang="en-US" b="1" dirty="0" smtClean="0"/>
              <a:t>Prevention </a:t>
            </a:r>
          </a:p>
          <a:p>
            <a:pPr marL="0" indent="0" algn="just">
              <a:lnSpc>
                <a:spcPct val="150000"/>
              </a:lnSpc>
              <a:buNone/>
            </a:pPr>
            <a:r>
              <a:rPr lang="en-US" dirty="0" smtClean="0"/>
              <a:t>Prevention of osteomyelitis is the goal. Elective orthopedic surgery should be postponed if the patient has a current infection (e.g., urinary tract infection, sore throat that may suggest a Streptococcal infection). During surgery, careful attention is paid to the surgical environment. Prophylactic antibiotics, given to achieve adequate tissue levels at the time of surgery and for 24 hours after surgery, are helpful</a:t>
            </a:r>
            <a:endParaRPr lang="ar-IQ" dirty="0"/>
          </a:p>
        </p:txBody>
      </p:sp>
    </p:spTree>
    <p:extLst>
      <p:ext uri="{BB962C8B-B14F-4D97-AF65-F5344CB8AC3E}">
        <p14:creationId xmlns:p14="http://schemas.microsoft.com/office/powerpoint/2010/main" val="23977628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lstStyle/>
          <a:p>
            <a:pPr marL="0" indent="0" algn="just">
              <a:lnSpc>
                <a:spcPct val="150000"/>
              </a:lnSpc>
              <a:buNone/>
            </a:pPr>
            <a:r>
              <a:rPr lang="en-US" b="1" dirty="0" smtClean="0"/>
              <a:t>Medical Management </a:t>
            </a:r>
          </a:p>
          <a:p>
            <a:pPr marL="0" indent="0" algn="just">
              <a:lnSpc>
                <a:spcPct val="150000"/>
              </a:lnSpc>
              <a:buNone/>
            </a:pPr>
            <a:r>
              <a:rPr lang="en-US" dirty="0" smtClean="0"/>
              <a:t>The initial goal of therapy is to control and halt the infective process. General supportive measures (e.g., hydration, diet high in vitamins and protein, correction of anemia) are instituted. The area affected with osteomyelitis is immobilized to decrease discomfort and to prevent pathologic fracture of the weakened bone</a:t>
            </a:r>
            <a:endParaRPr lang="ar-IQ" dirty="0"/>
          </a:p>
        </p:txBody>
      </p:sp>
    </p:spTree>
    <p:extLst>
      <p:ext uri="{BB962C8B-B14F-4D97-AF65-F5344CB8AC3E}">
        <p14:creationId xmlns:p14="http://schemas.microsoft.com/office/powerpoint/2010/main" val="27981666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lstStyle/>
          <a:p>
            <a:pPr marL="0" indent="0" algn="just">
              <a:buNone/>
            </a:pPr>
            <a:r>
              <a:rPr lang="en-US" b="1" dirty="0" smtClean="0"/>
              <a:t>Pharmacologic Therapy</a:t>
            </a:r>
          </a:p>
          <a:p>
            <a:pPr marL="0" indent="0" algn="just">
              <a:buNone/>
            </a:pPr>
            <a:r>
              <a:rPr lang="en-US" dirty="0" smtClean="0"/>
              <a:t>Bone infections are more difficult to eradicate than soft tissue infections because bone is mostly avascular and less accessible to the body’s natural immune response. Because there is decreased penetration by medications, antibiotic therapy is longer term than with other infections; typically, it continues for 6 to 12 weeks. After the infection appears to be controlled, the antibiotic may be given orally. However, there is little evidence to support optimal length of therapy (Li, </a:t>
            </a:r>
            <a:r>
              <a:rPr lang="en-US" dirty="0" err="1" smtClean="0"/>
              <a:t>Romach</a:t>
            </a:r>
            <a:r>
              <a:rPr lang="en-US" dirty="0" smtClean="0"/>
              <a:t>, </a:t>
            </a:r>
            <a:r>
              <a:rPr lang="en-US" dirty="0" err="1" smtClean="0"/>
              <a:t>Zabellas</a:t>
            </a:r>
            <a:r>
              <a:rPr lang="en-US" dirty="0" smtClean="0"/>
              <a:t>, et al., 2019)</a:t>
            </a:r>
            <a:endParaRPr lang="ar-IQ" dirty="0"/>
          </a:p>
        </p:txBody>
      </p:sp>
    </p:spTree>
    <p:extLst>
      <p:ext uri="{BB962C8B-B14F-4D97-AF65-F5344CB8AC3E}">
        <p14:creationId xmlns:p14="http://schemas.microsoft.com/office/powerpoint/2010/main" val="124052744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Surgical Management </a:t>
            </a:r>
          </a:p>
          <a:p>
            <a:pPr marL="0" indent="0" algn="just">
              <a:buNone/>
            </a:pPr>
            <a:r>
              <a:rPr lang="en-US" dirty="0" smtClean="0"/>
              <a:t>If the infection is chronic and does not respond to antibiotic therapy, surgical </a:t>
            </a:r>
            <a:r>
              <a:rPr lang="en-US" dirty="0" err="1" smtClean="0"/>
              <a:t>débridement</a:t>
            </a:r>
            <a:r>
              <a:rPr lang="en-US" dirty="0" smtClean="0"/>
              <a:t> is indicated. The infected bone is surgically exposed, the purulent and necrotic material is removed, and the area is irrigated with sterile saline solution. A </a:t>
            </a:r>
            <a:r>
              <a:rPr lang="en-US" dirty="0" err="1" smtClean="0"/>
              <a:t>sequestrectomy</a:t>
            </a:r>
            <a:r>
              <a:rPr lang="en-US" dirty="0" smtClean="0"/>
              <a:t> (removal of enough </a:t>
            </a:r>
            <a:r>
              <a:rPr lang="en-US" dirty="0" err="1" smtClean="0"/>
              <a:t>involucrum</a:t>
            </a:r>
            <a:r>
              <a:rPr lang="en-US" dirty="0" smtClean="0"/>
              <a:t> to enable the surgeon to remove the </a:t>
            </a:r>
            <a:r>
              <a:rPr lang="en-US" dirty="0" err="1" smtClean="0"/>
              <a:t>sequestrum</a:t>
            </a:r>
            <a:r>
              <a:rPr lang="en-US" dirty="0" smtClean="0"/>
              <a:t>) is performed. In many cases, sufficient bone is removed to convert a deep cavity into a shallow saucer (</a:t>
            </a:r>
            <a:r>
              <a:rPr lang="en-US" dirty="0" err="1" smtClean="0"/>
              <a:t>saucerization</a:t>
            </a:r>
            <a:r>
              <a:rPr lang="en-US" dirty="0" smtClean="0"/>
              <a:t>).</a:t>
            </a:r>
            <a:endParaRPr lang="ar-IQ" dirty="0"/>
          </a:p>
        </p:txBody>
      </p:sp>
    </p:spTree>
    <p:extLst>
      <p:ext uri="{BB962C8B-B14F-4D97-AF65-F5344CB8AC3E}">
        <p14:creationId xmlns:p14="http://schemas.microsoft.com/office/powerpoint/2010/main" val="1774061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0109"/>
            <a:ext cx="10515600" cy="5996854"/>
          </a:xfrm>
        </p:spPr>
        <p:txBody>
          <a:bodyPr/>
          <a:lstStyle/>
          <a:p>
            <a:pPr marL="0" indent="0" algn="just">
              <a:buNone/>
            </a:pPr>
            <a:r>
              <a:rPr lang="en-US" dirty="0" smtClean="0"/>
              <a:t>Bone is composed of </a:t>
            </a:r>
            <a:r>
              <a:rPr lang="en-US" u="sng" dirty="0" smtClean="0"/>
              <a:t>cells, protein matrix, and mineral deposits</a:t>
            </a:r>
            <a:r>
              <a:rPr lang="en-US" dirty="0" smtClean="0"/>
              <a:t>. The cells are of three basic types</a:t>
            </a:r>
            <a:r>
              <a:rPr lang="en-US" u="sng" dirty="0" smtClean="0">
                <a:solidFill>
                  <a:srgbClr val="FF0000"/>
                </a:solidFill>
              </a:rPr>
              <a:t>—osteoblasts, osteocytes, and osteoclasts</a:t>
            </a:r>
            <a:r>
              <a:rPr lang="en-US" dirty="0" smtClean="0"/>
              <a:t>. </a:t>
            </a:r>
            <a:r>
              <a:rPr lang="en-US" u="sng" dirty="0" smtClean="0"/>
              <a:t>Osteoblasts function in bone formation by secreting bone matrix</a:t>
            </a:r>
            <a:r>
              <a:rPr lang="en-US" dirty="0" smtClean="0"/>
              <a:t>. The matrix consists of </a:t>
            </a:r>
            <a:r>
              <a:rPr lang="en-US" u="sng" dirty="0" smtClean="0"/>
              <a:t>collagen and ground substances (glycoproteins and proteoglycans)</a:t>
            </a:r>
            <a:r>
              <a:rPr lang="en-US" dirty="0" smtClean="0"/>
              <a:t> that provide a framework in which inorganic mineral salts are deposited. These minerals are primarily composed of </a:t>
            </a:r>
            <a:r>
              <a:rPr lang="en-US" u="sng" dirty="0" smtClean="0"/>
              <a:t>calcium and phosphorus</a:t>
            </a:r>
            <a:r>
              <a:rPr lang="en-US" dirty="0" smtClean="0"/>
              <a:t>. </a:t>
            </a:r>
            <a:r>
              <a:rPr lang="en-US" u="sng" dirty="0" smtClean="0"/>
              <a:t>Osteocytes are mature bone cells involved in bone maintenance</a:t>
            </a:r>
            <a:r>
              <a:rPr lang="en-US" dirty="0" smtClean="0"/>
              <a:t>; they are located in lacunae (bone matrix units). </a:t>
            </a:r>
            <a:r>
              <a:rPr lang="en-US" u="sng" dirty="0" smtClean="0"/>
              <a:t>Osteoclasts, located in shallow </a:t>
            </a:r>
            <a:r>
              <a:rPr lang="en-US" u="sng" dirty="0" err="1" smtClean="0"/>
              <a:t>Howship’s</a:t>
            </a:r>
            <a:r>
              <a:rPr lang="en-US" u="sng" dirty="0" smtClean="0"/>
              <a:t> lacunae (small pits in bones), are multinuclear cells involved in dissolving and resorbing bone</a:t>
            </a:r>
            <a:r>
              <a:rPr lang="en-US" dirty="0" smtClean="0"/>
              <a:t>. The microscopic functioning unit of mature cortical bone is the osteon, or </a:t>
            </a:r>
            <a:r>
              <a:rPr lang="en-US" dirty="0" err="1" smtClean="0"/>
              <a:t>haversian</a:t>
            </a:r>
            <a:r>
              <a:rPr lang="en-US" dirty="0" smtClean="0"/>
              <a:t> canal </a:t>
            </a:r>
            <a:endParaRPr lang="ar-IQ" dirty="0"/>
          </a:p>
        </p:txBody>
      </p:sp>
    </p:spTree>
    <p:extLst>
      <p:ext uri="{BB962C8B-B14F-4D97-AF65-F5344CB8AC3E}">
        <p14:creationId xmlns:p14="http://schemas.microsoft.com/office/powerpoint/2010/main" val="10797093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dirty="0" smtClean="0"/>
              <a:t>NURSING DIAGNOSES Based on the assessment data, nursing diagnoses may include the following: </a:t>
            </a:r>
          </a:p>
          <a:p>
            <a:pPr marL="0" indent="0">
              <a:buNone/>
            </a:pPr>
            <a:r>
              <a:rPr lang="en-US" dirty="0" smtClean="0"/>
              <a:t>Acute pain associated with inflammation and edema </a:t>
            </a:r>
          </a:p>
          <a:p>
            <a:pPr marL="0" indent="0">
              <a:buNone/>
            </a:pPr>
            <a:r>
              <a:rPr lang="en-US" dirty="0" smtClean="0"/>
              <a:t>Impaired mobility associated with pain, use of immobilization devices, and weight-bearing limitations </a:t>
            </a:r>
          </a:p>
          <a:p>
            <a:pPr marL="0" indent="0">
              <a:buNone/>
            </a:pPr>
            <a:r>
              <a:rPr lang="en-US" dirty="0" smtClean="0"/>
              <a:t>Risk for infection: bone abscess formation </a:t>
            </a:r>
          </a:p>
          <a:p>
            <a:pPr marL="0" indent="0">
              <a:buNone/>
            </a:pPr>
            <a:r>
              <a:rPr lang="en-US" dirty="0" smtClean="0"/>
              <a:t>Lack of knowledge associated with the treatment regimen</a:t>
            </a:r>
            <a:endParaRPr lang="ar-IQ" dirty="0"/>
          </a:p>
        </p:txBody>
      </p:sp>
    </p:spTree>
    <p:extLst>
      <p:ext uri="{BB962C8B-B14F-4D97-AF65-F5344CB8AC3E}">
        <p14:creationId xmlns:p14="http://schemas.microsoft.com/office/powerpoint/2010/main" val="39829135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dirty="0" smtClean="0"/>
              <a:t>RELIEVING PAIN The affected part may be immobilized with a splint to decrease pain and muscle spasm. The nurse monitors the skin and neurovascular status of the affected extremity. The wounds are frequently very painful, and the extremity must be handled with great care and gentleness. Elevation reduces swelling and associated discomfort.</a:t>
            </a:r>
          </a:p>
          <a:p>
            <a:pPr marL="0" indent="0">
              <a:buNone/>
            </a:pPr>
            <a:endParaRPr lang="en-US" dirty="0"/>
          </a:p>
          <a:p>
            <a:pPr marL="0" indent="0">
              <a:buNone/>
            </a:pPr>
            <a:r>
              <a:rPr lang="en-US" dirty="0" smtClean="0"/>
              <a:t>IMPROVING PHYSICAL MOBILITY Treatment regimens restrict weight-bearing activity. The bone is weakened by the infective process and must be protected by avoidance of stress on the bone</a:t>
            </a:r>
            <a:endParaRPr lang="ar-IQ" dirty="0"/>
          </a:p>
        </p:txBody>
      </p:sp>
    </p:spTree>
    <p:extLst>
      <p:ext uri="{BB962C8B-B14F-4D97-AF65-F5344CB8AC3E}">
        <p14:creationId xmlns:p14="http://schemas.microsoft.com/office/powerpoint/2010/main" val="14624694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normAutofit lnSpcReduction="10000"/>
          </a:bodyPr>
          <a:lstStyle/>
          <a:p>
            <a:pPr marL="0" indent="0" algn="just">
              <a:buNone/>
            </a:pPr>
            <a:r>
              <a:rPr lang="en-US" dirty="0" smtClean="0"/>
              <a:t>CONTROLLING THE INFECTIOUS PROCESS The nurse monitors the patient’s response to antibiotic therapy and observes the IV access site for evidence of phlebitis, infection, or infiltration. With long-term, intensive antibiotic therapy, the patient is monitored for signs of superinfection (e.g., oral or vaginal candidiasis, loose or foul-smelling stools). </a:t>
            </a:r>
          </a:p>
          <a:p>
            <a:pPr marL="0" indent="0">
              <a:buNone/>
            </a:pPr>
            <a:endParaRPr lang="en-US" dirty="0"/>
          </a:p>
          <a:p>
            <a:pPr marL="0" indent="0">
              <a:buNone/>
            </a:pPr>
            <a:r>
              <a:rPr lang="en-US" dirty="0" smtClean="0"/>
              <a:t>Educating Patients About Self-Care. The patient and family are educated about the importance of strictly adhering to the therapeutic regimen of antibiotics. Patients and families often need to learn to maintain and manage the IV access and IV administration equipment in the home. Education includes the medication name, dosage, frequency, administration rate, safe storage and handling, adverse reactions, and necessary laboratory monitoring. In addition, the nurse provides education on aseptic dressing and warm compression techniques</a:t>
            </a:r>
            <a:endParaRPr lang="ar-IQ" dirty="0"/>
          </a:p>
        </p:txBody>
      </p:sp>
    </p:spTree>
    <p:extLst>
      <p:ext uri="{BB962C8B-B14F-4D97-AF65-F5344CB8AC3E}">
        <p14:creationId xmlns:p14="http://schemas.microsoft.com/office/powerpoint/2010/main" val="42922082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buNone/>
            </a:pPr>
            <a:r>
              <a:rPr lang="en-US" b="1" dirty="0" smtClean="0"/>
              <a:t>Arthritis</a:t>
            </a:r>
            <a:r>
              <a:rPr lang="en-US" dirty="0" smtClean="0"/>
              <a:t> </a:t>
            </a:r>
          </a:p>
          <a:p>
            <a:pPr marL="0" indent="0" algn="just">
              <a:buNone/>
            </a:pPr>
            <a:r>
              <a:rPr lang="en-US" dirty="0" smtClean="0"/>
              <a:t>Joints can become infected through spread of pathogens from other parts of the body (</a:t>
            </a:r>
            <a:r>
              <a:rPr lang="en-US" dirty="0" err="1" smtClean="0"/>
              <a:t>hematogenous</a:t>
            </a:r>
            <a:r>
              <a:rPr lang="en-US" dirty="0" smtClean="0"/>
              <a:t> spread) or directly through trauma, injection, or surgical instrumentation, causing septic arthritis. People at greatest risk include older adults, particularly those older than 80 years; people with comorbid conditions such as diabetes, RA, skin infection, or alcoholism; and people with a history of a joint replacement or other joint surgery or IV drug abuse. S. aureus is the most common cause of joint infections in all age groups, followed by other gram-positive bacteria, including streptococci. Gonococcal infection may cause septic arthritis through </a:t>
            </a:r>
            <a:r>
              <a:rPr lang="en-US" dirty="0" err="1" smtClean="0"/>
              <a:t>hematogenous</a:t>
            </a:r>
            <a:r>
              <a:rPr lang="en-US" dirty="0" smtClean="0"/>
              <a:t> spread. Pseudomonas aeruginosa is a commonly implicated pathogen in those who use illicit IV drugs (Goldenberg &amp; Sexton, 2019).</a:t>
            </a:r>
            <a:endParaRPr lang="ar-IQ" dirty="0"/>
          </a:p>
        </p:txBody>
      </p:sp>
    </p:spTree>
    <p:extLst>
      <p:ext uri="{BB962C8B-B14F-4D97-AF65-F5344CB8AC3E}">
        <p14:creationId xmlns:p14="http://schemas.microsoft.com/office/powerpoint/2010/main" val="17330549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lnSpc>
                <a:spcPct val="150000"/>
              </a:lnSpc>
              <a:buNone/>
            </a:pPr>
            <a:r>
              <a:rPr lang="en-US" b="1" dirty="0" smtClean="0"/>
              <a:t>Clinical Manifestations </a:t>
            </a:r>
          </a:p>
          <a:p>
            <a:pPr marL="0" indent="0" algn="just">
              <a:lnSpc>
                <a:spcPct val="150000"/>
              </a:lnSpc>
              <a:buNone/>
            </a:pPr>
            <a:r>
              <a:rPr lang="en-US" dirty="0" smtClean="0"/>
              <a:t>The patient with acute septic arthritis presents with a warm, painful, swollen joint with decreased range of motion. Systemic chills, fever, and leukocytosis are sometimes present. Fever may not occur in older patients. Although any joint may be infected, approximately half of all cases involve a knee (Goldenberg &amp; Sexton, 2019).</a:t>
            </a:r>
            <a:endParaRPr lang="ar-IQ" dirty="0"/>
          </a:p>
        </p:txBody>
      </p:sp>
    </p:spTree>
    <p:extLst>
      <p:ext uri="{BB962C8B-B14F-4D97-AF65-F5344CB8AC3E}">
        <p14:creationId xmlns:p14="http://schemas.microsoft.com/office/powerpoint/2010/main" val="39404355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b="1" dirty="0" smtClean="0"/>
              <a:t>Medical Management </a:t>
            </a:r>
          </a:p>
          <a:p>
            <a:pPr marL="0" indent="0" algn="just">
              <a:buNone/>
            </a:pPr>
            <a:r>
              <a:rPr lang="en-US" dirty="0" smtClean="0"/>
              <a:t>Prompt treatment is essential and may save the prosthesis for patients who have had joint replacement surgery or may prevent sepsis. </a:t>
            </a:r>
            <a:r>
              <a:rPr lang="en-US" u="sng" dirty="0" smtClean="0"/>
              <a:t>Broad-spectrum IV antibiotics </a:t>
            </a:r>
            <a:r>
              <a:rPr lang="en-US" dirty="0" smtClean="0"/>
              <a:t>are started promptly and then changed to organism-specific antibiotics after culture results are available (Goldenberg &amp; Sexton, 2019). The IV antibiotics are continued until symptoms resolve. </a:t>
            </a:r>
            <a:r>
              <a:rPr lang="en-US" u="sng" dirty="0" smtClean="0"/>
              <a:t>The synovial fluid is aspirated and analyzed periodically for sterility and decrease in WBCs</a:t>
            </a:r>
            <a:r>
              <a:rPr lang="en-US" dirty="0" smtClean="0"/>
              <a:t>. </a:t>
            </a:r>
            <a:r>
              <a:rPr lang="en-US" u="sng" dirty="0" smtClean="0"/>
              <a:t>Aspiration of the joint with a needle to remove excessive joint fluid, exudate, and debris promotes comfort and decreases joint destruction caused by the action of proteolytic enzymes in the purulent fluid</a:t>
            </a:r>
            <a:r>
              <a:rPr lang="en-US" dirty="0" smtClean="0"/>
              <a:t>. </a:t>
            </a:r>
            <a:r>
              <a:rPr lang="en-US" u="sng" dirty="0" err="1" smtClean="0"/>
              <a:t>Arthrotomy</a:t>
            </a:r>
            <a:r>
              <a:rPr lang="en-US" dirty="0" smtClean="0"/>
              <a:t> or arthroscopy is used to drain the joint and remove dead tissue (Oh et al., 2018). </a:t>
            </a:r>
            <a:endParaRPr lang="ar-IQ" dirty="0"/>
          </a:p>
        </p:txBody>
      </p:sp>
    </p:spTree>
    <p:extLst>
      <p:ext uri="{BB962C8B-B14F-4D97-AF65-F5344CB8AC3E}">
        <p14:creationId xmlns:p14="http://schemas.microsoft.com/office/powerpoint/2010/main" val="33238925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Assessment and Diagnostic Findings </a:t>
            </a:r>
          </a:p>
          <a:p>
            <a:pPr marL="0" indent="0" algn="just">
              <a:buNone/>
            </a:pPr>
            <a:r>
              <a:rPr lang="en-US" dirty="0" smtClean="0"/>
              <a:t>An assessment for the source and cause of infection is performed. Diagnostic studies include aspiration, examination, and culture of the synovial fluid. Computed tomography (CT) and MRI scans may reveal damage to the joint lining. Radioisotope scanning may be useful in localizing the infectious process. There may not be any external wound or reported recent trauma.</a:t>
            </a:r>
            <a:endParaRPr lang="ar-IQ" dirty="0"/>
          </a:p>
        </p:txBody>
      </p:sp>
    </p:spTree>
    <p:extLst>
      <p:ext uri="{BB962C8B-B14F-4D97-AF65-F5344CB8AC3E}">
        <p14:creationId xmlns:p14="http://schemas.microsoft.com/office/powerpoint/2010/main" val="34916712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lstStyle/>
          <a:p>
            <a:pPr marL="0" indent="0" algn="just">
              <a:buNone/>
            </a:pPr>
            <a:r>
              <a:rPr lang="en-US" b="1" dirty="0" smtClean="0"/>
              <a:t>Nursing Management </a:t>
            </a:r>
          </a:p>
          <a:p>
            <a:pPr marL="0" indent="0" algn="just">
              <a:buNone/>
            </a:pPr>
            <a:r>
              <a:rPr lang="en-US" dirty="0" smtClean="0"/>
              <a:t>The nurse educates the patient and family about the septic arthritis physiologic process and explains the importance of supporting the affected joint, </a:t>
            </a:r>
            <a:r>
              <a:rPr lang="en-US" u="sng" dirty="0" smtClean="0"/>
              <a:t>adhering to the prescribed antibiotic regimen, inspecting the skin under any splints that may be prescribed, and observing weight-bearing and activity restrictions</a:t>
            </a:r>
            <a:r>
              <a:rPr lang="en-US" dirty="0" smtClean="0"/>
              <a:t>. The patient must understand that recurrence of infection in the near and far future is possible and is </a:t>
            </a:r>
            <a:r>
              <a:rPr lang="en-US" u="sng" dirty="0" smtClean="0"/>
              <a:t>educated about signs and symptoms to observe and report to the primary provider</a:t>
            </a:r>
            <a:endParaRPr lang="ar-IQ" u="sng" dirty="0"/>
          </a:p>
        </p:txBody>
      </p:sp>
    </p:spTree>
    <p:extLst>
      <p:ext uri="{BB962C8B-B14F-4D97-AF65-F5344CB8AC3E}">
        <p14:creationId xmlns:p14="http://schemas.microsoft.com/office/powerpoint/2010/main" val="5604724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buNone/>
            </a:pPr>
            <a:r>
              <a:rPr lang="en-US" b="1" dirty="0" smtClean="0"/>
              <a:t>Fracture </a:t>
            </a:r>
          </a:p>
          <a:p>
            <a:pPr marL="0" indent="0" algn="just">
              <a:buNone/>
            </a:pPr>
            <a:r>
              <a:rPr lang="en-US" dirty="0" smtClean="0"/>
              <a:t>A fracture is a complete or incomplete disruption in the continuity of bone structure and is defined according to its </a:t>
            </a:r>
            <a:r>
              <a:rPr lang="en-US" u="sng" dirty="0" smtClean="0"/>
              <a:t>type and extent</a:t>
            </a:r>
            <a:r>
              <a:rPr lang="en-US" dirty="0" smtClean="0"/>
              <a:t>. Fractures occur when the bone is subjected to stress greater than it can absorb (Buckley &amp; Page, 2018). Fractures may be caused by direct blows, crushing forces, sudden twisting motions, and extreme muscle contractions. When the bone is broken, adjacent structures are also affected, which may result in </a:t>
            </a:r>
            <a:r>
              <a:rPr lang="en-US" u="sng" dirty="0" smtClean="0"/>
              <a:t>soft tissue edema, hemorrhage into the muscles and joints, joint dislocations, ruptured tendons, severed nerves, and damaged blood vessels</a:t>
            </a:r>
            <a:r>
              <a:rPr lang="en-US" dirty="0" smtClean="0"/>
              <a:t>. Body organs may be injured by the force that caused the fracture or by fracture fragments.</a:t>
            </a:r>
            <a:endParaRPr lang="ar-IQ" dirty="0"/>
          </a:p>
        </p:txBody>
      </p:sp>
    </p:spTree>
    <p:extLst>
      <p:ext uri="{BB962C8B-B14F-4D97-AF65-F5344CB8AC3E}">
        <p14:creationId xmlns:p14="http://schemas.microsoft.com/office/powerpoint/2010/main" val="19214661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9382"/>
            <a:ext cx="10515600" cy="5927581"/>
          </a:xfrm>
        </p:spPr>
        <p:txBody>
          <a:bodyPr/>
          <a:lstStyle/>
          <a:p>
            <a:pPr marL="0" indent="0" algn="just">
              <a:lnSpc>
                <a:spcPct val="150000"/>
              </a:lnSpc>
              <a:buNone/>
            </a:pPr>
            <a:r>
              <a:rPr lang="en-US" b="1" dirty="0" smtClean="0"/>
              <a:t>Types of Fractures </a:t>
            </a:r>
          </a:p>
          <a:p>
            <a:pPr marL="0" indent="0" algn="just">
              <a:lnSpc>
                <a:spcPct val="150000"/>
              </a:lnSpc>
              <a:buNone/>
            </a:pPr>
            <a:r>
              <a:rPr lang="en-US" dirty="0" smtClean="0"/>
              <a:t>Fractures types are identified by the </a:t>
            </a:r>
            <a:r>
              <a:rPr lang="en-US" u="sng" dirty="0" smtClean="0"/>
              <a:t>name of the injured bone and location</a:t>
            </a:r>
            <a:r>
              <a:rPr lang="en-US" dirty="0" smtClean="0"/>
              <a:t> (e.g., proximal, </a:t>
            </a:r>
            <a:r>
              <a:rPr lang="en-US" dirty="0" err="1" smtClean="0"/>
              <a:t>midshaft</a:t>
            </a:r>
            <a:r>
              <a:rPr lang="en-US" dirty="0" smtClean="0"/>
              <a:t>, distal). Fractures are also described according to the degree of break (e.g., a greenstick fracture refers to a partial break) or the character of any fractured bone fragments (e.g., a comminuted fracture has more than two fragments). A closed fracture (simple fracture) is one that does not cause a break in the skin. </a:t>
            </a:r>
            <a:endParaRPr lang="ar-IQ" dirty="0"/>
          </a:p>
        </p:txBody>
      </p:sp>
    </p:spTree>
    <p:extLst>
      <p:ext uri="{BB962C8B-B14F-4D97-AF65-F5344CB8AC3E}">
        <p14:creationId xmlns:p14="http://schemas.microsoft.com/office/powerpoint/2010/main" val="3050878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4909"/>
            <a:ext cx="10515600" cy="5692054"/>
          </a:xfrm>
        </p:spPr>
        <p:txBody>
          <a:bodyPr>
            <a:normAutofit/>
          </a:bodyPr>
          <a:lstStyle/>
          <a:p>
            <a:pPr marL="0" indent="0" algn="just">
              <a:lnSpc>
                <a:spcPct val="150000"/>
              </a:lnSpc>
              <a:buNone/>
            </a:pPr>
            <a:r>
              <a:rPr lang="en-US" dirty="0" smtClean="0"/>
              <a:t>Covering the bone is a dense, fibrous membrane known as the </a:t>
            </a:r>
            <a:r>
              <a:rPr lang="en-US" u="sng" dirty="0" smtClean="0"/>
              <a:t>periosteum</a:t>
            </a:r>
            <a:r>
              <a:rPr lang="en-US" dirty="0" smtClean="0"/>
              <a:t>. This membranous structure nourishes bone and facilitates its growth. </a:t>
            </a:r>
            <a:r>
              <a:rPr lang="en-US" u="sng" dirty="0" smtClean="0"/>
              <a:t>The periosteum contains nerves, blood vessels, and lymphatics</a:t>
            </a:r>
            <a:r>
              <a:rPr lang="en-US" dirty="0" smtClean="0"/>
              <a:t>. It also provides for the attachment of tendons and ligaments (Norris, 2019). </a:t>
            </a:r>
            <a:r>
              <a:rPr lang="en-US" u="sng" dirty="0" smtClean="0"/>
              <a:t>The endosteum is a thin, vascular membrane that covers the marrow cavity of long bones and the spaces in cancellous bone</a:t>
            </a:r>
            <a:r>
              <a:rPr lang="en-US" dirty="0" smtClean="0"/>
              <a:t>. </a:t>
            </a:r>
            <a:endParaRPr lang="ar-IQ" dirty="0"/>
          </a:p>
        </p:txBody>
      </p:sp>
    </p:spTree>
    <p:extLst>
      <p:ext uri="{BB962C8B-B14F-4D97-AF65-F5344CB8AC3E}">
        <p14:creationId xmlns:p14="http://schemas.microsoft.com/office/powerpoint/2010/main" val="3203602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lnSpc>
                <a:spcPct val="150000"/>
              </a:lnSpc>
              <a:buNone/>
            </a:pPr>
            <a:r>
              <a:rPr lang="en-US" u="sng" dirty="0"/>
              <a:t>An open fracture (compound, or complex, fracture) is one in which the skin or mucous membrane wound extends to the fractured bone</a:t>
            </a:r>
            <a:r>
              <a:rPr lang="en-US" dirty="0"/>
              <a:t>. </a:t>
            </a:r>
            <a:endParaRPr lang="ar-IQ" dirty="0"/>
          </a:p>
        </p:txBody>
      </p:sp>
    </p:spTree>
    <p:extLst>
      <p:ext uri="{BB962C8B-B14F-4D97-AF65-F5344CB8AC3E}">
        <p14:creationId xmlns:p14="http://schemas.microsoft.com/office/powerpoint/2010/main" val="18177849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pPr marL="0" indent="0" algn="just">
              <a:buNone/>
            </a:pPr>
            <a:r>
              <a:rPr lang="en-US" b="1" dirty="0" smtClean="0"/>
              <a:t>Clinical Manifestations </a:t>
            </a:r>
          </a:p>
          <a:p>
            <a:pPr marL="0" indent="0" algn="just">
              <a:buNone/>
            </a:pPr>
            <a:r>
              <a:rPr lang="en-US" dirty="0" smtClean="0"/>
              <a:t>The pain is continuous and increases in severity until the bone fragments are immobilized. Immediately after a fracture, the injured area becomes numb and the surrounding muscles flaccid</a:t>
            </a:r>
          </a:p>
          <a:p>
            <a:pPr marL="0" indent="0" algn="just">
              <a:buNone/>
            </a:pPr>
            <a:endParaRPr lang="en-US" dirty="0"/>
          </a:p>
          <a:p>
            <a:pPr marL="0" indent="0" algn="just">
              <a:buNone/>
            </a:pPr>
            <a:r>
              <a:rPr lang="en-US" dirty="0" smtClean="0"/>
              <a:t>Loss of Function After a fracture, the extremity cannot function properly because normal function of the muscles depends on the integrity of the bones to which they are attached.</a:t>
            </a:r>
          </a:p>
          <a:p>
            <a:pPr marL="0" indent="0" algn="just">
              <a:buNone/>
            </a:pPr>
            <a:endParaRPr lang="en-US" dirty="0"/>
          </a:p>
          <a:p>
            <a:pPr marL="0" indent="0" algn="just">
              <a:buNone/>
            </a:pPr>
            <a:r>
              <a:rPr lang="en-US" dirty="0" smtClean="0"/>
              <a:t>Deformity Displacement, angulation, or rotation of the fragments in a fracture of the arm or leg causes a deformity that is detectable when the limb is compared with the uninjured extremity. </a:t>
            </a:r>
            <a:endParaRPr lang="ar-IQ" dirty="0"/>
          </a:p>
        </p:txBody>
      </p:sp>
    </p:spTree>
    <p:extLst>
      <p:ext uri="{BB962C8B-B14F-4D97-AF65-F5344CB8AC3E}">
        <p14:creationId xmlns:p14="http://schemas.microsoft.com/office/powerpoint/2010/main" val="24084116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normAutofit lnSpcReduction="10000"/>
          </a:bodyPr>
          <a:lstStyle/>
          <a:p>
            <a:pPr marL="0" indent="0" algn="just">
              <a:buNone/>
            </a:pPr>
            <a:r>
              <a:rPr lang="en-US" dirty="0" smtClean="0"/>
              <a:t>Shortening </a:t>
            </a:r>
          </a:p>
          <a:p>
            <a:pPr marL="0" indent="0" algn="just">
              <a:buNone/>
            </a:pPr>
            <a:r>
              <a:rPr lang="en-US" dirty="0" smtClean="0"/>
              <a:t>In fractures of long bones, there is actual shortening of the extremity because of the </a:t>
            </a:r>
            <a:r>
              <a:rPr lang="en-US" u="sng" dirty="0" smtClean="0"/>
              <a:t>compression of the fractured bone</a:t>
            </a:r>
            <a:r>
              <a:rPr lang="en-US" dirty="0" smtClean="0"/>
              <a:t>. Sometimes, muscle </a:t>
            </a:r>
            <a:r>
              <a:rPr lang="en-US" u="sng" dirty="0" smtClean="0"/>
              <a:t>spasms can cause the distal and proximal site of the fracture to overlap, causing the extremity to shorten</a:t>
            </a:r>
          </a:p>
          <a:p>
            <a:pPr marL="0" indent="0" algn="just">
              <a:buNone/>
            </a:pPr>
            <a:endParaRPr lang="en-US" dirty="0"/>
          </a:p>
          <a:p>
            <a:pPr marL="0" indent="0" algn="just">
              <a:buNone/>
            </a:pPr>
            <a:r>
              <a:rPr lang="en-US" dirty="0" smtClean="0"/>
              <a:t>Crepitus When the extremity is gently palpated, a crumbling sensation, called crepitus, can be felt or may be heard. It is caused by the rubbing of the bone fragments against each other.</a:t>
            </a:r>
          </a:p>
          <a:p>
            <a:pPr marL="0" indent="0" algn="just">
              <a:buNone/>
            </a:pPr>
            <a:endParaRPr lang="en-US" dirty="0"/>
          </a:p>
          <a:p>
            <a:pPr marL="0" indent="0" algn="just">
              <a:buNone/>
            </a:pPr>
            <a:r>
              <a:rPr lang="en-US" dirty="0" smtClean="0"/>
              <a:t>Localized Edema and Ecchymosis After a fracture, localized edema and ecchymosis occur as a result of trauma and bleeding into the tissues. These signs may not develop for several hours after the injury or may develop within an hour, depending on the severity of the fracture</a:t>
            </a:r>
            <a:endParaRPr lang="ar-IQ" dirty="0"/>
          </a:p>
        </p:txBody>
      </p:sp>
    </p:spTree>
    <p:extLst>
      <p:ext uri="{BB962C8B-B14F-4D97-AF65-F5344CB8AC3E}">
        <p14:creationId xmlns:p14="http://schemas.microsoft.com/office/powerpoint/2010/main" val="177800144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b="1" dirty="0" smtClean="0"/>
              <a:t>Emergency Management </a:t>
            </a:r>
          </a:p>
          <a:p>
            <a:pPr marL="0" indent="0" algn="just">
              <a:buNone/>
            </a:pPr>
            <a:r>
              <a:rPr lang="en-US" dirty="0" smtClean="0"/>
              <a:t>Immediately after injury, if a fracture is suspected, the body part must be </a:t>
            </a:r>
            <a:r>
              <a:rPr lang="en-US" u="sng" dirty="0" smtClean="0"/>
              <a:t>immobilized</a:t>
            </a:r>
            <a:r>
              <a:rPr lang="en-US" dirty="0" smtClean="0"/>
              <a:t> before the patient is moved. </a:t>
            </a:r>
            <a:r>
              <a:rPr lang="en-US" u="sng" dirty="0" smtClean="0"/>
              <a:t>Adequate splinting </a:t>
            </a:r>
            <a:r>
              <a:rPr lang="en-US" dirty="0" smtClean="0"/>
              <a:t>is essential. Joints proximal and distal to the fracture also must be immobilized to prevent movement of fracture fragments. </a:t>
            </a:r>
            <a:r>
              <a:rPr lang="en-US" u="sng" dirty="0" smtClean="0"/>
              <a:t>Immobilization</a:t>
            </a:r>
            <a:r>
              <a:rPr lang="en-US" dirty="0" smtClean="0"/>
              <a:t> of the long bones of the lower extremities may be accomplished by bandaging the legs together, with the unaffected extremity serving as a splint for the injured one. </a:t>
            </a:r>
            <a:endParaRPr lang="ar-IQ" dirty="0"/>
          </a:p>
        </p:txBody>
      </p:sp>
    </p:spTree>
    <p:extLst>
      <p:ext uri="{BB962C8B-B14F-4D97-AF65-F5344CB8AC3E}">
        <p14:creationId xmlns:p14="http://schemas.microsoft.com/office/powerpoint/2010/main" val="19729211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dirty="0"/>
              <a:t>In an upper extremity injury, the arm may be bandaged to the chest, or an injured forearm may be placed in a sling. The neurovascular status distal to the injury </a:t>
            </a:r>
            <a:r>
              <a:rPr lang="en-US" u="sng" dirty="0"/>
              <a:t>should be assessed both before and after splinting to determine the adequacy of peripheral tissue perfusion and nerve function </a:t>
            </a:r>
            <a:r>
              <a:rPr lang="en-US" dirty="0"/>
              <a:t>(Derby &amp; </a:t>
            </a:r>
            <a:r>
              <a:rPr lang="en-US" dirty="0" err="1"/>
              <a:t>Beutler</a:t>
            </a:r>
            <a:r>
              <a:rPr lang="en-US" dirty="0"/>
              <a:t>, 2018). </a:t>
            </a:r>
            <a:endParaRPr lang="ar-IQ" dirty="0"/>
          </a:p>
          <a:p>
            <a:pPr marL="0" indent="0" algn="just">
              <a:buNone/>
            </a:pPr>
            <a:endParaRPr lang="ar-IQ" dirty="0"/>
          </a:p>
        </p:txBody>
      </p:sp>
    </p:spTree>
    <p:extLst>
      <p:ext uri="{BB962C8B-B14F-4D97-AF65-F5344CB8AC3E}">
        <p14:creationId xmlns:p14="http://schemas.microsoft.com/office/powerpoint/2010/main" val="39708338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normAutofit lnSpcReduction="10000"/>
          </a:bodyPr>
          <a:lstStyle/>
          <a:p>
            <a:pPr marL="0" indent="0" algn="just">
              <a:buNone/>
            </a:pPr>
            <a:r>
              <a:rPr lang="en-US" b="1" dirty="0" smtClean="0"/>
              <a:t>Medical Management</a:t>
            </a:r>
          </a:p>
          <a:p>
            <a:pPr marL="0" indent="0" algn="just">
              <a:buNone/>
            </a:pPr>
            <a:r>
              <a:rPr lang="en-US" dirty="0" smtClean="0"/>
              <a:t>Reduction </a:t>
            </a:r>
          </a:p>
          <a:p>
            <a:pPr marL="0" indent="0" algn="just">
              <a:buNone/>
            </a:pPr>
            <a:r>
              <a:rPr lang="en-US" dirty="0" smtClean="0"/>
              <a:t>Fracture reduction refers to restoration of bone fragments to anatomic realignment and positioning with immobilization (</a:t>
            </a:r>
            <a:r>
              <a:rPr lang="en-US" dirty="0" err="1" smtClean="0"/>
              <a:t>Iyer</a:t>
            </a:r>
            <a:r>
              <a:rPr lang="en-US" dirty="0" smtClean="0"/>
              <a:t>, 2019). Either closed reduction or open reduction may be used to reduce a fracture. The specific method selected </a:t>
            </a:r>
            <a:r>
              <a:rPr lang="en-US" u="sng" dirty="0" smtClean="0"/>
              <a:t>depends on the nature of the fracture</a:t>
            </a:r>
            <a:r>
              <a:rPr lang="en-US" dirty="0" smtClean="0"/>
              <a:t>; however, the underlying principles are the same</a:t>
            </a:r>
          </a:p>
          <a:p>
            <a:pPr marL="0" indent="0" algn="just">
              <a:buNone/>
            </a:pPr>
            <a:endParaRPr lang="en-US" dirty="0"/>
          </a:p>
          <a:p>
            <a:pPr marL="0" indent="0" algn="just">
              <a:buNone/>
            </a:pPr>
            <a:r>
              <a:rPr lang="en-US" dirty="0" smtClean="0"/>
              <a:t>Closed Reduction In most instances, closed reduction is accomplished by bringing the bone fragments into anatomic alignment through manipulation and manual traction. The extremity is held in the aligned position while a cast, splint, or other device is applied (see later discussion). Reduction under anesthesia with percutaneous pinning may also be used.</a:t>
            </a:r>
            <a:endParaRPr lang="ar-IQ" dirty="0"/>
          </a:p>
        </p:txBody>
      </p:sp>
    </p:spTree>
    <p:extLst>
      <p:ext uri="{BB962C8B-B14F-4D97-AF65-F5344CB8AC3E}">
        <p14:creationId xmlns:p14="http://schemas.microsoft.com/office/powerpoint/2010/main" val="17845040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782"/>
            <a:ext cx="10515600" cy="5775181"/>
          </a:xfrm>
        </p:spPr>
        <p:txBody>
          <a:bodyPr/>
          <a:lstStyle/>
          <a:p>
            <a:pPr marL="0" indent="0" algn="just">
              <a:buNone/>
            </a:pPr>
            <a:r>
              <a:rPr lang="en-US" dirty="0" smtClean="0"/>
              <a:t>Open Reduction </a:t>
            </a:r>
          </a:p>
          <a:p>
            <a:pPr marL="0" indent="0" algn="just">
              <a:buNone/>
            </a:pPr>
            <a:r>
              <a:rPr lang="en-US" dirty="0" smtClean="0"/>
              <a:t>Some fractures require open reduction. Through a surgical approach, the bone fragments are anatomically aligned. Internal fixation devices (e.g., metallic pins, wires, screws, plates, nails, or rods) may be used to hold the bone fragments in position until solid bone healing occurs</a:t>
            </a:r>
          </a:p>
          <a:p>
            <a:pPr marL="0" indent="0" algn="just">
              <a:buNone/>
            </a:pPr>
            <a:endParaRPr lang="en-US" dirty="0"/>
          </a:p>
          <a:p>
            <a:pPr marL="0" indent="0" algn="just">
              <a:buNone/>
            </a:pPr>
            <a:r>
              <a:rPr lang="en-US" dirty="0" smtClean="0"/>
              <a:t>Immobilization After the fracture has been reduced, the bone fragments must be immobilized and maintained in proper position and alignment until union occurs. Immobilization may be accomplished by external or internal fixation. Methods of external fixation include bandages, casts, splints, continuous traction, and external fixators.</a:t>
            </a:r>
            <a:endParaRPr lang="ar-IQ" dirty="0"/>
          </a:p>
        </p:txBody>
      </p:sp>
    </p:spTree>
    <p:extLst>
      <p:ext uri="{BB962C8B-B14F-4D97-AF65-F5344CB8AC3E}">
        <p14:creationId xmlns:p14="http://schemas.microsoft.com/office/powerpoint/2010/main" val="37740975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normAutofit lnSpcReduction="10000"/>
          </a:bodyPr>
          <a:lstStyle/>
          <a:p>
            <a:pPr marL="0" indent="0" algn="just">
              <a:lnSpc>
                <a:spcPct val="150000"/>
              </a:lnSpc>
              <a:buNone/>
            </a:pPr>
            <a:r>
              <a:rPr lang="en-US" b="1" dirty="0" smtClean="0"/>
              <a:t>Nursing Management </a:t>
            </a:r>
          </a:p>
          <a:p>
            <a:pPr marL="0" indent="0" algn="just">
              <a:lnSpc>
                <a:spcPct val="150000"/>
              </a:lnSpc>
              <a:buNone/>
            </a:pPr>
            <a:r>
              <a:rPr lang="en-US" dirty="0" smtClean="0"/>
              <a:t>Patients with Closed Fractures The patient with a closed fracture has no opening in the skin at the fracture site. The fractured bones may be no displaced or slightly displaced, but the skin is intact. The nurse educates the patient regarding the proper methods to control edema and pain (see Chart 37-2). It is important to educate about exercises to maintain the health of unaffected muscles and to increase the strength of muscles needed for transferring and for using assistive devices such as crutches, walkers, and special utensils. </a:t>
            </a:r>
            <a:endParaRPr lang="ar-IQ" dirty="0"/>
          </a:p>
        </p:txBody>
      </p:sp>
    </p:spTree>
    <p:extLst>
      <p:ext uri="{BB962C8B-B14F-4D97-AF65-F5344CB8AC3E}">
        <p14:creationId xmlns:p14="http://schemas.microsoft.com/office/powerpoint/2010/main" val="36236530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lnSpc>
                <a:spcPct val="150000"/>
              </a:lnSpc>
              <a:buNone/>
            </a:pPr>
            <a:r>
              <a:rPr lang="en-US" dirty="0"/>
              <a:t>The patient is also educated to </a:t>
            </a:r>
            <a:r>
              <a:rPr lang="en-US" u="sng" dirty="0"/>
              <a:t>use assistive devices safely</a:t>
            </a:r>
            <a:r>
              <a:rPr lang="en-US" dirty="0"/>
              <a:t>. Plans are made to help patients modify the home environment as needed and to ensure safety, such as removing floor rugs or anything that obstructs walking paths throughout the house. </a:t>
            </a:r>
            <a:r>
              <a:rPr lang="en-US" u="sng" dirty="0"/>
              <a:t>Patient education includes self-care, medication information, monitoring for potential complications, and the need for continuing health care supervision</a:t>
            </a:r>
            <a:r>
              <a:rPr lang="en-US" dirty="0"/>
              <a:t>. Fracture healing and restoration of strength and mobility may take an </a:t>
            </a:r>
            <a:r>
              <a:rPr lang="en-US" u="sng" dirty="0"/>
              <a:t>average of 6 to 8 weeks,</a:t>
            </a:r>
            <a:r>
              <a:rPr lang="en-US" dirty="0"/>
              <a:t> depending on the quality of the patient’s bone tissue</a:t>
            </a:r>
            <a:endParaRPr lang="ar-IQ" dirty="0"/>
          </a:p>
          <a:p>
            <a:pPr marL="0" indent="0" algn="just">
              <a:buNone/>
            </a:pPr>
            <a:endParaRPr lang="ar-IQ" dirty="0"/>
          </a:p>
        </p:txBody>
      </p:sp>
    </p:spTree>
    <p:extLst>
      <p:ext uri="{BB962C8B-B14F-4D97-AF65-F5344CB8AC3E}">
        <p14:creationId xmlns:p14="http://schemas.microsoft.com/office/powerpoint/2010/main" val="376584126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lstStyle/>
          <a:p>
            <a:pPr marL="0" indent="0" algn="just">
              <a:lnSpc>
                <a:spcPct val="150000"/>
              </a:lnSpc>
              <a:buNone/>
            </a:pPr>
            <a:r>
              <a:rPr lang="en-US" dirty="0" smtClean="0"/>
              <a:t>Patients with Open Fractures In an open fracture, there is a risk for osteomyelitis (i.e., infection of the bone), tetanus, and gas gangrene (see Chapter 36 for discussion of osteomyelitis). The objectives of management are to </a:t>
            </a:r>
            <a:r>
              <a:rPr lang="en-US" u="sng" dirty="0" smtClean="0"/>
              <a:t>prevent infection of the wound, soft tissue, and bone, and to promote healing of bone and soft tissue</a:t>
            </a:r>
            <a:r>
              <a:rPr lang="en-US" dirty="0" smtClean="0"/>
              <a:t>. </a:t>
            </a:r>
            <a:r>
              <a:rPr lang="en-US" u="sng" dirty="0" smtClean="0"/>
              <a:t>Intravenous (IV) antibiotics are given upon the patient’s arrival in the hospital along with intramuscular (IM) tetanus toxoid as indicated</a:t>
            </a:r>
            <a:r>
              <a:rPr lang="en-US" dirty="0" smtClean="0"/>
              <a:t> (Howe, 2018). </a:t>
            </a:r>
            <a:endParaRPr lang="ar-IQ" dirty="0"/>
          </a:p>
        </p:txBody>
      </p:sp>
    </p:spTree>
    <p:extLst>
      <p:ext uri="{BB962C8B-B14F-4D97-AF65-F5344CB8AC3E}">
        <p14:creationId xmlns:p14="http://schemas.microsoft.com/office/powerpoint/2010/main" val="207372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lnSpc>
                <a:spcPct val="150000"/>
              </a:lnSpc>
              <a:buNone/>
            </a:pPr>
            <a:r>
              <a:rPr lang="en-US" u="sng" dirty="0"/>
              <a:t>Bone marrow is a vascular tissue located in the medullary cavity (shaft) of long bones and in flat bones</a:t>
            </a:r>
            <a:r>
              <a:rPr lang="en-US" dirty="0"/>
              <a:t>. Red bone marrow, located mainly in the sternum, ilium, vertebrae, and ribs in adults, is responsible for producing red blood cells, white blood cells, and platelets through a process called hematopoiesis. </a:t>
            </a:r>
            <a:r>
              <a:rPr lang="en-US" u="sng" dirty="0"/>
              <a:t>In adults, the long bone is filled with fatty, yellow marrow</a:t>
            </a:r>
            <a:r>
              <a:rPr lang="en-US" dirty="0"/>
              <a:t> (Norris, 2019).</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7072488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lnSpc>
                <a:spcPct val="150000"/>
              </a:lnSpc>
              <a:buNone/>
            </a:pPr>
            <a:r>
              <a:rPr lang="en-US" dirty="0"/>
              <a:t>Wound irrigation using a sterile isotonic saline solution and </a:t>
            </a:r>
            <a:r>
              <a:rPr lang="en-US" dirty="0" err="1"/>
              <a:t>débridement</a:t>
            </a:r>
            <a:r>
              <a:rPr lang="en-US" dirty="0"/>
              <a:t> (removal of tissues and foreign material) are initiated in the operating room as soon as possible. The wound is cultured, and bone grafting may be performed to fill in areas of bone defects. The fracture is carefully reduced and stabilized by external fixation (see later discussion), and the wound is usually left open</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6407799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8655"/>
            <a:ext cx="10515600" cy="5858308"/>
          </a:xfrm>
        </p:spPr>
        <p:txBody>
          <a:bodyPr/>
          <a:lstStyle/>
          <a:p>
            <a:pPr marL="0" indent="0" algn="just">
              <a:lnSpc>
                <a:spcPct val="150000"/>
              </a:lnSpc>
              <a:buNone/>
            </a:pPr>
            <a:r>
              <a:rPr lang="en-US" b="1" dirty="0" smtClean="0"/>
              <a:t>Fracture Healing and Complications</a:t>
            </a:r>
          </a:p>
          <a:p>
            <a:pPr marL="0" indent="0" algn="just">
              <a:lnSpc>
                <a:spcPct val="150000"/>
              </a:lnSpc>
              <a:buNone/>
            </a:pPr>
            <a:r>
              <a:rPr lang="en-US" dirty="0" smtClean="0"/>
              <a:t> Weeks to months are required for most fractures to heal. Many factors influence the timeframe of the healing process (see Chart 37-3). With a comminuted fracture, bone fragments must be properly aligned to attain the best healing possible. </a:t>
            </a:r>
            <a:r>
              <a:rPr lang="en-US" u="sng" dirty="0" smtClean="0"/>
              <a:t>It is essential for the fractured bone to have blood supply to the area to facilitate the healing process</a:t>
            </a:r>
            <a:r>
              <a:rPr lang="en-US" dirty="0" smtClean="0"/>
              <a:t>. In general, fractures of flat bones (pelvis, sternum, and scapula) heal rapidly. </a:t>
            </a:r>
            <a:endParaRPr lang="ar-IQ" dirty="0"/>
          </a:p>
        </p:txBody>
      </p:sp>
    </p:spTree>
    <p:extLst>
      <p:ext uri="{BB962C8B-B14F-4D97-AF65-F5344CB8AC3E}">
        <p14:creationId xmlns:p14="http://schemas.microsoft.com/office/powerpoint/2010/main" val="32850981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lnSpc>
                <a:spcPct val="150000"/>
              </a:lnSpc>
              <a:buNone/>
            </a:pPr>
            <a:r>
              <a:rPr lang="en-US" dirty="0"/>
              <a:t>A complex, comminuted fracture may heal slowly. Fractures at the ends of long bones, where the bone is more vascular and cancellous, heal more quickly than do fractures in areas where the  bone is dense and less vascular (</a:t>
            </a:r>
            <a:r>
              <a:rPr lang="en-US" dirty="0" err="1"/>
              <a:t>midshaft</a:t>
            </a:r>
            <a:r>
              <a:rPr lang="en-US" dirty="0"/>
              <a:t>). Fractures typically heal more quickly in younger patients (Howe, 2018).</a:t>
            </a:r>
            <a:endParaRPr lang="ar-IQ" dirty="0"/>
          </a:p>
        </p:txBody>
      </p:sp>
    </p:spTree>
    <p:extLst>
      <p:ext uri="{BB962C8B-B14F-4D97-AF65-F5344CB8AC3E}">
        <p14:creationId xmlns:p14="http://schemas.microsoft.com/office/powerpoint/2010/main" val="355961373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236"/>
            <a:ext cx="10515600" cy="5913727"/>
          </a:xfrm>
        </p:spPr>
        <p:txBody>
          <a:bodyPr/>
          <a:lstStyle/>
          <a:p>
            <a:pPr marL="0" indent="0" algn="just">
              <a:buNone/>
            </a:pPr>
            <a:r>
              <a:rPr lang="en-US" b="1" dirty="0" smtClean="0"/>
              <a:t>Complications of fractures </a:t>
            </a:r>
          </a:p>
          <a:p>
            <a:pPr marL="0" indent="0" algn="just">
              <a:buNone/>
            </a:pPr>
            <a:r>
              <a:rPr lang="en-US" dirty="0" smtClean="0"/>
              <a:t>may be either acute or delayed. Early complications include shock, fat embolism, acute compartment syndrome, VTE (deep vein thrombosis [DVT], pulmonary embolism [PE]), disseminated intravascular coagulation (DIC) and infection (</a:t>
            </a:r>
            <a:r>
              <a:rPr lang="en-US" dirty="0" err="1" smtClean="0"/>
              <a:t>Iyer</a:t>
            </a:r>
            <a:r>
              <a:rPr lang="en-US" dirty="0" smtClean="0"/>
              <a:t>, 2019). </a:t>
            </a:r>
          </a:p>
          <a:p>
            <a:pPr marL="0" indent="0" algn="just">
              <a:buNone/>
            </a:pPr>
            <a:r>
              <a:rPr lang="en-US" dirty="0" smtClean="0"/>
              <a:t>Late complications include delayed union, </a:t>
            </a:r>
            <a:r>
              <a:rPr lang="en-US" dirty="0" err="1" smtClean="0"/>
              <a:t>malunion</a:t>
            </a:r>
            <a:r>
              <a:rPr lang="en-US" dirty="0" smtClean="0"/>
              <a:t>, nonunion, AVN of bone, complex regional pain syndrome (CRPS), and heterotopic ossification.</a:t>
            </a:r>
          </a:p>
          <a:p>
            <a:pPr marL="0" indent="0" algn="just">
              <a:buNone/>
            </a:pPr>
            <a:endParaRPr lang="en-US" dirty="0"/>
          </a:p>
          <a:p>
            <a:pPr marL="0" indent="0" algn="just">
              <a:buNone/>
            </a:pPr>
            <a:r>
              <a:rPr lang="en-US" dirty="0" smtClean="0"/>
              <a:t>Early Complications Hypovolemic or traumatic shock resulting from hemorrhage is more frequently noted in trauma patients with pelvic fractures and in patients with a displaced or open femoral fracture in which the femoral artery is torn by bone fragments.</a:t>
            </a:r>
            <a:endParaRPr lang="ar-IQ" dirty="0"/>
          </a:p>
        </p:txBody>
      </p:sp>
    </p:spTree>
    <p:extLst>
      <p:ext uri="{BB962C8B-B14F-4D97-AF65-F5344CB8AC3E}">
        <p14:creationId xmlns:p14="http://schemas.microsoft.com/office/powerpoint/2010/main" val="939454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buNone/>
            </a:pPr>
            <a:r>
              <a:rPr lang="en-US" dirty="0" smtClean="0"/>
              <a:t>Other Early Complications VTE, including DVT and PE, are associated with reduced skeletal muscle contractions and bed rest. Patients with fractures of the lower extremities and pelvis are at high risk for VTE (Buckley &amp; Page, 2018). PE may cause death several days to weeks after injury. See Chapter 26 for a discussion of VTE, PE, and DVT. Disseminated intravascular coagulation (DIC) is a systemic disorder that results in widespread hemorrhage and </a:t>
            </a:r>
            <a:r>
              <a:rPr lang="en-US" dirty="0" err="1" smtClean="0"/>
              <a:t>microthrombosis</a:t>
            </a:r>
            <a:r>
              <a:rPr lang="en-US" dirty="0" smtClean="0"/>
              <a:t> with ischemia. Its causes are diverse and can include massive tissue trauma. Early manifestations of DIC include </a:t>
            </a:r>
            <a:r>
              <a:rPr lang="en-US" dirty="0" err="1" smtClean="0"/>
              <a:t>ecchymoses</a:t>
            </a:r>
            <a:r>
              <a:rPr lang="en-US" dirty="0" smtClean="0"/>
              <a:t>, unexpected bleeding after surgery and bleeding from the mucous membranes, venipuncture sites, and gastrointestinal and urinary tracts (</a:t>
            </a:r>
            <a:r>
              <a:rPr lang="en-US" dirty="0" err="1" smtClean="0"/>
              <a:t>Iyer</a:t>
            </a:r>
            <a:r>
              <a:rPr lang="en-US" dirty="0" smtClean="0"/>
              <a:t>, 2019)</a:t>
            </a:r>
            <a:endParaRPr lang="ar-IQ" dirty="0"/>
          </a:p>
        </p:txBody>
      </p:sp>
    </p:spTree>
    <p:extLst>
      <p:ext uri="{BB962C8B-B14F-4D97-AF65-F5344CB8AC3E}">
        <p14:creationId xmlns:p14="http://schemas.microsoft.com/office/powerpoint/2010/main" val="21619083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buNone/>
            </a:pPr>
            <a:r>
              <a:rPr lang="en-US" dirty="0"/>
              <a:t>F</a:t>
            </a:r>
            <a:r>
              <a:rPr lang="en-US" dirty="0" smtClean="0"/>
              <a:t>at Embolism Syndrome </a:t>
            </a:r>
          </a:p>
          <a:p>
            <a:pPr marL="0" indent="0" algn="just">
              <a:buNone/>
            </a:pPr>
            <a:r>
              <a:rPr lang="en-US" dirty="0" smtClean="0"/>
              <a:t>Fat embolism syndrome (FES) describes the clinical manifestations that occur when fat emboli enter circulation following orthopedic trauma, especially long bone (e.g., femur) and pelvic fractures</a:t>
            </a:r>
          </a:p>
          <a:p>
            <a:pPr marL="0" indent="0" algn="just">
              <a:buNone/>
            </a:pPr>
            <a:endParaRPr lang="en-US" dirty="0"/>
          </a:p>
          <a:p>
            <a:pPr marL="0" indent="0" algn="just">
              <a:buNone/>
            </a:pPr>
            <a:r>
              <a:rPr lang="en-US" dirty="0" smtClean="0"/>
              <a:t>Clinical Manifestations</a:t>
            </a:r>
          </a:p>
          <a:p>
            <a:pPr marL="0" indent="0" algn="just">
              <a:buNone/>
            </a:pPr>
            <a:r>
              <a:rPr lang="en-US" dirty="0" smtClean="0"/>
              <a:t> The classic triad of clinical manifestations of FES includes </a:t>
            </a:r>
            <a:r>
              <a:rPr lang="en-US" u="sng" dirty="0" smtClean="0"/>
              <a:t>hypoxemia, neurologic compromise, and a petechial rash </a:t>
            </a:r>
            <a:r>
              <a:rPr lang="en-US" dirty="0" smtClean="0"/>
              <a:t>(</a:t>
            </a:r>
            <a:r>
              <a:rPr lang="en-US" dirty="0" err="1" smtClean="0"/>
              <a:t>Weinhouse</a:t>
            </a:r>
            <a:r>
              <a:rPr lang="en-US" dirty="0" smtClean="0"/>
              <a:t>, 2019). The typical first manifestations are pulmonary and include </a:t>
            </a:r>
            <a:r>
              <a:rPr lang="en-US" u="sng" dirty="0" smtClean="0"/>
              <a:t>hypoxia, tachypnea, and dyspnea accompanied by tachycardia, substernal chest pain, low-grade fever, crackles, and additional manifestations of respiratory failure. Chest x-ray may show evidence of acute respiratory distress syndrome (ARDS) or it may be normal</a:t>
            </a:r>
            <a:endParaRPr lang="ar-IQ" u="sng" dirty="0"/>
          </a:p>
        </p:txBody>
      </p:sp>
    </p:spTree>
    <p:extLst>
      <p:ext uri="{BB962C8B-B14F-4D97-AF65-F5344CB8AC3E}">
        <p14:creationId xmlns:p14="http://schemas.microsoft.com/office/powerpoint/2010/main" val="37418053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3964"/>
            <a:ext cx="10515600" cy="5982999"/>
          </a:xfrm>
        </p:spPr>
        <p:txBody>
          <a:bodyPr/>
          <a:lstStyle/>
          <a:p>
            <a:pPr marL="0" indent="0" algn="just">
              <a:buNone/>
            </a:pPr>
            <a:r>
              <a:rPr lang="en-US" b="1" dirty="0" smtClean="0"/>
              <a:t>Prevention and Management </a:t>
            </a:r>
          </a:p>
          <a:p>
            <a:pPr marL="0" indent="0" algn="just">
              <a:buNone/>
            </a:pPr>
            <a:r>
              <a:rPr lang="en-US" dirty="0" smtClean="0"/>
              <a:t>Prevention is the most important aspect of treatment; immediate immobilization of fractures, including early surgical fixation, minimal fracture manipulation, and adequate support for fractured bones during turning and positioning, and maintenance of fluid and electrolyte balance are measures that may reduce the incidence of fat emboli. There is no specific treatment for FES; </a:t>
            </a:r>
            <a:r>
              <a:rPr lang="en-US" u="sng" dirty="0" smtClean="0"/>
              <a:t>the treatment is supportive. Fluid resuscitation, oxygenation, vasopressors, mechanical ventilation, and sometimes corticosteroids are used as supportive therapy</a:t>
            </a:r>
            <a:endParaRPr lang="ar-IQ" u="sng" dirty="0"/>
          </a:p>
        </p:txBody>
      </p:sp>
    </p:spTree>
    <p:extLst>
      <p:ext uri="{BB962C8B-B14F-4D97-AF65-F5344CB8AC3E}">
        <p14:creationId xmlns:p14="http://schemas.microsoft.com/office/powerpoint/2010/main" val="384459565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673"/>
            <a:ext cx="10515600" cy="5955290"/>
          </a:xfrm>
        </p:spPr>
        <p:txBody>
          <a:bodyPr/>
          <a:lstStyle/>
          <a:p>
            <a:pPr marL="0" indent="0" algn="just">
              <a:buNone/>
            </a:pPr>
            <a:r>
              <a:rPr lang="en-US" b="1" dirty="0" smtClean="0"/>
              <a:t>Acute Compartment Syndrome </a:t>
            </a:r>
          </a:p>
          <a:p>
            <a:pPr marL="0" indent="0" algn="just">
              <a:buNone/>
            </a:pPr>
            <a:r>
              <a:rPr lang="en-US" dirty="0" smtClean="0"/>
              <a:t>An anatomic compartment is an area of the body encased by bone or fascia (e.g., the fibrous membrane that covers and separates muscles) that contains muscles, nerves, and blood vessels. The human body has 46 anatomic compartments, and 36 of these are located in the extremities</a:t>
            </a:r>
          </a:p>
          <a:p>
            <a:pPr marL="0" indent="0" algn="just">
              <a:buNone/>
            </a:pPr>
            <a:endParaRPr lang="ar-IQ" dirty="0"/>
          </a:p>
        </p:txBody>
      </p:sp>
    </p:spTree>
    <p:extLst>
      <p:ext uri="{BB962C8B-B14F-4D97-AF65-F5344CB8AC3E}">
        <p14:creationId xmlns:p14="http://schemas.microsoft.com/office/powerpoint/2010/main" val="4875420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buNone/>
            </a:pPr>
            <a:r>
              <a:rPr lang="en-US" b="1" dirty="0" smtClean="0"/>
              <a:t>Assessment and Diagnostic Findings</a:t>
            </a:r>
          </a:p>
          <a:p>
            <a:pPr marL="0" indent="0" algn="just">
              <a:buNone/>
            </a:pPr>
            <a:r>
              <a:rPr lang="en-US" dirty="0" smtClean="0"/>
              <a:t>Frequent assessment of neurovascular function after a fracture is essential and focuses on the “five Ps”: pain, pallor, </a:t>
            </a:r>
            <a:r>
              <a:rPr lang="en-US" dirty="0" err="1" smtClean="0"/>
              <a:t>pulselessness</a:t>
            </a:r>
            <a:r>
              <a:rPr lang="en-US" dirty="0" smtClean="0"/>
              <a:t>, paresthesia, and paralysis (</a:t>
            </a:r>
            <a:r>
              <a:rPr lang="en-US" dirty="0" err="1" smtClean="0"/>
              <a:t>Papachristos</a:t>
            </a:r>
            <a:r>
              <a:rPr lang="en-US" dirty="0" smtClean="0"/>
              <a:t> &amp; </a:t>
            </a:r>
            <a:r>
              <a:rPr lang="en-US" dirty="0" err="1" smtClean="0"/>
              <a:t>Giannoudis</a:t>
            </a:r>
            <a:r>
              <a:rPr lang="en-US" dirty="0" smtClean="0"/>
              <a:t>, 2018). The patient with acute compartment syndrome typically presents with severe pain that is out of proportion to the injury, which is considered the cardinal symptom (</a:t>
            </a:r>
            <a:r>
              <a:rPr lang="en-US" dirty="0" err="1" smtClean="0"/>
              <a:t>Stracciolini</a:t>
            </a:r>
            <a:r>
              <a:rPr lang="en-US" dirty="0" smtClean="0"/>
              <a:t> &amp; </a:t>
            </a:r>
            <a:r>
              <a:rPr lang="en-US" dirty="0" err="1" smtClean="0"/>
              <a:t>Hammerberg</a:t>
            </a:r>
            <a:r>
              <a:rPr lang="en-US" dirty="0" smtClean="0"/>
              <a:t>, 2019).</a:t>
            </a:r>
            <a:endParaRPr lang="ar-IQ" dirty="0"/>
          </a:p>
        </p:txBody>
      </p:sp>
    </p:spTree>
    <p:extLst>
      <p:ext uri="{BB962C8B-B14F-4D97-AF65-F5344CB8AC3E}">
        <p14:creationId xmlns:p14="http://schemas.microsoft.com/office/powerpoint/2010/main" val="35034738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normAutofit/>
          </a:bodyPr>
          <a:lstStyle/>
          <a:p>
            <a:pPr marL="0" indent="0" algn="just">
              <a:buNone/>
            </a:pPr>
            <a:r>
              <a:rPr lang="en-US" b="1" dirty="0" smtClean="0"/>
              <a:t>Medical Management</a:t>
            </a:r>
          </a:p>
          <a:p>
            <a:pPr marL="0" indent="0" algn="just">
              <a:buNone/>
            </a:pPr>
            <a:r>
              <a:rPr lang="en-US" dirty="0" smtClean="0"/>
              <a:t>Prompt management of acute compartment syndrome is essential and includes relieving all external pressure on the compartment. The orthopedic surgeon needs to be notified immediately if neurovascular compromise is suspected. Delay in treatment may result in permanent nerve and muscle damage, necrosis, infection, rhabdomyolysis with acute kidney injury, and amputation (</a:t>
            </a:r>
            <a:r>
              <a:rPr lang="en-US" dirty="0" err="1" smtClean="0"/>
              <a:t>Stracciolini</a:t>
            </a:r>
            <a:r>
              <a:rPr lang="en-US" dirty="0" smtClean="0"/>
              <a:t> &amp; </a:t>
            </a:r>
            <a:r>
              <a:rPr lang="en-US" dirty="0" err="1" smtClean="0"/>
              <a:t>Hammerberg</a:t>
            </a:r>
            <a:r>
              <a:rPr lang="en-US" dirty="0" smtClean="0"/>
              <a:t>, 2019). If conservative measures do not restore tissue perfusion and relieve pain, </a:t>
            </a:r>
            <a:r>
              <a:rPr lang="en-US" u="sng" dirty="0" smtClean="0"/>
              <a:t>a fasciotomy </a:t>
            </a:r>
            <a:r>
              <a:rPr lang="en-US" dirty="0" smtClean="0"/>
              <a:t>(surgical decompression with excision of the fascia) is considered the definitive treatment to relieve the constrictive muscle fascia (AAOS, 2018). </a:t>
            </a:r>
            <a:endParaRPr lang="ar-IQ" dirty="0"/>
          </a:p>
        </p:txBody>
      </p:sp>
    </p:spTree>
    <p:extLst>
      <p:ext uri="{BB962C8B-B14F-4D97-AF65-F5344CB8AC3E}">
        <p14:creationId xmlns:p14="http://schemas.microsoft.com/office/powerpoint/2010/main" val="3200358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lnSpcReduction="10000"/>
          </a:bodyPr>
          <a:lstStyle/>
          <a:p>
            <a:pPr marL="0" indent="0" algn="just">
              <a:buNone/>
            </a:pPr>
            <a:r>
              <a:rPr lang="en-US" b="1" dirty="0" smtClean="0"/>
              <a:t>Bone Formation </a:t>
            </a:r>
          </a:p>
          <a:p>
            <a:pPr marL="0" indent="0" algn="just">
              <a:buNone/>
            </a:pPr>
            <a:r>
              <a:rPr lang="en-US" dirty="0" smtClean="0"/>
              <a:t>Osteogenesis (bone formation) begins before birth. </a:t>
            </a:r>
            <a:r>
              <a:rPr lang="en-US" u="sng" dirty="0" smtClean="0"/>
              <a:t>Ossification</a:t>
            </a:r>
            <a:r>
              <a:rPr lang="en-US" dirty="0" smtClean="0"/>
              <a:t> is the process by which the bone matrix is formed and hard mineral crystals composed of calcium and phosphorus (e.g., hydroxyapatite) are bound to the collagen fibers. These mineral components give bone its characteristic strength, whereas the </a:t>
            </a:r>
            <a:r>
              <a:rPr lang="en-US" dirty="0" err="1" smtClean="0"/>
              <a:t>proteinaceous</a:t>
            </a:r>
            <a:r>
              <a:rPr lang="en-US" dirty="0" smtClean="0"/>
              <a:t> collagen gives bone its resilience (Norris, 2019). </a:t>
            </a:r>
          </a:p>
          <a:p>
            <a:pPr marL="0" indent="0" algn="just">
              <a:buNone/>
            </a:pPr>
            <a:endParaRPr lang="en-US" dirty="0"/>
          </a:p>
          <a:p>
            <a:pPr marL="0" indent="0" algn="just">
              <a:buNone/>
            </a:pPr>
            <a:r>
              <a:rPr lang="en-US" b="1" dirty="0" smtClean="0"/>
              <a:t>Bone Maintenance </a:t>
            </a:r>
          </a:p>
          <a:p>
            <a:pPr marL="0" indent="0" algn="just">
              <a:buNone/>
            </a:pPr>
            <a:r>
              <a:rPr lang="en-US" dirty="0" smtClean="0"/>
              <a:t>Bone is a dynamic tissue in a constant state of turnover. Throughout the lifespan, a process known as bone </a:t>
            </a:r>
            <a:r>
              <a:rPr lang="en-US" u="sng" dirty="0" smtClean="0"/>
              <a:t>remodeling</a:t>
            </a:r>
            <a:r>
              <a:rPr lang="en-US" dirty="0" smtClean="0"/>
              <a:t> occurs, in which old bone is removed and new bone is added to the skeleton (formation). During childhood and the teenage years, new bone is added faster than old bone is removed; therefore, bones become larger, heavier, and denser.</a:t>
            </a:r>
            <a:endParaRPr lang="ar-IQ" dirty="0"/>
          </a:p>
        </p:txBody>
      </p:sp>
    </p:spTree>
    <p:extLst>
      <p:ext uri="{BB962C8B-B14F-4D97-AF65-F5344CB8AC3E}">
        <p14:creationId xmlns:p14="http://schemas.microsoft.com/office/powerpoint/2010/main" val="36692053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7818"/>
            <a:ext cx="10515600" cy="5969145"/>
          </a:xfrm>
        </p:spPr>
        <p:txBody>
          <a:bodyPr/>
          <a:lstStyle/>
          <a:p>
            <a:pPr marL="0" indent="0" algn="just">
              <a:lnSpc>
                <a:spcPct val="150000"/>
              </a:lnSpc>
              <a:buNone/>
            </a:pPr>
            <a:r>
              <a:rPr lang="en-US" dirty="0"/>
              <a:t>After fasciotomy, the wound is not sutured but is left open to allow the muscle tissues to expand; it is covered with moist, sterile saline dressings or with artificial skin. Negative-pressure wound therapy using a vacuum dressing has been shown to be effective to remove fluids and decrease times to primary closure (</a:t>
            </a:r>
            <a:r>
              <a:rPr lang="en-US" dirty="0" err="1"/>
              <a:t>Modrall</a:t>
            </a:r>
            <a:r>
              <a:rPr lang="en-US" dirty="0"/>
              <a:t>, 2019)</a:t>
            </a:r>
            <a:endParaRPr lang="ar-IQ" dirty="0"/>
          </a:p>
          <a:p>
            <a:pPr marL="0" indent="0" algn="just">
              <a:lnSpc>
                <a:spcPct val="150000"/>
              </a:lnSpc>
              <a:buNone/>
            </a:pPr>
            <a:endParaRPr lang="ar-IQ" dirty="0"/>
          </a:p>
        </p:txBody>
      </p:sp>
    </p:spTree>
    <p:extLst>
      <p:ext uri="{BB962C8B-B14F-4D97-AF65-F5344CB8AC3E}">
        <p14:creationId xmlns:p14="http://schemas.microsoft.com/office/powerpoint/2010/main" val="352432542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normAutofit fontScale="92500" lnSpcReduction="10000"/>
          </a:bodyPr>
          <a:lstStyle/>
          <a:p>
            <a:pPr marL="0" indent="0" algn="just">
              <a:buNone/>
            </a:pPr>
            <a:r>
              <a:rPr lang="en-US" b="1" dirty="0" smtClean="0"/>
              <a:t>Factors That Inhibit Fracture Healing</a:t>
            </a:r>
          </a:p>
          <a:p>
            <a:pPr marL="0" indent="0" algn="just">
              <a:buNone/>
            </a:pPr>
            <a:r>
              <a:rPr lang="en-US" dirty="0" smtClean="0"/>
              <a:t>Age &gt;40 years Avascular necrosis </a:t>
            </a:r>
          </a:p>
          <a:p>
            <a:pPr marL="0" indent="0" algn="just">
              <a:buNone/>
            </a:pPr>
            <a:r>
              <a:rPr lang="en-US" dirty="0" smtClean="0"/>
              <a:t>Bone loss </a:t>
            </a:r>
          </a:p>
          <a:p>
            <a:pPr marL="0" indent="0" algn="just">
              <a:buNone/>
            </a:pPr>
            <a:r>
              <a:rPr lang="en-US" dirty="0" smtClean="0"/>
              <a:t>Cigarette smoking</a:t>
            </a:r>
          </a:p>
          <a:p>
            <a:pPr marL="0" indent="0" algn="just">
              <a:buNone/>
            </a:pPr>
            <a:r>
              <a:rPr lang="en-US" dirty="0" smtClean="0"/>
              <a:t> Comorbidities (e.g., diabetes, rheumatoid arthritis) </a:t>
            </a:r>
          </a:p>
          <a:p>
            <a:pPr marL="0" indent="0" algn="just">
              <a:buNone/>
            </a:pPr>
            <a:r>
              <a:rPr lang="en-US" dirty="0" smtClean="0"/>
              <a:t>Corticosteroids, nonsteroidal anti-inflammatory drugs </a:t>
            </a:r>
          </a:p>
          <a:p>
            <a:pPr marL="0" indent="0" algn="just">
              <a:buNone/>
            </a:pPr>
            <a:r>
              <a:rPr lang="en-US" dirty="0" smtClean="0"/>
              <a:t>Extensive local trauma</a:t>
            </a:r>
          </a:p>
          <a:p>
            <a:pPr marL="0" indent="0" algn="just">
              <a:buNone/>
            </a:pPr>
            <a:r>
              <a:rPr lang="en-US" dirty="0" smtClean="0"/>
              <a:t> Inadequate immobilization </a:t>
            </a:r>
          </a:p>
          <a:p>
            <a:pPr marL="0" indent="0" algn="just">
              <a:buNone/>
            </a:pPr>
            <a:r>
              <a:rPr lang="en-US" dirty="0" smtClean="0"/>
              <a:t>Infection</a:t>
            </a:r>
          </a:p>
          <a:p>
            <a:pPr marL="0" indent="0" algn="just">
              <a:buNone/>
            </a:pPr>
            <a:r>
              <a:rPr lang="en-US" dirty="0" smtClean="0"/>
              <a:t> Local malignancy</a:t>
            </a:r>
          </a:p>
          <a:p>
            <a:pPr marL="0" indent="0" algn="just">
              <a:buNone/>
            </a:pPr>
            <a:r>
              <a:rPr lang="en-US" dirty="0" smtClean="0"/>
              <a:t> Malalignment of the fracture fragments Space or tissue between bone fragments </a:t>
            </a:r>
          </a:p>
          <a:p>
            <a:pPr marL="0" indent="0" algn="just">
              <a:buNone/>
            </a:pPr>
            <a:r>
              <a:rPr lang="en-US" dirty="0" smtClean="0"/>
              <a:t>Weight bearing prior to approval</a:t>
            </a:r>
            <a:endParaRPr lang="ar-IQ" dirty="0"/>
          </a:p>
        </p:txBody>
      </p:sp>
    </p:spTree>
    <p:extLst>
      <p:ext uri="{BB962C8B-B14F-4D97-AF65-F5344CB8AC3E}">
        <p14:creationId xmlns:p14="http://schemas.microsoft.com/office/powerpoint/2010/main" val="149900325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fontScale="92500" lnSpcReduction="10000"/>
          </a:bodyPr>
          <a:lstStyle/>
          <a:p>
            <a:pPr marL="0" indent="0" algn="just">
              <a:lnSpc>
                <a:spcPct val="150000"/>
              </a:lnSpc>
              <a:buNone/>
            </a:pPr>
            <a:r>
              <a:rPr lang="en-US" b="1" dirty="0" smtClean="0"/>
              <a:t>Delayed Complications</a:t>
            </a:r>
          </a:p>
          <a:p>
            <a:pPr marL="0" indent="0" algn="just">
              <a:lnSpc>
                <a:spcPct val="150000"/>
              </a:lnSpc>
              <a:buNone/>
            </a:pPr>
            <a:r>
              <a:rPr lang="en-US" dirty="0" smtClean="0"/>
              <a:t>Delayed Union, Nonunion, and </a:t>
            </a:r>
            <a:r>
              <a:rPr lang="en-US" dirty="0" err="1" smtClean="0"/>
              <a:t>Malunion</a:t>
            </a:r>
            <a:r>
              <a:rPr lang="en-US" dirty="0" smtClean="0"/>
              <a:t> Delayed union occurs when healing does not occur within the expected timeframe for the location and type of fracture. Delayed union may be associated with distraction (pulling apart) of bone fragments, systemic or local infection, poor nutrition, or comorbidity (e.g., diabetes, autoimmune disease). The healing time is prolonged, but the fracture eventually heals (</a:t>
            </a:r>
            <a:r>
              <a:rPr lang="en-US" dirty="0" err="1" smtClean="0"/>
              <a:t>Nyary</a:t>
            </a:r>
            <a:r>
              <a:rPr lang="en-US" dirty="0" smtClean="0"/>
              <a:t> &amp; Scammell, 2018). Nonunion is an incomplete healing of a fracture and results from failure of the ends of a fractured bone to unite, whereas </a:t>
            </a:r>
            <a:r>
              <a:rPr lang="en-US" dirty="0" err="1" smtClean="0"/>
              <a:t>malunion</a:t>
            </a:r>
            <a:r>
              <a:rPr lang="en-US" dirty="0" smtClean="0"/>
              <a:t> is the healing of a fractured bone in a </a:t>
            </a:r>
            <a:r>
              <a:rPr lang="en-US" dirty="0" err="1" smtClean="0"/>
              <a:t>malaligned</a:t>
            </a:r>
            <a:r>
              <a:rPr lang="en-US" dirty="0" smtClean="0"/>
              <a:t> (deformed) position. </a:t>
            </a:r>
            <a:endParaRPr lang="ar-IQ" dirty="0"/>
          </a:p>
        </p:txBody>
      </p:sp>
    </p:spTree>
    <p:extLst>
      <p:ext uri="{BB962C8B-B14F-4D97-AF65-F5344CB8AC3E}">
        <p14:creationId xmlns:p14="http://schemas.microsoft.com/office/powerpoint/2010/main" val="12873528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5899872"/>
          </a:xfrm>
        </p:spPr>
        <p:txBody>
          <a:bodyPr/>
          <a:lstStyle/>
          <a:p>
            <a:pPr marL="0" indent="0" algn="just">
              <a:lnSpc>
                <a:spcPct val="150000"/>
              </a:lnSpc>
              <a:buNone/>
            </a:pPr>
            <a:r>
              <a:rPr lang="en-US" b="1" dirty="0" smtClean="0"/>
              <a:t>Avascular Necrosis of Bone (AVN; Osteonecrosis) </a:t>
            </a:r>
          </a:p>
          <a:p>
            <a:pPr marL="0" indent="0" algn="just">
              <a:lnSpc>
                <a:spcPct val="150000"/>
              </a:lnSpc>
              <a:buNone/>
            </a:pPr>
            <a:r>
              <a:rPr lang="en-US" dirty="0" smtClean="0"/>
              <a:t>AVN occurs when the bone loses its blood supply and dies; the process eventually leads to bony collapse and destruction of the associated joint. It may occur after a fracture with disruption of the blood supply to the distal area. It is also seen with prolonged high-dose corticosteroid therapy, exposure to radiation, sickle cell disease, rheumatoid arthritis, and other diseases; chronic alcohol use and cigarette smoking are other atraumatic etiologies (Graham, 2020).</a:t>
            </a:r>
            <a:endParaRPr lang="ar-IQ" dirty="0"/>
          </a:p>
        </p:txBody>
      </p:sp>
    </p:spTree>
    <p:extLst>
      <p:ext uri="{BB962C8B-B14F-4D97-AF65-F5344CB8AC3E}">
        <p14:creationId xmlns:p14="http://schemas.microsoft.com/office/powerpoint/2010/main" val="349842203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dirty="0" smtClean="0"/>
              <a:t>Complex Regional Pain Syndrome (CRPS) </a:t>
            </a:r>
          </a:p>
          <a:p>
            <a:pPr marL="0" indent="0" algn="just">
              <a:buNone/>
            </a:pPr>
            <a:r>
              <a:rPr lang="en-US" dirty="0" smtClean="0"/>
              <a:t>CRPS is a complex and rare disorder characterized by regional pain in a limb that is disproportionate; it typically begins following a fracture, soft tissue injury, or surgery.  </a:t>
            </a:r>
            <a:endParaRPr lang="ar-IQ" dirty="0"/>
          </a:p>
        </p:txBody>
      </p:sp>
    </p:spTree>
    <p:extLst>
      <p:ext uri="{BB962C8B-B14F-4D97-AF65-F5344CB8AC3E}">
        <p14:creationId xmlns:p14="http://schemas.microsoft.com/office/powerpoint/2010/main" val="23850197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5844454"/>
          </a:xfrm>
        </p:spPr>
        <p:txBody>
          <a:bodyPr/>
          <a:lstStyle/>
          <a:p>
            <a:pPr marL="0" indent="0" algn="just">
              <a:buNone/>
            </a:pPr>
            <a:r>
              <a:rPr lang="en-US" dirty="0" smtClean="0"/>
              <a:t>Skin Traction</a:t>
            </a:r>
          </a:p>
          <a:p>
            <a:pPr marL="0" indent="0" algn="just">
              <a:buNone/>
            </a:pPr>
            <a:r>
              <a:rPr lang="en-US" dirty="0" smtClean="0"/>
              <a:t> Skin traction is not frequently used but it may be prescribed as a temporary measure to stabilize a fractured leg, control muscle spasms, and immobilize an area before surgery. The pulling force is applied by weights that are attached to the patient with Velcro, tape, straps, boots, or cuffs (</a:t>
            </a:r>
            <a:r>
              <a:rPr lang="en-US" dirty="0" err="1" smtClean="0"/>
              <a:t>Duperouzel</a:t>
            </a:r>
            <a:r>
              <a:rPr lang="en-US" dirty="0" smtClean="0"/>
              <a:t>, Gray, &amp; Santy-Tomlinson, 2018).</a:t>
            </a:r>
          </a:p>
          <a:p>
            <a:pPr marL="0" indent="0" algn="just">
              <a:buNone/>
            </a:pPr>
            <a:endParaRPr lang="en-US" dirty="0"/>
          </a:p>
          <a:p>
            <a:pPr marL="0" indent="0" algn="just">
              <a:buNone/>
            </a:pPr>
            <a:r>
              <a:rPr lang="en-US" dirty="0" smtClean="0"/>
              <a:t>Skeletal Traction </a:t>
            </a:r>
            <a:endParaRPr lang="en-US" dirty="0"/>
          </a:p>
          <a:p>
            <a:pPr marL="0" indent="0" algn="just">
              <a:buNone/>
            </a:pPr>
            <a:r>
              <a:rPr lang="en-US" dirty="0" smtClean="0"/>
              <a:t> Skeletal traction is often used when continuous traction is desired to immobilize, position, and align a fracture of the femur, tibia, and cervical spine. </a:t>
            </a:r>
            <a:endParaRPr lang="ar-IQ" dirty="0"/>
          </a:p>
        </p:txBody>
      </p:sp>
    </p:spTree>
    <p:extLst>
      <p:ext uri="{BB962C8B-B14F-4D97-AF65-F5344CB8AC3E}">
        <p14:creationId xmlns:p14="http://schemas.microsoft.com/office/powerpoint/2010/main" val="314654400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b="1" dirty="0" smtClean="0"/>
              <a:t>Amputation </a:t>
            </a:r>
          </a:p>
          <a:p>
            <a:pPr marL="0" indent="0" algn="just">
              <a:buNone/>
            </a:pPr>
            <a:r>
              <a:rPr lang="en-US" dirty="0" smtClean="0"/>
              <a:t>Amputation is the removal of a body part by a surgical procedure or trauma. The majority of amputations are often consequences of vascular disease, especially from diabetes (see Chapters 26 and 46); trauma is the second most common indication. African Americans are at heightened risk of having amputations. Approximately 2 million individuals in the United States are living with some type of limb loss; by 2050, there will be an estimated 3.6 million</a:t>
            </a:r>
            <a:endParaRPr lang="ar-IQ" dirty="0"/>
          </a:p>
        </p:txBody>
      </p:sp>
    </p:spTree>
    <p:extLst>
      <p:ext uri="{BB962C8B-B14F-4D97-AF65-F5344CB8AC3E}">
        <p14:creationId xmlns:p14="http://schemas.microsoft.com/office/powerpoint/2010/main" val="17107822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364"/>
            <a:ext cx="10515600" cy="5830599"/>
          </a:xfrm>
        </p:spPr>
        <p:txBody>
          <a:bodyPr/>
          <a:lstStyle/>
          <a:p>
            <a:pPr marL="0" indent="0" algn="just">
              <a:buNone/>
            </a:pPr>
            <a:r>
              <a:rPr lang="en-US" b="1" dirty="0" smtClean="0"/>
              <a:t>Level of Amputation</a:t>
            </a:r>
          </a:p>
          <a:p>
            <a:pPr marL="0" indent="0" algn="just">
              <a:buNone/>
            </a:pPr>
            <a:r>
              <a:rPr lang="en-US" dirty="0" smtClean="0"/>
              <a:t>The level of amputation is performed at the most distal point that will heal successfully and should take into account the ability of the patient to achieve a successful rehabilitation. </a:t>
            </a:r>
            <a:r>
              <a:rPr lang="en-US" u="sng" dirty="0" smtClean="0"/>
              <a:t>The site and extent of amputation is determined by circulation in the area </a:t>
            </a:r>
            <a:r>
              <a:rPr lang="en-US" dirty="0" smtClean="0"/>
              <a:t>(and whether or not necrosis is present), the degree of tissue loss and viability of the tissues, functional usefulness (i.e., meets the requirements for the use of a prosthesis) and the presence of infection (Guest, Marshall, &amp; </a:t>
            </a:r>
            <a:r>
              <a:rPr lang="en-US" dirty="0" err="1" smtClean="0"/>
              <a:t>Stansby</a:t>
            </a:r>
            <a:r>
              <a:rPr lang="en-US" dirty="0" smtClean="0"/>
              <a:t>, 2019). </a:t>
            </a:r>
            <a:endParaRPr lang="ar-IQ" dirty="0"/>
          </a:p>
        </p:txBody>
      </p:sp>
    </p:spTree>
    <p:extLst>
      <p:ext uri="{BB962C8B-B14F-4D97-AF65-F5344CB8AC3E}">
        <p14:creationId xmlns:p14="http://schemas.microsoft.com/office/powerpoint/2010/main" val="40718719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345"/>
            <a:ext cx="10515600" cy="5733618"/>
          </a:xfrm>
        </p:spPr>
        <p:txBody>
          <a:bodyPr/>
          <a:lstStyle/>
          <a:p>
            <a:pPr marL="0" indent="0" algn="just">
              <a:buNone/>
            </a:pPr>
            <a:r>
              <a:rPr lang="en-US" dirty="0"/>
              <a:t>The circulatory status of the limb is evaluated through physical examination and diagnostic studies. Muscle and skin perfusion are important for healing. Doppler flow studies with duplex ultrasound, segmental pressure determinations, and transcutaneous oxygen measurements of the limb are valuable diagnostic aids. Angiography is performed if revascularization is considered an option. </a:t>
            </a:r>
            <a:endParaRPr lang="ar-IQ" dirty="0"/>
          </a:p>
          <a:p>
            <a:pPr marL="0" indent="0" algn="just">
              <a:buNone/>
            </a:pPr>
            <a:endParaRPr lang="ar-IQ" dirty="0"/>
          </a:p>
        </p:txBody>
      </p:sp>
    </p:spTree>
    <p:extLst>
      <p:ext uri="{BB962C8B-B14F-4D97-AF65-F5344CB8AC3E}">
        <p14:creationId xmlns:p14="http://schemas.microsoft.com/office/powerpoint/2010/main" val="1187809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0945"/>
            <a:ext cx="10515600" cy="5886018"/>
          </a:xfrm>
        </p:spPr>
        <p:txBody>
          <a:bodyPr>
            <a:normAutofit/>
          </a:bodyPr>
          <a:lstStyle/>
          <a:p>
            <a:pPr marL="0" indent="0" algn="just">
              <a:buNone/>
            </a:pPr>
            <a:r>
              <a:rPr lang="en-US" b="1" dirty="0" smtClean="0"/>
              <a:t>Complications</a:t>
            </a:r>
            <a:r>
              <a:rPr lang="en-US" dirty="0" smtClean="0"/>
              <a:t> </a:t>
            </a:r>
          </a:p>
          <a:p>
            <a:pPr marL="0" indent="0" algn="just">
              <a:buNone/>
            </a:pPr>
            <a:r>
              <a:rPr lang="en-US" dirty="0" smtClean="0"/>
              <a:t>Complications that may occur with amputation include </a:t>
            </a:r>
            <a:r>
              <a:rPr lang="en-US" u="sng" dirty="0" smtClean="0"/>
              <a:t>hemorrhage, infection, skin breakdown, phantom limb pain, and joint contracture</a:t>
            </a:r>
            <a:r>
              <a:rPr lang="en-US" dirty="0" smtClean="0"/>
              <a:t>. Because major blood vessels have been severed, hemorrhage may occur. Infection is a risk with all surgical procedures. The risk of infection increases with contaminated wounds after traumatic amputation. Antibiotic prophylaxis prior to surgery is recommended. Skin irritation caused by the prosthesis may result in skin breakdown. Phantom limb pain (pain perceived in the amputated section) is caused by the severing of peripheral nerves. </a:t>
            </a:r>
            <a:endParaRPr lang="ar-IQ" dirty="0"/>
          </a:p>
        </p:txBody>
      </p:sp>
    </p:spTree>
    <p:extLst>
      <p:ext uri="{BB962C8B-B14F-4D97-AF65-F5344CB8AC3E}">
        <p14:creationId xmlns:p14="http://schemas.microsoft.com/office/powerpoint/2010/main" val="2186790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9382"/>
            <a:ext cx="10515600" cy="5927581"/>
          </a:xfrm>
        </p:spPr>
        <p:txBody>
          <a:bodyPr/>
          <a:lstStyle/>
          <a:p>
            <a:pPr marL="0" indent="0" algn="just">
              <a:buNone/>
            </a:pPr>
            <a:r>
              <a:rPr lang="en-US" b="1" dirty="0" smtClean="0"/>
              <a:t>Bone Healing </a:t>
            </a:r>
          </a:p>
          <a:p>
            <a:pPr marL="0" indent="0" algn="just">
              <a:buNone/>
            </a:pPr>
            <a:r>
              <a:rPr lang="en-US" dirty="0" smtClean="0"/>
              <a:t>Most fractures heal through a combination of </a:t>
            </a:r>
            <a:r>
              <a:rPr lang="en-US" u="sng" dirty="0" smtClean="0"/>
              <a:t>intramembranous and endochondral ossification processes</a:t>
            </a:r>
            <a:r>
              <a:rPr lang="en-US" dirty="0" smtClean="0"/>
              <a:t>. When a bone is fractured, the bone begins a healing process to reestablish continuity and strength. The bone fragments are not patched together with scar tissue; instead, the bone regenerates itself. </a:t>
            </a:r>
          </a:p>
          <a:p>
            <a:pPr marL="0" indent="0" algn="just">
              <a:buNone/>
            </a:pPr>
            <a:r>
              <a:rPr lang="en-US" dirty="0" smtClean="0"/>
              <a:t>Fracture healing occurs in the bone marrow, where </a:t>
            </a:r>
            <a:r>
              <a:rPr lang="en-US" u="sng" dirty="0" smtClean="0"/>
              <a:t>endothelial cells rapidly differentiate into osteoblasts</a:t>
            </a:r>
            <a:r>
              <a:rPr lang="en-US" dirty="0" smtClean="0"/>
              <a:t>; in the bone cortex, where new osteons are formed; in the periosteum, where a hard callus (fibrous tissue) is formed through intramembranous ossification peripheral to the fracture, and where cartilage is formed through endochondral ossification adjacent to the fracture site; and in adjacent soft tissue, where a bridging callus forms that provides stability to the fractured bones (Norris, 2019).</a:t>
            </a:r>
            <a:endParaRPr lang="ar-IQ" dirty="0"/>
          </a:p>
        </p:txBody>
      </p:sp>
    </p:spTree>
    <p:extLst>
      <p:ext uri="{BB962C8B-B14F-4D97-AF65-F5344CB8AC3E}">
        <p14:creationId xmlns:p14="http://schemas.microsoft.com/office/powerpoint/2010/main" val="19753688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0218"/>
            <a:ext cx="10515600" cy="5816745"/>
          </a:xfrm>
        </p:spPr>
        <p:txBody>
          <a:bodyPr/>
          <a:lstStyle/>
          <a:p>
            <a:pPr marL="0" indent="0" algn="just">
              <a:buNone/>
            </a:pPr>
            <a:r>
              <a:rPr lang="en-US" dirty="0"/>
              <a:t>Joint contracture is caused by positioning and a protective flexion withdrawal pattern associated with pain and muscle imbalance (</a:t>
            </a:r>
            <a:r>
              <a:rPr lang="en-US" dirty="0" err="1"/>
              <a:t>Kalapatapu</a:t>
            </a:r>
            <a:r>
              <a:rPr lang="en-US" dirty="0"/>
              <a:t>, 2019). Associated comorbidities such as ischemic disease and psychological disorders such as depression and anxiety must also be monitored closely as they can contribute to further complications and chronic limb pain</a:t>
            </a:r>
            <a:endParaRPr lang="ar-IQ" dirty="0"/>
          </a:p>
          <a:p>
            <a:pPr marL="0" indent="0" algn="just">
              <a:buNone/>
            </a:pPr>
            <a:endParaRPr lang="ar-IQ" dirty="0"/>
          </a:p>
        </p:txBody>
      </p:sp>
    </p:spTree>
    <p:extLst>
      <p:ext uri="{BB962C8B-B14F-4D97-AF65-F5344CB8AC3E}">
        <p14:creationId xmlns:p14="http://schemas.microsoft.com/office/powerpoint/2010/main" val="39270032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5636"/>
            <a:ext cx="10515600" cy="5761327"/>
          </a:xfrm>
        </p:spPr>
        <p:txBody>
          <a:bodyPr/>
          <a:lstStyle/>
          <a:p>
            <a:pPr marL="0" indent="0" algn="just">
              <a:buNone/>
            </a:pPr>
            <a:r>
              <a:rPr lang="en-US" dirty="0" smtClean="0"/>
              <a:t>Medical Management</a:t>
            </a:r>
          </a:p>
          <a:p>
            <a:pPr marL="0" indent="0">
              <a:buNone/>
            </a:pPr>
            <a:r>
              <a:rPr lang="en-US" dirty="0" smtClean="0"/>
              <a:t>The objective of treatment is to achieve healing of the amputation wound, the result being a </a:t>
            </a:r>
            <a:r>
              <a:rPr lang="en-US" dirty="0" err="1" smtClean="0"/>
              <a:t>nontender</a:t>
            </a:r>
            <a:r>
              <a:rPr lang="en-US" dirty="0" smtClean="0"/>
              <a:t> residual limb with healthy skin for prosthetic use. Healing is enhanced by gentle handling of the residual limb, control of residual limb edema and pain, and the use of aseptic technique in wound care to avoid infection</a:t>
            </a:r>
            <a:endParaRPr lang="ar-IQ" dirty="0"/>
          </a:p>
        </p:txBody>
      </p:sp>
    </p:spTree>
    <p:extLst>
      <p:ext uri="{BB962C8B-B14F-4D97-AF65-F5344CB8AC3E}">
        <p14:creationId xmlns:p14="http://schemas.microsoft.com/office/powerpoint/2010/main" val="213493582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1673"/>
            <a:ext cx="10515600" cy="5955290"/>
          </a:xfrm>
        </p:spPr>
        <p:txBody>
          <a:bodyPr/>
          <a:lstStyle/>
          <a:p>
            <a:pPr marL="0" indent="0" algn="just">
              <a:buNone/>
            </a:pPr>
            <a:r>
              <a:rPr lang="en-US" dirty="0" smtClean="0"/>
              <a:t>Nursing Interventions </a:t>
            </a:r>
          </a:p>
          <a:p>
            <a:pPr marL="0" indent="0" algn="just">
              <a:buNone/>
            </a:pPr>
            <a:r>
              <a:rPr lang="en-US" dirty="0" smtClean="0"/>
              <a:t>RELIEVING PAIN </a:t>
            </a:r>
            <a:r>
              <a:rPr lang="en-US" dirty="0" err="1" smtClean="0"/>
              <a:t>Pain</a:t>
            </a:r>
            <a:r>
              <a:rPr lang="en-US" dirty="0" smtClean="0"/>
              <a:t> may be incisional or may be caused by inflammation, infection, pressure on a bony prominence, hematoma, or phantom limb pain. Muscle spasms may add to the patient’s discomfort</a:t>
            </a:r>
          </a:p>
          <a:p>
            <a:pPr marL="0" indent="0" algn="just">
              <a:buNone/>
            </a:pPr>
            <a:endParaRPr lang="en-US" dirty="0"/>
          </a:p>
          <a:p>
            <a:pPr marL="0" indent="0" algn="just">
              <a:buNone/>
            </a:pPr>
            <a:r>
              <a:rPr lang="en-US" dirty="0" smtClean="0"/>
              <a:t>PROMOTING WOUND HEALING Following amputation, the incision should be examined daily for signs of infection. The residual limb must be handled gently and should be measured once every 8 to 12 hours postoperatively to assess for edema formation.</a:t>
            </a:r>
            <a:endParaRPr lang="ar-IQ" dirty="0"/>
          </a:p>
        </p:txBody>
      </p:sp>
    </p:spTree>
    <p:extLst>
      <p:ext uri="{BB962C8B-B14F-4D97-AF65-F5344CB8AC3E}">
        <p14:creationId xmlns:p14="http://schemas.microsoft.com/office/powerpoint/2010/main" val="360980819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618"/>
            <a:ext cx="10515600" cy="5664345"/>
          </a:xfrm>
        </p:spPr>
        <p:txBody>
          <a:bodyPr/>
          <a:lstStyle/>
          <a:p>
            <a:pPr marL="0" indent="0" algn="just">
              <a:buNone/>
            </a:pPr>
            <a:r>
              <a:rPr lang="en-US" dirty="0" smtClean="0"/>
              <a:t>ENHANCING BODY IMAGE Amputation is a procedure that alters the patient’s body image. The nurse who has established a trusting relationship with the patient is better able to communicate acceptance of the patient who has experienced an amputation</a:t>
            </a:r>
          </a:p>
          <a:p>
            <a:pPr marL="0" indent="0" algn="just">
              <a:buNone/>
            </a:pPr>
            <a:endParaRPr lang="en-US" dirty="0"/>
          </a:p>
          <a:p>
            <a:pPr marL="0" indent="0" algn="just">
              <a:buNone/>
            </a:pPr>
            <a:r>
              <a:rPr lang="en-US" dirty="0" smtClean="0"/>
              <a:t>HELPING THE PATIENT TO RESOLVE GRIEVING The loss of a limb (or part of one) may come as a shock even if the patient was prepared preoperatively. The patient’s behavior (e.g., crying, withdrawal, apathy, anger) and expressed feelings (e.g., depression, fear, helplessness) reveal how the patient is coping with the loss and working through the grieving process</a:t>
            </a:r>
            <a:endParaRPr lang="ar-IQ" dirty="0"/>
          </a:p>
        </p:txBody>
      </p:sp>
    </p:spTree>
    <p:extLst>
      <p:ext uri="{BB962C8B-B14F-4D97-AF65-F5344CB8AC3E}">
        <p14:creationId xmlns:p14="http://schemas.microsoft.com/office/powerpoint/2010/main" val="20782784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7927"/>
            <a:ext cx="10515600" cy="5789036"/>
          </a:xfrm>
        </p:spPr>
        <p:txBody>
          <a:bodyPr/>
          <a:lstStyle/>
          <a:p>
            <a:pPr marL="0" indent="0" algn="just">
              <a:buNone/>
            </a:pPr>
            <a:r>
              <a:rPr lang="en-US" dirty="0" smtClean="0"/>
              <a:t>PROMOTING INDEPENDENT SELF-CARE Amputation affects the patient’s ability to provide adequate self-care. The patient is encouraged to be an active participant in self-care.</a:t>
            </a:r>
          </a:p>
          <a:p>
            <a:pPr marL="0" indent="0" algn="just">
              <a:buNone/>
            </a:pPr>
            <a:endParaRPr lang="en-US" dirty="0"/>
          </a:p>
          <a:p>
            <a:pPr marL="0" indent="0" algn="just">
              <a:buNone/>
            </a:pPr>
            <a:r>
              <a:rPr lang="en-US" dirty="0" smtClean="0"/>
              <a:t>ASSISTING THE PATIENT TO ACHIEVE PHYSICAL MOBILITY Assisting the Patient with a Lower Limb Amputation. Proper positioning of the residual limb prevents the development of hip or knee joint contracture in the patient with a lower limb amputation. The limb should be elevated for 24 hours after amputation to promote venous return and decrease edema </a:t>
            </a:r>
            <a:endParaRPr lang="ar-IQ" dirty="0"/>
          </a:p>
        </p:txBody>
      </p:sp>
    </p:spTree>
    <p:extLst>
      <p:ext uri="{BB962C8B-B14F-4D97-AF65-F5344CB8AC3E}">
        <p14:creationId xmlns:p14="http://schemas.microsoft.com/office/powerpoint/2010/main" val="391374083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4073"/>
            <a:ext cx="10515600" cy="5802890"/>
          </a:xfrm>
        </p:spPr>
        <p:txBody>
          <a:bodyPr/>
          <a:lstStyle/>
          <a:p>
            <a:pPr marL="0" indent="0" algn="just">
              <a:buNone/>
            </a:pPr>
            <a:r>
              <a:rPr lang="en-US" dirty="0" smtClean="0"/>
              <a:t>Preparing the Patient for a Prosthesis. The residual limb must be conditioned and shaped into a conical form to permit accurate fit, maximum comfort, and function of the prosthetic device. Elastic bandages, an elastic residual limb </a:t>
            </a:r>
            <a:r>
              <a:rPr lang="en-US" dirty="0" err="1" smtClean="0"/>
              <a:t>shrinker</a:t>
            </a:r>
            <a:r>
              <a:rPr lang="en-US" dirty="0" smtClean="0"/>
              <a:t>, or an air splint is used to condition and shape the residual limb</a:t>
            </a:r>
          </a:p>
          <a:p>
            <a:pPr marL="0" indent="0" algn="just">
              <a:buNone/>
            </a:pPr>
            <a:endParaRPr lang="en-US" dirty="0"/>
          </a:p>
          <a:p>
            <a:pPr marL="0" indent="0" algn="just">
              <a:buNone/>
            </a:pPr>
            <a:r>
              <a:rPr lang="en-US" dirty="0" smtClean="0"/>
              <a:t>MONITORING AND MANAGING POTENTIAL COMPLICATIONS After any surgery, efforts are made to reestablish homeostasis and to prevent complications related to surgery, anesthesia, and immobility. The nurse assesses body systems (e.g., respiratory, hematologic, gastrointestinal, genitourinary, skin) for problems associated with immobility (e.g., atelectasis, pneumonia, DVT, PE, anorexia, constipation, urinary stasis, pressure injuries).</a:t>
            </a:r>
            <a:endParaRPr lang="ar-IQ" dirty="0"/>
          </a:p>
        </p:txBody>
      </p:sp>
    </p:spTree>
    <p:extLst>
      <p:ext uri="{BB962C8B-B14F-4D97-AF65-F5344CB8AC3E}">
        <p14:creationId xmlns:p14="http://schemas.microsoft.com/office/powerpoint/2010/main" val="399549700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400"/>
            <a:ext cx="10515600" cy="6024563"/>
          </a:xfrm>
        </p:spPr>
        <p:txBody>
          <a:bodyPr>
            <a:normAutofit/>
          </a:bodyPr>
          <a:lstStyle/>
          <a:p>
            <a:pPr marL="0" indent="0" algn="ctr">
              <a:buNone/>
            </a:pPr>
            <a:endParaRPr lang="en-US" sz="8000" b="1" dirty="0" smtClean="0">
              <a:solidFill>
                <a:srgbClr val="FF0000"/>
              </a:solidFill>
            </a:endParaRPr>
          </a:p>
          <a:p>
            <a:pPr marL="0" indent="0" algn="ctr">
              <a:buNone/>
            </a:pPr>
            <a:endParaRPr lang="en-US" sz="8000" b="1" dirty="0" smtClean="0">
              <a:solidFill>
                <a:srgbClr val="FF0000"/>
              </a:solidFill>
            </a:endParaRPr>
          </a:p>
          <a:p>
            <a:pPr marL="0" indent="0" algn="ctr">
              <a:buNone/>
            </a:pPr>
            <a:r>
              <a:rPr lang="en-US" sz="8000" b="1" dirty="0" smtClean="0">
                <a:solidFill>
                  <a:srgbClr val="FF0000"/>
                </a:solidFill>
              </a:rPr>
              <a:t>Thank you </a:t>
            </a:r>
            <a:endParaRPr lang="ar-IQ" sz="8000" b="1" dirty="0">
              <a:solidFill>
                <a:srgbClr val="FF0000"/>
              </a:solidFill>
            </a:endParaRPr>
          </a:p>
        </p:txBody>
      </p:sp>
    </p:spTree>
    <p:extLst>
      <p:ext uri="{BB962C8B-B14F-4D97-AF65-F5344CB8AC3E}">
        <p14:creationId xmlns:p14="http://schemas.microsoft.com/office/powerpoint/2010/main" val="488116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8270</Words>
  <Application>Microsoft Office PowerPoint</Application>
  <PresentationFormat>Widescreen</PresentationFormat>
  <Paragraphs>228</Paragraphs>
  <Slides>96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96</vt:i4>
      </vt:variant>
    </vt:vector>
  </HeadingPairs>
  <TitlesOfParts>
    <vt:vector size="10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دكتور حارث</dc:creator>
  <cp:lastModifiedBy>دكتور حارث</cp:lastModifiedBy>
  <cp:revision>31</cp:revision>
  <dcterms:created xsi:type="dcterms:W3CDTF">2024-03-14T11:52:46Z</dcterms:created>
  <dcterms:modified xsi:type="dcterms:W3CDTF">2024-03-21T10:10:45Z</dcterms:modified>
</cp:coreProperties>
</file>